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22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DB54E-CB0F-4DC8-A693-8373FDB81D1E}" type="datetimeFigureOut">
              <a:rPr lang="fr-FR" smtClean="0"/>
              <a:t>06/05/2019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8E7-99D3-4DB9-919D-25A460BCFC9B}" type="slidenum">
              <a:rPr lang="fr-FR" smtClean="0"/>
              <a:t>‹N°›</a:t>
            </a:fld>
            <a:endParaRPr lang="fr-FR"/>
          </a:p>
        </p:txBody>
      </p:sp>
    </p:spTree>
    <p:extLst>
      <p:ext uri="{BB962C8B-B14F-4D97-AF65-F5344CB8AC3E}">
        <p14:creationId xmlns:p14="http://schemas.microsoft.com/office/powerpoint/2010/main" val="35406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ac7f4c528_0_281: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ac7f4c528_0_281: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4ac7f4c528_0_281: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2514601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ac7f4c528_0_359: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ac7f4c528_0_359: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4ac7f4c528_0_359: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4167955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ac7f4c528_0_387: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ac7f4c528_0_387: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Programmes </a:t>
            </a:r>
            <a:r>
              <a:rPr lang="fr-FR" dirty="0" err="1"/>
              <a:t>spiralaires</a:t>
            </a:r>
            <a:endParaRPr dirty="0"/>
          </a:p>
        </p:txBody>
      </p:sp>
      <p:sp>
        <p:nvSpPr>
          <p:cNvPr id="265" name="Google Shape;265;g4ac7f4c528_0_387: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94968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ac7f4c528_0_401: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ac7f4c528_0_401: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4ac7f4c528_0_401: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4006992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ac7f4c528_0_410: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ac7f4c528_0_410: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4ac7f4c528_0_410: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716381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79450" y="4803934"/>
            <a:ext cx="5435600" cy="39304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9:notes"/>
          <p:cNvSpPr txBox="1">
            <a:spLocks noGrp="1"/>
          </p:cNvSpPr>
          <p:nvPr>
            <p:ph type="sldNum" idx="12"/>
          </p:nvPr>
        </p:nvSpPr>
        <p:spPr>
          <a:xfrm>
            <a:off x="3848645" y="9481358"/>
            <a:ext cx="2944283" cy="5008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715973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txBox="1">
            <a:spLocks noGrp="1"/>
          </p:cNvSpPr>
          <p:nvPr>
            <p:ph type="body" idx="1"/>
          </p:nvPr>
        </p:nvSpPr>
        <p:spPr>
          <a:xfrm>
            <a:off x="679450" y="4803934"/>
            <a:ext cx="5435600" cy="393049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0: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Espace réservé de la date 1"/>
          <p:cNvSpPr>
            <a:spLocks noGrp="1"/>
          </p:cNvSpPr>
          <p:nvPr>
            <p:ph type="dt" idx="10"/>
          </p:nvPr>
        </p:nvSpPr>
        <p:spPr/>
        <p:txBody>
          <a:bodyPr/>
          <a:lstStyle/>
          <a:p>
            <a:endParaRPr lang="fr-FR"/>
          </a:p>
        </p:txBody>
      </p:sp>
    </p:spTree>
    <p:extLst>
      <p:ext uri="{BB962C8B-B14F-4D97-AF65-F5344CB8AC3E}">
        <p14:creationId xmlns:p14="http://schemas.microsoft.com/office/powerpoint/2010/main" val="4267539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1:notes"/>
          <p:cNvSpPr txBox="1">
            <a:spLocks noGrp="1"/>
          </p:cNvSpPr>
          <p:nvPr>
            <p:ph type="body" idx="1"/>
          </p:nvPr>
        </p:nvSpPr>
        <p:spPr>
          <a:xfrm>
            <a:off x="679450" y="4803934"/>
            <a:ext cx="5435600" cy="393049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1: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Espace réservé de la date 1"/>
          <p:cNvSpPr>
            <a:spLocks noGrp="1"/>
          </p:cNvSpPr>
          <p:nvPr>
            <p:ph type="dt" idx="10"/>
          </p:nvPr>
        </p:nvSpPr>
        <p:spPr/>
        <p:txBody>
          <a:bodyPr/>
          <a:lstStyle/>
          <a:p>
            <a:endParaRPr lang="fr-FR"/>
          </a:p>
        </p:txBody>
      </p:sp>
    </p:spTree>
    <p:extLst>
      <p:ext uri="{BB962C8B-B14F-4D97-AF65-F5344CB8AC3E}">
        <p14:creationId xmlns:p14="http://schemas.microsoft.com/office/powerpoint/2010/main" val="1297581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2: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2:notes"/>
          <p:cNvSpPr txBox="1">
            <a:spLocks noGrp="1"/>
          </p:cNvSpPr>
          <p:nvPr>
            <p:ph type="body" idx="1"/>
          </p:nvPr>
        </p:nvSpPr>
        <p:spPr>
          <a:xfrm>
            <a:off x="679450" y="4803934"/>
            <a:ext cx="5435600" cy="393049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600" dirty="0">
                <a:solidFill>
                  <a:srgbClr val="FF0000"/>
                </a:solidFill>
                <a:latin typeface="Calibri"/>
                <a:ea typeface="Calibri"/>
                <a:cs typeface="Calibri"/>
                <a:sym typeface="Calibri"/>
              </a:rPr>
              <a:t>(addition, s</a:t>
            </a:r>
            <a:r>
              <a:rPr lang="fr-FR" sz="2000" dirty="0">
                <a:solidFill>
                  <a:srgbClr val="FF0000"/>
                </a:solidFill>
                <a:latin typeface="Calibri"/>
                <a:ea typeface="Calibri"/>
                <a:cs typeface="Calibri"/>
                <a:sym typeface="Calibri"/>
              </a:rPr>
              <a:t>oustraction, </a:t>
            </a:r>
            <a:r>
              <a:rPr lang="fr-FR" sz="1600" dirty="0">
                <a:solidFill>
                  <a:srgbClr val="FF0000"/>
                </a:solidFill>
                <a:latin typeface="Calibri"/>
                <a:ea typeface="Calibri"/>
                <a:cs typeface="Calibri"/>
                <a:sym typeface="Calibri"/>
              </a:rPr>
              <a:t>multiplication, division) </a:t>
            </a:r>
            <a:endParaRPr lang="fr-FR" sz="16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600" dirty="0">
                <a:solidFill>
                  <a:srgbClr val="107EC5"/>
                </a:solidFill>
                <a:latin typeface="Calibri"/>
                <a:ea typeface="Calibri"/>
                <a:cs typeface="Calibri"/>
                <a:sym typeface="Calibri"/>
              </a:rPr>
              <a:t>à partir de problèmes </a:t>
            </a:r>
            <a:r>
              <a:rPr lang="fr-FR" sz="1600" dirty="0">
                <a:solidFill>
                  <a:srgbClr val="000000"/>
                </a:solidFill>
                <a:latin typeface="Calibri"/>
                <a:ea typeface="Calibri"/>
                <a:cs typeface="Calibri"/>
                <a:sym typeface="Calibri"/>
              </a:rPr>
              <a:t>qui contribuent </a:t>
            </a:r>
            <a:r>
              <a:rPr lang="fr-FR" sz="1600" b="1" dirty="0">
                <a:solidFill>
                  <a:srgbClr val="000000"/>
                </a:solidFill>
                <a:latin typeface="Calibri"/>
                <a:ea typeface="Calibri"/>
                <a:cs typeface="Calibri"/>
                <a:sym typeface="Calibri"/>
              </a:rPr>
              <a:t>à leur donner du sens,</a:t>
            </a:r>
            <a:r>
              <a:rPr lang="fr-FR" sz="1600" dirty="0">
                <a:solidFill>
                  <a:srgbClr val="000000"/>
                </a:solidFill>
                <a:latin typeface="Calibri"/>
                <a:ea typeface="Calibri"/>
                <a:cs typeface="Calibri"/>
                <a:sym typeface="Calibri"/>
              </a:rPr>
              <a:t> en particulier des problèmes portant sur des</a:t>
            </a:r>
            <a:r>
              <a:rPr lang="fr-FR" sz="1600" dirty="0">
                <a:latin typeface="Calibri"/>
                <a:ea typeface="Calibri"/>
                <a:cs typeface="Calibri"/>
                <a:sym typeface="Calibri"/>
              </a:rPr>
              <a:t> </a:t>
            </a:r>
            <a:r>
              <a:rPr lang="fr-FR" sz="1600" dirty="0">
                <a:solidFill>
                  <a:srgbClr val="000000"/>
                </a:solidFill>
                <a:latin typeface="Calibri"/>
                <a:ea typeface="Calibri"/>
                <a:cs typeface="Calibri"/>
                <a:sym typeface="Calibri"/>
              </a:rPr>
              <a:t>grandeurs ou sur leurs mesures.</a:t>
            </a:r>
            <a:endParaRPr lang="fr-FR" sz="1600" dirty="0">
              <a:latin typeface="Calibri"/>
              <a:ea typeface="Calibri"/>
              <a:cs typeface="Calibri"/>
              <a:sym typeface="Calibri"/>
            </a:endParaRPr>
          </a:p>
        </p:txBody>
      </p:sp>
      <p:sp>
        <p:nvSpPr>
          <p:cNvPr id="281" name="Google Shape;281;p12:notes"/>
          <p:cNvSpPr txBox="1">
            <a:spLocks noGrp="1"/>
          </p:cNvSpPr>
          <p:nvPr>
            <p:ph type="sldNum" idx="12"/>
          </p:nvPr>
        </p:nvSpPr>
        <p:spPr>
          <a:xfrm>
            <a:off x="3848645" y="9481358"/>
            <a:ext cx="2944283" cy="5008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386727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ab3a50299_0_209: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ab3a50299_0_209: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2" name="Google Shape;302;g4ab3a50299_0_209: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21</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4046441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4ab3a50299_0_217: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4ab3a50299_0_217: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4ab3a50299_0_217: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22</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37842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ac7f4c528_0_289: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ac7f4c528_0_289: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difficultés sont confirmées par les évaluations CEDRE en fin de CM2 et l’évaluation en début de 6</a:t>
            </a:r>
            <a:r>
              <a:rPr lang="fr-FR" baseline="30000" dirty="0"/>
              <a:t>ème</a:t>
            </a:r>
            <a:endParaRPr lang="fr-FR" dirty="0"/>
          </a:p>
          <a:p>
            <a:pPr marL="0" lvl="0" indent="0" algn="l" rtl="0">
              <a:spcBef>
                <a:spcPts val="0"/>
              </a:spcBef>
              <a:spcAft>
                <a:spcPts val="0"/>
              </a:spcAft>
              <a:buNone/>
            </a:pPr>
            <a:endParaRPr lang="fr-FR" dirty="0"/>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fr-FR" sz="1200" dirty="0">
                <a:solidFill>
                  <a:srgbClr val="404040"/>
                </a:solidFill>
                <a:latin typeface="Arial"/>
                <a:ea typeface="Arial"/>
                <a:cs typeface="Arial"/>
                <a:sym typeface="Arial"/>
              </a:rPr>
              <a:t>Plus du quart des élèves (26,7 %) a une maîtrise fragile ou insuffisante des connaissances et compétences en mathématiques.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fr-FR" sz="1200" dirty="0">
                <a:solidFill>
                  <a:srgbClr val="404040"/>
                </a:solidFill>
                <a:latin typeface="Arial"/>
                <a:ea typeface="Arial"/>
                <a:cs typeface="Arial"/>
                <a:sym typeface="Arial"/>
              </a:rPr>
              <a:t>Ce taux s’élève à deux tiers (66,8%) des élèves en retard scolaire</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fr-FR" sz="1200" dirty="0">
                <a:solidFill>
                  <a:srgbClr val="404040"/>
                </a:solidFill>
                <a:latin typeface="Arial"/>
                <a:ea typeface="Arial"/>
                <a:cs typeface="Arial"/>
                <a:sym typeface="Arial"/>
              </a:rPr>
              <a:t>Et à plus de la moitié (56,3%) pour les élèves en REP+</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fr-FR" sz="1200" dirty="0">
              <a:solidFill>
                <a:srgbClr val="404040"/>
              </a:solidFill>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fr-FR" sz="1200" dirty="0">
              <a:solidFill>
                <a:srgbClr val="404040"/>
              </a:solidFill>
              <a:latin typeface="Arial"/>
              <a:ea typeface="Arial"/>
              <a:cs typeface="Arial"/>
              <a:sym typeface="Arial"/>
            </a:endParaRPr>
          </a:p>
          <a:p>
            <a:pPr marL="0" lvl="0" indent="0" algn="l" rtl="0">
              <a:spcBef>
                <a:spcPts val="0"/>
              </a:spcBef>
              <a:spcAft>
                <a:spcPts val="0"/>
              </a:spcAft>
              <a:buNone/>
            </a:pPr>
            <a:endParaRPr dirty="0"/>
          </a:p>
        </p:txBody>
      </p:sp>
      <p:sp>
        <p:nvSpPr>
          <p:cNvPr id="193" name="Google Shape;193;g4ac7f4c528_0_289: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236596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ab3a50299_0_226: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4ab3a50299_0_226: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4ab3a50299_0_226: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23</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447433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4ab3a50299_0_234: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4ab3a50299_0_234: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4ab3a50299_0_234: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24</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25704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4: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4:notes"/>
          <p:cNvSpPr txBox="1">
            <a:spLocks noGrp="1"/>
          </p:cNvSpPr>
          <p:nvPr>
            <p:ph type="body" idx="1"/>
          </p:nvPr>
        </p:nvSpPr>
        <p:spPr>
          <a:xfrm>
            <a:off x="679450" y="4803934"/>
            <a:ext cx="5435600" cy="3930491"/>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2000"/>
              <a:buNone/>
            </a:pPr>
            <a:r>
              <a:rPr lang="fr-FR" dirty="0"/>
              <a:t>LES PILIERS DE LA </a:t>
            </a:r>
            <a:r>
              <a:rPr lang="fr-FR" dirty="0">
                <a:solidFill>
                  <a:srgbClr val="FF0000"/>
                </a:solidFill>
              </a:rPr>
              <a:t>CONSTRUCTION</a:t>
            </a:r>
            <a:r>
              <a:rPr lang="fr-FR" dirty="0"/>
              <a:t> DU NOMBRE: </a:t>
            </a:r>
          </a:p>
          <a:p>
            <a:pPr marL="228600" lvl="0" indent="-228600" algn="l" rtl="0">
              <a:lnSpc>
                <a:spcPct val="120000"/>
              </a:lnSpc>
              <a:spcBef>
                <a:spcPts val="1000"/>
              </a:spcBef>
              <a:spcAft>
                <a:spcPts val="0"/>
              </a:spcAft>
              <a:buSzPts val="2000"/>
              <a:buChar char="•"/>
            </a:pPr>
            <a:r>
              <a:rPr lang="fr-FR" dirty="0"/>
              <a:t>SAVOIR DÉNOMBRER   / SAVOIR ÉCRIRE, NOMMER </a:t>
            </a:r>
            <a:r>
              <a:rPr lang="fr-FR" dirty="0">
                <a:solidFill>
                  <a:srgbClr val="FF0000"/>
                </a:solidFill>
              </a:rPr>
              <a:t>ET REPRÉSENTER</a:t>
            </a:r>
            <a:r>
              <a:rPr lang="fr-FR" dirty="0"/>
              <a:t>  / ÉCRIRE OU DIRE UNE SUITE DE NOMBRES   / COMPARER, RANGER, ENCADRER</a:t>
            </a:r>
          </a:p>
          <a:p>
            <a:pPr marL="0" lvl="0" indent="0" algn="l" rtl="0">
              <a:spcBef>
                <a:spcPts val="0"/>
              </a:spcBef>
              <a:spcAft>
                <a:spcPts val="0"/>
              </a:spcAft>
              <a:buNone/>
            </a:pPr>
            <a:endParaRPr dirty="0"/>
          </a:p>
        </p:txBody>
      </p:sp>
      <p:sp>
        <p:nvSpPr>
          <p:cNvPr id="334" name="Google Shape;334;p14:notes"/>
          <p:cNvSpPr txBox="1">
            <a:spLocks noGrp="1"/>
          </p:cNvSpPr>
          <p:nvPr>
            <p:ph type="sldNum" idx="12"/>
          </p:nvPr>
        </p:nvSpPr>
        <p:spPr>
          <a:xfrm>
            <a:off x="3848645" y="9481358"/>
            <a:ext cx="2944283" cy="5008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4052596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ac7f4c528_0_368: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ac7f4c528_0_368: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4ac7f4c528_0_368: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26</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856677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ac7f4c528_0_379: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ac7f4c528_0_379: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4ac7f4c528_0_379: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27</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408476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ac7f4c528_0_298: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ac7f4c528_0_298: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4ac7f4c528_0_298: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80968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5:notes"/>
          <p:cNvSpPr txBox="1">
            <a:spLocks noGrp="1"/>
          </p:cNvSpPr>
          <p:nvPr>
            <p:ph type="body" idx="1"/>
          </p:nvPr>
        </p:nvSpPr>
        <p:spPr>
          <a:xfrm>
            <a:off x="679450" y="4803934"/>
            <a:ext cx="5435600" cy="39304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400"/>
              <a:t>La  compréhension en mathématiques nécessite l’apprentissage d’ un  vocabulaire spécifique (plus que / moins que/autant que...) et une connaissance de la chaîne numérique verbale. La  maîtrise  de  ces  connaissances  verbales facilite la compréhension  des  situations  mathématiques. Différentes études ont mis en évidence un lien entre le développement des capacités verbales et les  compétences numériques, ainsi que l’importance de la dimension spatiale dans l’acquisition de  ces dernières. </a:t>
            </a:r>
            <a:r>
              <a:rPr lang="fr-FR" sz="1400">
                <a:solidFill>
                  <a:schemeClr val="dk1"/>
                </a:solidFill>
                <a:latin typeface="Calibri"/>
                <a:ea typeface="Calibri"/>
                <a:cs typeface="Calibri"/>
                <a:sym typeface="Calibri"/>
              </a:rPr>
              <a:t>Le dénombrement d’une collection implique des compétences verbales, visuelles,  motrices et conceptuelles. De multiples difficultés peuvent apparaître dans l’exercice coordonné de ces compétences, ce qui aboutit à des dénombrements erronés et inconstants et, par conséquent, un problème dans le développement de représentations numériques précises. Il est dès lors important de repérer les difficultés de dénombrement et d’aider l’enfant à mettre en place une procédure  correcte. Il importe que le dénombrement soit une procédure réflexive. L’élève doit comprendre </a:t>
            </a:r>
            <a:endParaRPr/>
          </a:p>
          <a:p>
            <a:pPr marL="0" lvl="0" indent="0" algn="l" rtl="0">
              <a:spcBef>
                <a:spcPts val="0"/>
              </a:spcBef>
              <a:spcAft>
                <a:spcPts val="0"/>
              </a:spcAft>
              <a:buNone/>
            </a:pPr>
            <a:r>
              <a:rPr lang="fr-FR" sz="1400">
                <a:solidFill>
                  <a:schemeClr val="dk1"/>
                </a:solidFill>
                <a:latin typeface="Calibri"/>
                <a:ea typeface="Calibri"/>
                <a:cs typeface="Calibri"/>
                <a:sym typeface="Calibri"/>
              </a:rPr>
              <a:t>pourquoi certaines règles de dénombrement (par exemple, pointer une seule fois chaque objet) sont essentielles, alors que d’autres démarches n’influencent pas le résultat du dénombrement (par exemple, dénombrer de gauche à droite ou de droite à gauche aboutit au même résultat).</a:t>
            </a:r>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fr-FR" sz="1400"/>
              <a:t>Différentes  recherches  montrent  que  les  compétences  langagières  et  spatiales interviennent dans la construction du nombre, notamment celles menées auprès d’élèves présentant des  troubles «dys»(dyscalculie, dyspraxie, dysphasie ...). Notre  façon  de  dire  les  nombres en français s’appuie  sur  un  système  structuré mais  présentant   de   nombreuses   irrégularités,   en  particulier pour les nombres inférieurs à cent. L’écriture des nombres en chiffres met en jeu des connaissances spatiales liées à la nature positionnelle de ce système.</a:t>
            </a:r>
            <a:endParaRPr/>
          </a:p>
        </p:txBody>
      </p:sp>
      <p:sp>
        <p:nvSpPr>
          <p:cNvPr id="210" name="Google Shape;210;p5:notes"/>
          <p:cNvSpPr txBox="1">
            <a:spLocks noGrp="1"/>
          </p:cNvSpPr>
          <p:nvPr>
            <p:ph type="sldNum" idx="12"/>
          </p:nvPr>
        </p:nvSpPr>
        <p:spPr>
          <a:xfrm>
            <a:off x="3848645" y="9481358"/>
            <a:ext cx="2944283" cy="5008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44075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679450" y="4803934"/>
            <a:ext cx="5435600" cy="39304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i="1" cap="none" dirty="0"/>
              <a:t>Commentaires : cet enseignement ne se limite pas à apprendre à écrire et à dire les nombres, mais s’attache à permettre une compréhension des aspects décimal et positionnel. </a:t>
            </a:r>
          </a:p>
          <a:p>
            <a:pPr marL="0" marR="0" lvl="0" indent="0" algn="l" rtl="0">
              <a:lnSpc>
                <a:spcPct val="100000"/>
              </a:lnSpc>
              <a:spcBef>
                <a:spcPts val="0"/>
              </a:spcBef>
              <a:spcAft>
                <a:spcPts val="0"/>
              </a:spcAft>
              <a:buClr>
                <a:schemeClr val="dk1"/>
              </a:buClr>
              <a:buSzPts val="1200"/>
              <a:buFont typeface="Calibri"/>
              <a:buNone/>
            </a:pPr>
            <a:endParaRPr lang="fr-FR" sz="1200" i="1" cap="none" dirty="0"/>
          </a:p>
          <a:p>
            <a:pPr marL="0" marR="0" lvl="0" indent="0" algn="l" rtl="0">
              <a:lnSpc>
                <a:spcPct val="100000"/>
              </a:lnSpc>
              <a:spcBef>
                <a:spcPts val="0"/>
              </a:spcBef>
              <a:spcAft>
                <a:spcPts val="0"/>
              </a:spcAft>
              <a:buClr>
                <a:schemeClr val="dk1"/>
              </a:buClr>
              <a:buSzPts val="1200"/>
              <a:buFont typeface="Calibri"/>
              <a:buNone/>
            </a:pPr>
            <a:endParaRPr lang="fr-FR" sz="1200" i="1" cap="none"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sz="1200" b="0" i="1" u="none" strike="noStrike" cap="none" dirty="0">
                <a:solidFill>
                  <a:srgbClr val="FF0000"/>
                </a:solidFill>
                <a:latin typeface="Arial" panose="020B0604020202020204" pitchFamily="34" charset="0"/>
                <a:ea typeface="Questrial"/>
                <a:cs typeface="Arial" panose="020B0604020202020204" pitchFamily="34" charset="0"/>
                <a:sym typeface="Questrial"/>
              </a:rPr>
              <a:t>La connaissance des nombres entiers est un meilleur prédicteur de réussite  pour les décimaux que celle des fractions.</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 voir </a:t>
            </a:r>
            <a:r>
              <a:rPr lang="fr-FR" dirty="0" err="1"/>
              <a:t>desmet</a:t>
            </a:r>
            <a:r>
              <a:rPr lang="fr-FR" dirty="0"/>
              <a:t> </a:t>
            </a:r>
            <a:endParaRPr dirty="0"/>
          </a:p>
        </p:txBody>
      </p:sp>
      <p:sp>
        <p:nvSpPr>
          <p:cNvPr id="198" name="Google Shape;198;p4:notes"/>
          <p:cNvSpPr txBox="1">
            <a:spLocks noGrp="1"/>
          </p:cNvSpPr>
          <p:nvPr>
            <p:ph type="sldNum" idx="12"/>
          </p:nvPr>
        </p:nvSpPr>
        <p:spPr>
          <a:xfrm>
            <a:off x="3848645" y="9481358"/>
            <a:ext cx="2944283" cy="5008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560523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ac7f4c528_0_318: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ac7f4c528_0_318: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a:t>Le rapport V-T reprend largement les constats antérieurs et propose 21 mesures concrètes</a:t>
            </a:r>
            <a:endParaRPr/>
          </a:p>
          <a:p>
            <a:pPr marL="0" lvl="0" indent="0" algn="l" rtl="0">
              <a:lnSpc>
                <a:spcPct val="115000"/>
              </a:lnSpc>
              <a:spcBef>
                <a:spcPts val="0"/>
              </a:spcBef>
              <a:spcAft>
                <a:spcPts val="0"/>
              </a:spcAft>
              <a:buClr>
                <a:schemeClr val="dk1"/>
              </a:buClr>
              <a:buSzPts val="1100"/>
              <a:buFont typeface="Arial"/>
              <a:buNone/>
            </a:pPr>
            <a:r>
              <a:rPr lang="fr-FR"/>
              <a:t>Point 1 : S’attaquer aux difficultés des élèves à leur source - Réduire les inégalités faces aux savoirs mathématiques</a:t>
            </a:r>
            <a:endParaRPr/>
          </a:p>
          <a:p>
            <a:pPr marL="0" lvl="0" indent="0" algn="l" rtl="0">
              <a:lnSpc>
                <a:spcPct val="115000"/>
              </a:lnSpc>
              <a:spcBef>
                <a:spcPts val="0"/>
              </a:spcBef>
              <a:spcAft>
                <a:spcPts val="0"/>
              </a:spcAft>
              <a:buClr>
                <a:schemeClr val="dk1"/>
              </a:buClr>
              <a:buSzPts val="1100"/>
              <a:buFont typeface="Arial"/>
              <a:buNone/>
            </a:pPr>
            <a:r>
              <a:rPr lang="fr-FR"/>
              <a:t>Point 3 : repenser la formation initiale - développer la formation par les pairs – créer des laboratoires de maths dans le 2D</a:t>
            </a:r>
            <a:endParaRPr/>
          </a:p>
          <a:p>
            <a:pPr marL="0" lvl="0" indent="0" algn="l" rtl="0">
              <a:lnSpc>
                <a:spcPct val="115000"/>
              </a:lnSpc>
              <a:spcBef>
                <a:spcPts val="0"/>
              </a:spcBef>
              <a:spcAft>
                <a:spcPts val="0"/>
              </a:spcAft>
              <a:buClr>
                <a:schemeClr val="dk1"/>
              </a:buClr>
              <a:buSzPts val="1100"/>
              <a:buFont typeface="Arial"/>
              <a:buNone/>
            </a:pPr>
            <a:r>
              <a:rPr lang="fr-FR"/>
              <a:t>Point 4 : s’appuyer sur la recherche et les comparaisons internationales pour mettre à la disposition des enseignants des manuels et des ressources efficaces</a:t>
            </a:r>
            <a:endParaRPr/>
          </a:p>
          <a:p>
            <a:pPr marL="0" lvl="0" indent="0" algn="l" rtl="0">
              <a:lnSpc>
                <a:spcPct val="115000"/>
              </a:lnSpc>
              <a:spcBef>
                <a:spcPts val="0"/>
              </a:spcBef>
              <a:spcAft>
                <a:spcPts val="0"/>
              </a:spcAft>
              <a:buClr>
                <a:schemeClr val="dk1"/>
              </a:buClr>
              <a:buSzPts val="1100"/>
              <a:buFont typeface="Arial"/>
              <a:buNone/>
            </a:pPr>
            <a:r>
              <a:rPr lang="fr-FR"/>
              <a:t>Point 6 : réconcilier la société avec les maths – changer l’image des maths – développer les maths dans le périscolaire</a:t>
            </a:r>
            <a:endParaRPr/>
          </a:p>
          <a:p>
            <a:pPr marL="0" lvl="0" indent="0" algn="l" rtl="0">
              <a:spcBef>
                <a:spcPts val="0"/>
              </a:spcBef>
              <a:spcAft>
                <a:spcPts val="0"/>
              </a:spcAft>
              <a:buNone/>
            </a:pPr>
            <a:endParaRPr/>
          </a:p>
        </p:txBody>
      </p:sp>
      <p:sp>
        <p:nvSpPr>
          <p:cNvPr id="219" name="Google Shape;219;g4ac7f4c528_0_318: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47155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ac7f4c528_0_327: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ac7f4c528_0_327: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4ac7f4c528_0_327: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83607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ac7f4c528_0_337: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ac7f4c528_0_337: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4ac7f4c528_0_337: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89725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ac7f4c528_0_350: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ac7f4c528_0_350: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4ac7f4c528_0_350: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55145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91E884E-4996-423E-966B-47F2A56234D9}" type="datetimeFigureOut">
              <a:rPr lang="fr-FR" smtClean="0"/>
              <a:t>06/05/2019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114746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1E884E-4996-423E-966B-47F2A56234D9}" type="datetimeFigureOut">
              <a:rPr lang="fr-FR" smtClean="0"/>
              <a:t>06/05/2019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1794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1E884E-4996-423E-966B-47F2A56234D9}" type="datetimeFigureOut">
              <a:rPr lang="fr-FR" smtClean="0"/>
              <a:t>06/05/2019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369081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91E884E-4996-423E-966B-47F2A56234D9}"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2341965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1E884E-4996-423E-966B-47F2A56234D9}"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3796461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91E884E-4996-423E-966B-47F2A56234D9}"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184352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91E884E-4996-423E-966B-47F2A56234D9}"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3379825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91E884E-4996-423E-966B-47F2A56234D9}" type="datetimeFigureOut">
              <a:rPr lang="fr-FR" smtClean="0"/>
              <a:t>06/05/2019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93110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91E884E-4996-423E-966B-47F2A56234D9}" type="datetimeFigureOut">
              <a:rPr lang="fr-FR" smtClean="0"/>
              <a:t>06/05/2019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2351174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91E884E-4996-423E-966B-47F2A56234D9}" type="datetimeFigureOut">
              <a:rPr lang="fr-FR" smtClean="0"/>
              <a:t>06/05/2019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2508644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91E884E-4996-423E-966B-47F2A56234D9}"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299927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1E884E-4996-423E-966B-47F2A56234D9}" type="datetimeFigureOut">
              <a:rPr lang="fr-FR" smtClean="0"/>
              <a:t>06/05/2019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353193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91E884E-4996-423E-966B-47F2A56234D9}"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2202919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91E884E-4996-423E-966B-47F2A56234D9}"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1631810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91E884E-4996-423E-966B-47F2A56234D9}"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2795317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91E884E-4996-423E-966B-47F2A56234D9}"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76EC5E-463D-4253-ACF5-3050D5ACC965}" type="slidenum">
              <a:rPr lang="fr-FR" smtClean="0"/>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4501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91E884E-4996-423E-966B-47F2A56234D9}"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87152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F91E884E-4996-423E-966B-47F2A56234D9}" type="datetimeFigureOut">
              <a:rPr lang="fr-FR" smtClean="0"/>
              <a:t>06/05/2019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437644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F91E884E-4996-423E-966B-47F2A56234D9}" type="datetimeFigureOut">
              <a:rPr lang="fr-FR" smtClean="0"/>
              <a:t>06/05/2019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82361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1E884E-4996-423E-966B-47F2A56234D9}"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1257032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1E884E-4996-423E-966B-47F2A56234D9}"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161584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91E884E-4996-423E-966B-47F2A56234D9}" type="datetimeFigureOut">
              <a:rPr lang="fr-FR" smtClean="0"/>
              <a:t>06/05/2019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347502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91E884E-4996-423E-966B-47F2A56234D9}" type="datetimeFigureOut">
              <a:rPr lang="fr-FR" smtClean="0"/>
              <a:t>06/05/2019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241465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91E884E-4996-423E-966B-47F2A56234D9}" type="datetimeFigureOut">
              <a:rPr lang="fr-FR" smtClean="0"/>
              <a:t>06/05/2019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85902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91E884E-4996-423E-966B-47F2A56234D9}" type="datetimeFigureOut">
              <a:rPr lang="fr-FR" smtClean="0"/>
              <a:t>06/05/2019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80409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1E884E-4996-423E-966B-47F2A56234D9}" type="datetimeFigureOut">
              <a:rPr lang="fr-FR" smtClean="0"/>
              <a:t>06/05/2019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6711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91E884E-4996-423E-966B-47F2A56234D9}" type="datetimeFigureOut">
              <a:rPr lang="fr-FR" smtClean="0"/>
              <a:t>06/05/2019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364033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91E884E-4996-423E-966B-47F2A56234D9}" type="datetimeFigureOut">
              <a:rPr lang="fr-FR" smtClean="0"/>
              <a:t>06/05/2019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76EC5E-463D-4253-ACF5-3050D5ACC965}" type="slidenum">
              <a:rPr lang="fr-FR" smtClean="0"/>
              <a:t>‹N°›</a:t>
            </a:fld>
            <a:endParaRPr lang="fr-FR"/>
          </a:p>
        </p:txBody>
      </p:sp>
    </p:spTree>
    <p:extLst>
      <p:ext uri="{BB962C8B-B14F-4D97-AF65-F5344CB8AC3E}">
        <p14:creationId xmlns:p14="http://schemas.microsoft.com/office/powerpoint/2010/main" val="378943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E884E-4996-423E-966B-47F2A56234D9}" type="datetimeFigureOut">
              <a:rPr lang="fr-FR" smtClean="0"/>
              <a:t>06/05/2019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6EC5E-463D-4253-ACF5-3050D5ACC965}" type="slidenum">
              <a:rPr lang="fr-FR" smtClean="0"/>
              <a:t>‹N°›</a:t>
            </a:fld>
            <a:endParaRPr lang="fr-FR"/>
          </a:p>
        </p:txBody>
      </p:sp>
    </p:spTree>
    <p:extLst>
      <p:ext uri="{BB962C8B-B14F-4D97-AF65-F5344CB8AC3E}">
        <p14:creationId xmlns:p14="http://schemas.microsoft.com/office/powerpoint/2010/main" val="384687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91E884E-4996-423E-966B-47F2A56234D9}" type="datetimeFigureOut">
              <a:rPr lang="fr-FR" smtClean="0"/>
              <a:t>06/05/2019</a:t>
            </a:fld>
            <a:endParaRPr lang="fr-F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A76EC5E-463D-4253-ACF5-3050D5ACC965}" type="slidenum">
              <a:rPr lang="fr-FR" smtClean="0"/>
              <a:t>‹N°›</a:t>
            </a:fld>
            <a:endParaRPr lang="fr-FR"/>
          </a:p>
        </p:txBody>
      </p:sp>
    </p:spTree>
    <p:extLst>
      <p:ext uri="{BB962C8B-B14F-4D97-AF65-F5344CB8AC3E}">
        <p14:creationId xmlns:p14="http://schemas.microsoft.com/office/powerpoint/2010/main" val="3608226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Annexes institutionnelles</a:t>
            </a:r>
          </a:p>
        </p:txBody>
      </p:sp>
      <p:sp>
        <p:nvSpPr>
          <p:cNvPr id="3" name="Sous-titre 2"/>
          <p:cNvSpPr>
            <a:spLocks noGrp="1"/>
          </p:cNvSpPr>
          <p:nvPr>
            <p:ph type="subTitle" idx="1"/>
          </p:nvPr>
        </p:nvSpPr>
        <p:spPr/>
        <p:txBody>
          <a:bodyPr/>
          <a:lstStyle/>
          <a:p>
            <a:r>
              <a:rPr lang="fr-FR" dirty="0"/>
              <a:t>En lien avec la numération</a:t>
            </a:r>
          </a:p>
        </p:txBody>
      </p:sp>
    </p:spTree>
    <p:extLst>
      <p:ext uri="{BB962C8B-B14F-4D97-AF65-F5344CB8AC3E}">
        <p14:creationId xmlns:p14="http://schemas.microsoft.com/office/powerpoint/2010/main" val="4037667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xfrm>
            <a:off x="103239" y="229971"/>
            <a:ext cx="12192000" cy="1035972"/>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sz="3200" dirty="0">
                <a:solidFill>
                  <a:srgbClr val="90C226"/>
                </a:solidFill>
                <a:latin typeface="Arial"/>
                <a:ea typeface="Arial"/>
                <a:cs typeface="Arial"/>
                <a:sym typeface="Arial"/>
              </a:rPr>
              <a:t>TRADUCTIONS DES RECOMMANDATIONS DU CNESCO </a:t>
            </a:r>
            <a:br>
              <a:rPr lang="fr-FR" sz="3200" dirty="0">
                <a:solidFill>
                  <a:srgbClr val="90C226"/>
                </a:solidFill>
                <a:latin typeface="Arial"/>
                <a:ea typeface="Arial"/>
                <a:cs typeface="Arial"/>
                <a:sym typeface="Arial"/>
              </a:rPr>
            </a:br>
            <a:r>
              <a:rPr lang="fr-FR" sz="3200" dirty="0">
                <a:solidFill>
                  <a:srgbClr val="90C226"/>
                </a:solidFill>
                <a:latin typeface="Arial"/>
                <a:ea typeface="Arial"/>
                <a:cs typeface="Arial"/>
                <a:sym typeface="Arial"/>
              </a:rPr>
              <a:t>ET DES MESURES DU PLAN VILLANI-TOROSSIAN</a:t>
            </a:r>
            <a:endParaRPr lang="fr-FR" sz="3200" dirty="0">
              <a:latin typeface="Arial"/>
              <a:ea typeface="Arial"/>
              <a:cs typeface="Arial"/>
              <a:sym typeface="Arial"/>
            </a:endParaRPr>
          </a:p>
        </p:txBody>
      </p:sp>
      <p:sp>
        <p:nvSpPr>
          <p:cNvPr id="230" name="Google Shape;230;p27"/>
          <p:cNvSpPr txBox="1">
            <a:spLocks noGrp="1"/>
          </p:cNvSpPr>
          <p:nvPr>
            <p:ph sz="quarter" idx="13"/>
          </p:nvPr>
        </p:nvSpPr>
        <p:spPr>
          <a:xfrm>
            <a:off x="103239" y="1265943"/>
            <a:ext cx="11887199" cy="4954976"/>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CP et CE1 à 12 dans les REP+</a:t>
            </a:r>
            <a:endParaRPr sz="2400" dirty="0">
              <a:solidFill>
                <a:srgbClr val="404040"/>
              </a:solidFill>
              <a:latin typeface="Arial"/>
              <a:ea typeface="Arial"/>
              <a:cs typeface="Arial"/>
              <a:sym typeface="Arial"/>
            </a:endParaRPr>
          </a:p>
          <a:p>
            <a:pPr marL="457200" lvl="0" indent="-381000" algn="l" rtl="0">
              <a:lnSpc>
                <a:spcPct val="100000"/>
              </a:lnSpc>
              <a:spcBef>
                <a:spcPts val="100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Évaluations standardisées en CP, CE1, (6</a:t>
            </a:r>
            <a:r>
              <a:rPr lang="fr-FR" sz="2400" baseline="30000" dirty="0">
                <a:solidFill>
                  <a:srgbClr val="404040"/>
                </a:solidFill>
                <a:latin typeface="Arial"/>
                <a:ea typeface="Arial"/>
                <a:cs typeface="Arial"/>
                <a:sym typeface="Arial"/>
              </a:rPr>
              <a:t>e</a:t>
            </a:r>
            <a:r>
              <a:rPr lang="fr-FR" sz="2400" dirty="0">
                <a:solidFill>
                  <a:srgbClr val="404040"/>
                </a:solidFill>
                <a:latin typeface="Arial"/>
                <a:ea typeface="Arial"/>
                <a:cs typeface="Arial"/>
                <a:sym typeface="Arial"/>
              </a:rPr>
              <a:t> et 2de)</a:t>
            </a:r>
            <a:endParaRPr sz="2400" dirty="0">
              <a:solidFill>
                <a:srgbClr val="404040"/>
              </a:solidFill>
              <a:latin typeface="Arial"/>
              <a:ea typeface="Arial"/>
              <a:cs typeface="Arial"/>
              <a:sym typeface="Arial"/>
            </a:endParaRPr>
          </a:p>
          <a:p>
            <a:pPr marL="457200" lvl="0" indent="-381000" algn="l" rtl="0">
              <a:lnSpc>
                <a:spcPct val="100000"/>
              </a:lnSpc>
              <a:spcBef>
                <a:spcPts val="100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Ajustements des programmes de mathématiques des cycles 2 - 3 et 4</a:t>
            </a:r>
            <a:endParaRPr sz="2400" dirty="0">
              <a:solidFill>
                <a:srgbClr val="404040"/>
              </a:solidFill>
              <a:latin typeface="Arial"/>
              <a:ea typeface="Arial"/>
              <a:cs typeface="Arial"/>
              <a:sym typeface="Arial"/>
            </a:endParaRPr>
          </a:p>
          <a:p>
            <a:pPr marL="457200" lvl="0" indent="-381000" algn="l" rtl="0">
              <a:lnSpc>
                <a:spcPct val="100000"/>
              </a:lnSpc>
              <a:spcBef>
                <a:spcPts val="1000"/>
              </a:spcBef>
              <a:spcAft>
                <a:spcPts val="0"/>
              </a:spcAft>
              <a:buClr>
                <a:srgbClr val="404040"/>
              </a:buClr>
              <a:buSzPts val="2400"/>
              <a:buFont typeface="Arial"/>
              <a:buChar char="❖"/>
            </a:pPr>
            <a:r>
              <a:rPr lang="fr-FR" sz="2400" dirty="0">
                <a:solidFill>
                  <a:srgbClr val="FF0000"/>
                </a:solidFill>
                <a:latin typeface="Arial"/>
                <a:ea typeface="Arial"/>
                <a:cs typeface="Arial"/>
                <a:sym typeface="Arial"/>
              </a:rPr>
              <a:t>Plans mathématiques cycle 3 et cycle 2</a:t>
            </a:r>
          </a:p>
          <a:p>
            <a:pPr marL="76200" lvl="0" indent="0" algn="l" rtl="0">
              <a:lnSpc>
                <a:spcPct val="100000"/>
              </a:lnSpc>
              <a:spcBef>
                <a:spcPts val="1000"/>
              </a:spcBef>
              <a:spcAft>
                <a:spcPts val="0"/>
              </a:spcAft>
              <a:buClr>
                <a:srgbClr val="404040"/>
              </a:buClr>
              <a:buSzPts val="2400"/>
              <a:buNone/>
            </a:pPr>
            <a:endParaRPr sz="2400" dirty="0">
              <a:solidFill>
                <a:srgbClr val="FF0000"/>
              </a:solidFill>
              <a:latin typeface="Arial"/>
              <a:ea typeface="Arial"/>
              <a:cs typeface="Arial"/>
              <a:sym typeface="Arial"/>
            </a:endParaRPr>
          </a:p>
          <a:p>
            <a:pPr marL="457200" lvl="0" indent="-381000" algn="l" rtl="0">
              <a:lnSpc>
                <a:spcPct val="100000"/>
              </a:lnSpc>
              <a:spcBef>
                <a:spcPts val="100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Nomination d’un chargé de mission académique</a:t>
            </a:r>
            <a:endParaRPr sz="2400" dirty="0">
              <a:solidFill>
                <a:srgbClr val="404040"/>
              </a:solidFill>
              <a:latin typeface="Arial"/>
              <a:ea typeface="Arial"/>
              <a:cs typeface="Arial"/>
              <a:sym typeface="Arial"/>
            </a:endParaRPr>
          </a:p>
          <a:p>
            <a:pPr marL="457200" lvl="0" indent="-381000" algn="l" rtl="0">
              <a:lnSpc>
                <a:spcPct val="100000"/>
              </a:lnSpc>
              <a:spcBef>
                <a:spcPts val="100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Mise en place progressive de référents mathématiques </a:t>
            </a:r>
            <a:endParaRPr sz="2400" dirty="0">
              <a:solidFill>
                <a:srgbClr val="404040"/>
              </a:solidFill>
              <a:latin typeface="Arial"/>
              <a:ea typeface="Arial"/>
              <a:cs typeface="Arial"/>
              <a:sym typeface="Arial"/>
            </a:endParaRPr>
          </a:p>
          <a:p>
            <a:pPr marL="457200" lvl="0" indent="-381000" algn="l" rtl="0">
              <a:lnSpc>
                <a:spcPct val="100000"/>
              </a:lnSpc>
              <a:spcBef>
                <a:spcPts val="100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Accompagnement de proximité des professeurs des écoles</a:t>
            </a:r>
          </a:p>
          <a:p>
            <a:pPr marL="76200" lvl="0" indent="0" algn="l" rtl="0">
              <a:lnSpc>
                <a:spcPct val="100000"/>
              </a:lnSpc>
              <a:spcBef>
                <a:spcPts val="1000"/>
              </a:spcBef>
              <a:spcAft>
                <a:spcPts val="0"/>
              </a:spcAft>
              <a:buClr>
                <a:srgbClr val="404040"/>
              </a:buClr>
              <a:buSzPts val="2400"/>
              <a:buNone/>
            </a:pPr>
            <a:endParaRPr sz="2400" dirty="0">
              <a:solidFill>
                <a:srgbClr val="404040"/>
              </a:solidFill>
              <a:latin typeface="Arial"/>
              <a:ea typeface="Arial"/>
              <a:cs typeface="Arial"/>
              <a:sym typeface="Arial"/>
            </a:endParaRPr>
          </a:p>
          <a:p>
            <a:pPr marL="457200" lvl="0" indent="-381000" algn="l" rtl="0">
              <a:lnSpc>
                <a:spcPct val="100000"/>
              </a:lnSpc>
              <a:spcBef>
                <a:spcPts val="100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Refonte de la formation initiale (réflexion en cours)</a:t>
            </a:r>
            <a:endParaRPr sz="2400" dirty="0">
              <a:solidFill>
                <a:srgbClr val="404040"/>
              </a:solidFill>
              <a:latin typeface="Arial"/>
              <a:ea typeface="Arial"/>
              <a:cs typeface="Arial"/>
              <a:sym typeface="Arial"/>
            </a:endParaRPr>
          </a:p>
          <a:p>
            <a:pPr marL="0" lvl="0" indent="0" algn="l" rtl="0">
              <a:spcBef>
                <a:spcPts val="1000"/>
              </a:spcBef>
              <a:spcAft>
                <a:spcPts val="0"/>
              </a:spcAft>
              <a:buNone/>
            </a:pPr>
            <a:endParaRPr dirty="0"/>
          </a:p>
        </p:txBody>
      </p:sp>
      <p:sp>
        <p:nvSpPr>
          <p:cNvPr id="2" name="Espace réservé de la date 1"/>
          <p:cNvSpPr>
            <a:spLocks noGrp="1"/>
          </p:cNvSpPr>
          <p:nvPr>
            <p:ph type="dt" sz="half" idx="10"/>
          </p:nvPr>
        </p:nvSpPr>
        <p:spPr>
          <a:xfrm>
            <a:off x="7976419" y="6476795"/>
            <a:ext cx="2743200" cy="365125"/>
          </a:xfrm>
        </p:spPr>
        <p:txBody>
          <a:bodyPr/>
          <a:lstStyle/>
          <a:p>
            <a:fld id="{B96FD90D-3428-477B-BCFD-71B2C7CAAEE6}" type="datetime1">
              <a:rPr lang="fr-FR" smtClean="0"/>
              <a:t>06/05/2019</a:t>
            </a:fld>
            <a:endParaRPr lang="fr-FR"/>
          </a:p>
        </p:txBody>
      </p:sp>
      <p:sp>
        <p:nvSpPr>
          <p:cNvPr id="3" name="Espace réservé du pied de page 2"/>
          <p:cNvSpPr>
            <a:spLocks noGrp="1"/>
          </p:cNvSpPr>
          <p:nvPr>
            <p:ph type="ftr" sz="quarter" idx="11"/>
          </p:nvPr>
        </p:nvSpPr>
        <p:spPr>
          <a:xfrm>
            <a:off x="0" y="6548825"/>
            <a:ext cx="6672887" cy="365125"/>
          </a:xfrm>
        </p:spPr>
        <p:txBody>
          <a:bodyPr/>
          <a:lstStyle/>
          <a:p>
            <a:r>
              <a:rPr lang="fr-FR"/>
              <a:t>Mission mathématiques du 68  circonscription de Wittelsheim</a:t>
            </a:r>
          </a:p>
        </p:txBody>
      </p:sp>
      <p:sp>
        <p:nvSpPr>
          <p:cNvPr id="231" name="Google Shape;231;p27"/>
          <p:cNvSpPr txBox="1">
            <a:spLocks noGrp="1"/>
          </p:cNvSpPr>
          <p:nvPr>
            <p:ph type="sldNum" sz="quarter" idx="12"/>
          </p:nvPr>
        </p:nvSpPr>
        <p:spPr>
          <a:xfrm>
            <a:off x="11327119" y="6492900"/>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fr-FR"/>
              <a:t>10</a:t>
            </a:fld>
            <a:endParaRPr dirty="0"/>
          </a:p>
        </p:txBody>
      </p:sp>
      <p:pic>
        <p:nvPicPr>
          <p:cNvPr id="7" name="Google Shape;247;p27"/>
          <p:cNvPicPr preferRelativeResize="0"/>
          <p:nvPr/>
        </p:nvPicPr>
        <p:blipFill rotWithShape="1">
          <a:blip r:embed="rId3">
            <a:alphaModFix/>
          </a:blip>
          <a:srcRect/>
          <a:stretch/>
        </p:blipFill>
        <p:spPr>
          <a:xfrm>
            <a:off x="11607028" y="116281"/>
            <a:ext cx="487722" cy="359695"/>
          </a:xfrm>
          <a:prstGeom prst="rect">
            <a:avLst/>
          </a:prstGeom>
          <a:noFill/>
          <a:ln>
            <a:noFill/>
          </a:ln>
        </p:spPr>
      </p:pic>
    </p:spTree>
    <p:extLst>
      <p:ext uri="{BB962C8B-B14F-4D97-AF65-F5344CB8AC3E}">
        <p14:creationId xmlns:p14="http://schemas.microsoft.com/office/powerpoint/2010/main" val="29456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412331" y="0"/>
            <a:ext cx="10364400" cy="668596"/>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dirty="0">
                <a:solidFill>
                  <a:srgbClr val="90C226"/>
                </a:solidFill>
                <a:latin typeface="Arial"/>
                <a:ea typeface="Arial"/>
                <a:cs typeface="Arial"/>
                <a:sym typeface="Arial"/>
              </a:rPr>
              <a:t>UN PLAN MATHÉMATIQUE PLURIANNUEL</a:t>
            </a:r>
          </a:p>
        </p:txBody>
      </p:sp>
      <p:sp>
        <p:nvSpPr>
          <p:cNvPr id="2" name="Espace réservé de la date 1"/>
          <p:cNvSpPr>
            <a:spLocks noGrp="1"/>
          </p:cNvSpPr>
          <p:nvPr>
            <p:ph type="dt" sz="half" idx="10"/>
          </p:nvPr>
        </p:nvSpPr>
        <p:spPr>
          <a:xfrm>
            <a:off x="8033531" y="6509470"/>
            <a:ext cx="2743200" cy="365125"/>
          </a:xfrm>
        </p:spPr>
        <p:txBody>
          <a:bodyPr/>
          <a:lstStyle/>
          <a:p>
            <a:fld id="{AE5F5DB2-A4DA-4E29-89C9-2C51BD80F3A7}" type="datetime1">
              <a:rPr lang="fr-FR" smtClean="0"/>
              <a:t>06/05/2019</a:t>
            </a:fld>
            <a:endParaRPr lang="fr-FR"/>
          </a:p>
        </p:txBody>
      </p:sp>
      <p:sp>
        <p:nvSpPr>
          <p:cNvPr id="3" name="Espace réservé du pied de page 2"/>
          <p:cNvSpPr>
            <a:spLocks noGrp="1"/>
          </p:cNvSpPr>
          <p:nvPr>
            <p:ph type="ftr" sz="quarter" idx="11"/>
          </p:nvPr>
        </p:nvSpPr>
        <p:spPr>
          <a:xfrm>
            <a:off x="0" y="6459225"/>
            <a:ext cx="6672887" cy="365125"/>
          </a:xfrm>
        </p:spPr>
        <p:txBody>
          <a:bodyPr/>
          <a:lstStyle/>
          <a:p>
            <a:r>
              <a:rPr lang="fr-FR" dirty="0"/>
              <a:t>Mission mathématiques du 68  circonscription de Wittelsheim</a:t>
            </a:r>
          </a:p>
        </p:txBody>
      </p:sp>
      <p:sp>
        <p:nvSpPr>
          <p:cNvPr id="238" name="Google Shape;238;p28"/>
          <p:cNvSpPr txBox="1">
            <a:spLocks noGrp="1"/>
          </p:cNvSpPr>
          <p:nvPr>
            <p:ph type="sldNum" sz="quarter" idx="12"/>
          </p:nvPr>
        </p:nvSpPr>
        <p:spPr>
          <a:xfrm>
            <a:off x="11373275" y="6509495"/>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fr-FR"/>
              <a:t>11</a:t>
            </a:fld>
            <a:endParaRPr dirty="0"/>
          </a:p>
        </p:txBody>
      </p:sp>
      <p:sp>
        <p:nvSpPr>
          <p:cNvPr id="239" name="Google Shape;239;p28"/>
          <p:cNvSpPr txBox="1"/>
          <p:nvPr/>
        </p:nvSpPr>
        <p:spPr>
          <a:xfrm>
            <a:off x="3301775" y="1407492"/>
            <a:ext cx="3765600" cy="72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b="1" dirty="0"/>
          </a:p>
        </p:txBody>
      </p:sp>
      <p:sp>
        <p:nvSpPr>
          <p:cNvPr id="240" name="Google Shape;240;p28"/>
          <p:cNvSpPr txBox="1"/>
          <p:nvPr/>
        </p:nvSpPr>
        <p:spPr>
          <a:xfrm>
            <a:off x="4016763" y="1593334"/>
            <a:ext cx="3583736" cy="4413292"/>
          </a:xfrm>
          <a:prstGeom prst="rect">
            <a:avLst/>
          </a:prstGeom>
          <a:solidFill>
            <a:schemeClr val="accent6">
              <a:lumMod val="40000"/>
              <a:lumOff val="60000"/>
            </a:schemeClr>
          </a:solidFill>
          <a:ln>
            <a:noFill/>
          </a:ln>
        </p:spPr>
        <p:txBody>
          <a:bodyPr spcFirstLastPara="1" wrap="square" lIns="91425" tIns="91425" rIns="91425" bIns="91425" anchor="t" anchorCtr="0">
            <a:noAutofit/>
          </a:bodyPr>
          <a:lstStyle/>
          <a:p>
            <a:pPr marL="76200" algn="ctr">
              <a:lnSpc>
                <a:spcPct val="115000"/>
              </a:lnSpc>
              <a:spcBef>
                <a:spcPts val="1000"/>
              </a:spcBef>
              <a:buClr>
                <a:srgbClr val="404040"/>
              </a:buClr>
              <a:buSzPts val="2400"/>
            </a:pPr>
            <a:r>
              <a:rPr lang="fr-FR" sz="2400" b="1" dirty="0"/>
              <a:t>2017 -2018</a:t>
            </a:r>
            <a:endParaRPr lang="fr-FR" sz="2400" b="1" dirty="0">
              <a:solidFill>
                <a:srgbClr val="404040"/>
              </a:solidFill>
            </a:endParaRPr>
          </a:p>
          <a:p>
            <a:pPr marL="76200" lvl="0" algn="ctr" rtl="0">
              <a:lnSpc>
                <a:spcPct val="115000"/>
              </a:lnSpc>
              <a:spcBef>
                <a:spcPts val="1000"/>
              </a:spcBef>
              <a:spcAft>
                <a:spcPts val="0"/>
              </a:spcAft>
              <a:buClr>
                <a:srgbClr val="404040"/>
              </a:buClr>
              <a:buSzPts val="2400"/>
            </a:pPr>
            <a:r>
              <a:rPr lang="fr-FR" sz="2400" b="1" dirty="0">
                <a:solidFill>
                  <a:srgbClr val="404040"/>
                </a:solidFill>
              </a:rPr>
              <a:t>Plan maths cycle 3</a:t>
            </a:r>
          </a:p>
          <a:p>
            <a:pPr marL="76200" lvl="0" algn="ctr" rtl="0">
              <a:lnSpc>
                <a:spcPct val="115000"/>
              </a:lnSpc>
              <a:spcBef>
                <a:spcPts val="1000"/>
              </a:spcBef>
              <a:spcAft>
                <a:spcPts val="0"/>
              </a:spcAft>
              <a:buClr>
                <a:srgbClr val="404040"/>
              </a:buClr>
              <a:buSzPts val="2400"/>
            </a:pPr>
            <a:endParaRPr lang="fr-FR" sz="2400" b="1" dirty="0">
              <a:solidFill>
                <a:srgbClr val="404040"/>
              </a:solidFill>
            </a:endParaRPr>
          </a:p>
          <a:p>
            <a:pPr marL="76200" lvl="0" algn="ctr" rtl="0">
              <a:lnSpc>
                <a:spcPct val="115000"/>
              </a:lnSpc>
              <a:spcBef>
                <a:spcPts val="1000"/>
              </a:spcBef>
              <a:spcAft>
                <a:spcPts val="0"/>
              </a:spcAft>
              <a:buClr>
                <a:srgbClr val="404040"/>
              </a:buClr>
              <a:buSzPts val="2400"/>
            </a:pPr>
            <a:r>
              <a:rPr lang="fr-FR" sz="2000" dirty="0">
                <a:solidFill>
                  <a:srgbClr val="404040"/>
                </a:solidFill>
              </a:rPr>
              <a:t>Résolution de problèmes</a:t>
            </a:r>
            <a:endParaRPr sz="2000" dirty="0">
              <a:solidFill>
                <a:srgbClr val="404040"/>
              </a:solidFill>
            </a:endParaRPr>
          </a:p>
          <a:p>
            <a:pPr marL="558800" lvl="0" algn="ctr" rtl="0">
              <a:lnSpc>
                <a:spcPct val="115000"/>
              </a:lnSpc>
              <a:spcBef>
                <a:spcPts val="0"/>
              </a:spcBef>
              <a:spcAft>
                <a:spcPts val="0"/>
              </a:spcAft>
              <a:buClr>
                <a:srgbClr val="404040"/>
              </a:buClr>
              <a:buSzPts val="2000"/>
            </a:pPr>
            <a:endParaRPr lang="fr-FR" sz="2000" dirty="0">
              <a:solidFill>
                <a:srgbClr val="404040"/>
              </a:solidFill>
            </a:endParaRPr>
          </a:p>
          <a:p>
            <a:pPr marL="558800" lvl="0" algn="ctr" rtl="0">
              <a:lnSpc>
                <a:spcPct val="115000"/>
              </a:lnSpc>
              <a:spcBef>
                <a:spcPts val="0"/>
              </a:spcBef>
              <a:spcAft>
                <a:spcPts val="0"/>
              </a:spcAft>
              <a:buClr>
                <a:srgbClr val="404040"/>
              </a:buClr>
              <a:buSzPts val="2000"/>
            </a:pPr>
            <a:r>
              <a:rPr lang="fr-FR" sz="2000" dirty="0">
                <a:solidFill>
                  <a:srgbClr val="404040"/>
                </a:solidFill>
              </a:rPr>
              <a:t>Proportionnalité</a:t>
            </a:r>
            <a:endParaRPr sz="2000" dirty="0">
              <a:solidFill>
                <a:srgbClr val="404040"/>
              </a:solidFill>
            </a:endParaRPr>
          </a:p>
          <a:p>
            <a:pPr marL="0" lvl="0" indent="0" algn="l" rtl="0">
              <a:spcBef>
                <a:spcPts val="0"/>
              </a:spcBef>
              <a:spcAft>
                <a:spcPts val="0"/>
              </a:spcAft>
              <a:buNone/>
            </a:pPr>
            <a:endParaRPr sz="2400" dirty="0"/>
          </a:p>
        </p:txBody>
      </p:sp>
      <p:sp>
        <p:nvSpPr>
          <p:cNvPr id="242" name="Google Shape;242;p28"/>
          <p:cNvSpPr txBox="1"/>
          <p:nvPr/>
        </p:nvSpPr>
        <p:spPr>
          <a:xfrm>
            <a:off x="7823949" y="1579472"/>
            <a:ext cx="4270800" cy="4441015"/>
          </a:xfrm>
          <a:prstGeom prst="rect">
            <a:avLst/>
          </a:prstGeom>
          <a:solidFill>
            <a:schemeClr val="accent3">
              <a:lumMod val="40000"/>
              <a:lumOff val="60000"/>
            </a:schemeClr>
          </a:solidFill>
          <a:ln>
            <a:noFill/>
          </a:ln>
        </p:spPr>
        <p:txBody>
          <a:bodyPr spcFirstLastPara="1" wrap="square" lIns="91425" tIns="91425" rIns="91425" bIns="91425" anchor="t" anchorCtr="0">
            <a:noAutofit/>
          </a:bodyPr>
          <a:lstStyle/>
          <a:p>
            <a:pPr marL="76200" algn="ctr">
              <a:spcBef>
                <a:spcPts val="1000"/>
              </a:spcBef>
              <a:buClr>
                <a:srgbClr val="404040"/>
              </a:buClr>
              <a:buSzPts val="2400"/>
            </a:pPr>
            <a:r>
              <a:rPr lang="fr-FR" sz="2400" b="1" dirty="0"/>
              <a:t>2018 -2019</a:t>
            </a:r>
          </a:p>
          <a:p>
            <a:pPr marL="457200" lvl="0" indent="-381000" algn="ctr" rtl="0">
              <a:lnSpc>
                <a:spcPct val="100000"/>
              </a:lnSpc>
              <a:spcBef>
                <a:spcPts val="1000"/>
              </a:spcBef>
              <a:spcAft>
                <a:spcPts val="0"/>
              </a:spcAft>
              <a:buClr>
                <a:srgbClr val="404040"/>
              </a:buClr>
              <a:buSzPts val="2400"/>
              <a:buChar char="❖"/>
            </a:pPr>
            <a:endParaRPr lang="fr-FR" sz="2400" b="1" dirty="0">
              <a:solidFill>
                <a:srgbClr val="404040"/>
              </a:solidFill>
            </a:endParaRPr>
          </a:p>
          <a:p>
            <a:pPr marL="76200" lvl="0" algn="ctr" rtl="0">
              <a:lnSpc>
                <a:spcPct val="100000"/>
              </a:lnSpc>
              <a:spcBef>
                <a:spcPts val="1000"/>
              </a:spcBef>
              <a:spcAft>
                <a:spcPts val="0"/>
              </a:spcAft>
              <a:buClr>
                <a:srgbClr val="404040"/>
              </a:buClr>
              <a:buSzPts val="2400"/>
            </a:pPr>
            <a:r>
              <a:rPr lang="fr-FR" sz="2400" b="1" dirty="0">
                <a:solidFill>
                  <a:srgbClr val="404040"/>
                </a:solidFill>
              </a:rPr>
              <a:t>Plan maths cycle 3</a:t>
            </a:r>
            <a:endParaRPr sz="2400" b="1" dirty="0">
              <a:solidFill>
                <a:srgbClr val="404040"/>
              </a:solidFill>
            </a:endParaRPr>
          </a:p>
          <a:p>
            <a:pPr marL="914400" lvl="0" indent="0" algn="ctr" rtl="0">
              <a:lnSpc>
                <a:spcPct val="100000"/>
              </a:lnSpc>
              <a:spcBef>
                <a:spcPts val="600"/>
              </a:spcBef>
              <a:spcAft>
                <a:spcPts val="0"/>
              </a:spcAft>
              <a:buNone/>
            </a:pPr>
            <a:r>
              <a:rPr lang="fr-FR" sz="2000" dirty="0">
                <a:solidFill>
                  <a:srgbClr val="404040"/>
                </a:solidFill>
              </a:rPr>
              <a:t>4 thématiques selon besoins</a:t>
            </a:r>
            <a:endParaRPr sz="2000" dirty="0">
              <a:solidFill>
                <a:srgbClr val="404040"/>
              </a:solidFill>
            </a:endParaRPr>
          </a:p>
          <a:p>
            <a:pPr marL="76200" lvl="0" algn="ctr" rtl="0">
              <a:lnSpc>
                <a:spcPct val="115000"/>
              </a:lnSpc>
              <a:spcBef>
                <a:spcPts val="1000"/>
              </a:spcBef>
              <a:spcAft>
                <a:spcPts val="0"/>
              </a:spcAft>
              <a:buClr>
                <a:srgbClr val="404040"/>
              </a:buClr>
              <a:buSzPts val="2400"/>
            </a:pPr>
            <a:r>
              <a:rPr lang="fr-FR" sz="2400" b="1" dirty="0">
                <a:solidFill>
                  <a:srgbClr val="404040"/>
                </a:solidFill>
              </a:rPr>
              <a:t>Plan maths cycle 2</a:t>
            </a:r>
            <a:endParaRPr sz="2400" b="1" dirty="0">
              <a:solidFill>
                <a:srgbClr val="404040"/>
              </a:solidFill>
            </a:endParaRPr>
          </a:p>
          <a:p>
            <a:pPr marL="558800" lvl="0" algn="ctr" rtl="0">
              <a:lnSpc>
                <a:spcPct val="115000"/>
              </a:lnSpc>
              <a:spcBef>
                <a:spcPts val="0"/>
              </a:spcBef>
              <a:spcAft>
                <a:spcPts val="0"/>
              </a:spcAft>
              <a:buClr>
                <a:srgbClr val="404040"/>
              </a:buClr>
              <a:buSzPts val="2000"/>
            </a:pPr>
            <a:r>
              <a:rPr lang="fr-FR" sz="2000" dirty="0">
                <a:solidFill>
                  <a:srgbClr val="404040"/>
                </a:solidFill>
              </a:rPr>
              <a:t>Numération et calcul</a:t>
            </a:r>
          </a:p>
          <a:p>
            <a:pPr marL="558800" lvl="0" algn="ctr" rtl="0">
              <a:lnSpc>
                <a:spcPct val="115000"/>
              </a:lnSpc>
              <a:spcBef>
                <a:spcPts val="0"/>
              </a:spcBef>
              <a:spcAft>
                <a:spcPts val="0"/>
              </a:spcAft>
              <a:buClr>
                <a:srgbClr val="404040"/>
              </a:buClr>
              <a:buSzPts val="2000"/>
            </a:pPr>
            <a:r>
              <a:rPr lang="fr-FR" sz="2000" dirty="0">
                <a:solidFill>
                  <a:srgbClr val="404040"/>
                </a:solidFill>
              </a:rPr>
              <a:t>Calcul mental</a:t>
            </a:r>
            <a:endParaRPr sz="2000" dirty="0">
              <a:solidFill>
                <a:srgbClr val="404040"/>
              </a:solidFill>
            </a:endParaRPr>
          </a:p>
          <a:p>
            <a:pPr marL="558800" lvl="0" algn="ctr" rtl="0">
              <a:lnSpc>
                <a:spcPct val="115000"/>
              </a:lnSpc>
              <a:spcBef>
                <a:spcPts val="0"/>
              </a:spcBef>
              <a:spcAft>
                <a:spcPts val="0"/>
              </a:spcAft>
              <a:buClr>
                <a:srgbClr val="404040"/>
              </a:buClr>
              <a:buSzPts val="2000"/>
            </a:pPr>
            <a:endParaRPr lang="fr-FR" sz="2000" dirty="0">
              <a:solidFill>
                <a:srgbClr val="404040"/>
              </a:solidFill>
            </a:endParaRPr>
          </a:p>
          <a:p>
            <a:pPr marL="558800" lvl="0" algn="ctr" rtl="0">
              <a:lnSpc>
                <a:spcPct val="115000"/>
              </a:lnSpc>
              <a:spcBef>
                <a:spcPts val="0"/>
              </a:spcBef>
              <a:spcAft>
                <a:spcPts val="0"/>
              </a:spcAft>
              <a:buClr>
                <a:srgbClr val="404040"/>
              </a:buClr>
              <a:buSzPts val="2000"/>
            </a:pPr>
            <a:r>
              <a:rPr lang="fr-FR" sz="2000" i="1" dirty="0">
                <a:solidFill>
                  <a:srgbClr val="404040"/>
                </a:solidFill>
              </a:rPr>
              <a:t>(Résolution de problèmes)</a:t>
            </a:r>
            <a:endParaRPr sz="2400" i="1" dirty="0"/>
          </a:p>
        </p:txBody>
      </p:sp>
      <p:sp>
        <p:nvSpPr>
          <p:cNvPr id="243" name="Google Shape;243;p28"/>
          <p:cNvSpPr txBox="1"/>
          <p:nvPr/>
        </p:nvSpPr>
        <p:spPr>
          <a:xfrm>
            <a:off x="2064774" y="578290"/>
            <a:ext cx="8402241"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000" dirty="0"/>
              <a:t>Dans le 68, le plan mathématique a été initié il y a trois ans. </a:t>
            </a:r>
            <a:endParaRPr sz="2000" dirty="0"/>
          </a:p>
        </p:txBody>
      </p:sp>
      <p:sp>
        <p:nvSpPr>
          <p:cNvPr id="11" name="Google Shape;239;p28"/>
          <p:cNvSpPr txBox="1"/>
          <p:nvPr/>
        </p:nvSpPr>
        <p:spPr>
          <a:xfrm>
            <a:off x="283197" y="1593334"/>
            <a:ext cx="3510116" cy="441329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fr-FR" sz="2400" b="1" dirty="0"/>
          </a:p>
          <a:p>
            <a:pPr marL="0" lvl="0" indent="0" algn="ctr" rtl="0">
              <a:spcBef>
                <a:spcPts val="0"/>
              </a:spcBef>
              <a:spcAft>
                <a:spcPts val="0"/>
              </a:spcAft>
              <a:buNone/>
            </a:pPr>
            <a:r>
              <a:rPr lang="fr-FR" sz="2400" b="1" dirty="0"/>
              <a:t>2016 -2017</a:t>
            </a:r>
          </a:p>
          <a:p>
            <a:pPr marL="0" lvl="0" indent="0" algn="ctr" rtl="0">
              <a:spcBef>
                <a:spcPts val="0"/>
              </a:spcBef>
              <a:spcAft>
                <a:spcPts val="0"/>
              </a:spcAft>
              <a:buNone/>
            </a:pPr>
            <a:endParaRPr lang="fr-FR" sz="2400" b="1" dirty="0"/>
          </a:p>
          <a:p>
            <a:pPr marL="0" lvl="0" indent="0" algn="ctr" rtl="0">
              <a:spcBef>
                <a:spcPts val="0"/>
              </a:spcBef>
              <a:spcAft>
                <a:spcPts val="0"/>
              </a:spcAft>
              <a:buNone/>
            </a:pPr>
            <a:r>
              <a:rPr lang="fr-FR" sz="2400" b="1" dirty="0"/>
              <a:t>Plan maths  cycle 3</a:t>
            </a:r>
          </a:p>
          <a:p>
            <a:pPr marL="0" lvl="0" indent="0" algn="ctr" rtl="0">
              <a:spcBef>
                <a:spcPts val="0"/>
              </a:spcBef>
              <a:spcAft>
                <a:spcPts val="0"/>
              </a:spcAft>
              <a:buNone/>
            </a:pPr>
            <a:endParaRPr lang="fr-FR" sz="2400" b="1" dirty="0"/>
          </a:p>
          <a:p>
            <a:pPr marL="0" lvl="0" indent="0" algn="ctr" rtl="0">
              <a:spcBef>
                <a:spcPts val="0"/>
              </a:spcBef>
              <a:spcAft>
                <a:spcPts val="0"/>
              </a:spcAft>
              <a:buNone/>
            </a:pPr>
            <a:r>
              <a:rPr lang="fr-FR" sz="2400" dirty="0"/>
              <a:t>La construction du nombre du cycle I au cycle III</a:t>
            </a:r>
          </a:p>
          <a:p>
            <a:pPr marL="0" lvl="0" indent="0" algn="ctr" rtl="0">
              <a:spcBef>
                <a:spcPts val="0"/>
              </a:spcBef>
              <a:spcAft>
                <a:spcPts val="0"/>
              </a:spcAft>
              <a:buNone/>
            </a:pPr>
            <a:r>
              <a:rPr lang="fr-FR" sz="2400" dirty="0"/>
              <a:t>(Fayol et JF </a:t>
            </a:r>
            <a:r>
              <a:rPr lang="fr-FR" sz="2400" dirty="0" err="1"/>
              <a:t>Chesné</a:t>
            </a:r>
            <a:r>
              <a:rPr lang="fr-FR" sz="2400" dirty="0"/>
              <a:t>)</a:t>
            </a:r>
          </a:p>
          <a:p>
            <a:pPr marL="0" lvl="0" indent="0" algn="ctr" rtl="0">
              <a:spcBef>
                <a:spcPts val="0"/>
              </a:spcBef>
              <a:spcAft>
                <a:spcPts val="0"/>
              </a:spcAft>
              <a:buNone/>
            </a:pPr>
            <a:endParaRPr lang="fr-FR" sz="2400" dirty="0"/>
          </a:p>
          <a:p>
            <a:pPr marL="0" lvl="0" indent="0" algn="ctr" rtl="0">
              <a:spcBef>
                <a:spcPts val="0"/>
              </a:spcBef>
              <a:spcAft>
                <a:spcPts val="0"/>
              </a:spcAft>
              <a:buNone/>
            </a:pPr>
            <a:r>
              <a:rPr lang="fr-FR" sz="2400" dirty="0" err="1"/>
              <a:t>Webdifussion</a:t>
            </a:r>
            <a:r>
              <a:rPr lang="fr-FR" sz="2400" dirty="0"/>
              <a:t> :</a:t>
            </a:r>
          </a:p>
          <a:p>
            <a:pPr algn="ctr"/>
            <a:r>
              <a:rPr lang="fr-FR" sz="2400" dirty="0">
                <a:solidFill>
                  <a:srgbClr val="404040"/>
                </a:solidFill>
              </a:rPr>
              <a:t>Fractions/décimaux</a:t>
            </a:r>
          </a:p>
          <a:p>
            <a:pPr algn="ctr"/>
            <a:r>
              <a:rPr lang="fr-FR" sz="2400" dirty="0">
                <a:solidFill>
                  <a:srgbClr val="404040"/>
                </a:solidFill>
              </a:rPr>
              <a:t>Calcul au cycle III</a:t>
            </a:r>
            <a:endParaRPr lang="fr-FR" sz="2400" b="1" dirty="0"/>
          </a:p>
          <a:p>
            <a:pPr marL="0" lvl="0" indent="0" algn="ctr" rtl="0">
              <a:spcBef>
                <a:spcPts val="0"/>
              </a:spcBef>
              <a:spcAft>
                <a:spcPts val="0"/>
              </a:spcAft>
              <a:buNone/>
            </a:pPr>
            <a:endParaRPr sz="2400" b="1" dirty="0"/>
          </a:p>
        </p:txBody>
      </p:sp>
      <p:pic>
        <p:nvPicPr>
          <p:cNvPr id="12" name="Google Shape;247;p27"/>
          <p:cNvPicPr preferRelativeResize="0"/>
          <p:nvPr/>
        </p:nvPicPr>
        <p:blipFill rotWithShape="1">
          <a:blip r:embed="rId3">
            <a:alphaModFix/>
          </a:blip>
          <a:srcRect/>
          <a:stretch/>
        </p:blipFill>
        <p:spPr>
          <a:xfrm>
            <a:off x="11607028" y="116281"/>
            <a:ext cx="487722" cy="359695"/>
          </a:xfrm>
          <a:prstGeom prst="rect">
            <a:avLst/>
          </a:prstGeom>
          <a:noFill/>
          <a:ln>
            <a:noFill/>
          </a:ln>
        </p:spPr>
      </p:pic>
    </p:spTree>
    <p:extLst>
      <p:ext uri="{BB962C8B-B14F-4D97-AF65-F5344CB8AC3E}">
        <p14:creationId xmlns:p14="http://schemas.microsoft.com/office/powerpoint/2010/main" val="1192268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9"/>
          <p:cNvSpPr txBox="1">
            <a:spLocks noGrp="1"/>
          </p:cNvSpPr>
          <p:nvPr>
            <p:ph sz="quarter" idx="13"/>
          </p:nvPr>
        </p:nvSpPr>
        <p:spPr>
          <a:xfrm>
            <a:off x="574887" y="116281"/>
            <a:ext cx="10363800" cy="59065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fr-FR" sz="3000" dirty="0">
                <a:solidFill>
                  <a:srgbClr val="90C226"/>
                </a:solidFill>
                <a:latin typeface="Arial"/>
                <a:ea typeface="Arial"/>
                <a:cs typeface="Arial"/>
                <a:sym typeface="Arial"/>
              </a:rPr>
              <a:t>5. CLARIFICATION DES OBJECTIFS D’ENSEIGNEMENT</a:t>
            </a:r>
          </a:p>
          <a:p>
            <a:pPr marL="0" lvl="0" indent="0" algn="l" rtl="0">
              <a:lnSpc>
                <a:spcPct val="90000"/>
              </a:lnSpc>
              <a:spcBef>
                <a:spcPts val="0"/>
              </a:spcBef>
              <a:spcAft>
                <a:spcPts val="0"/>
              </a:spcAft>
              <a:buNone/>
            </a:pPr>
            <a:endParaRPr lang="fr-F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endParaRPr sz="2400" dirty="0">
              <a:solidFill>
                <a:srgbClr val="90C226"/>
              </a:solidFill>
              <a:latin typeface="Arial"/>
              <a:ea typeface="Arial"/>
              <a:cs typeface="Arial"/>
              <a:sym typeface="Arial"/>
            </a:endParaRPr>
          </a:p>
        </p:txBody>
      </p:sp>
      <p:sp>
        <p:nvSpPr>
          <p:cNvPr id="2" name="Espace réservé de la date 1"/>
          <p:cNvSpPr>
            <a:spLocks noGrp="1"/>
          </p:cNvSpPr>
          <p:nvPr>
            <p:ph type="dt" sz="half" idx="10"/>
          </p:nvPr>
        </p:nvSpPr>
        <p:spPr>
          <a:xfrm>
            <a:off x="7948199" y="6506375"/>
            <a:ext cx="2743200" cy="365125"/>
          </a:xfrm>
        </p:spPr>
        <p:txBody>
          <a:bodyPr/>
          <a:lstStyle/>
          <a:p>
            <a:fld id="{F7565DF0-FAE0-4B05-800D-039EC55AD928}" type="datetime1">
              <a:rPr lang="fr-FR" smtClean="0"/>
              <a:t>06/05/2019</a:t>
            </a:fld>
            <a:endParaRPr lang="fr-FR" dirty="0"/>
          </a:p>
        </p:txBody>
      </p:sp>
      <p:sp>
        <p:nvSpPr>
          <p:cNvPr id="3" name="Espace réservé du pied de page 2"/>
          <p:cNvSpPr>
            <a:spLocks noGrp="1"/>
          </p:cNvSpPr>
          <p:nvPr>
            <p:ph type="ftr" sz="quarter" idx="11"/>
          </p:nvPr>
        </p:nvSpPr>
        <p:spPr>
          <a:xfrm>
            <a:off x="0" y="6484456"/>
            <a:ext cx="6672887" cy="365125"/>
          </a:xfrm>
        </p:spPr>
        <p:txBody>
          <a:bodyPr/>
          <a:lstStyle/>
          <a:p>
            <a:r>
              <a:rPr lang="fr-FR" dirty="0"/>
              <a:t>Mission mathématiques du 68  circonscription de Wittelsheim</a:t>
            </a:r>
          </a:p>
        </p:txBody>
      </p:sp>
      <p:sp>
        <p:nvSpPr>
          <p:cNvPr id="250" name="Google Shape;250;p29"/>
          <p:cNvSpPr txBox="1">
            <a:spLocks noGrp="1"/>
          </p:cNvSpPr>
          <p:nvPr>
            <p:ph type="sldNum" sz="quarter" idx="12"/>
          </p:nvPr>
        </p:nvSpPr>
        <p:spPr>
          <a:xfrm>
            <a:off x="11202611" y="6484456"/>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fr-FR"/>
              <a:t>12</a:t>
            </a:fld>
            <a:endParaRPr dirty="0"/>
          </a:p>
        </p:txBody>
      </p:sp>
      <p:pic>
        <p:nvPicPr>
          <p:cNvPr id="251" name="Google Shape;251;p29"/>
          <p:cNvPicPr preferRelativeResize="0"/>
          <p:nvPr/>
        </p:nvPicPr>
        <p:blipFill>
          <a:blip r:embed="rId3">
            <a:alphaModFix/>
          </a:blip>
          <a:stretch>
            <a:fillRect/>
          </a:stretch>
        </p:blipFill>
        <p:spPr>
          <a:xfrm>
            <a:off x="42698" y="706931"/>
            <a:ext cx="11924013" cy="4078876"/>
          </a:xfrm>
          <a:prstGeom prst="rect">
            <a:avLst/>
          </a:prstGeom>
          <a:noFill/>
          <a:ln>
            <a:noFill/>
          </a:ln>
        </p:spPr>
      </p:pic>
      <p:pic>
        <p:nvPicPr>
          <p:cNvPr id="252" name="Google Shape;252;p29"/>
          <p:cNvPicPr preferRelativeResize="0"/>
          <p:nvPr/>
        </p:nvPicPr>
        <p:blipFill>
          <a:blip r:embed="rId4">
            <a:alphaModFix/>
          </a:blip>
          <a:stretch>
            <a:fillRect/>
          </a:stretch>
        </p:blipFill>
        <p:spPr>
          <a:xfrm>
            <a:off x="42698" y="5053288"/>
            <a:ext cx="12052052" cy="1141769"/>
          </a:xfrm>
          <a:prstGeom prst="rect">
            <a:avLst/>
          </a:prstGeom>
          <a:noFill/>
          <a:ln>
            <a:noFill/>
          </a:ln>
        </p:spPr>
      </p:pic>
      <p:pic>
        <p:nvPicPr>
          <p:cNvPr id="8" name="Google Shape;247;p27"/>
          <p:cNvPicPr preferRelativeResize="0"/>
          <p:nvPr/>
        </p:nvPicPr>
        <p:blipFill rotWithShape="1">
          <a:blip r:embed="rId5">
            <a:alphaModFix/>
          </a:blip>
          <a:srcRect/>
          <a:stretch/>
        </p:blipFill>
        <p:spPr>
          <a:xfrm>
            <a:off x="11607028" y="116281"/>
            <a:ext cx="487722" cy="359695"/>
          </a:xfrm>
          <a:prstGeom prst="rect">
            <a:avLst/>
          </a:prstGeom>
          <a:noFill/>
          <a:ln>
            <a:noFill/>
          </a:ln>
        </p:spPr>
      </p:pic>
    </p:spTree>
    <p:extLst>
      <p:ext uri="{BB962C8B-B14F-4D97-AF65-F5344CB8AC3E}">
        <p14:creationId xmlns:p14="http://schemas.microsoft.com/office/powerpoint/2010/main" val="144042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sz="quarter" idx="13"/>
          </p:nvPr>
        </p:nvSpPr>
        <p:spPr>
          <a:xfrm>
            <a:off x="653143" y="122217"/>
            <a:ext cx="10624431" cy="557052"/>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fr-FR" sz="2800" dirty="0">
                <a:solidFill>
                  <a:srgbClr val="90C226"/>
                </a:solidFill>
                <a:latin typeface="Arial"/>
                <a:ea typeface="Arial"/>
                <a:cs typeface="Arial"/>
                <a:sym typeface="Arial"/>
              </a:rPr>
              <a:t>AJUSTEMENTS ET CLARIFICATION DES PROGRAMMES</a:t>
            </a:r>
          </a:p>
          <a:p>
            <a:pPr marL="0" lvl="0" indent="0" algn="l" rtl="0">
              <a:lnSpc>
                <a:spcPct val="90000"/>
              </a:lnSpc>
              <a:spcBef>
                <a:spcPts val="0"/>
              </a:spcBef>
              <a:spcAft>
                <a:spcPts val="0"/>
              </a:spcAft>
              <a:buNone/>
            </a:pPr>
            <a:endParaRPr lang="fr-F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p:txBody>
      </p:sp>
      <p:sp>
        <p:nvSpPr>
          <p:cNvPr id="2" name="Espace réservé de la date 1"/>
          <p:cNvSpPr>
            <a:spLocks noGrp="1"/>
          </p:cNvSpPr>
          <p:nvPr>
            <p:ph type="dt" sz="half" idx="10"/>
          </p:nvPr>
        </p:nvSpPr>
        <p:spPr>
          <a:xfrm>
            <a:off x="7770811" y="6492874"/>
            <a:ext cx="2743200" cy="365125"/>
          </a:xfrm>
        </p:spPr>
        <p:txBody>
          <a:bodyPr/>
          <a:lstStyle/>
          <a:p>
            <a:fld id="{4CBD7446-1FE1-40AE-9539-CB3104E0B12E}" type="datetime1">
              <a:rPr lang="fr-FR" smtClean="0"/>
              <a:t>06/05/2019</a:t>
            </a:fld>
            <a:endParaRPr lang="fr-FR" dirty="0"/>
          </a:p>
        </p:txBody>
      </p:sp>
      <p:sp>
        <p:nvSpPr>
          <p:cNvPr id="3" name="Espace réservé du pied de page 2"/>
          <p:cNvSpPr>
            <a:spLocks noGrp="1"/>
          </p:cNvSpPr>
          <p:nvPr>
            <p:ph type="ftr" sz="quarter" idx="11"/>
          </p:nvPr>
        </p:nvSpPr>
        <p:spPr>
          <a:xfrm>
            <a:off x="0" y="6492875"/>
            <a:ext cx="6672887" cy="365125"/>
          </a:xfrm>
        </p:spPr>
        <p:txBody>
          <a:bodyPr/>
          <a:lstStyle/>
          <a:p>
            <a:r>
              <a:rPr lang="fr-FR" dirty="0"/>
              <a:t>Mission mathématiques du 68  circonscription de Wittelsheim</a:t>
            </a:r>
          </a:p>
        </p:txBody>
      </p:sp>
      <p:sp>
        <p:nvSpPr>
          <p:cNvPr id="259" name="Google Shape;259;p30"/>
          <p:cNvSpPr txBox="1">
            <a:spLocks noGrp="1"/>
          </p:cNvSpPr>
          <p:nvPr>
            <p:ph type="sldNum" sz="quarter" idx="12"/>
          </p:nvPr>
        </p:nvSpPr>
        <p:spPr>
          <a:xfrm>
            <a:off x="11152597" y="6492874"/>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13</a:t>
            </a:fld>
            <a:endParaRPr dirty="0"/>
          </a:p>
        </p:txBody>
      </p:sp>
      <p:pic>
        <p:nvPicPr>
          <p:cNvPr id="260" name="Google Shape;260;p30"/>
          <p:cNvPicPr preferRelativeResize="0"/>
          <p:nvPr/>
        </p:nvPicPr>
        <p:blipFill>
          <a:blip r:embed="rId3">
            <a:alphaModFix/>
          </a:blip>
          <a:stretch>
            <a:fillRect/>
          </a:stretch>
        </p:blipFill>
        <p:spPr>
          <a:xfrm>
            <a:off x="0" y="1312945"/>
            <a:ext cx="11783962" cy="5293223"/>
          </a:xfrm>
          <a:prstGeom prst="rect">
            <a:avLst/>
          </a:prstGeom>
          <a:noFill/>
          <a:ln>
            <a:noFill/>
          </a:ln>
        </p:spPr>
      </p:pic>
      <p:sp>
        <p:nvSpPr>
          <p:cNvPr id="261" name="Google Shape;261;p30"/>
          <p:cNvSpPr txBox="1"/>
          <p:nvPr/>
        </p:nvSpPr>
        <p:spPr>
          <a:xfrm>
            <a:off x="6800034" y="3777007"/>
            <a:ext cx="3183300" cy="36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FR"/>
              <a:t>Bulletin officiel n°30 du 26 juillet 2018</a:t>
            </a:r>
            <a:endParaRPr/>
          </a:p>
        </p:txBody>
      </p:sp>
      <p:pic>
        <p:nvPicPr>
          <p:cNvPr id="8" name="Google Shape;247;p27"/>
          <p:cNvPicPr preferRelativeResize="0"/>
          <p:nvPr/>
        </p:nvPicPr>
        <p:blipFill rotWithShape="1">
          <a:blip r:embed="rId4">
            <a:alphaModFix/>
          </a:blip>
          <a:srcRect/>
          <a:stretch/>
        </p:blipFill>
        <p:spPr>
          <a:xfrm>
            <a:off x="11607028" y="116281"/>
            <a:ext cx="487722" cy="359695"/>
          </a:xfrm>
          <a:prstGeom prst="rect">
            <a:avLst/>
          </a:prstGeom>
          <a:noFill/>
          <a:ln>
            <a:noFill/>
          </a:ln>
        </p:spPr>
      </p:pic>
    </p:spTree>
    <p:extLst>
      <p:ext uri="{BB962C8B-B14F-4D97-AF65-F5344CB8AC3E}">
        <p14:creationId xmlns:p14="http://schemas.microsoft.com/office/powerpoint/2010/main" val="387252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1"/>
          <p:cNvSpPr txBox="1">
            <a:spLocks noGrp="1"/>
          </p:cNvSpPr>
          <p:nvPr>
            <p:ph type="title"/>
          </p:nvPr>
        </p:nvSpPr>
        <p:spPr>
          <a:xfrm>
            <a:off x="913500" y="0"/>
            <a:ext cx="10364400" cy="694084"/>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fr-FR" dirty="0">
                <a:solidFill>
                  <a:srgbClr val="90C226"/>
                </a:solidFill>
                <a:latin typeface="Arial"/>
                <a:ea typeface="Arial"/>
                <a:cs typeface="Arial"/>
                <a:sym typeface="Arial"/>
              </a:rPr>
              <a:t>SPÉCIFICITÉS DU CYCLE 2</a:t>
            </a:r>
            <a:endParaRPr lang="fr-FR" dirty="0"/>
          </a:p>
        </p:txBody>
      </p:sp>
      <p:sp>
        <p:nvSpPr>
          <p:cNvPr id="268" name="Google Shape;268;p31"/>
          <p:cNvSpPr txBox="1">
            <a:spLocks noGrp="1"/>
          </p:cNvSpPr>
          <p:nvPr>
            <p:ph type="body" idx="4294967295"/>
          </p:nvPr>
        </p:nvSpPr>
        <p:spPr>
          <a:xfrm>
            <a:off x="147483" y="943897"/>
            <a:ext cx="11842955" cy="5095553"/>
          </a:xfrm>
          <a:prstGeom prst="rect">
            <a:avLst/>
          </a:prstGeom>
        </p:spPr>
        <p:txBody>
          <a:bodyPr spcFirstLastPara="1" wrap="square" lIns="91425" tIns="45700" rIns="91425" bIns="45700" anchor="t" anchorCtr="0">
            <a:noAutofit/>
          </a:bodyPr>
          <a:lstStyle/>
          <a:p>
            <a:pPr marL="457200" lvl="0" indent="-419100" algn="l" rtl="0">
              <a:lnSpc>
                <a:spcPct val="110000"/>
              </a:lnSpc>
              <a:spcBef>
                <a:spcPts val="0"/>
              </a:spcBef>
              <a:spcAft>
                <a:spcPts val="0"/>
              </a:spcAft>
              <a:buClr>
                <a:srgbClr val="404040"/>
              </a:buClr>
              <a:buSzPts val="3000"/>
              <a:buChar char="❖"/>
            </a:pPr>
            <a:r>
              <a:rPr lang="fr-FR" sz="3000" b="1" dirty="0">
                <a:solidFill>
                  <a:srgbClr val="404040"/>
                </a:solidFill>
                <a:latin typeface="Arial"/>
                <a:ea typeface="Arial"/>
                <a:cs typeface="Arial"/>
                <a:sym typeface="Arial"/>
              </a:rPr>
              <a:t>Priorité : acquisition des savoirs fondamentaux :</a:t>
            </a:r>
            <a:endParaRPr sz="3000" b="1" dirty="0">
              <a:solidFill>
                <a:srgbClr val="404040"/>
              </a:solidFill>
              <a:latin typeface="Arial"/>
              <a:ea typeface="Arial"/>
              <a:cs typeface="Arial"/>
              <a:sym typeface="Arial"/>
            </a:endParaRPr>
          </a:p>
          <a:p>
            <a:pPr marL="0" lvl="0" indent="0" algn="ctr" rtl="0">
              <a:lnSpc>
                <a:spcPct val="110000"/>
              </a:lnSpc>
              <a:spcBef>
                <a:spcPts val="1200"/>
              </a:spcBef>
              <a:spcAft>
                <a:spcPts val="0"/>
              </a:spcAft>
              <a:buClr>
                <a:schemeClr val="dk1"/>
              </a:buClr>
              <a:buSzPts val="1100"/>
              <a:buFont typeface="Arial"/>
              <a:buNone/>
            </a:pPr>
            <a:r>
              <a:rPr lang="fr-FR" sz="3000" b="1" dirty="0">
                <a:solidFill>
                  <a:srgbClr val="404040"/>
                </a:solidFill>
                <a:latin typeface="Arial"/>
                <a:ea typeface="Arial"/>
                <a:cs typeface="Arial"/>
                <a:sym typeface="Arial"/>
              </a:rPr>
              <a:t>lire, écrire, compter, respecter autrui</a:t>
            </a:r>
            <a:endParaRPr sz="3000" b="1" dirty="0">
              <a:solidFill>
                <a:srgbClr val="404040"/>
              </a:solidFill>
              <a:latin typeface="Arial"/>
              <a:ea typeface="Arial"/>
              <a:cs typeface="Arial"/>
              <a:sym typeface="Arial"/>
            </a:endParaRPr>
          </a:p>
          <a:p>
            <a:pPr marL="0" lvl="0" indent="0" algn="l" rtl="0">
              <a:lnSpc>
                <a:spcPct val="110000"/>
              </a:lnSpc>
              <a:spcBef>
                <a:spcPts val="1200"/>
              </a:spcBef>
              <a:spcAft>
                <a:spcPts val="0"/>
              </a:spcAft>
              <a:buNone/>
            </a:pPr>
            <a:endParaRPr sz="1000" dirty="0">
              <a:solidFill>
                <a:srgbClr val="404040"/>
              </a:solidFill>
              <a:latin typeface="Arial"/>
              <a:ea typeface="Arial"/>
              <a:cs typeface="Arial"/>
              <a:sym typeface="Arial"/>
            </a:endParaRPr>
          </a:p>
          <a:p>
            <a:pPr marL="0" lvl="0" indent="0" algn="l" rtl="0">
              <a:lnSpc>
                <a:spcPct val="110000"/>
              </a:lnSpc>
              <a:spcBef>
                <a:spcPts val="1200"/>
              </a:spcBef>
              <a:spcAft>
                <a:spcPts val="0"/>
              </a:spcAft>
              <a:buClr>
                <a:schemeClr val="dk1"/>
              </a:buClr>
              <a:buSzPts val="1100"/>
              <a:buFont typeface="Arial"/>
              <a:buNone/>
            </a:pPr>
            <a:r>
              <a:rPr lang="fr-FR" sz="2400" dirty="0">
                <a:solidFill>
                  <a:srgbClr val="404040"/>
                </a:solidFill>
                <a:latin typeface="Arial"/>
                <a:ea typeface="Arial"/>
                <a:cs typeface="Arial"/>
                <a:sym typeface="Arial"/>
              </a:rPr>
              <a:t>L’enseignement doit être particulièrement </a:t>
            </a:r>
            <a:r>
              <a:rPr lang="fr-FR" sz="2400" b="1" u="sng" dirty="0">
                <a:solidFill>
                  <a:srgbClr val="FF0000"/>
                </a:solidFill>
                <a:latin typeface="Arial"/>
                <a:ea typeface="Arial"/>
                <a:cs typeface="Arial"/>
                <a:sym typeface="Arial"/>
              </a:rPr>
              <a:t>structuré</a:t>
            </a:r>
            <a:r>
              <a:rPr lang="fr-FR" sz="2400" dirty="0">
                <a:solidFill>
                  <a:srgbClr val="FF0000"/>
                </a:solidFill>
                <a:latin typeface="Arial"/>
                <a:ea typeface="Arial"/>
                <a:cs typeface="Arial"/>
                <a:sym typeface="Arial"/>
              </a:rPr>
              <a:t> et </a:t>
            </a:r>
            <a:r>
              <a:rPr lang="fr-FR" sz="2400" b="1" u="sng" dirty="0">
                <a:solidFill>
                  <a:srgbClr val="FF0000"/>
                </a:solidFill>
                <a:latin typeface="Arial"/>
                <a:ea typeface="Arial"/>
                <a:cs typeface="Arial"/>
                <a:sym typeface="Arial"/>
              </a:rPr>
              <a:t>explicite</a:t>
            </a:r>
            <a:r>
              <a:rPr lang="fr-FR" sz="2400" dirty="0">
                <a:solidFill>
                  <a:srgbClr val="FF0000"/>
                </a:solidFill>
                <a:latin typeface="Arial"/>
                <a:ea typeface="Arial"/>
                <a:cs typeface="Arial"/>
                <a:sym typeface="Arial"/>
              </a:rPr>
              <a:t>.</a:t>
            </a:r>
            <a:endParaRPr sz="2400" dirty="0">
              <a:solidFill>
                <a:srgbClr val="FF0000"/>
              </a:solidFill>
              <a:latin typeface="Arial"/>
              <a:ea typeface="Arial"/>
              <a:cs typeface="Arial"/>
              <a:sym typeface="Arial"/>
            </a:endParaRPr>
          </a:p>
          <a:p>
            <a:pPr marL="0" lvl="0" indent="0" algn="l" rtl="0">
              <a:lnSpc>
                <a:spcPct val="110000"/>
              </a:lnSpc>
              <a:spcBef>
                <a:spcPts val="1200"/>
              </a:spcBef>
              <a:spcAft>
                <a:spcPts val="0"/>
              </a:spcAft>
              <a:buClr>
                <a:schemeClr val="dk1"/>
              </a:buClr>
              <a:buSzPts val="1100"/>
              <a:buFont typeface="Arial"/>
              <a:buNone/>
            </a:pPr>
            <a:r>
              <a:rPr lang="fr-FR" sz="2400" u="sng" dirty="0">
                <a:solidFill>
                  <a:srgbClr val="FF0000"/>
                </a:solidFill>
                <a:latin typeface="Arial"/>
                <a:ea typeface="Arial"/>
                <a:cs typeface="Arial"/>
                <a:sym typeface="Arial"/>
              </a:rPr>
              <a:t>Donner du sens a</a:t>
            </a:r>
            <a:r>
              <a:rPr lang="fr-FR" sz="2400" u="sng" dirty="0">
                <a:solidFill>
                  <a:srgbClr val="404040"/>
                </a:solidFill>
                <a:latin typeface="Arial"/>
                <a:ea typeface="Arial"/>
                <a:cs typeface="Arial"/>
                <a:sym typeface="Arial"/>
              </a:rPr>
              <a:t>ux apprentissages</a:t>
            </a:r>
            <a:r>
              <a:rPr lang="fr-FR" sz="2400" dirty="0">
                <a:solidFill>
                  <a:srgbClr val="404040"/>
                </a:solidFill>
                <a:latin typeface="Arial"/>
                <a:ea typeface="Arial"/>
                <a:cs typeface="Arial"/>
                <a:sym typeface="Arial"/>
              </a:rPr>
              <a:t>, les envisager dans leur </a:t>
            </a:r>
            <a:r>
              <a:rPr lang="fr-FR" sz="2400" u="sng" dirty="0">
                <a:solidFill>
                  <a:srgbClr val="FF0000"/>
                </a:solidFill>
                <a:latin typeface="Arial"/>
                <a:ea typeface="Arial"/>
                <a:cs typeface="Arial"/>
                <a:sym typeface="Arial"/>
              </a:rPr>
              <a:t>progressivité</a:t>
            </a:r>
            <a:r>
              <a:rPr lang="fr-FR" sz="2400" dirty="0">
                <a:solidFill>
                  <a:srgbClr val="FF0000"/>
                </a:solidFill>
                <a:latin typeface="Arial"/>
                <a:ea typeface="Arial"/>
                <a:cs typeface="Arial"/>
                <a:sym typeface="Arial"/>
              </a:rPr>
              <a:t>.</a:t>
            </a:r>
            <a:endParaRPr sz="2400" dirty="0">
              <a:solidFill>
                <a:srgbClr val="FF0000"/>
              </a:solidFill>
              <a:latin typeface="Arial"/>
              <a:ea typeface="Arial"/>
              <a:cs typeface="Arial"/>
              <a:sym typeface="Arial"/>
            </a:endParaRPr>
          </a:p>
          <a:p>
            <a:pPr marL="0" lvl="0" indent="0" algn="l" rtl="0">
              <a:lnSpc>
                <a:spcPct val="110000"/>
              </a:lnSpc>
              <a:spcBef>
                <a:spcPts val="1200"/>
              </a:spcBef>
              <a:spcAft>
                <a:spcPts val="0"/>
              </a:spcAft>
              <a:buClr>
                <a:schemeClr val="dk1"/>
              </a:buClr>
              <a:buSzPts val="1100"/>
              <a:buFont typeface="Arial"/>
              <a:buNone/>
            </a:pPr>
            <a:r>
              <a:rPr lang="fr-FR" sz="2400" u="sng" dirty="0">
                <a:solidFill>
                  <a:srgbClr val="404040"/>
                </a:solidFill>
                <a:latin typeface="Arial"/>
                <a:ea typeface="Arial"/>
                <a:cs typeface="Arial"/>
                <a:sym typeface="Arial"/>
              </a:rPr>
              <a:t>Reprises constantes</a:t>
            </a:r>
            <a:r>
              <a:rPr lang="fr-FR" sz="2400" dirty="0">
                <a:solidFill>
                  <a:srgbClr val="404040"/>
                </a:solidFill>
                <a:latin typeface="Arial"/>
                <a:ea typeface="Arial"/>
                <a:cs typeface="Arial"/>
                <a:sym typeface="Arial"/>
              </a:rPr>
              <a:t> des connaissances en cours d’acquisition.</a:t>
            </a:r>
            <a:endParaRPr sz="2400" dirty="0">
              <a:solidFill>
                <a:srgbClr val="404040"/>
              </a:solidFill>
              <a:latin typeface="Arial"/>
              <a:ea typeface="Arial"/>
              <a:cs typeface="Arial"/>
              <a:sym typeface="Arial"/>
            </a:endParaRPr>
          </a:p>
          <a:p>
            <a:pPr marL="0" lvl="0" indent="0" algn="l" rtl="0">
              <a:lnSpc>
                <a:spcPct val="110000"/>
              </a:lnSpc>
              <a:spcBef>
                <a:spcPts val="1200"/>
              </a:spcBef>
              <a:spcAft>
                <a:spcPts val="0"/>
              </a:spcAft>
              <a:buClr>
                <a:schemeClr val="dk1"/>
              </a:buClr>
              <a:buSzPts val="1100"/>
              <a:buFont typeface="Arial"/>
              <a:buNone/>
            </a:pPr>
            <a:r>
              <a:rPr lang="fr-FR" sz="2400" u="sng" dirty="0">
                <a:solidFill>
                  <a:srgbClr val="404040"/>
                </a:solidFill>
                <a:latin typeface="Arial"/>
                <a:ea typeface="Arial"/>
                <a:cs typeface="Arial"/>
                <a:sym typeface="Arial"/>
              </a:rPr>
              <a:t>Différenciation</a:t>
            </a:r>
            <a:r>
              <a:rPr lang="fr-FR" sz="2400" dirty="0">
                <a:solidFill>
                  <a:srgbClr val="404040"/>
                </a:solidFill>
                <a:latin typeface="Arial"/>
                <a:ea typeface="Arial"/>
                <a:cs typeface="Arial"/>
                <a:sym typeface="Arial"/>
              </a:rPr>
              <a:t> des apprentissages.</a:t>
            </a:r>
            <a:endParaRPr sz="2400" dirty="0">
              <a:solidFill>
                <a:srgbClr val="404040"/>
              </a:solidFill>
              <a:latin typeface="Arial"/>
              <a:ea typeface="Arial"/>
              <a:cs typeface="Arial"/>
              <a:sym typeface="Arial"/>
            </a:endParaRPr>
          </a:p>
          <a:p>
            <a:pPr marL="0" lvl="0" indent="0" algn="l" rtl="0">
              <a:spcBef>
                <a:spcPts val="1000"/>
              </a:spcBef>
              <a:spcAft>
                <a:spcPts val="0"/>
              </a:spcAft>
              <a:buNone/>
            </a:pPr>
            <a:endParaRPr dirty="0"/>
          </a:p>
        </p:txBody>
      </p:sp>
      <p:sp>
        <p:nvSpPr>
          <p:cNvPr id="269" name="Google Shape;269;p31"/>
          <p:cNvSpPr txBox="1">
            <a:spLocks noGrp="1"/>
          </p:cNvSpPr>
          <p:nvPr>
            <p:ph type="sldNum" idx="12"/>
          </p:nvPr>
        </p:nvSpPr>
        <p:spPr>
          <a:xfrm>
            <a:off x="10895850" y="6492875"/>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fr-FR"/>
              <a:t>14</a:t>
            </a:fld>
            <a:endParaRPr dirty="0"/>
          </a:p>
        </p:txBody>
      </p:sp>
      <p:sp>
        <p:nvSpPr>
          <p:cNvPr id="270" name="Google Shape;270;p31"/>
          <p:cNvSpPr txBox="1"/>
          <p:nvPr/>
        </p:nvSpPr>
        <p:spPr>
          <a:xfrm>
            <a:off x="6936240" y="5426038"/>
            <a:ext cx="4723710" cy="36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FR" dirty="0"/>
              <a:t>Bulletin officiel n°30 du 26 juillet 2018</a:t>
            </a:r>
            <a:endParaRPr dirty="0"/>
          </a:p>
        </p:txBody>
      </p:sp>
      <p:sp>
        <p:nvSpPr>
          <p:cNvPr id="2" name="Espace réservé de la date 1"/>
          <p:cNvSpPr>
            <a:spLocks noGrp="1"/>
          </p:cNvSpPr>
          <p:nvPr>
            <p:ph type="dt" idx="10"/>
          </p:nvPr>
        </p:nvSpPr>
        <p:spPr>
          <a:xfrm>
            <a:off x="7770811" y="6492875"/>
            <a:ext cx="2743200" cy="365125"/>
          </a:xfrm>
        </p:spPr>
        <p:txBody>
          <a:bodyPr/>
          <a:lstStyle/>
          <a:p>
            <a:fld id="{41D6AE18-C650-4EAD-8AA7-DBF153DE36C0}" type="datetime1">
              <a:rPr lang="fr-FR" smtClean="0"/>
              <a:t>06/05/2019</a:t>
            </a:fld>
            <a:endParaRPr lang="fr-FR" dirty="0"/>
          </a:p>
        </p:txBody>
      </p:sp>
      <p:sp>
        <p:nvSpPr>
          <p:cNvPr id="3" name="Espace réservé du pied de page 2"/>
          <p:cNvSpPr>
            <a:spLocks noGrp="1"/>
          </p:cNvSpPr>
          <p:nvPr>
            <p:ph type="ftr" idx="11"/>
          </p:nvPr>
        </p:nvSpPr>
        <p:spPr>
          <a:xfrm>
            <a:off x="0" y="6535789"/>
            <a:ext cx="6672887" cy="365125"/>
          </a:xfrm>
        </p:spPr>
        <p:txBody>
          <a:bodyPr/>
          <a:lstStyle/>
          <a:p>
            <a:r>
              <a:rPr lang="fr-FR" dirty="0"/>
              <a:t>Mission mathématiques du 68  circonscription de Wittelsheim</a:t>
            </a:r>
          </a:p>
        </p:txBody>
      </p:sp>
      <p:pic>
        <p:nvPicPr>
          <p:cNvPr id="8" name="Google Shape;247;p27"/>
          <p:cNvPicPr preferRelativeResize="0"/>
          <p:nvPr/>
        </p:nvPicPr>
        <p:blipFill rotWithShape="1">
          <a:blip r:embed="rId3">
            <a:alphaModFix/>
          </a:blip>
          <a:srcRect/>
          <a:stretch/>
        </p:blipFill>
        <p:spPr>
          <a:xfrm>
            <a:off x="11607028" y="116281"/>
            <a:ext cx="487722" cy="359695"/>
          </a:xfrm>
          <a:prstGeom prst="rect">
            <a:avLst/>
          </a:prstGeom>
          <a:noFill/>
          <a:ln>
            <a:noFill/>
          </a:ln>
        </p:spPr>
      </p:pic>
    </p:spTree>
    <p:extLst>
      <p:ext uri="{BB962C8B-B14F-4D97-AF65-F5344CB8AC3E}">
        <p14:creationId xmlns:p14="http://schemas.microsoft.com/office/powerpoint/2010/main" val="2245551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txBox="1">
            <a:spLocks noGrp="1"/>
          </p:cNvSpPr>
          <p:nvPr>
            <p:ph type="title"/>
          </p:nvPr>
        </p:nvSpPr>
        <p:spPr>
          <a:xfrm>
            <a:off x="766317" y="35138"/>
            <a:ext cx="10364400" cy="74652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dirty="0">
                <a:solidFill>
                  <a:srgbClr val="90C226"/>
                </a:solidFill>
                <a:latin typeface="Arial"/>
                <a:ea typeface="Arial"/>
                <a:cs typeface="Arial"/>
                <a:sym typeface="Arial"/>
              </a:rPr>
              <a:t>SPÉCIFICITÉS DU CYCLE 2</a:t>
            </a:r>
            <a:endParaRPr lang="fr-FR" dirty="0"/>
          </a:p>
        </p:txBody>
      </p:sp>
      <p:sp>
        <p:nvSpPr>
          <p:cNvPr id="277" name="Google Shape;277;p32"/>
          <p:cNvSpPr txBox="1">
            <a:spLocks noGrp="1"/>
          </p:cNvSpPr>
          <p:nvPr>
            <p:ph type="body" idx="4294967295"/>
          </p:nvPr>
        </p:nvSpPr>
        <p:spPr>
          <a:xfrm>
            <a:off x="221226" y="891240"/>
            <a:ext cx="11970774" cy="5406321"/>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1100"/>
              <a:buFont typeface="Arial"/>
              <a:buNone/>
            </a:pPr>
            <a:r>
              <a:rPr lang="fr-FR" sz="3000" b="1" dirty="0">
                <a:solidFill>
                  <a:srgbClr val="404040"/>
                </a:solidFill>
                <a:latin typeface="Arial"/>
                <a:ea typeface="Arial"/>
                <a:cs typeface="Arial"/>
                <a:sym typeface="Arial"/>
              </a:rPr>
              <a:t>Sens et automatisation se construisent simultanément</a:t>
            </a:r>
            <a:endParaRPr sz="3000" b="1" dirty="0">
              <a:solidFill>
                <a:srgbClr val="404040"/>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fr-FR" sz="2400" u="sng" dirty="0">
                <a:solidFill>
                  <a:srgbClr val="404040"/>
                </a:solidFill>
                <a:latin typeface="Arial"/>
                <a:ea typeface="Arial"/>
                <a:cs typeface="Arial"/>
                <a:sym typeface="Arial"/>
              </a:rPr>
              <a:t>Compréhension à élaboration</a:t>
            </a:r>
            <a:r>
              <a:rPr lang="fr-FR" sz="2400" dirty="0">
                <a:solidFill>
                  <a:srgbClr val="404040"/>
                </a:solidFill>
                <a:latin typeface="Arial"/>
                <a:ea typeface="Arial"/>
                <a:cs typeface="Arial"/>
                <a:sym typeface="Arial"/>
              </a:rPr>
              <a:t> de savoirs solides que les élèves pourront réinvestir.</a:t>
            </a:r>
            <a:endParaRPr sz="2400" dirty="0">
              <a:solidFill>
                <a:srgbClr val="404040"/>
              </a:solidFill>
              <a:latin typeface="Arial"/>
              <a:ea typeface="Arial"/>
              <a:cs typeface="Arial"/>
              <a:sym typeface="Arial"/>
            </a:endParaRPr>
          </a:p>
          <a:p>
            <a:pPr marL="0" lvl="0" indent="0" algn="l" rtl="0">
              <a:lnSpc>
                <a:spcPct val="100000"/>
              </a:lnSpc>
              <a:spcBef>
                <a:spcPts val="600"/>
              </a:spcBef>
              <a:spcAft>
                <a:spcPts val="0"/>
              </a:spcAft>
              <a:buClr>
                <a:schemeClr val="dk1"/>
              </a:buClr>
              <a:buSzPts val="1100"/>
              <a:buFont typeface="Arial"/>
              <a:buNone/>
            </a:pPr>
            <a:r>
              <a:rPr lang="fr-FR" sz="2400" u="sng" dirty="0">
                <a:solidFill>
                  <a:srgbClr val="404040"/>
                </a:solidFill>
                <a:latin typeface="Arial"/>
                <a:ea typeface="Arial"/>
                <a:cs typeface="Arial"/>
                <a:sym typeface="Arial"/>
              </a:rPr>
              <a:t>Automatisation de certains savoir-faire </a:t>
            </a:r>
            <a:r>
              <a:rPr lang="fr-FR" sz="2400" dirty="0">
                <a:solidFill>
                  <a:srgbClr val="404040"/>
                </a:solidFill>
                <a:latin typeface="Arial"/>
                <a:ea typeface="Arial"/>
                <a:cs typeface="Arial"/>
                <a:sym typeface="Arial"/>
              </a:rPr>
              <a:t> : libérer des ressources cognitives pour accéder à des opérations plus élaborées et à la compréhension.</a:t>
            </a:r>
            <a:endParaRPr sz="2400" dirty="0">
              <a:solidFill>
                <a:srgbClr val="404040"/>
              </a:solidFill>
              <a:latin typeface="Arial"/>
              <a:ea typeface="Arial"/>
              <a:cs typeface="Arial"/>
              <a:sym typeface="Arial"/>
            </a:endParaRPr>
          </a:p>
          <a:p>
            <a:pPr marL="0" lvl="0" indent="0" algn="l" rtl="0">
              <a:lnSpc>
                <a:spcPct val="100000"/>
              </a:lnSpc>
              <a:spcBef>
                <a:spcPts val="600"/>
              </a:spcBef>
              <a:spcAft>
                <a:spcPts val="0"/>
              </a:spcAft>
              <a:buClr>
                <a:schemeClr val="dk1"/>
              </a:buClr>
              <a:buSzPts val="1100"/>
              <a:buFont typeface="Arial"/>
              <a:buNone/>
            </a:pPr>
            <a:r>
              <a:rPr lang="fr-FR" sz="2400" u="sng" dirty="0">
                <a:solidFill>
                  <a:srgbClr val="404040"/>
                </a:solidFill>
                <a:latin typeface="Arial"/>
                <a:ea typeface="Arial"/>
                <a:cs typeface="Arial"/>
                <a:sym typeface="Arial"/>
              </a:rPr>
              <a:t>Comprendre les différentes opérations est indispensable</a:t>
            </a:r>
            <a:r>
              <a:rPr lang="fr-FR" sz="2400" dirty="0">
                <a:solidFill>
                  <a:srgbClr val="404040"/>
                </a:solidFill>
                <a:latin typeface="Arial"/>
                <a:ea typeface="Arial"/>
                <a:cs typeface="Arial"/>
                <a:sym typeface="Arial"/>
              </a:rPr>
              <a:t> à l’élaboration de ces savoirs que les élèves réinvestissent.</a:t>
            </a:r>
            <a:endParaRPr sz="2400" dirty="0">
              <a:solidFill>
                <a:srgbClr val="404040"/>
              </a:solidFill>
              <a:latin typeface="Arial"/>
              <a:ea typeface="Arial"/>
              <a:cs typeface="Arial"/>
              <a:sym typeface="Arial"/>
            </a:endParaRPr>
          </a:p>
          <a:p>
            <a:pPr marL="0" lvl="0" indent="0" algn="l" rtl="0">
              <a:lnSpc>
                <a:spcPct val="100000"/>
              </a:lnSpc>
              <a:spcBef>
                <a:spcPts val="600"/>
              </a:spcBef>
              <a:spcAft>
                <a:spcPts val="600"/>
              </a:spcAft>
              <a:buClr>
                <a:schemeClr val="dk1"/>
              </a:buClr>
              <a:buSzPts val="1100"/>
              <a:buFont typeface="Arial"/>
              <a:buNone/>
            </a:pPr>
            <a:r>
              <a:rPr lang="fr-FR" sz="2400" u="sng" dirty="0">
                <a:solidFill>
                  <a:srgbClr val="404040"/>
                </a:solidFill>
                <a:latin typeface="Arial"/>
                <a:ea typeface="Arial"/>
                <a:cs typeface="Arial"/>
                <a:sym typeface="Arial"/>
              </a:rPr>
              <a:t>Des connaissances immédiatement disponibles</a:t>
            </a:r>
            <a:r>
              <a:rPr lang="fr-FR" sz="2400" dirty="0">
                <a:solidFill>
                  <a:srgbClr val="404040"/>
                </a:solidFill>
                <a:latin typeface="Arial"/>
                <a:ea typeface="Arial"/>
                <a:cs typeface="Arial"/>
                <a:sym typeface="Arial"/>
              </a:rPr>
              <a:t> améliorent considérablement les capacités de « calcul intelligent » (les élèves comprennent ce qu’ils font et pourquoi ils le font).</a:t>
            </a:r>
            <a:endParaRPr sz="2400" dirty="0">
              <a:solidFill>
                <a:srgbClr val="404040"/>
              </a:solidFill>
              <a:latin typeface="Arial"/>
              <a:ea typeface="Arial"/>
              <a:cs typeface="Arial"/>
              <a:sym typeface="Arial"/>
            </a:endParaRPr>
          </a:p>
        </p:txBody>
      </p:sp>
      <p:sp>
        <p:nvSpPr>
          <p:cNvPr id="278" name="Google Shape;278;p32"/>
          <p:cNvSpPr txBox="1">
            <a:spLocks noGrp="1"/>
          </p:cNvSpPr>
          <p:nvPr>
            <p:ph type="sldNum" idx="12"/>
          </p:nvPr>
        </p:nvSpPr>
        <p:spPr>
          <a:xfrm>
            <a:off x="11130717" y="6492875"/>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15</a:t>
            </a:fld>
            <a:endParaRPr/>
          </a:p>
        </p:txBody>
      </p:sp>
      <p:sp>
        <p:nvSpPr>
          <p:cNvPr id="279" name="Google Shape;279;p32"/>
          <p:cNvSpPr txBox="1"/>
          <p:nvPr/>
        </p:nvSpPr>
        <p:spPr>
          <a:xfrm>
            <a:off x="5301751" y="6281325"/>
            <a:ext cx="4653617" cy="36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FR"/>
              <a:t>Bulletin officiel n°30 du 26 juillet 2018</a:t>
            </a:r>
            <a:endParaRPr/>
          </a:p>
        </p:txBody>
      </p:sp>
      <p:sp>
        <p:nvSpPr>
          <p:cNvPr id="2" name="Espace réservé de la date 1"/>
          <p:cNvSpPr>
            <a:spLocks noGrp="1"/>
          </p:cNvSpPr>
          <p:nvPr>
            <p:ph type="dt" idx="10"/>
          </p:nvPr>
        </p:nvSpPr>
        <p:spPr>
          <a:xfrm>
            <a:off x="7914687" y="6506292"/>
            <a:ext cx="2743200" cy="365125"/>
          </a:xfrm>
        </p:spPr>
        <p:txBody>
          <a:bodyPr/>
          <a:lstStyle/>
          <a:p>
            <a:fld id="{9F58C3D1-2C2B-41DB-93BE-4B57D2CADFC5}" type="datetime1">
              <a:rPr lang="fr-FR" smtClean="0"/>
              <a:t>06/05/2019</a:t>
            </a:fld>
            <a:endParaRPr lang="fr-FR" dirty="0"/>
          </a:p>
        </p:txBody>
      </p:sp>
      <p:sp>
        <p:nvSpPr>
          <p:cNvPr id="3" name="Espace réservé du pied de page 2"/>
          <p:cNvSpPr>
            <a:spLocks noGrp="1"/>
          </p:cNvSpPr>
          <p:nvPr>
            <p:ph type="ftr" idx="11"/>
          </p:nvPr>
        </p:nvSpPr>
        <p:spPr>
          <a:xfrm>
            <a:off x="0" y="6492875"/>
            <a:ext cx="6672887" cy="365125"/>
          </a:xfrm>
        </p:spPr>
        <p:txBody>
          <a:bodyPr/>
          <a:lstStyle/>
          <a:p>
            <a:r>
              <a:rPr lang="fr-FR" dirty="0"/>
              <a:t>Mission mathématiques du 68  circonscription de Wittelsheim</a:t>
            </a:r>
          </a:p>
        </p:txBody>
      </p:sp>
      <p:pic>
        <p:nvPicPr>
          <p:cNvPr id="8" name="Google Shape;247;p27"/>
          <p:cNvPicPr preferRelativeResize="0"/>
          <p:nvPr/>
        </p:nvPicPr>
        <p:blipFill rotWithShape="1">
          <a:blip r:embed="rId3">
            <a:alphaModFix/>
          </a:blip>
          <a:srcRect/>
          <a:stretch/>
        </p:blipFill>
        <p:spPr>
          <a:xfrm>
            <a:off x="11607028" y="116281"/>
            <a:ext cx="487722" cy="359695"/>
          </a:xfrm>
          <a:prstGeom prst="rect">
            <a:avLst/>
          </a:prstGeom>
          <a:noFill/>
          <a:ln>
            <a:noFill/>
          </a:ln>
        </p:spPr>
      </p:pic>
    </p:spTree>
    <p:extLst>
      <p:ext uri="{BB962C8B-B14F-4D97-AF65-F5344CB8AC3E}">
        <p14:creationId xmlns:p14="http://schemas.microsoft.com/office/powerpoint/2010/main" val="140187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txBox="1">
            <a:spLocks noGrp="1"/>
          </p:cNvSpPr>
          <p:nvPr>
            <p:ph type="title"/>
          </p:nvPr>
        </p:nvSpPr>
        <p:spPr>
          <a:xfrm>
            <a:off x="654850" y="113876"/>
            <a:ext cx="10364400" cy="72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dirty="0">
                <a:solidFill>
                  <a:srgbClr val="90C226"/>
                </a:solidFill>
                <a:latin typeface="Arial"/>
                <a:ea typeface="Arial"/>
                <a:cs typeface="Arial"/>
                <a:sym typeface="Arial"/>
              </a:rPr>
              <a:t>SPÉCIFICITÉS DU CYCLE 2</a:t>
            </a:r>
            <a:endParaRPr lang="fr-FR" dirty="0"/>
          </a:p>
        </p:txBody>
      </p:sp>
      <p:sp>
        <p:nvSpPr>
          <p:cNvPr id="286" name="Google Shape;286;p33"/>
          <p:cNvSpPr txBox="1">
            <a:spLocks noGrp="1"/>
          </p:cNvSpPr>
          <p:nvPr>
            <p:ph type="body" idx="4294967295"/>
          </p:nvPr>
        </p:nvSpPr>
        <p:spPr>
          <a:xfrm>
            <a:off x="103239" y="1094775"/>
            <a:ext cx="12088761" cy="5441014"/>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fr-FR" sz="3000" b="1" dirty="0">
                <a:solidFill>
                  <a:srgbClr val="404040"/>
                </a:solidFill>
                <a:latin typeface="Arial"/>
                <a:ea typeface="Arial"/>
                <a:cs typeface="Arial"/>
                <a:sym typeface="Arial"/>
              </a:rPr>
              <a:t>Articulation concret/abstrait</a:t>
            </a:r>
            <a:endParaRPr sz="3000" b="1" dirty="0">
              <a:solidFill>
                <a:srgbClr val="404040"/>
              </a:solidFill>
              <a:latin typeface="Arial"/>
              <a:ea typeface="Arial"/>
              <a:cs typeface="Arial"/>
              <a:sym typeface="Arial"/>
            </a:endParaRPr>
          </a:p>
          <a:p>
            <a:pPr marL="0" lvl="0" indent="0" algn="l" rtl="0">
              <a:lnSpc>
                <a:spcPct val="130000"/>
              </a:lnSpc>
              <a:spcBef>
                <a:spcPts val="600"/>
              </a:spcBef>
              <a:spcAft>
                <a:spcPts val="0"/>
              </a:spcAft>
              <a:buNone/>
            </a:pPr>
            <a:r>
              <a:rPr lang="fr-FR" sz="2400" dirty="0">
                <a:solidFill>
                  <a:srgbClr val="404040"/>
                </a:solidFill>
                <a:latin typeface="Arial"/>
                <a:ea typeface="Arial"/>
                <a:cs typeface="Arial"/>
                <a:sym typeface="Arial"/>
              </a:rPr>
              <a:t>Observer et agir, manipuler, expérimenter, toutes ces activités mènent à la représentation, qu’elle soit analogique (dessins, images, schématisations) ou symbolique, abstraite (nombres, concepts)</a:t>
            </a:r>
            <a:r>
              <a:rPr lang="fr-FR" dirty="0">
                <a:solidFill>
                  <a:srgbClr val="404040"/>
                </a:solidFill>
                <a:latin typeface="Arial"/>
                <a:ea typeface="Arial"/>
                <a:cs typeface="Arial"/>
                <a:sym typeface="Arial"/>
              </a:rPr>
              <a:t>.</a:t>
            </a:r>
            <a:endParaRPr dirty="0">
              <a:solidFill>
                <a:srgbClr val="404040"/>
              </a:solidFill>
              <a:latin typeface="Arial"/>
              <a:ea typeface="Arial"/>
              <a:cs typeface="Arial"/>
              <a:sym typeface="Arial"/>
            </a:endParaRPr>
          </a:p>
          <a:p>
            <a:pPr marL="0" lvl="0" indent="0" algn="l" rtl="0">
              <a:lnSpc>
                <a:spcPct val="110000"/>
              </a:lnSpc>
              <a:spcBef>
                <a:spcPts val="1000"/>
              </a:spcBef>
              <a:spcAft>
                <a:spcPts val="0"/>
              </a:spcAft>
              <a:buNone/>
            </a:pPr>
            <a:r>
              <a:rPr lang="fr-FR" sz="3000" b="1" dirty="0">
                <a:solidFill>
                  <a:srgbClr val="404040"/>
                </a:solidFill>
                <a:latin typeface="Arial"/>
                <a:ea typeface="Arial"/>
                <a:cs typeface="Arial"/>
                <a:sym typeface="Arial"/>
              </a:rPr>
              <a:t>L’oral et l’écrit sont en décalage important</a:t>
            </a:r>
            <a:endParaRPr sz="3000" b="1" dirty="0">
              <a:solidFill>
                <a:srgbClr val="404040"/>
              </a:solidFill>
              <a:latin typeface="Arial"/>
              <a:ea typeface="Arial"/>
              <a:cs typeface="Arial"/>
              <a:sym typeface="Arial"/>
            </a:endParaRPr>
          </a:p>
          <a:p>
            <a:pPr marL="0" lvl="0" indent="0" algn="l" rtl="0">
              <a:lnSpc>
                <a:spcPct val="130000"/>
              </a:lnSpc>
              <a:spcBef>
                <a:spcPts val="600"/>
              </a:spcBef>
              <a:spcAft>
                <a:spcPts val="0"/>
              </a:spcAft>
              <a:buNone/>
            </a:pPr>
            <a:r>
              <a:rPr lang="fr-FR" sz="2400" dirty="0">
                <a:solidFill>
                  <a:srgbClr val="404040"/>
                </a:solidFill>
                <a:latin typeface="Arial"/>
                <a:ea typeface="Arial"/>
                <a:cs typeface="Arial"/>
                <a:sym typeface="Arial"/>
              </a:rPr>
              <a:t>Ce qu’un élève est capable de comprendre et de produire à l’oral est d’un niveau très supérieur à ce qu’il est capable de comprendre et de produire à l'écrit</a:t>
            </a:r>
            <a:r>
              <a:rPr lang="fr-FR" dirty="0">
                <a:solidFill>
                  <a:srgbClr val="404040"/>
                </a:solidFill>
                <a:latin typeface="Arial"/>
                <a:ea typeface="Arial"/>
                <a:cs typeface="Arial"/>
                <a:sym typeface="Arial"/>
              </a:rPr>
              <a:t>.</a:t>
            </a:r>
            <a:endParaRPr dirty="0">
              <a:solidFill>
                <a:srgbClr val="404040"/>
              </a:solidFill>
              <a:latin typeface="Arial"/>
              <a:ea typeface="Arial"/>
              <a:cs typeface="Arial"/>
              <a:sym typeface="Arial"/>
            </a:endParaRPr>
          </a:p>
          <a:p>
            <a:pPr marL="0" lvl="0" indent="0" algn="l" rtl="0">
              <a:lnSpc>
                <a:spcPct val="110000"/>
              </a:lnSpc>
              <a:spcBef>
                <a:spcPts val="1000"/>
              </a:spcBef>
              <a:spcAft>
                <a:spcPts val="0"/>
              </a:spcAft>
              <a:buNone/>
            </a:pPr>
            <a:r>
              <a:rPr lang="fr-FR" sz="3000" b="1" dirty="0">
                <a:solidFill>
                  <a:srgbClr val="404040"/>
                </a:solidFill>
                <a:latin typeface="Arial"/>
                <a:ea typeface="Arial"/>
                <a:cs typeface="Arial"/>
                <a:sym typeface="Arial"/>
              </a:rPr>
              <a:t>Les connaissances intuitives tiennent une place centrale</a:t>
            </a:r>
            <a:endParaRPr sz="3000" b="1" dirty="0">
              <a:solidFill>
                <a:srgbClr val="404040"/>
              </a:solidFill>
              <a:latin typeface="Arial"/>
              <a:ea typeface="Arial"/>
              <a:cs typeface="Arial"/>
              <a:sym typeface="Arial"/>
            </a:endParaRPr>
          </a:p>
          <a:p>
            <a:pPr marL="0" lvl="0" indent="0" algn="l" rtl="0">
              <a:lnSpc>
                <a:spcPct val="130000"/>
              </a:lnSpc>
              <a:spcBef>
                <a:spcPts val="600"/>
              </a:spcBef>
              <a:spcAft>
                <a:spcPts val="0"/>
              </a:spcAft>
              <a:buNone/>
            </a:pPr>
            <a:r>
              <a:rPr lang="fr-FR" sz="2400" dirty="0">
                <a:solidFill>
                  <a:srgbClr val="404040"/>
                </a:solidFill>
                <a:latin typeface="Arial"/>
                <a:ea typeface="Arial"/>
                <a:cs typeface="Arial"/>
                <a:sym typeface="Arial"/>
              </a:rPr>
              <a:t>Ces connaissances contribuent aux fondements des apprentissages.</a:t>
            </a:r>
            <a:endParaRPr sz="2400" dirty="0">
              <a:solidFill>
                <a:srgbClr val="404040"/>
              </a:solidFill>
              <a:latin typeface="Arial"/>
              <a:ea typeface="Arial"/>
              <a:cs typeface="Arial"/>
              <a:sym typeface="Arial"/>
            </a:endParaRPr>
          </a:p>
          <a:p>
            <a:pPr marL="0" lvl="0" indent="0" algn="l" rtl="0">
              <a:lnSpc>
                <a:spcPct val="100000"/>
              </a:lnSpc>
              <a:spcBef>
                <a:spcPts val="600"/>
              </a:spcBef>
              <a:spcAft>
                <a:spcPts val="600"/>
              </a:spcAft>
              <a:buNone/>
            </a:pPr>
            <a:endParaRPr sz="3000" b="1" dirty="0">
              <a:solidFill>
                <a:srgbClr val="404040"/>
              </a:solidFill>
              <a:latin typeface="Arial"/>
              <a:ea typeface="Arial"/>
              <a:cs typeface="Arial"/>
              <a:sym typeface="Arial"/>
            </a:endParaRPr>
          </a:p>
        </p:txBody>
      </p:sp>
      <p:sp>
        <p:nvSpPr>
          <p:cNvPr id="287" name="Google Shape;287;p33"/>
          <p:cNvSpPr txBox="1">
            <a:spLocks noGrp="1"/>
          </p:cNvSpPr>
          <p:nvPr>
            <p:ph type="sldNum" idx="12"/>
          </p:nvPr>
        </p:nvSpPr>
        <p:spPr>
          <a:xfrm>
            <a:off x="11086789" y="6492900"/>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16</a:t>
            </a:fld>
            <a:endParaRPr dirty="0"/>
          </a:p>
        </p:txBody>
      </p:sp>
      <p:sp>
        <p:nvSpPr>
          <p:cNvPr id="288" name="Google Shape;288;p33"/>
          <p:cNvSpPr txBox="1"/>
          <p:nvPr/>
        </p:nvSpPr>
        <p:spPr>
          <a:xfrm>
            <a:off x="7770811" y="912225"/>
            <a:ext cx="4080078" cy="36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FR" dirty="0"/>
              <a:t>Bulletin officiel n°30 du 26 juillet 2018</a:t>
            </a:r>
            <a:endParaRPr dirty="0"/>
          </a:p>
        </p:txBody>
      </p:sp>
      <p:sp>
        <p:nvSpPr>
          <p:cNvPr id="2" name="Espace réservé de la date 1"/>
          <p:cNvSpPr>
            <a:spLocks noGrp="1"/>
          </p:cNvSpPr>
          <p:nvPr>
            <p:ph type="dt" idx="10"/>
          </p:nvPr>
        </p:nvSpPr>
        <p:spPr>
          <a:xfrm>
            <a:off x="7770811" y="6492875"/>
            <a:ext cx="2743200" cy="365125"/>
          </a:xfrm>
        </p:spPr>
        <p:txBody>
          <a:bodyPr/>
          <a:lstStyle/>
          <a:p>
            <a:fld id="{02A48ACE-C9F2-4C65-A1FC-5FFA214644B8}" type="datetime1">
              <a:rPr lang="fr-FR" smtClean="0"/>
              <a:t>06/05/2019</a:t>
            </a:fld>
            <a:endParaRPr lang="fr-FR" dirty="0"/>
          </a:p>
        </p:txBody>
      </p:sp>
      <p:sp>
        <p:nvSpPr>
          <p:cNvPr id="3" name="Espace réservé du pied de page 2"/>
          <p:cNvSpPr>
            <a:spLocks noGrp="1"/>
          </p:cNvSpPr>
          <p:nvPr>
            <p:ph type="ftr" idx="11"/>
          </p:nvPr>
        </p:nvSpPr>
        <p:spPr>
          <a:xfrm>
            <a:off x="0" y="6535789"/>
            <a:ext cx="6672887" cy="365125"/>
          </a:xfrm>
        </p:spPr>
        <p:txBody>
          <a:bodyPr/>
          <a:lstStyle/>
          <a:p>
            <a:r>
              <a:rPr lang="fr-FR" dirty="0"/>
              <a:t>Mission mathématiques du 68  circonscription de Wittelsheim</a:t>
            </a:r>
          </a:p>
        </p:txBody>
      </p:sp>
      <p:pic>
        <p:nvPicPr>
          <p:cNvPr id="8" name="Google Shape;247;p27"/>
          <p:cNvPicPr preferRelativeResize="0"/>
          <p:nvPr/>
        </p:nvPicPr>
        <p:blipFill rotWithShape="1">
          <a:blip r:embed="rId3">
            <a:alphaModFix/>
          </a:blip>
          <a:srcRect/>
          <a:stretch/>
        </p:blipFill>
        <p:spPr>
          <a:xfrm>
            <a:off x="11607028" y="116281"/>
            <a:ext cx="487722" cy="359695"/>
          </a:xfrm>
          <a:prstGeom prst="rect">
            <a:avLst/>
          </a:prstGeom>
          <a:noFill/>
          <a:ln>
            <a:noFill/>
          </a:ln>
        </p:spPr>
      </p:pic>
    </p:spTree>
    <p:extLst>
      <p:ext uri="{BB962C8B-B14F-4D97-AF65-F5344CB8AC3E}">
        <p14:creationId xmlns:p14="http://schemas.microsoft.com/office/powerpoint/2010/main" val="113118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603550" y="-15868"/>
            <a:ext cx="10364451" cy="721551"/>
          </a:xfrm>
          <a:prstGeom prst="rect">
            <a:avLst/>
          </a:prstGeom>
          <a:noFill/>
          <a:ln>
            <a:noFill/>
          </a:ln>
        </p:spPr>
        <p:txBody>
          <a:bodyPr spcFirstLastPara="1" wrap="square" lIns="91425" tIns="45700" rIns="91425" bIns="45700" anchor="ctr" anchorCtr="0">
            <a:noAutofit/>
          </a:bodyPr>
          <a:lstStyle/>
          <a:p>
            <a:pPr lvl="0">
              <a:buSzPts val="3600"/>
            </a:pPr>
            <a:r>
              <a:rPr lang="fr-FR" dirty="0"/>
              <a:t>PRÉAMBULE DES PROGRAMMES</a:t>
            </a:r>
            <a:endParaRPr dirty="0"/>
          </a:p>
        </p:txBody>
      </p:sp>
      <p:sp>
        <p:nvSpPr>
          <p:cNvPr id="254" name="Google Shape;254;p28"/>
          <p:cNvSpPr/>
          <p:nvPr/>
        </p:nvSpPr>
        <p:spPr>
          <a:xfrm>
            <a:off x="19958" y="572430"/>
            <a:ext cx="11761874" cy="1938992"/>
          </a:xfrm>
          <a:prstGeom prst="rect">
            <a:avLst/>
          </a:prstGeom>
          <a:solidFill>
            <a:srgbClr val="EDF1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b="0" i="0" u="none" strike="noStrike" cap="none" dirty="0">
                <a:solidFill>
                  <a:srgbClr val="FF0000"/>
                </a:solidFill>
                <a:latin typeface="+mn-lt"/>
                <a:ea typeface="Calibri"/>
                <a:cs typeface="Calibri"/>
                <a:sym typeface="Calibri"/>
              </a:rPr>
              <a:t>Au cycle 2, </a:t>
            </a:r>
            <a:r>
              <a:rPr lang="fr-FR" sz="2400" b="1" i="0" u="sng" strike="noStrike" cap="none" dirty="0">
                <a:solidFill>
                  <a:srgbClr val="FF0000"/>
                </a:solidFill>
                <a:latin typeface="+mn-lt"/>
                <a:ea typeface="Calibri"/>
                <a:cs typeface="Calibri"/>
                <a:sym typeface="Calibri"/>
              </a:rPr>
              <a:t>la résolution de problèmes est au centre de l’activité mathématique des élèves</a:t>
            </a:r>
            <a:r>
              <a:rPr lang="fr-FR" sz="2400" b="0" i="0" u="none" strike="noStrike" cap="none" dirty="0">
                <a:solidFill>
                  <a:srgbClr val="FF0000"/>
                </a:solidFill>
                <a:latin typeface="+mn-lt"/>
                <a:ea typeface="Calibri"/>
                <a:cs typeface="Calibri"/>
                <a:sym typeface="Calibri"/>
              </a:rPr>
              <a:t>, développant leurs capacités à chercher, raisonner et communiquer. </a:t>
            </a:r>
            <a:endParaRPr sz="2400" dirty="0">
              <a:solidFill>
                <a:srgbClr val="FF0000"/>
              </a:solidFill>
              <a:latin typeface="+mn-lt"/>
              <a:ea typeface="Calibri"/>
              <a:cs typeface="Calibri"/>
              <a:sym typeface="Calibri"/>
            </a:endParaRPr>
          </a:p>
          <a:p>
            <a:pPr marL="0" marR="0" lvl="0" indent="0" algn="l" rtl="0">
              <a:spcBef>
                <a:spcPts val="0"/>
              </a:spcBef>
              <a:spcAft>
                <a:spcPts val="0"/>
              </a:spcAft>
              <a:buNone/>
            </a:pPr>
            <a:endParaRPr sz="2400" dirty="0">
              <a:solidFill>
                <a:srgbClr val="FF0000"/>
              </a:solidFill>
              <a:latin typeface="+mn-lt"/>
              <a:ea typeface="Calibri"/>
              <a:cs typeface="Calibri"/>
              <a:sym typeface="Calibri"/>
            </a:endParaRPr>
          </a:p>
          <a:p>
            <a:pPr marL="0" marR="0" lvl="0" indent="0" algn="l" rtl="0">
              <a:spcBef>
                <a:spcPts val="0"/>
              </a:spcBef>
              <a:spcAft>
                <a:spcPts val="0"/>
              </a:spcAft>
              <a:buNone/>
            </a:pPr>
            <a:r>
              <a:rPr lang="fr-FR" sz="2400" dirty="0">
                <a:solidFill>
                  <a:srgbClr val="FF0000"/>
                </a:solidFill>
                <a:latin typeface="+mn-lt"/>
                <a:ea typeface="Calibri"/>
                <a:cs typeface="Calibri"/>
                <a:sym typeface="Calibri"/>
              </a:rPr>
              <a:t>Les problèmes permettent d’aborder de nouvelles notions, de consolider des acquisitions, de provoquer des questionnements. </a:t>
            </a:r>
            <a:endParaRPr sz="2400" dirty="0">
              <a:solidFill>
                <a:srgbClr val="FF0000"/>
              </a:solidFill>
              <a:latin typeface="+mn-lt"/>
              <a:ea typeface="Questrial"/>
              <a:cs typeface="Arial" panose="020B0604020202020204" pitchFamily="34" charset="0"/>
              <a:sym typeface="Questrial"/>
            </a:endParaRPr>
          </a:p>
        </p:txBody>
      </p:sp>
      <p:sp>
        <p:nvSpPr>
          <p:cNvPr id="255" name="Google Shape;255;p28"/>
          <p:cNvSpPr/>
          <p:nvPr/>
        </p:nvSpPr>
        <p:spPr>
          <a:xfrm>
            <a:off x="19958" y="2677962"/>
            <a:ext cx="12172041" cy="3628826"/>
          </a:xfrm>
          <a:prstGeom prst="rect">
            <a:avLst/>
          </a:prstGeom>
          <a:solidFill>
            <a:srgbClr val="EDF1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dirty="0">
                <a:solidFill>
                  <a:srgbClr val="107EC5"/>
                </a:solidFill>
                <a:latin typeface="+mn-lt"/>
                <a:ea typeface="Calibri"/>
                <a:cs typeface="Calibri"/>
                <a:sym typeface="Calibri"/>
              </a:rPr>
              <a:t>Les élèves consolident leur compréhension des nombres entiers, déjà rencontrés au cycle 1. </a:t>
            </a:r>
            <a:endParaRPr sz="2400" dirty="0">
              <a:solidFill>
                <a:srgbClr val="107EC5"/>
              </a:solidFill>
              <a:latin typeface="+mn-lt"/>
              <a:ea typeface="Calibri"/>
              <a:cs typeface="Calibri"/>
              <a:sym typeface="Calibri"/>
            </a:endParaRPr>
          </a:p>
          <a:p>
            <a:pPr marL="0" marR="0" lvl="0" indent="0" algn="l" rtl="0">
              <a:spcBef>
                <a:spcPts val="0"/>
              </a:spcBef>
              <a:spcAft>
                <a:spcPts val="0"/>
              </a:spcAft>
              <a:buNone/>
            </a:pPr>
            <a:endParaRPr sz="2400" dirty="0">
              <a:solidFill>
                <a:srgbClr val="107EC5"/>
              </a:solidFill>
              <a:latin typeface="+mn-lt"/>
              <a:ea typeface="Calibri"/>
              <a:cs typeface="Calibri"/>
              <a:sym typeface="Calibri"/>
            </a:endParaRPr>
          </a:p>
          <a:p>
            <a:pPr marL="0" marR="0" lvl="0" indent="0" algn="l" rtl="0">
              <a:spcBef>
                <a:spcPts val="0"/>
              </a:spcBef>
              <a:spcAft>
                <a:spcPts val="0"/>
              </a:spcAft>
              <a:buNone/>
            </a:pPr>
            <a:r>
              <a:rPr lang="fr-FR" sz="2400" dirty="0">
                <a:solidFill>
                  <a:srgbClr val="000000"/>
                </a:solidFill>
                <a:latin typeface="+mn-lt"/>
                <a:ea typeface="Calibri"/>
                <a:cs typeface="Calibri"/>
                <a:sym typeface="Calibri"/>
              </a:rPr>
              <a:t>Ils étudient différentes manières de </a:t>
            </a:r>
            <a:r>
              <a:rPr lang="fr-FR" sz="2400" dirty="0">
                <a:solidFill>
                  <a:srgbClr val="107EC5"/>
                </a:solidFill>
                <a:latin typeface="+mn-lt"/>
                <a:ea typeface="Calibri"/>
                <a:cs typeface="Calibri"/>
                <a:sym typeface="Calibri"/>
              </a:rPr>
              <a:t>désigner les nombres</a:t>
            </a:r>
            <a:r>
              <a:rPr lang="fr-FR" sz="2400" dirty="0">
                <a:solidFill>
                  <a:srgbClr val="000000"/>
                </a:solidFill>
                <a:latin typeface="+mn-lt"/>
                <a:ea typeface="Calibri"/>
                <a:cs typeface="Calibri"/>
                <a:sym typeface="Calibri"/>
              </a:rPr>
              <a:t>, notamment </a:t>
            </a:r>
          </a:p>
          <a:p>
            <a:pPr marL="342900" marR="0" lvl="0" indent="-342900" algn="l" rtl="0">
              <a:spcBef>
                <a:spcPts val="0"/>
              </a:spcBef>
              <a:spcAft>
                <a:spcPts val="0"/>
              </a:spcAft>
              <a:buFontTx/>
              <a:buChar char="-"/>
            </a:pPr>
            <a:r>
              <a:rPr lang="fr-FR" sz="2400" dirty="0">
                <a:solidFill>
                  <a:srgbClr val="000000"/>
                </a:solidFill>
                <a:latin typeface="+mn-lt"/>
                <a:ea typeface="Calibri"/>
                <a:cs typeface="Calibri"/>
                <a:sym typeface="Calibri"/>
              </a:rPr>
              <a:t>leurs </a:t>
            </a:r>
            <a:r>
              <a:rPr lang="fr-FR" sz="2400" dirty="0">
                <a:solidFill>
                  <a:srgbClr val="107EC5"/>
                </a:solidFill>
                <a:latin typeface="+mn-lt"/>
                <a:ea typeface="Calibri"/>
                <a:cs typeface="Calibri"/>
                <a:sym typeface="Calibri"/>
              </a:rPr>
              <a:t>écritures en chiffres,</a:t>
            </a:r>
          </a:p>
          <a:p>
            <a:pPr marL="342900" marR="0" lvl="0" indent="-342900" algn="l" rtl="0">
              <a:spcBef>
                <a:spcPts val="0"/>
              </a:spcBef>
              <a:spcAft>
                <a:spcPts val="0"/>
              </a:spcAft>
              <a:buFontTx/>
              <a:buChar char="-"/>
            </a:pPr>
            <a:r>
              <a:rPr lang="fr-FR" sz="2400" dirty="0">
                <a:solidFill>
                  <a:srgbClr val="107EC5"/>
                </a:solidFill>
                <a:latin typeface="+mn-lt"/>
                <a:ea typeface="Calibri"/>
                <a:cs typeface="Calibri"/>
                <a:sym typeface="Calibri"/>
              </a:rPr>
              <a:t> leurs noms à l’oral</a:t>
            </a:r>
            <a:r>
              <a:rPr lang="fr-FR" sz="2400" dirty="0">
                <a:solidFill>
                  <a:srgbClr val="000000"/>
                </a:solidFill>
                <a:latin typeface="+mn-lt"/>
                <a:ea typeface="Calibri"/>
                <a:cs typeface="Calibri"/>
                <a:sym typeface="Calibri"/>
              </a:rPr>
              <a:t>, </a:t>
            </a:r>
          </a:p>
          <a:p>
            <a:pPr marL="342900" marR="0" lvl="0" indent="-342900" algn="l" rtl="0">
              <a:spcBef>
                <a:spcPts val="0"/>
              </a:spcBef>
              <a:spcAft>
                <a:spcPts val="0"/>
              </a:spcAft>
              <a:buFontTx/>
              <a:buChar char="-"/>
            </a:pPr>
            <a:r>
              <a:rPr lang="fr-FR" sz="2400" dirty="0">
                <a:solidFill>
                  <a:srgbClr val="000000"/>
                </a:solidFill>
                <a:latin typeface="+mn-lt"/>
                <a:ea typeface="Calibri"/>
                <a:cs typeface="Calibri"/>
                <a:sym typeface="Calibri"/>
              </a:rPr>
              <a:t>les compositions-décompositions fondées sur </a:t>
            </a:r>
            <a:r>
              <a:rPr lang="fr-FR" sz="2400" dirty="0">
                <a:solidFill>
                  <a:srgbClr val="107EC5"/>
                </a:solidFill>
                <a:latin typeface="+mn-lt"/>
                <a:ea typeface="Calibri"/>
                <a:cs typeface="Calibri"/>
                <a:sym typeface="Calibri"/>
              </a:rPr>
              <a:t>les propriétés numériques (le double de, la moitié</a:t>
            </a:r>
            <a:r>
              <a:rPr lang="fr-FR" sz="2400" dirty="0">
                <a:solidFill>
                  <a:srgbClr val="000000"/>
                </a:solidFill>
                <a:latin typeface="+mn-lt"/>
                <a:ea typeface="Calibri"/>
                <a:cs typeface="Calibri"/>
                <a:sym typeface="Calibri"/>
              </a:rPr>
              <a:t> de, etc.), ainsi que </a:t>
            </a:r>
          </a:p>
          <a:p>
            <a:pPr marL="342900" marR="0" lvl="0" indent="-342900" algn="l" rtl="0">
              <a:spcBef>
                <a:spcPts val="0"/>
              </a:spcBef>
              <a:spcAft>
                <a:spcPts val="0"/>
              </a:spcAft>
              <a:buFontTx/>
              <a:buChar char="-"/>
            </a:pPr>
            <a:r>
              <a:rPr lang="fr-FR" sz="2400" dirty="0">
                <a:solidFill>
                  <a:srgbClr val="000000"/>
                </a:solidFill>
                <a:latin typeface="+mn-lt"/>
                <a:ea typeface="Calibri"/>
                <a:cs typeface="Calibri"/>
                <a:sym typeface="Calibri"/>
              </a:rPr>
              <a:t>les </a:t>
            </a:r>
            <a:r>
              <a:rPr lang="fr-FR" sz="2400" dirty="0">
                <a:solidFill>
                  <a:srgbClr val="107EC5"/>
                </a:solidFill>
                <a:latin typeface="+mn-lt"/>
                <a:ea typeface="Calibri"/>
                <a:cs typeface="Calibri"/>
                <a:sym typeface="Calibri"/>
              </a:rPr>
              <a:t>décompositions en unités de numération (unités, dizaines, etc.).</a:t>
            </a:r>
            <a:r>
              <a:rPr lang="fr-FR" sz="2400" dirty="0">
                <a:solidFill>
                  <a:srgbClr val="107EC5"/>
                </a:solidFill>
                <a:latin typeface="+mn-lt"/>
                <a:ea typeface="Questrial"/>
                <a:cs typeface="Arial" panose="020B0604020202020204" pitchFamily="34" charset="0"/>
                <a:sym typeface="Questrial"/>
              </a:rPr>
              <a:t> </a:t>
            </a:r>
            <a:br>
              <a:rPr lang="fr-FR" sz="2400" dirty="0">
                <a:solidFill>
                  <a:schemeClr val="dk1"/>
                </a:solidFill>
                <a:latin typeface="+mn-lt"/>
                <a:ea typeface="Questrial"/>
                <a:cs typeface="Arial" panose="020B0604020202020204" pitchFamily="34" charset="0"/>
                <a:sym typeface="Questrial"/>
              </a:rPr>
            </a:br>
            <a:endParaRPr sz="2400" dirty="0">
              <a:solidFill>
                <a:schemeClr val="dk1"/>
              </a:solidFill>
              <a:latin typeface="+mn-lt"/>
              <a:ea typeface="Questrial"/>
              <a:cs typeface="Arial" panose="020B0604020202020204" pitchFamily="34" charset="0"/>
              <a:sym typeface="Questrial"/>
            </a:endParaRPr>
          </a:p>
        </p:txBody>
      </p:sp>
      <p:sp>
        <p:nvSpPr>
          <p:cNvPr id="256" name="Google Shape;256;p28"/>
          <p:cNvSpPr txBox="1">
            <a:spLocks noGrp="1"/>
          </p:cNvSpPr>
          <p:nvPr>
            <p:ph type="dt" idx="10"/>
          </p:nvPr>
        </p:nvSpPr>
        <p:spPr>
          <a:xfrm>
            <a:off x="9319094" y="639983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D446272E-9CB1-427A-9020-6E00721E2DF5}" type="datetime1">
              <a:rPr lang="fr-FR" smtClean="0"/>
              <a:t>06/05/2019</a:t>
            </a:fld>
            <a:endParaRPr/>
          </a:p>
        </p:txBody>
      </p:sp>
      <p:sp>
        <p:nvSpPr>
          <p:cNvPr id="257" name="Google Shape;257;p28"/>
          <p:cNvSpPr txBox="1">
            <a:spLocks noGrp="1"/>
          </p:cNvSpPr>
          <p:nvPr>
            <p:ph type="ftr" idx="11"/>
          </p:nvPr>
        </p:nvSpPr>
        <p:spPr>
          <a:xfrm>
            <a:off x="0" y="6492875"/>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Mission mathématiques du 68  circonscription de Wittelsheim</a:t>
            </a:r>
            <a:endParaRPr dirty="0"/>
          </a:p>
        </p:txBody>
      </p:sp>
      <p:sp>
        <p:nvSpPr>
          <p:cNvPr id="258" name="Google Shape;258;p28"/>
          <p:cNvSpPr txBox="1">
            <a:spLocks noGrp="1"/>
          </p:cNvSpPr>
          <p:nvPr>
            <p:ph type="sldNum" idx="12"/>
          </p:nvPr>
        </p:nvSpPr>
        <p:spPr>
          <a:xfrm>
            <a:off x="10056811" y="6492874"/>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17</a:t>
            </a:fld>
            <a:endParaRPr/>
          </a:p>
        </p:txBody>
      </p:sp>
      <p:pic>
        <p:nvPicPr>
          <p:cNvPr id="259" name="Google Shape;259;p28"/>
          <p:cNvPicPr preferRelativeResize="0"/>
          <p:nvPr/>
        </p:nvPicPr>
        <p:blipFill rotWithShape="1">
          <a:blip r:embed="rId3">
            <a:alphaModFix/>
          </a:blip>
          <a:srcRect/>
          <a:stretch/>
        </p:blipFill>
        <p:spPr>
          <a:xfrm>
            <a:off x="11515388" y="119692"/>
            <a:ext cx="487722" cy="359695"/>
          </a:xfrm>
          <a:prstGeom prst="rect">
            <a:avLst/>
          </a:prstGeom>
          <a:noFill/>
          <a:ln>
            <a:noFill/>
          </a:ln>
        </p:spPr>
      </p:pic>
    </p:spTree>
    <p:extLst>
      <p:ext uri="{BB962C8B-B14F-4D97-AF65-F5344CB8AC3E}">
        <p14:creationId xmlns:p14="http://schemas.microsoft.com/office/powerpoint/2010/main" val="270121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9"/>
          <p:cNvSpPr txBox="1">
            <a:spLocks noGrp="1"/>
          </p:cNvSpPr>
          <p:nvPr>
            <p:ph type="dt" idx="10"/>
          </p:nvPr>
        </p:nvSpPr>
        <p:spPr>
          <a:xfrm>
            <a:off x="7770811" y="66580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3F297C8E-64FE-47C6-B35A-8A2385E89A8E}" type="datetime1">
              <a:rPr lang="fr-FR" smtClean="0"/>
              <a:t>06/05/2019</a:t>
            </a:fld>
            <a:endParaRPr dirty="0"/>
          </a:p>
        </p:txBody>
      </p:sp>
      <p:sp>
        <p:nvSpPr>
          <p:cNvPr id="265" name="Google Shape;265;p29"/>
          <p:cNvSpPr txBox="1">
            <a:spLocks noGrp="1"/>
          </p:cNvSpPr>
          <p:nvPr>
            <p:ph type="ftr" idx="11"/>
          </p:nvPr>
        </p:nvSpPr>
        <p:spPr>
          <a:xfrm>
            <a:off x="0" y="6491544"/>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Mission mathématiques du 68  circonscription de Wittelsheim</a:t>
            </a:r>
            <a:endParaRPr dirty="0"/>
          </a:p>
        </p:txBody>
      </p:sp>
      <p:sp>
        <p:nvSpPr>
          <p:cNvPr id="266" name="Google Shape;266;p29"/>
          <p:cNvSpPr txBox="1">
            <a:spLocks noGrp="1"/>
          </p:cNvSpPr>
          <p:nvPr>
            <p:ph type="sldNum" idx="12"/>
          </p:nvPr>
        </p:nvSpPr>
        <p:spPr>
          <a:xfrm>
            <a:off x="11229827" y="6492875"/>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18</a:t>
            </a:fld>
            <a:endParaRPr dirty="0"/>
          </a:p>
        </p:txBody>
      </p:sp>
      <p:sp>
        <p:nvSpPr>
          <p:cNvPr id="267" name="Google Shape;267;p29"/>
          <p:cNvSpPr/>
          <p:nvPr/>
        </p:nvSpPr>
        <p:spPr>
          <a:xfrm>
            <a:off x="0" y="836991"/>
            <a:ext cx="12192000" cy="5228846"/>
          </a:xfrm>
          <a:prstGeom prst="rect">
            <a:avLst/>
          </a:prstGeom>
          <a:solidFill>
            <a:srgbClr val="EDF1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b="1" dirty="0">
                <a:solidFill>
                  <a:srgbClr val="FF0000"/>
                </a:solidFill>
                <a:latin typeface="+mn-lt"/>
                <a:ea typeface="Calibri"/>
                <a:cs typeface="Calibri"/>
                <a:sym typeface="Calibri"/>
              </a:rPr>
              <a:t>La composante écrite de l’activité mathématique devient essentielle</a:t>
            </a:r>
            <a:r>
              <a:rPr lang="fr-FR" sz="2800" dirty="0">
                <a:solidFill>
                  <a:srgbClr val="000000"/>
                </a:solidFill>
                <a:latin typeface="+mn-lt"/>
                <a:ea typeface="Calibri"/>
                <a:cs typeface="Calibri"/>
                <a:sym typeface="Calibri"/>
              </a:rPr>
              <a:t>. </a:t>
            </a:r>
          </a:p>
          <a:p>
            <a:pPr marL="0" marR="0" lvl="0" indent="0" algn="l" rtl="0">
              <a:spcBef>
                <a:spcPts val="0"/>
              </a:spcBef>
              <a:spcAft>
                <a:spcPts val="0"/>
              </a:spcAft>
              <a:buNone/>
            </a:pPr>
            <a:endParaRPr lang="fr-FR" sz="2800" dirty="0">
              <a:latin typeface="+mn-lt"/>
              <a:ea typeface="Calibri"/>
              <a:cs typeface="Calibri"/>
              <a:sym typeface="Calibri"/>
            </a:endParaRPr>
          </a:p>
          <a:p>
            <a:pPr marL="0" marR="0" lvl="0" indent="0" algn="l" rtl="0">
              <a:spcBef>
                <a:spcPts val="0"/>
              </a:spcBef>
              <a:spcAft>
                <a:spcPts val="0"/>
              </a:spcAft>
              <a:buNone/>
            </a:pPr>
            <a:r>
              <a:rPr lang="fr-FR" sz="2800" dirty="0">
                <a:solidFill>
                  <a:srgbClr val="000000"/>
                </a:solidFill>
                <a:latin typeface="+mn-lt"/>
                <a:ea typeface="Calibri"/>
                <a:cs typeface="Calibri"/>
                <a:sym typeface="Calibri"/>
              </a:rPr>
              <a:t>Ces écrits sont d’abord des </a:t>
            </a:r>
            <a:r>
              <a:rPr lang="fr-FR" sz="2800" dirty="0">
                <a:solidFill>
                  <a:srgbClr val="FF0000"/>
                </a:solidFill>
                <a:latin typeface="+mn-lt"/>
                <a:ea typeface="Calibri"/>
                <a:cs typeface="Calibri"/>
                <a:sym typeface="Calibri"/>
              </a:rPr>
              <a:t>écritures et représentations produites en situation </a:t>
            </a:r>
            <a:r>
              <a:rPr lang="fr-FR" sz="2800" dirty="0">
                <a:solidFill>
                  <a:srgbClr val="000000"/>
                </a:solidFill>
                <a:latin typeface="+mn-lt"/>
                <a:ea typeface="Calibri"/>
                <a:cs typeface="Calibri"/>
                <a:sym typeface="Calibri"/>
              </a:rPr>
              <a:t>par les élèves eux-mêmes </a:t>
            </a:r>
          </a:p>
          <a:p>
            <a:pPr marL="0" marR="0" lvl="0" indent="0" algn="l" rtl="0">
              <a:spcBef>
                <a:spcPts val="0"/>
              </a:spcBef>
              <a:spcAft>
                <a:spcPts val="0"/>
              </a:spcAft>
              <a:buNone/>
            </a:pPr>
            <a:endParaRPr lang="fr-FR" sz="2800" dirty="0">
              <a:latin typeface="+mn-lt"/>
              <a:ea typeface="Calibri"/>
              <a:cs typeface="Calibri"/>
              <a:sym typeface="Calibri"/>
            </a:endParaRPr>
          </a:p>
          <a:p>
            <a:pPr marL="0" marR="0" lvl="0" indent="0" algn="l" rtl="0">
              <a:spcBef>
                <a:spcPts val="0"/>
              </a:spcBef>
              <a:spcAft>
                <a:spcPts val="0"/>
              </a:spcAft>
              <a:buNone/>
            </a:pPr>
            <a:r>
              <a:rPr lang="fr-FR" sz="2800" dirty="0">
                <a:solidFill>
                  <a:srgbClr val="FF0000"/>
                </a:solidFill>
                <a:latin typeface="+mn-lt"/>
                <a:ea typeface="Calibri"/>
                <a:cs typeface="Calibri"/>
                <a:sym typeface="Calibri"/>
              </a:rPr>
              <a:t>qui évoluent progressivement </a:t>
            </a:r>
            <a:r>
              <a:rPr lang="fr-FR" sz="2800" dirty="0">
                <a:solidFill>
                  <a:srgbClr val="000000"/>
                </a:solidFill>
                <a:latin typeface="+mn-lt"/>
                <a:ea typeface="Calibri"/>
                <a:cs typeface="Calibri"/>
                <a:sym typeface="Calibri"/>
              </a:rPr>
              <a:t>avec l’aide du professeur vers des formes conventionnelles institutionnalisées dans les cahiers par des traces écrites qui ont  valeur de référence. </a:t>
            </a:r>
            <a:endParaRPr sz="2800" dirty="0">
              <a:solidFill>
                <a:schemeClr val="dk1"/>
              </a:solidFill>
              <a:latin typeface="+mn-lt"/>
              <a:ea typeface="Calibri"/>
              <a:cs typeface="Calibri"/>
              <a:sym typeface="Calibri"/>
            </a:endParaRPr>
          </a:p>
        </p:txBody>
      </p:sp>
      <p:pic>
        <p:nvPicPr>
          <p:cNvPr id="7"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
        <p:nvSpPr>
          <p:cNvPr id="9" name="Google Shape;253;p28"/>
          <p:cNvSpPr txBox="1">
            <a:spLocks noGrp="1"/>
          </p:cNvSpPr>
          <p:nvPr>
            <p:ph type="title"/>
          </p:nvPr>
        </p:nvSpPr>
        <p:spPr>
          <a:xfrm>
            <a:off x="677292" y="0"/>
            <a:ext cx="10364451" cy="721551"/>
          </a:xfrm>
          <a:prstGeom prst="rect">
            <a:avLst/>
          </a:prstGeom>
          <a:noFill/>
          <a:ln>
            <a:noFill/>
          </a:ln>
        </p:spPr>
        <p:txBody>
          <a:bodyPr spcFirstLastPara="1" wrap="square" lIns="91425" tIns="45700" rIns="91425" bIns="45700" anchor="ctr" anchorCtr="0">
            <a:noAutofit/>
          </a:bodyPr>
          <a:lstStyle/>
          <a:p>
            <a:pPr lvl="0">
              <a:buSzPts val="3600"/>
            </a:pPr>
            <a:r>
              <a:rPr lang="fr-FR" dirty="0"/>
              <a:t>PRÉAMBULE DES PROGRAMMES</a:t>
            </a:r>
            <a:endParaRPr dirty="0"/>
          </a:p>
        </p:txBody>
      </p:sp>
    </p:spTree>
    <p:extLst>
      <p:ext uri="{BB962C8B-B14F-4D97-AF65-F5344CB8AC3E}">
        <p14:creationId xmlns:p14="http://schemas.microsoft.com/office/powerpoint/2010/main" val="2317571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0"/>
          <p:cNvSpPr txBox="1">
            <a:spLocks noGrp="1"/>
          </p:cNvSpPr>
          <p:nvPr>
            <p:ph type="dt" idx="10"/>
          </p:nvPr>
        </p:nvSpPr>
        <p:spPr>
          <a:xfrm>
            <a:off x="7929459" y="6492875"/>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D03A966A-AD87-4062-B90E-B8B4B0719EA4}" type="datetime1">
              <a:rPr lang="fr-FR" smtClean="0"/>
              <a:t>06/05/2019</a:t>
            </a:fld>
            <a:endParaRPr/>
          </a:p>
        </p:txBody>
      </p:sp>
      <p:sp>
        <p:nvSpPr>
          <p:cNvPr id="274" name="Google Shape;274;p30"/>
          <p:cNvSpPr txBox="1">
            <a:spLocks noGrp="1"/>
          </p:cNvSpPr>
          <p:nvPr>
            <p:ph type="ftr" idx="11"/>
          </p:nvPr>
        </p:nvSpPr>
        <p:spPr>
          <a:xfrm>
            <a:off x="0" y="6492875"/>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Mission mathématiques du 68  circonscription de Wittelsheim</a:t>
            </a:r>
            <a:endParaRPr/>
          </a:p>
        </p:txBody>
      </p:sp>
      <p:sp>
        <p:nvSpPr>
          <p:cNvPr id="275" name="Google Shape;275;p30"/>
          <p:cNvSpPr txBox="1">
            <a:spLocks noGrp="1"/>
          </p:cNvSpPr>
          <p:nvPr>
            <p:ph type="sldNum" idx="12"/>
          </p:nvPr>
        </p:nvSpPr>
        <p:spPr>
          <a:xfrm>
            <a:off x="11165016" y="6492874"/>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19</a:t>
            </a:fld>
            <a:endParaRPr dirty="0"/>
          </a:p>
        </p:txBody>
      </p:sp>
      <p:sp>
        <p:nvSpPr>
          <p:cNvPr id="276" name="Google Shape;276;p30"/>
          <p:cNvSpPr/>
          <p:nvPr/>
        </p:nvSpPr>
        <p:spPr>
          <a:xfrm>
            <a:off x="0" y="721551"/>
            <a:ext cx="12070850" cy="5673228"/>
          </a:xfrm>
          <a:prstGeom prst="rect">
            <a:avLst/>
          </a:prstGeom>
          <a:solidFill>
            <a:srgbClr val="EDF1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dirty="0">
                <a:solidFill>
                  <a:srgbClr val="00B050"/>
                </a:solidFill>
                <a:latin typeface="+mn-lt"/>
                <a:ea typeface="Calibri"/>
                <a:cs typeface="Calibri"/>
                <a:sym typeface="Calibri"/>
              </a:rPr>
              <a:t>L’introduction et l’utilisation des symboles mathématiques sont réalisées au fur et à mesure qu’ils prennent sens </a:t>
            </a:r>
          </a:p>
          <a:p>
            <a:pPr marL="571500" marR="0" lvl="0" indent="-571500" algn="l" rtl="0">
              <a:spcBef>
                <a:spcPts val="0"/>
              </a:spcBef>
              <a:spcAft>
                <a:spcPts val="0"/>
              </a:spcAft>
              <a:buFontTx/>
              <a:buChar char="-"/>
            </a:pPr>
            <a:r>
              <a:rPr lang="fr-FR" sz="2400" dirty="0">
                <a:solidFill>
                  <a:srgbClr val="000000"/>
                </a:solidFill>
                <a:latin typeface="+mn-lt"/>
                <a:ea typeface="Calibri"/>
                <a:cs typeface="Calibri"/>
                <a:sym typeface="Calibri"/>
              </a:rPr>
              <a:t>dans des </a:t>
            </a:r>
            <a:r>
              <a:rPr lang="fr-FR" sz="2400" dirty="0">
                <a:solidFill>
                  <a:srgbClr val="00B050"/>
                </a:solidFill>
                <a:latin typeface="+mn-lt"/>
                <a:ea typeface="Calibri"/>
                <a:cs typeface="Calibri"/>
                <a:sym typeface="Calibri"/>
              </a:rPr>
              <a:t>situations</a:t>
            </a:r>
            <a:r>
              <a:rPr lang="fr-FR" sz="2400" dirty="0">
                <a:solidFill>
                  <a:srgbClr val="000000"/>
                </a:solidFill>
                <a:latin typeface="+mn-lt"/>
                <a:ea typeface="Calibri"/>
                <a:cs typeface="Calibri"/>
                <a:sym typeface="Calibri"/>
              </a:rPr>
              <a:t> basées sur des </a:t>
            </a:r>
            <a:r>
              <a:rPr lang="fr-FR" sz="2400" dirty="0">
                <a:solidFill>
                  <a:srgbClr val="00B050"/>
                </a:solidFill>
                <a:latin typeface="+mn-lt"/>
                <a:ea typeface="Calibri"/>
                <a:cs typeface="Calibri"/>
                <a:sym typeface="Calibri"/>
              </a:rPr>
              <a:t>manipulations</a:t>
            </a:r>
            <a:r>
              <a:rPr lang="fr-FR" sz="2400" dirty="0">
                <a:solidFill>
                  <a:srgbClr val="000000"/>
                </a:solidFill>
                <a:latin typeface="+mn-lt"/>
                <a:ea typeface="Calibri"/>
                <a:cs typeface="Calibri"/>
                <a:sym typeface="Calibri"/>
              </a:rPr>
              <a:t>, </a:t>
            </a:r>
          </a:p>
          <a:p>
            <a:pPr marL="571500" marR="0" lvl="0" indent="-571500" algn="l" rtl="0">
              <a:spcBef>
                <a:spcPts val="0"/>
              </a:spcBef>
              <a:spcAft>
                <a:spcPts val="0"/>
              </a:spcAft>
              <a:buFontTx/>
              <a:buChar char="-"/>
            </a:pPr>
            <a:r>
              <a:rPr lang="fr-FR" sz="2400" dirty="0">
                <a:solidFill>
                  <a:srgbClr val="000000"/>
                </a:solidFill>
                <a:latin typeface="+mn-lt"/>
                <a:ea typeface="Calibri"/>
                <a:cs typeface="Calibri"/>
                <a:sym typeface="Calibri"/>
              </a:rPr>
              <a:t>en relation avec le vocabulaire utilisé, assurant une</a:t>
            </a:r>
            <a:r>
              <a:rPr lang="fr-FR" sz="2400" dirty="0">
                <a:latin typeface="+mn-lt"/>
                <a:ea typeface="Calibri"/>
                <a:cs typeface="Calibri"/>
                <a:sym typeface="Calibri"/>
              </a:rPr>
              <a:t>  </a:t>
            </a:r>
            <a:r>
              <a:rPr lang="fr-FR" sz="2400" dirty="0">
                <a:solidFill>
                  <a:srgbClr val="000000"/>
                </a:solidFill>
                <a:latin typeface="+mn-lt"/>
                <a:ea typeface="Calibri"/>
                <a:cs typeface="Calibri"/>
                <a:sym typeface="Calibri"/>
              </a:rPr>
              <a:t>entrée progressive dans </a:t>
            </a:r>
            <a:r>
              <a:rPr lang="fr-FR" sz="2400" dirty="0">
                <a:solidFill>
                  <a:srgbClr val="00B050"/>
                </a:solidFill>
                <a:latin typeface="+mn-lt"/>
                <a:ea typeface="Calibri"/>
                <a:cs typeface="Calibri"/>
                <a:sym typeface="Calibri"/>
              </a:rPr>
              <a:t>l’abstraction </a:t>
            </a:r>
          </a:p>
          <a:p>
            <a:pPr marL="571500" marR="0" lvl="0" indent="-571500" algn="l" rtl="0">
              <a:spcBef>
                <a:spcPts val="0"/>
              </a:spcBef>
              <a:spcAft>
                <a:spcPts val="0"/>
              </a:spcAft>
              <a:buFontTx/>
              <a:buChar char="-"/>
            </a:pPr>
            <a:endParaRPr lang="fr-FR" sz="2400" dirty="0">
              <a:solidFill>
                <a:srgbClr val="00B050"/>
              </a:solidFill>
              <a:latin typeface="+mn-lt"/>
              <a:ea typeface="Questrial"/>
              <a:cs typeface="Arial" panose="020B0604020202020204" pitchFamily="34" charset="0"/>
              <a:sym typeface="Calibri"/>
            </a:endParaRPr>
          </a:p>
          <a:p>
            <a:pPr marL="571500" marR="0" lvl="0" indent="-571500" algn="l" rtl="0">
              <a:spcBef>
                <a:spcPts val="0"/>
              </a:spcBef>
              <a:spcAft>
                <a:spcPts val="0"/>
              </a:spcAft>
              <a:buFontTx/>
              <a:buChar char="-"/>
            </a:pPr>
            <a:endParaRPr lang="fr-FR" sz="2400" dirty="0">
              <a:solidFill>
                <a:srgbClr val="00B050"/>
              </a:solidFill>
              <a:latin typeface="+mn-lt"/>
              <a:ea typeface="Questrial"/>
              <a:cs typeface="Arial" panose="020B0604020202020204" pitchFamily="34" charset="0"/>
              <a:sym typeface="Calibri"/>
            </a:endParaRPr>
          </a:p>
          <a:p>
            <a:pPr lvl="0"/>
            <a:r>
              <a:rPr lang="fr-FR" sz="2400" dirty="0">
                <a:solidFill>
                  <a:srgbClr val="107EC5"/>
                </a:solidFill>
                <a:latin typeface="Calibri"/>
                <a:ea typeface="Calibri"/>
                <a:cs typeface="Calibri"/>
                <a:sym typeface="Calibri"/>
              </a:rPr>
              <a:t>L’étude des quatre opérations commence dès le début du cycle </a:t>
            </a:r>
          </a:p>
          <a:p>
            <a:pPr lvl="0"/>
            <a:r>
              <a:rPr lang="fr-FR" sz="2400" dirty="0">
                <a:solidFill>
                  <a:srgbClr val="107EC5"/>
                </a:solidFill>
                <a:latin typeface="Calibri"/>
                <a:ea typeface="Calibri"/>
                <a:cs typeface="Calibri"/>
                <a:sym typeface="Calibri"/>
              </a:rPr>
              <a:t>à partir de problèmes….</a:t>
            </a:r>
          </a:p>
          <a:p>
            <a:pPr lvl="0"/>
            <a:endParaRPr lang="fr-FR" sz="2400" dirty="0">
              <a:solidFill>
                <a:srgbClr val="107EC5"/>
              </a:solidFill>
              <a:latin typeface="Calibri"/>
              <a:ea typeface="Calibri"/>
              <a:cs typeface="Calibri"/>
              <a:sym typeface="Calibri"/>
            </a:endParaRPr>
          </a:p>
          <a:p>
            <a:pPr lvl="0"/>
            <a:r>
              <a:rPr lang="fr-FR" sz="2400" dirty="0">
                <a:solidFill>
                  <a:srgbClr val="00B0F0"/>
                </a:solidFill>
                <a:latin typeface="Calibri"/>
                <a:ea typeface="Calibri"/>
                <a:cs typeface="Calibri"/>
                <a:sym typeface="Calibri"/>
              </a:rPr>
              <a:t>La pratique quotidienne du calcul mental conforte la maîtrise des nombres et des opérations </a:t>
            </a:r>
          </a:p>
          <a:p>
            <a:pPr lvl="0"/>
            <a:r>
              <a:rPr lang="fr-FR" sz="2400" dirty="0">
                <a:solidFill>
                  <a:srgbClr val="00B0F0"/>
                </a:solidFill>
                <a:latin typeface="Calibri"/>
                <a:ea typeface="Calibri"/>
                <a:cs typeface="Calibri"/>
                <a:sym typeface="Calibri"/>
              </a:rPr>
              <a:t>……</a:t>
            </a:r>
            <a:r>
              <a:rPr lang="fr-FR" sz="2400" dirty="0">
                <a:latin typeface="Calibri"/>
                <a:ea typeface="Calibri"/>
                <a:cs typeface="Calibri"/>
                <a:sym typeface="Calibri"/>
              </a:rPr>
              <a:t>l’acquisition d’automatismes procéduraux et la mémorisation progressive de résultats comme ceux des compléments à 10, des tables d’addition et de multiplication.</a:t>
            </a:r>
            <a:r>
              <a:rPr lang="fr-FR" sz="2400" dirty="0">
                <a:solidFill>
                  <a:schemeClr val="dk1"/>
                </a:solidFill>
                <a:latin typeface="Calibri"/>
                <a:ea typeface="Calibri"/>
                <a:cs typeface="Calibri"/>
                <a:sym typeface="Calibri"/>
              </a:rPr>
              <a:t> </a:t>
            </a:r>
          </a:p>
          <a:p>
            <a:pPr lvl="0"/>
            <a:r>
              <a:rPr lang="fr-FR" sz="2400" dirty="0">
                <a:solidFill>
                  <a:srgbClr val="00B0F0"/>
                </a:solidFill>
                <a:latin typeface="Calibri"/>
                <a:ea typeface="Calibri"/>
                <a:cs typeface="Calibri"/>
                <a:sym typeface="Calibri"/>
              </a:rPr>
              <a:t> </a:t>
            </a:r>
          </a:p>
          <a:p>
            <a:pPr marR="0" lvl="0" algn="l" rtl="0">
              <a:spcBef>
                <a:spcPts val="0"/>
              </a:spcBef>
              <a:spcAft>
                <a:spcPts val="0"/>
              </a:spcAft>
            </a:pPr>
            <a:br>
              <a:rPr lang="fr-FR" sz="2400" dirty="0">
                <a:solidFill>
                  <a:schemeClr val="dk1"/>
                </a:solidFill>
                <a:latin typeface="Arial" panose="020B0604020202020204" pitchFamily="34" charset="0"/>
                <a:ea typeface="Questrial"/>
                <a:cs typeface="Arial" panose="020B0604020202020204" pitchFamily="34" charset="0"/>
                <a:sym typeface="Questrial"/>
              </a:rPr>
            </a:br>
            <a:endParaRPr sz="2400" dirty="0">
              <a:solidFill>
                <a:schemeClr val="dk1"/>
              </a:solidFill>
              <a:latin typeface="Arial" panose="020B0604020202020204" pitchFamily="34" charset="0"/>
              <a:ea typeface="Questrial"/>
              <a:cs typeface="Arial" panose="020B0604020202020204" pitchFamily="34" charset="0"/>
              <a:sym typeface="Questrial"/>
            </a:endParaRPr>
          </a:p>
        </p:txBody>
      </p:sp>
      <p:pic>
        <p:nvPicPr>
          <p:cNvPr id="7"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
        <p:nvSpPr>
          <p:cNvPr id="9" name="Google Shape;253;p28"/>
          <p:cNvSpPr txBox="1">
            <a:spLocks noGrp="1"/>
          </p:cNvSpPr>
          <p:nvPr>
            <p:ph type="title"/>
          </p:nvPr>
        </p:nvSpPr>
        <p:spPr>
          <a:xfrm>
            <a:off x="677292" y="0"/>
            <a:ext cx="10364451" cy="721551"/>
          </a:xfrm>
          <a:prstGeom prst="rect">
            <a:avLst/>
          </a:prstGeom>
          <a:noFill/>
          <a:ln>
            <a:noFill/>
          </a:ln>
        </p:spPr>
        <p:txBody>
          <a:bodyPr spcFirstLastPara="1" wrap="square" lIns="91425" tIns="45700" rIns="91425" bIns="45700" anchor="ctr" anchorCtr="0">
            <a:noAutofit/>
          </a:bodyPr>
          <a:lstStyle/>
          <a:p>
            <a:pPr lvl="0">
              <a:buSzPts val="3600"/>
            </a:pPr>
            <a:r>
              <a:rPr lang="fr-FR" dirty="0"/>
              <a:t>PRÉAMBULE DES PROGRAMMES</a:t>
            </a:r>
            <a:endParaRPr dirty="0"/>
          </a:p>
        </p:txBody>
      </p:sp>
    </p:spTree>
    <p:extLst>
      <p:ext uri="{BB962C8B-B14F-4D97-AF65-F5344CB8AC3E}">
        <p14:creationId xmlns:p14="http://schemas.microsoft.com/office/powerpoint/2010/main" val="79284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1667" y="161317"/>
            <a:ext cx="10364451" cy="1057883"/>
          </a:xfrm>
        </p:spPr>
        <p:txBody>
          <a:bodyPr/>
          <a:lstStyle/>
          <a:p>
            <a:r>
              <a:rPr lang="fr-FR" dirty="0"/>
              <a:t>Annexes en lien avec la numération</a:t>
            </a:r>
          </a:p>
        </p:txBody>
      </p:sp>
      <p:sp>
        <p:nvSpPr>
          <p:cNvPr id="3" name="Espace réservé du texte 2"/>
          <p:cNvSpPr>
            <a:spLocks noGrp="1"/>
          </p:cNvSpPr>
          <p:nvPr>
            <p:ph sz="quarter" idx="13"/>
          </p:nvPr>
        </p:nvSpPr>
        <p:spPr/>
        <p:txBody>
          <a:bodyPr/>
          <a:lstStyle/>
          <a:p>
            <a:pPr marL="571500" indent="-457200">
              <a:buAutoNum type="arabicPeriod"/>
            </a:pPr>
            <a:r>
              <a:rPr lang="fr-FR" dirty="0"/>
              <a:t>Les constats  et les préconisations de la conférence du consensus 2015 (CNESCO) de la recherche  (de 93 à 98)</a:t>
            </a:r>
          </a:p>
          <a:p>
            <a:pPr marL="571500" indent="-457200">
              <a:buFont typeface="Arial"/>
              <a:buAutoNum type="arabicPeriod"/>
            </a:pPr>
            <a:r>
              <a:rPr lang="fr-FR" dirty="0"/>
              <a:t>Plan </a:t>
            </a:r>
            <a:r>
              <a:rPr lang="fr-FR" dirty="0" err="1"/>
              <a:t>Villini-Torrosian</a:t>
            </a:r>
            <a:r>
              <a:rPr lang="fr-FR" dirty="0"/>
              <a:t> (100) et le plan mathématique dans le département (101)</a:t>
            </a:r>
          </a:p>
          <a:p>
            <a:pPr marL="571500" indent="-457200">
              <a:buAutoNum type="arabicPeriod"/>
            </a:pPr>
            <a:r>
              <a:rPr lang="fr-FR" dirty="0"/>
              <a:t>Les repères de progressivité et les programmes (102 à 117)</a:t>
            </a:r>
          </a:p>
          <a:p>
            <a:pPr marL="114300" indent="0">
              <a:buNone/>
            </a:pPr>
            <a:endParaRPr lang="fr-FR" dirty="0"/>
          </a:p>
          <a:p>
            <a:pPr marL="571500" indent="-457200">
              <a:buAutoNum type="arabicPeriod"/>
            </a:pPr>
            <a:endParaRPr lang="fr-FR" dirty="0"/>
          </a:p>
        </p:txBody>
      </p:sp>
      <p:sp>
        <p:nvSpPr>
          <p:cNvPr id="4" name="Espace réservé de la date 3"/>
          <p:cNvSpPr>
            <a:spLocks noGrp="1"/>
          </p:cNvSpPr>
          <p:nvPr>
            <p:ph type="dt" sz="half" idx="10"/>
          </p:nvPr>
        </p:nvSpPr>
        <p:spPr/>
        <p:txBody>
          <a:bodyPr/>
          <a:lstStyle/>
          <a:p>
            <a:fld id="{136340EC-D36E-46F9-8043-586223CCE1DE}" type="datetime1">
              <a:rPr lang="fr-FR" smtClean="0"/>
              <a:t>06/05/2019</a:t>
            </a:fld>
            <a:endParaRPr lang="fr-FR"/>
          </a:p>
        </p:txBody>
      </p:sp>
      <p:sp>
        <p:nvSpPr>
          <p:cNvPr id="5" name="Espace réservé du pied de page 4"/>
          <p:cNvSpPr>
            <a:spLocks noGrp="1"/>
          </p:cNvSpPr>
          <p:nvPr>
            <p:ph type="ftr" sz="quarter" idx="11"/>
          </p:nvPr>
        </p:nvSpPr>
        <p:spPr/>
        <p:txBody>
          <a:bodyPr/>
          <a:lstStyle/>
          <a:p>
            <a:r>
              <a:rPr lang="fr-FR"/>
              <a:t>Mission mathématiques du 68  circonscription de Wittelsheim</a:t>
            </a:r>
          </a:p>
        </p:txBody>
      </p:sp>
      <p:sp>
        <p:nvSpPr>
          <p:cNvPr id="6" name="Espace réservé du numéro de diapositive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2</a:t>
            </a:fld>
            <a:endParaRPr lang="fr-FR"/>
          </a:p>
        </p:txBody>
      </p:sp>
    </p:spTree>
    <p:extLst>
      <p:ext uri="{BB962C8B-B14F-4D97-AF65-F5344CB8AC3E}">
        <p14:creationId xmlns:p14="http://schemas.microsoft.com/office/powerpoint/2010/main" val="3027815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1"/>
          <p:cNvSpPr/>
          <p:nvPr/>
        </p:nvSpPr>
        <p:spPr>
          <a:xfrm>
            <a:off x="223024" y="721551"/>
            <a:ext cx="11548176" cy="5667685"/>
          </a:xfrm>
          <a:prstGeom prst="rect">
            <a:avLst/>
          </a:prstGeom>
          <a:solidFill>
            <a:srgbClr val="EDF1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fr-FR" sz="3200" dirty="0">
              <a:solidFill>
                <a:schemeClr val="dk1"/>
              </a:solidFill>
              <a:latin typeface="+mn-lt"/>
              <a:ea typeface="Calibri"/>
              <a:cs typeface="Calibri"/>
              <a:sym typeface="Calibri"/>
            </a:endParaRPr>
          </a:p>
          <a:p>
            <a:pPr lvl="0"/>
            <a:r>
              <a:rPr lang="fr-FR" sz="2400" dirty="0">
                <a:latin typeface="+mn-lt"/>
                <a:ea typeface="Calibri"/>
                <a:cs typeface="Calibri"/>
                <a:sym typeface="Calibri"/>
              </a:rPr>
              <a:t>En lien avec le travail mené dans « Questionner le monde » </a:t>
            </a:r>
            <a:r>
              <a:rPr lang="fr-FR" sz="2400" dirty="0">
                <a:solidFill>
                  <a:srgbClr val="00B0F0"/>
                </a:solidFill>
                <a:latin typeface="+mn-lt"/>
                <a:ea typeface="Calibri"/>
                <a:cs typeface="Calibri"/>
                <a:sym typeface="Calibri"/>
              </a:rPr>
              <a:t>les élèves rencontrent des grandeurs qu’ils apprennent à mesurer…..</a:t>
            </a:r>
          </a:p>
          <a:p>
            <a:pPr lvl="0"/>
            <a:endParaRPr lang="fr-FR" sz="2400" dirty="0">
              <a:solidFill>
                <a:srgbClr val="00B0F0"/>
              </a:solidFill>
              <a:latin typeface="+mn-lt"/>
              <a:ea typeface="Calibri"/>
              <a:cs typeface="Calibri"/>
              <a:sym typeface="Calibri"/>
            </a:endParaRPr>
          </a:p>
          <a:p>
            <a:pPr lvl="0"/>
            <a:endParaRPr lang="fr-FR" sz="2400" dirty="0">
              <a:solidFill>
                <a:srgbClr val="00B0F0"/>
              </a:solidFill>
              <a:latin typeface="+mn-lt"/>
              <a:ea typeface="Calibri"/>
              <a:cs typeface="Calibri"/>
              <a:sym typeface="Calibri"/>
            </a:endParaRPr>
          </a:p>
          <a:p>
            <a:pPr lvl="0"/>
            <a:endParaRPr lang="fr-FR" sz="2400" dirty="0">
              <a:solidFill>
                <a:srgbClr val="00B0F0"/>
              </a:solidFill>
              <a:latin typeface="+mn-lt"/>
              <a:ea typeface="Calibri"/>
              <a:cs typeface="Calibri"/>
              <a:sym typeface="Calibri"/>
            </a:endParaRPr>
          </a:p>
          <a:p>
            <a:pPr lvl="0"/>
            <a:r>
              <a:rPr lang="fr-FR" sz="2400" dirty="0">
                <a:latin typeface="+mn-lt"/>
                <a:ea typeface="Calibri"/>
                <a:cs typeface="Calibri"/>
                <a:sym typeface="Calibri"/>
              </a:rPr>
              <a:t>L’étude des grandeurs et de leurs mesures doit faire l’objet d’un enseignement structuré et explicite qui s’appuie sur des situations de manipulation.</a:t>
            </a:r>
            <a:br>
              <a:rPr lang="fr-FR" sz="24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p:txBody>
      </p:sp>
      <p:sp>
        <p:nvSpPr>
          <p:cNvPr id="284" name="Google Shape;284;p31"/>
          <p:cNvSpPr txBox="1">
            <a:spLocks noGrp="1"/>
          </p:cNvSpPr>
          <p:nvPr>
            <p:ph type="dt" idx="10"/>
          </p:nvPr>
        </p:nvSpPr>
        <p:spPr>
          <a:xfrm>
            <a:off x="7770811" y="648830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60170C9F-7775-497C-8FE1-AA0897B45B7A}" type="datetime1">
              <a:rPr lang="fr-FR" smtClean="0"/>
              <a:t>06/05/2019</a:t>
            </a:fld>
            <a:endParaRPr/>
          </a:p>
        </p:txBody>
      </p:sp>
      <p:sp>
        <p:nvSpPr>
          <p:cNvPr id="285" name="Google Shape;285;p31"/>
          <p:cNvSpPr txBox="1">
            <a:spLocks noGrp="1"/>
          </p:cNvSpPr>
          <p:nvPr>
            <p:ph type="ftr" idx="11"/>
          </p:nvPr>
        </p:nvSpPr>
        <p:spPr>
          <a:xfrm>
            <a:off x="39687" y="6492875"/>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Mission mathématiques du 68  circonscription de Wittelsheim</a:t>
            </a:r>
            <a:endParaRPr dirty="0"/>
          </a:p>
        </p:txBody>
      </p:sp>
      <p:sp>
        <p:nvSpPr>
          <p:cNvPr id="286" name="Google Shape;286;p31"/>
          <p:cNvSpPr txBox="1">
            <a:spLocks noGrp="1"/>
          </p:cNvSpPr>
          <p:nvPr>
            <p:ph type="sldNum" idx="12"/>
          </p:nvPr>
        </p:nvSpPr>
        <p:spPr>
          <a:xfrm>
            <a:off x="11362913" y="6389236"/>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20</a:t>
            </a:fld>
            <a:endParaRPr/>
          </a:p>
        </p:txBody>
      </p:sp>
      <p:pic>
        <p:nvPicPr>
          <p:cNvPr id="287" name="Google Shape;287;p31"/>
          <p:cNvPicPr preferRelativeResize="0"/>
          <p:nvPr/>
        </p:nvPicPr>
        <p:blipFill rotWithShape="1">
          <a:blip r:embed="rId3">
            <a:alphaModFix/>
          </a:blip>
          <a:srcRect/>
          <a:stretch/>
        </p:blipFill>
        <p:spPr>
          <a:xfrm>
            <a:off x="39687" y="231070"/>
            <a:ext cx="487722" cy="359695"/>
          </a:xfrm>
          <a:prstGeom prst="rect">
            <a:avLst/>
          </a:prstGeom>
          <a:noFill/>
          <a:ln>
            <a:noFill/>
          </a:ln>
        </p:spPr>
      </p:pic>
      <p:sp>
        <p:nvSpPr>
          <p:cNvPr id="9" name="Google Shape;253;p28"/>
          <p:cNvSpPr txBox="1">
            <a:spLocks noGrp="1"/>
          </p:cNvSpPr>
          <p:nvPr>
            <p:ph type="title"/>
          </p:nvPr>
        </p:nvSpPr>
        <p:spPr>
          <a:xfrm>
            <a:off x="677292" y="0"/>
            <a:ext cx="10364451" cy="721551"/>
          </a:xfrm>
          <a:prstGeom prst="rect">
            <a:avLst/>
          </a:prstGeom>
          <a:noFill/>
          <a:ln>
            <a:noFill/>
          </a:ln>
        </p:spPr>
        <p:txBody>
          <a:bodyPr spcFirstLastPara="1" wrap="square" lIns="91425" tIns="45700" rIns="91425" bIns="45700" anchor="ctr" anchorCtr="0">
            <a:noAutofit/>
          </a:bodyPr>
          <a:lstStyle/>
          <a:p>
            <a:pPr lvl="0">
              <a:buSzPts val="3600"/>
            </a:pPr>
            <a:r>
              <a:rPr lang="fr-FR" dirty="0"/>
              <a:t>PRÉAMBULE DES PROGRAMMES</a:t>
            </a:r>
            <a:endParaRPr dirty="0"/>
          </a:p>
        </p:txBody>
      </p:sp>
    </p:spTree>
    <p:extLst>
      <p:ext uri="{BB962C8B-B14F-4D97-AF65-F5344CB8AC3E}">
        <p14:creationId xmlns:p14="http://schemas.microsoft.com/office/powerpoint/2010/main" val="3144321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3"/>
          <p:cNvSpPr txBox="1">
            <a:spLocks noGrp="1"/>
          </p:cNvSpPr>
          <p:nvPr>
            <p:ph type="title"/>
          </p:nvPr>
        </p:nvSpPr>
        <p:spPr>
          <a:xfrm>
            <a:off x="737275" y="164673"/>
            <a:ext cx="10364400" cy="66270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dirty="0"/>
              <a:t>les programmes : nombres et calculs</a:t>
            </a:r>
            <a:endParaRPr dirty="0"/>
          </a:p>
        </p:txBody>
      </p:sp>
      <p:sp>
        <p:nvSpPr>
          <p:cNvPr id="305" name="Google Shape;305;p33"/>
          <p:cNvSpPr txBox="1">
            <a:spLocks noGrp="1"/>
          </p:cNvSpPr>
          <p:nvPr>
            <p:ph type="body" idx="4294967295"/>
          </p:nvPr>
        </p:nvSpPr>
        <p:spPr>
          <a:xfrm>
            <a:off x="277350" y="827375"/>
            <a:ext cx="11698800" cy="5904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r-FR" sz="2400" b="1" dirty="0"/>
              <a:t>Des résolutions de problèmes contextualisés :</a:t>
            </a:r>
            <a:endParaRPr sz="2400" b="1" dirty="0"/>
          </a:p>
          <a:p>
            <a:pPr marL="457200" lvl="0" indent="-381000" algn="l" rtl="0">
              <a:spcBef>
                <a:spcPts val="1000"/>
              </a:spcBef>
              <a:spcAft>
                <a:spcPts val="0"/>
              </a:spcAft>
              <a:buSzPts val="2400"/>
              <a:buChar char="-"/>
            </a:pPr>
            <a:r>
              <a:rPr lang="fr-FR" sz="2400" dirty="0"/>
              <a:t> dénombrer des collections, mesurer des grandeurs, repérer un rang dans une liste, </a:t>
            </a:r>
            <a:endParaRPr sz="2400" dirty="0"/>
          </a:p>
          <a:p>
            <a:pPr marL="457200" lvl="0" indent="-381000" algn="l" rtl="0">
              <a:spcBef>
                <a:spcPts val="0"/>
              </a:spcBef>
              <a:spcAft>
                <a:spcPts val="0"/>
              </a:spcAft>
              <a:buSzPts val="2400"/>
              <a:buChar char="-"/>
            </a:pPr>
            <a:r>
              <a:rPr lang="fr-FR" sz="2400" dirty="0"/>
              <a:t>prévoir des résultats d’actions portant sur des collections ou des grandeurs (</a:t>
            </a:r>
            <a:r>
              <a:rPr lang="fr-FR" sz="2400" b="1" dirty="0"/>
              <a:t>les comparer, les réunir, les augmenter, les diminuer, les partager en parts égales ou inégales, </a:t>
            </a:r>
            <a:r>
              <a:rPr lang="fr-FR" sz="2400" dirty="0"/>
              <a:t>chercher combien de fois l’une est comprise dans l’autre, etc.). </a:t>
            </a:r>
            <a:endParaRPr sz="2400" dirty="0"/>
          </a:p>
          <a:p>
            <a:pPr marL="457200" lvl="0" indent="-381000" algn="l" rtl="0">
              <a:spcBef>
                <a:spcPts val="0"/>
              </a:spcBef>
              <a:spcAft>
                <a:spcPts val="0"/>
              </a:spcAft>
              <a:buSzPts val="2400"/>
              <a:buChar char="-"/>
            </a:pPr>
            <a:r>
              <a:rPr lang="fr-FR" sz="2400" dirty="0"/>
              <a:t>Ces actions portent sur des objets tout d’abord matériels puis évoqués à l’oral ou à l’écrit ; le travail de recherche et de modélisation sur ces problèmes permet d’introduire progressivement les quatre opérations (addition, soustraction, multiplication, division).</a:t>
            </a:r>
            <a:endParaRPr sz="2400" dirty="0"/>
          </a:p>
          <a:p>
            <a:pPr marL="0" lvl="0" indent="0" algn="l" rtl="0">
              <a:spcBef>
                <a:spcPts val="1000"/>
              </a:spcBef>
              <a:spcAft>
                <a:spcPts val="0"/>
              </a:spcAft>
              <a:buNone/>
            </a:pPr>
            <a:endParaRPr dirty="0"/>
          </a:p>
        </p:txBody>
      </p:sp>
      <p:sp>
        <p:nvSpPr>
          <p:cNvPr id="306" name="Google Shape;306;p33"/>
          <p:cNvSpPr txBox="1">
            <a:spLocks noGrp="1"/>
          </p:cNvSpPr>
          <p:nvPr>
            <p:ph type="sldNum" idx="12"/>
          </p:nvPr>
        </p:nvSpPr>
        <p:spPr>
          <a:xfrm>
            <a:off x="10222500" y="6498042"/>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21</a:t>
            </a:fld>
            <a:endParaRPr dirty="0"/>
          </a:p>
        </p:txBody>
      </p:sp>
      <p:pic>
        <p:nvPicPr>
          <p:cNvPr id="5"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
        <p:nvSpPr>
          <p:cNvPr id="2" name="Espace réservé de la date 1"/>
          <p:cNvSpPr>
            <a:spLocks noGrp="1"/>
          </p:cNvSpPr>
          <p:nvPr>
            <p:ph type="dt" idx="10"/>
          </p:nvPr>
        </p:nvSpPr>
        <p:spPr>
          <a:xfrm>
            <a:off x="9232950" y="6492875"/>
            <a:ext cx="2743200" cy="365125"/>
          </a:xfrm>
        </p:spPr>
        <p:txBody>
          <a:bodyPr/>
          <a:lstStyle/>
          <a:p>
            <a:fld id="{0CDA11E3-3764-4DAB-A17B-0D69DF25D883}" type="datetime1">
              <a:rPr lang="fr-FR" smtClean="0"/>
              <a:t>06/05/2019</a:t>
            </a:fld>
            <a:endParaRPr lang="fr-FR" dirty="0"/>
          </a:p>
        </p:txBody>
      </p:sp>
      <p:sp>
        <p:nvSpPr>
          <p:cNvPr id="3" name="Espace réservé du pied de page 2"/>
          <p:cNvSpPr>
            <a:spLocks noGrp="1"/>
          </p:cNvSpPr>
          <p:nvPr>
            <p:ph type="ftr" idx="11"/>
          </p:nvPr>
        </p:nvSpPr>
        <p:spPr>
          <a:xfrm>
            <a:off x="277350" y="6384584"/>
            <a:ext cx="6672887" cy="365125"/>
          </a:xfrm>
        </p:spPr>
        <p:txBody>
          <a:bodyPr/>
          <a:lstStyle/>
          <a:p>
            <a:r>
              <a:rPr lang="fr-FR" dirty="0"/>
              <a:t>Mission mathématiques du 68  circonscription de Wittelsheim</a:t>
            </a:r>
          </a:p>
        </p:txBody>
      </p:sp>
    </p:spTree>
    <p:extLst>
      <p:ext uri="{BB962C8B-B14F-4D97-AF65-F5344CB8AC3E}">
        <p14:creationId xmlns:p14="http://schemas.microsoft.com/office/powerpoint/2010/main" val="94984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body" idx="4294967295"/>
          </p:nvPr>
        </p:nvSpPr>
        <p:spPr>
          <a:xfrm>
            <a:off x="355898" y="914399"/>
            <a:ext cx="11836102" cy="533397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r-FR" sz="2400" b="1" dirty="0"/>
              <a:t>L’étude de relations internes aux nombres </a:t>
            </a:r>
            <a:r>
              <a:rPr lang="fr-FR" sz="2400" dirty="0"/>
              <a:t>:</a:t>
            </a:r>
            <a:endParaRPr sz="2400" dirty="0"/>
          </a:p>
          <a:p>
            <a:pPr marL="457200" lvl="0" indent="-381000" algn="l" rtl="0">
              <a:spcBef>
                <a:spcPts val="1000"/>
              </a:spcBef>
              <a:spcAft>
                <a:spcPts val="0"/>
              </a:spcAft>
              <a:buSzPts val="2400"/>
              <a:buChar char="-"/>
            </a:pPr>
            <a:r>
              <a:rPr lang="fr-FR" sz="2400" dirty="0"/>
              <a:t> comprendre que le successeur d’un nombre entier c’est « ce nombre plus</a:t>
            </a:r>
            <a:endParaRPr sz="2400" dirty="0"/>
          </a:p>
          <a:p>
            <a:pPr marL="457200" lvl="0" indent="-381000" algn="l" rtl="0">
              <a:spcBef>
                <a:spcPts val="0"/>
              </a:spcBef>
              <a:spcAft>
                <a:spcPts val="0"/>
              </a:spcAft>
              <a:buSzPts val="2400"/>
              <a:buChar char="-"/>
            </a:pPr>
            <a:r>
              <a:rPr lang="fr-FR" sz="2400" dirty="0"/>
              <a:t>décomposer/recomposer les nombres additivement, multiplicativement : </a:t>
            </a:r>
            <a:endParaRPr sz="2400" dirty="0"/>
          </a:p>
          <a:p>
            <a:pPr marL="457200" lvl="0" indent="0" algn="l" rtl="0">
              <a:spcBef>
                <a:spcPts val="1000"/>
              </a:spcBef>
              <a:spcAft>
                <a:spcPts val="0"/>
              </a:spcAft>
              <a:buNone/>
            </a:pPr>
            <a:r>
              <a:rPr lang="fr-FR" sz="2400" dirty="0"/>
              <a:t>→   en utilisant les unités de numération (dizaines, centaines, milliers), </a:t>
            </a:r>
            <a:endParaRPr sz="2400" dirty="0"/>
          </a:p>
          <a:p>
            <a:pPr marL="457200" lvl="0" indent="0" algn="l" rtl="0">
              <a:spcBef>
                <a:spcPts val="1000"/>
              </a:spcBef>
              <a:spcAft>
                <a:spcPts val="0"/>
              </a:spcAft>
              <a:buNone/>
            </a:pPr>
            <a:r>
              <a:rPr lang="fr-FR" sz="2400" dirty="0"/>
              <a:t>→  changer d’unités de numération de référence, </a:t>
            </a:r>
            <a:endParaRPr sz="2400" dirty="0"/>
          </a:p>
          <a:p>
            <a:pPr marL="457200" lvl="0" indent="-381000" algn="l" rtl="0">
              <a:spcBef>
                <a:spcPts val="1000"/>
              </a:spcBef>
              <a:spcAft>
                <a:spcPts val="0"/>
              </a:spcAft>
              <a:buSzPts val="2400"/>
              <a:buChar char="-"/>
            </a:pPr>
            <a:r>
              <a:rPr lang="fr-FR" sz="2400" dirty="0"/>
              <a:t>comparer, ranger, itérer une suite (+1, +10, +n), etc.</a:t>
            </a:r>
            <a:endParaRPr sz="2400" dirty="0"/>
          </a:p>
          <a:p>
            <a:pPr marL="0" lvl="0" indent="0" algn="l" rtl="0">
              <a:spcBef>
                <a:spcPts val="1000"/>
              </a:spcBef>
              <a:spcAft>
                <a:spcPts val="0"/>
              </a:spcAft>
              <a:buNone/>
            </a:pPr>
            <a:endParaRPr dirty="0"/>
          </a:p>
        </p:txBody>
      </p:sp>
      <p:sp>
        <p:nvSpPr>
          <p:cNvPr id="313" name="Google Shape;313;p34"/>
          <p:cNvSpPr txBox="1">
            <a:spLocks noGrp="1"/>
          </p:cNvSpPr>
          <p:nvPr>
            <p:ph type="sldNum" idx="12"/>
          </p:nvPr>
        </p:nvSpPr>
        <p:spPr>
          <a:xfrm>
            <a:off x="11229885" y="6492900"/>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22</a:t>
            </a:fld>
            <a:endParaRPr dirty="0"/>
          </a:p>
        </p:txBody>
      </p:sp>
      <p:sp>
        <p:nvSpPr>
          <p:cNvPr id="314" name="Google Shape;314;p34"/>
          <p:cNvSpPr txBox="1">
            <a:spLocks noGrp="1"/>
          </p:cNvSpPr>
          <p:nvPr>
            <p:ph type="title"/>
          </p:nvPr>
        </p:nvSpPr>
        <p:spPr>
          <a:xfrm>
            <a:off x="737275" y="164673"/>
            <a:ext cx="10364400" cy="74972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dirty="0"/>
              <a:t>les programmes : nombres et calculs</a:t>
            </a:r>
            <a:endParaRPr dirty="0"/>
          </a:p>
        </p:txBody>
      </p:sp>
      <p:pic>
        <p:nvPicPr>
          <p:cNvPr id="5"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
        <p:nvSpPr>
          <p:cNvPr id="2" name="Espace réservé de la date 1"/>
          <p:cNvSpPr>
            <a:spLocks noGrp="1"/>
          </p:cNvSpPr>
          <p:nvPr>
            <p:ph type="dt" idx="10"/>
          </p:nvPr>
        </p:nvSpPr>
        <p:spPr>
          <a:xfrm>
            <a:off x="7770811" y="6492875"/>
            <a:ext cx="2743200" cy="365125"/>
          </a:xfrm>
        </p:spPr>
        <p:txBody>
          <a:bodyPr/>
          <a:lstStyle/>
          <a:p>
            <a:fld id="{BF8EB1C9-9F3B-4FC0-95E6-E781311ADEF8}" type="datetime1">
              <a:rPr lang="fr-FR" smtClean="0"/>
              <a:t>06/05/2019</a:t>
            </a:fld>
            <a:endParaRPr lang="fr-FR" dirty="0"/>
          </a:p>
        </p:txBody>
      </p:sp>
      <p:sp>
        <p:nvSpPr>
          <p:cNvPr id="3" name="Espace réservé du pied de page 2"/>
          <p:cNvSpPr>
            <a:spLocks noGrp="1"/>
          </p:cNvSpPr>
          <p:nvPr>
            <p:ph type="ftr" idx="11"/>
          </p:nvPr>
        </p:nvSpPr>
        <p:spPr>
          <a:xfrm>
            <a:off x="0" y="6477374"/>
            <a:ext cx="6672887" cy="365125"/>
          </a:xfrm>
        </p:spPr>
        <p:txBody>
          <a:bodyPr/>
          <a:lstStyle/>
          <a:p>
            <a:r>
              <a:rPr lang="fr-FR" dirty="0"/>
              <a:t>Mission mathématiques du 68  circonscription de Wittelsheim</a:t>
            </a:r>
          </a:p>
        </p:txBody>
      </p:sp>
    </p:spTree>
    <p:extLst>
      <p:ext uri="{BB962C8B-B14F-4D97-AF65-F5344CB8AC3E}">
        <p14:creationId xmlns:p14="http://schemas.microsoft.com/office/powerpoint/2010/main" val="2086074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35"/>
          <p:cNvSpPr txBox="1">
            <a:spLocks noGrp="1"/>
          </p:cNvSpPr>
          <p:nvPr>
            <p:ph type="body" idx="4294967295"/>
          </p:nvPr>
        </p:nvSpPr>
        <p:spPr>
          <a:xfrm>
            <a:off x="334537" y="1092820"/>
            <a:ext cx="10943037" cy="4698472"/>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r-FR" sz="2400" dirty="0"/>
              <a:t>L’</a:t>
            </a:r>
            <a:r>
              <a:rPr lang="fr-FR" sz="2400" b="1" dirty="0"/>
              <a:t>étude des différentes désignations orales et/ou écrites </a:t>
            </a:r>
            <a:r>
              <a:rPr lang="fr-FR" sz="2400" dirty="0"/>
              <a:t>: </a:t>
            </a:r>
            <a:endParaRPr sz="2400" dirty="0"/>
          </a:p>
          <a:p>
            <a:pPr marL="457200" lvl="0" indent="-381000" algn="l" rtl="0">
              <a:spcBef>
                <a:spcPts val="1000"/>
              </a:spcBef>
              <a:spcAft>
                <a:spcPts val="0"/>
              </a:spcAft>
              <a:buSzPts val="2400"/>
              <a:buChar char="-"/>
            </a:pPr>
            <a:r>
              <a:rPr lang="fr-FR" sz="2400" dirty="0"/>
              <a:t>nom du nombre ; </a:t>
            </a:r>
          </a:p>
          <a:p>
            <a:pPr marL="457200" lvl="0" indent="-381000" algn="l" rtl="0">
              <a:spcBef>
                <a:spcPts val="1000"/>
              </a:spcBef>
              <a:spcAft>
                <a:spcPts val="0"/>
              </a:spcAft>
              <a:buSzPts val="2400"/>
              <a:buChar char="-"/>
            </a:pPr>
            <a:r>
              <a:rPr lang="fr-FR" sz="2400" dirty="0"/>
              <a:t>écriture usuelle en chiffres (numération décimale de position) ; </a:t>
            </a:r>
          </a:p>
          <a:p>
            <a:pPr marL="457200" lvl="0" indent="-381000" algn="l" rtl="0">
              <a:spcBef>
                <a:spcPts val="1000"/>
              </a:spcBef>
              <a:spcAft>
                <a:spcPts val="0"/>
              </a:spcAft>
              <a:buSzPts val="2400"/>
              <a:buChar char="-"/>
            </a:pPr>
            <a:r>
              <a:rPr lang="fr-FR" sz="2400" dirty="0"/>
              <a:t>double de, moitié de, somme de, produit de ; différence de, quotient et reste de ; </a:t>
            </a:r>
          </a:p>
          <a:p>
            <a:pPr marL="457200" lvl="0" indent="-381000" algn="l" rtl="0">
              <a:spcBef>
                <a:spcPts val="1000"/>
              </a:spcBef>
              <a:spcAft>
                <a:spcPts val="0"/>
              </a:spcAft>
              <a:buSzPts val="2400"/>
              <a:buChar char="-"/>
            </a:pPr>
            <a:r>
              <a:rPr lang="fr-FR" sz="2400" dirty="0"/>
              <a:t>écritures en ligne additives/soustractives, multiplicatives, mixtes, en unités de numération, </a:t>
            </a:r>
            <a:r>
              <a:rPr lang="fr-FR" sz="2400" dirty="0" err="1"/>
              <a:t>etc</a:t>
            </a:r>
            <a:endParaRPr sz="2400" dirty="0"/>
          </a:p>
          <a:p>
            <a:pPr marL="0" lvl="0" indent="0" algn="l" rtl="0">
              <a:spcBef>
                <a:spcPts val="1000"/>
              </a:spcBef>
              <a:spcAft>
                <a:spcPts val="0"/>
              </a:spcAft>
              <a:buNone/>
            </a:pPr>
            <a:endParaRPr dirty="0"/>
          </a:p>
        </p:txBody>
      </p:sp>
      <p:sp>
        <p:nvSpPr>
          <p:cNvPr id="322" name="Google Shape;322;p35"/>
          <p:cNvSpPr txBox="1">
            <a:spLocks noGrp="1"/>
          </p:cNvSpPr>
          <p:nvPr>
            <p:ph type="sldNum" idx="12"/>
          </p:nvPr>
        </p:nvSpPr>
        <p:spPr>
          <a:xfrm>
            <a:off x="11245084" y="6492900"/>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23</a:t>
            </a:fld>
            <a:endParaRPr dirty="0"/>
          </a:p>
        </p:txBody>
      </p:sp>
      <p:pic>
        <p:nvPicPr>
          <p:cNvPr id="5"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
        <p:nvSpPr>
          <p:cNvPr id="2" name="Espace réservé de la date 1"/>
          <p:cNvSpPr>
            <a:spLocks noGrp="1"/>
          </p:cNvSpPr>
          <p:nvPr>
            <p:ph type="dt" idx="10"/>
          </p:nvPr>
        </p:nvSpPr>
        <p:spPr>
          <a:xfrm>
            <a:off x="7624949" y="6495303"/>
            <a:ext cx="2743200" cy="365125"/>
          </a:xfrm>
        </p:spPr>
        <p:txBody>
          <a:bodyPr/>
          <a:lstStyle/>
          <a:p>
            <a:fld id="{EE1CE26E-195E-4683-85DF-B8E47C59FE77}" type="datetime1">
              <a:rPr lang="fr-FR" smtClean="0"/>
              <a:t>06/05/2019</a:t>
            </a:fld>
            <a:endParaRPr lang="fr-FR" dirty="0"/>
          </a:p>
        </p:txBody>
      </p:sp>
      <p:sp>
        <p:nvSpPr>
          <p:cNvPr id="3" name="Espace réservé du pied de page 2"/>
          <p:cNvSpPr>
            <a:spLocks noGrp="1"/>
          </p:cNvSpPr>
          <p:nvPr>
            <p:ph type="ftr" idx="11"/>
          </p:nvPr>
        </p:nvSpPr>
        <p:spPr>
          <a:xfrm>
            <a:off x="0" y="6492875"/>
            <a:ext cx="6672887" cy="365125"/>
          </a:xfrm>
        </p:spPr>
        <p:txBody>
          <a:bodyPr/>
          <a:lstStyle/>
          <a:p>
            <a:r>
              <a:rPr lang="fr-FR" dirty="0"/>
              <a:t>Mission mathématiques du 68  circonscription de Wittelsheim</a:t>
            </a:r>
          </a:p>
        </p:txBody>
      </p:sp>
      <p:sp>
        <p:nvSpPr>
          <p:cNvPr id="8" name="Google Shape;314;p34"/>
          <p:cNvSpPr txBox="1">
            <a:spLocks noGrp="1"/>
          </p:cNvSpPr>
          <p:nvPr>
            <p:ph type="title"/>
          </p:nvPr>
        </p:nvSpPr>
        <p:spPr>
          <a:xfrm>
            <a:off x="737275" y="164673"/>
            <a:ext cx="10364400" cy="74972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dirty="0"/>
              <a:t>les programmes : nombres et calculs</a:t>
            </a:r>
            <a:endParaRPr dirty="0"/>
          </a:p>
        </p:txBody>
      </p:sp>
    </p:spTree>
    <p:extLst>
      <p:ext uri="{BB962C8B-B14F-4D97-AF65-F5344CB8AC3E}">
        <p14:creationId xmlns:p14="http://schemas.microsoft.com/office/powerpoint/2010/main" val="41676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36"/>
          <p:cNvSpPr txBox="1">
            <a:spLocks noGrp="1"/>
          </p:cNvSpPr>
          <p:nvPr>
            <p:ph type="body" idx="4294967295"/>
          </p:nvPr>
        </p:nvSpPr>
        <p:spPr>
          <a:xfrm>
            <a:off x="245327" y="1070517"/>
            <a:ext cx="11032247" cy="472077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r-FR" sz="2400" b="1" dirty="0"/>
              <a:t>L’appropriation de stratégies de calcul </a:t>
            </a:r>
            <a:r>
              <a:rPr lang="fr-FR" sz="2400" b="1" dirty="0">
                <a:solidFill>
                  <a:srgbClr val="FF0000"/>
                </a:solidFill>
              </a:rPr>
              <a:t>a</a:t>
            </a:r>
            <a:r>
              <a:rPr lang="fr-FR" sz="2400" dirty="0">
                <a:solidFill>
                  <a:srgbClr val="FF0000"/>
                </a:solidFill>
              </a:rPr>
              <a:t>daptées aux nombres et aux opérations en jeu. </a:t>
            </a:r>
            <a:endParaRPr sz="2400" dirty="0">
              <a:solidFill>
                <a:srgbClr val="FF0000"/>
              </a:solidFill>
            </a:endParaRPr>
          </a:p>
          <a:p>
            <a:pPr marL="0" lvl="0" indent="0" algn="l" rtl="0">
              <a:spcBef>
                <a:spcPts val="1000"/>
              </a:spcBef>
              <a:spcAft>
                <a:spcPts val="0"/>
              </a:spcAft>
              <a:buClr>
                <a:schemeClr val="dk1"/>
              </a:buClr>
              <a:buSzPts val="1100"/>
              <a:buFont typeface="Arial"/>
              <a:buNone/>
            </a:pPr>
            <a:r>
              <a:rPr lang="fr-FR" sz="2400" dirty="0"/>
              <a:t>…..  la connaissance de faits numériques mémorisés (répertoires additif et multiplicatif, </a:t>
            </a:r>
          </a:p>
          <a:p>
            <a:pPr marL="0" lvl="0" indent="0" algn="l" rtl="0">
              <a:spcBef>
                <a:spcPts val="1000"/>
              </a:spcBef>
              <a:spcAft>
                <a:spcPts val="0"/>
              </a:spcAft>
              <a:buClr>
                <a:schemeClr val="dk1"/>
              </a:buClr>
              <a:buSzPts val="1100"/>
              <a:buFont typeface="Arial"/>
              <a:buNone/>
            </a:pPr>
            <a:r>
              <a:rPr lang="fr-FR" sz="2400" dirty="0"/>
              <a:t>… connaissance des unités de numération et de leurs relations, etc.) </a:t>
            </a:r>
          </a:p>
          <a:p>
            <a:pPr marL="0" lvl="0" indent="0" algn="l" rtl="0">
              <a:spcBef>
                <a:spcPts val="1000"/>
              </a:spcBef>
              <a:spcAft>
                <a:spcPts val="0"/>
              </a:spcAft>
              <a:buClr>
                <a:schemeClr val="dk1"/>
              </a:buClr>
              <a:buSzPts val="1100"/>
              <a:buFont typeface="Arial"/>
              <a:buNone/>
            </a:pPr>
            <a:endParaRPr lang="fr-FR" sz="2400" dirty="0"/>
          </a:p>
          <a:p>
            <a:pPr marL="0" lvl="0" indent="0" algn="l" rtl="0">
              <a:spcBef>
                <a:spcPts val="1000"/>
              </a:spcBef>
              <a:spcAft>
                <a:spcPts val="0"/>
              </a:spcAft>
              <a:buClr>
                <a:schemeClr val="dk1"/>
              </a:buClr>
              <a:buSzPts val="1100"/>
              <a:buFont typeface="Arial"/>
              <a:buNone/>
            </a:pPr>
            <a:r>
              <a:rPr lang="fr-FR" sz="2400" dirty="0"/>
              <a:t>- et sur celle des propriétés des opérations et de la  numération.</a:t>
            </a:r>
            <a:endParaRPr sz="2400" dirty="0"/>
          </a:p>
          <a:p>
            <a:pPr marL="0" lvl="0" indent="0" algn="l" rtl="0">
              <a:spcBef>
                <a:spcPts val="1000"/>
              </a:spcBef>
              <a:spcAft>
                <a:spcPts val="0"/>
              </a:spcAft>
              <a:buNone/>
            </a:pPr>
            <a:endParaRPr dirty="0"/>
          </a:p>
        </p:txBody>
      </p:sp>
      <p:sp>
        <p:nvSpPr>
          <p:cNvPr id="330" name="Google Shape;330;p36"/>
          <p:cNvSpPr txBox="1">
            <a:spLocks noGrp="1"/>
          </p:cNvSpPr>
          <p:nvPr>
            <p:ph type="sldNum" idx="12"/>
          </p:nvPr>
        </p:nvSpPr>
        <p:spPr>
          <a:xfrm>
            <a:off x="11316802" y="6543936"/>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24</a:t>
            </a:fld>
            <a:endParaRPr/>
          </a:p>
        </p:txBody>
      </p:sp>
      <p:pic>
        <p:nvPicPr>
          <p:cNvPr id="5"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
        <p:nvSpPr>
          <p:cNvPr id="2" name="Espace réservé de la date 1"/>
          <p:cNvSpPr>
            <a:spLocks noGrp="1"/>
          </p:cNvSpPr>
          <p:nvPr>
            <p:ph type="dt" idx="10"/>
          </p:nvPr>
        </p:nvSpPr>
        <p:spPr>
          <a:xfrm>
            <a:off x="7770811" y="6492875"/>
            <a:ext cx="2743200" cy="365125"/>
          </a:xfrm>
        </p:spPr>
        <p:txBody>
          <a:bodyPr/>
          <a:lstStyle/>
          <a:p>
            <a:fld id="{6A7B8140-684C-4587-8FE1-F52ED07A3492}" type="datetime1">
              <a:rPr lang="fr-FR" smtClean="0"/>
              <a:t>06/05/2019</a:t>
            </a:fld>
            <a:endParaRPr lang="fr-FR" dirty="0"/>
          </a:p>
        </p:txBody>
      </p:sp>
      <p:sp>
        <p:nvSpPr>
          <p:cNvPr id="3" name="Espace réservé du pied de page 2"/>
          <p:cNvSpPr>
            <a:spLocks noGrp="1"/>
          </p:cNvSpPr>
          <p:nvPr>
            <p:ph type="ftr" idx="11"/>
          </p:nvPr>
        </p:nvSpPr>
        <p:spPr>
          <a:xfrm>
            <a:off x="0" y="6477374"/>
            <a:ext cx="6672887" cy="365125"/>
          </a:xfrm>
        </p:spPr>
        <p:txBody>
          <a:bodyPr/>
          <a:lstStyle/>
          <a:p>
            <a:r>
              <a:rPr lang="fr-FR" dirty="0"/>
              <a:t>Mission mathématiques du 68  circonscription de Wittelsheim</a:t>
            </a:r>
          </a:p>
        </p:txBody>
      </p:sp>
      <p:sp>
        <p:nvSpPr>
          <p:cNvPr id="8" name="Google Shape;314;p34"/>
          <p:cNvSpPr txBox="1">
            <a:spLocks noGrp="1"/>
          </p:cNvSpPr>
          <p:nvPr>
            <p:ph type="title"/>
          </p:nvPr>
        </p:nvSpPr>
        <p:spPr>
          <a:xfrm>
            <a:off x="737275" y="164673"/>
            <a:ext cx="10364400" cy="74972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dirty="0"/>
              <a:t>les programmes : nombres et calculs</a:t>
            </a:r>
            <a:endParaRPr dirty="0"/>
          </a:p>
        </p:txBody>
      </p:sp>
    </p:spTree>
    <p:extLst>
      <p:ext uri="{BB962C8B-B14F-4D97-AF65-F5344CB8AC3E}">
        <p14:creationId xmlns:p14="http://schemas.microsoft.com/office/powerpoint/2010/main" val="84221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7"/>
          <p:cNvSpPr txBox="1">
            <a:spLocks noGrp="1"/>
          </p:cNvSpPr>
          <p:nvPr>
            <p:ph type="title"/>
          </p:nvPr>
        </p:nvSpPr>
        <p:spPr>
          <a:xfrm>
            <a:off x="389408" y="103362"/>
            <a:ext cx="10364451" cy="55346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Questrial"/>
              <a:buNone/>
            </a:pPr>
            <a:r>
              <a:rPr lang="fr-FR" sz="3240" dirty="0"/>
              <a:t>NOMBRES ET CALCULS</a:t>
            </a:r>
            <a:endParaRPr dirty="0"/>
          </a:p>
        </p:txBody>
      </p:sp>
      <p:pic>
        <p:nvPicPr>
          <p:cNvPr id="337" name="Google Shape;337;p37"/>
          <p:cNvPicPr preferRelativeResize="0"/>
          <p:nvPr/>
        </p:nvPicPr>
        <p:blipFill rotWithShape="1">
          <a:blip r:embed="rId3">
            <a:alphaModFix/>
          </a:blip>
          <a:srcRect/>
          <a:stretch/>
        </p:blipFill>
        <p:spPr>
          <a:xfrm>
            <a:off x="264263" y="842649"/>
            <a:ext cx="11562186" cy="5040626"/>
          </a:xfrm>
          <a:prstGeom prst="rect">
            <a:avLst/>
          </a:prstGeom>
          <a:noFill/>
          <a:ln>
            <a:noFill/>
          </a:ln>
        </p:spPr>
      </p:pic>
      <p:sp>
        <p:nvSpPr>
          <p:cNvPr id="338" name="Google Shape;338;p37"/>
          <p:cNvSpPr/>
          <p:nvPr/>
        </p:nvSpPr>
        <p:spPr>
          <a:xfrm>
            <a:off x="508138" y="3742981"/>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fr-FR"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339" name="Google Shape;339;p37"/>
          <p:cNvSpPr txBox="1">
            <a:spLocks noGrp="1"/>
          </p:cNvSpPr>
          <p:nvPr>
            <p:ph type="dt" idx="10"/>
          </p:nvPr>
        </p:nvSpPr>
        <p:spPr>
          <a:xfrm>
            <a:off x="7917753" y="647710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2ADC3B61-E884-424F-8833-7B2F18DF4E57}" type="datetime1">
              <a:rPr lang="fr-FR" smtClean="0"/>
              <a:t>06/05/2019</a:t>
            </a:fld>
            <a:endParaRPr dirty="0"/>
          </a:p>
        </p:txBody>
      </p:sp>
      <p:sp>
        <p:nvSpPr>
          <p:cNvPr id="340" name="Google Shape;340;p37"/>
          <p:cNvSpPr txBox="1">
            <a:spLocks noGrp="1"/>
          </p:cNvSpPr>
          <p:nvPr>
            <p:ph type="ftr" idx="11"/>
          </p:nvPr>
        </p:nvSpPr>
        <p:spPr>
          <a:xfrm>
            <a:off x="0" y="6386642"/>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Mission mathématiques du 68  circonscription de Wittelsheim</a:t>
            </a:r>
            <a:endParaRPr dirty="0"/>
          </a:p>
        </p:txBody>
      </p:sp>
      <p:sp>
        <p:nvSpPr>
          <p:cNvPr id="341" name="Google Shape;341;p37"/>
          <p:cNvSpPr txBox="1">
            <a:spLocks noGrp="1"/>
          </p:cNvSpPr>
          <p:nvPr>
            <p:ph type="sldNum" idx="12"/>
          </p:nvPr>
        </p:nvSpPr>
        <p:spPr>
          <a:xfrm>
            <a:off x="11278100" y="6492875"/>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25</a:t>
            </a:fld>
            <a:endParaRPr dirty="0"/>
          </a:p>
        </p:txBody>
      </p:sp>
      <p:cxnSp>
        <p:nvCxnSpPr>
          <p:cNvPr id="344" name="Google Shape;344;p37"/>
          <p:cNvCxnSpPr/>
          <p:nvPr/>
        </p:nvCxnSpPr>
        <p:spPr>
          <a:xfrm rot="10800000" flipH="1">
            <a:off x="943013" y="3133381"/>
            <a:ext cx="2254469" cy="15766"/>
          </a:xfrm>
          <a:prstGeom prst="straightConnector1">
            <a:avLst/>
          </a:prstGeom>
          <a:noFill/>
          <a:ln w="57150" cap="flat" cmpd="sng">
            <a:solidFill>
              <a:srgbClr val="00B050"/>
            </a:solidFill>
            <a:prstDash val="solid"/>
            <a:round/>
            <a:headEnd type="none" w="sm" len="sm"/>
            <a:tailEnd type="none" w="sm" len="sm"/>
          </a:ln>
        </p:spPr>
      </p:cxnSp>
      <p:cxnSp>
        <p:nvCxnSpPr>
          <p:cNvPr id="345" name="Google Shape;345;p37"/>
          <p:cNvCxnSpPr/>
          <p:nvPr/>
        </p:nvCxnSpPr>
        <p:spPr>
          <a:xfrm rot="10800000" flipH="1">
            <a:off x="1047643" y="3813368"/>
            <a:ext cx="4792717" cy="15766"/>
          </a:xfrm>
          <a:prstGeom prst="straightConnector1">
            <a:avLst/>
          </a:prstGeom>
          <a:noFill/>
          <a:ln w="57150" cap="flat" cmpd="sng">
            <a:solidFill>
              <a:srgbClr val="00B050"/>
            </a:solidFill>
            <a:prstDash val="solid"/>
            <a:round/>
            <a:headEnd type="none" w="sm" len="sm"/>
            <a:tailEnd type="none" w="sm" len="sm"/>
          </a:ln>
        </p:spPr>
      </p:cxnSp>
      <p:cxnSp>
        <p:nvCxnSpPr>
          <p:cNvPr id="346" name="Google Shape;346;p37"/>
          <p:cNvCxnSpPr/>
          <p:nvPr/>
        </p:nvCxnSpPr>
        <p:spPr>
          <a:xfrm rot="10800000" flipH="1">
            <a:off x="1018148" y="4678424"/>
            <a:ext cx="2554015" cy="15766"/>
          </a:xfrm>
          <a:prstGeom prst="straightConnector1">
            <a:avLst/>
          </a:prstGeom>
          <a:noFill/>
          <a:ln w="57150" cap="flat" cmpd="sng">
            <a:solidFill>
              <a:srgbClr val="00B050"/>
            </a:solidFill>
            <a:prstDash val="solid"/>
            <a:round/>
            <a:headEnd type="none" w="sm" len="sm"/>
            <a:tailEnd type="none" w="sm" len="sm"/>
          </a:ln>
        </p:spPr>
      </p:cxnSp>
      <p:cxnSp>
        <p:nvCxnSpPr>
          <p:cNvPr id="347" name="Google Shape;347;p37"/>
          <p:cNvCxnSpPr/>
          <p:nvPr/>
        </p:nvCxnSpPr>
        <p:spPr>
          <a:xfrm>
            <a:off x="977462" y="5435434"/>
            <a:ext cx="3787043" cy="0"/>
          </a:xfrm>
          <a:prstGeom prst="straightConnector1">
            <a:avLst/>
          </a:prstGeom>
          <a:noFill/>
          <a:ln w="28575" cap="flat" cmpd="sng">
            <a:solidFill>
              <a:srgbClr val="00B050"/>
            </a:solidFill>
            <a:prstDash val="solid"/>
            <a:round/>
            <a:headEnd type="none" w="sm" len="sm"/>
            <a:tailEnd type="none" w="sm" len="sm"/>
          </a:ln>
        </p:spPr>
      </p:cxnSp>
      <p:pic>
        <p:nvPicPr>
          <p:cNvPr id="14" name="Google Shape;165;p19"/>
          <p:cNvPicPr preferRelativeResize="0"/>
          <p:nvPr/>
        </p:nvPicPr>
        <p:blipFill rotWithShape="1">
          <a:blip r:embed="rId4">
            <a:alphaModFix/>
          </a:blip>
          <a:srcRect/>
          <a:stretch/>
        </p:blipFill>
        <p:spPr>
          <a:xfrm>
            <a:off x="11278100" y="263760"/>
            <a:ext cx="487722" cy="359695"/>
          </a:xfrm>
          <a:prstGeom prst="rect">
            <a:avLst/>
          </a:prstGeom>
          <a:noFill/>
          <a:ln>
            <a:noFill/>
          </a:ln>
        </p:spPr>
      </p:pic>
    </p:spTree>
    <p:extLst>
      <p:ext uri="{BB962C8B-B14F-4D97-AF65-F5344CB8AC3E}">
        <p14:creationId xmlns:p14="http://schemas.microsoft.com/office/powerpoint/2010/main" val="2331792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a:spLocks noGrp="1"/>
          </p:cNvSpPr>
          <p:nvPr>
            <p:ph type="body" idx="4294967295"/>
          </p:nvPr>
        </p:nvSpPr>
        <p:spPr>
          <a:xfrm>
            <a:off x="0" y="223475"/>
            <a:ext cx="12192000" cy="6561900"/>
          </a:xfrm>
          <a:prstGeom prst="rect">
            <a:avLst/>
          </a:prstGeom>
        </p:spPr>
        <p:txBody>
          <a:bodyPr spcFirstLastPara="1" wrap="square" lIns="91425" tIns="45700" rIns="91425" bIns="45700" anchor="t" anchorCtr="0">
            <a:noAutofit/>
          </a:bodyPr>
          <a:lstStyle/>
          <a:p>
            <a:pPr marL="0" lvl="0" indent="0" rtl="0">
              <a:lnSpc>
                <a:spcPct val="90000"/>
              </a:lnSpc>
              <a:spcBef>
                <a:spcPts val="0"/>
              </a:spcBef>
              <a:spcAft>
                <a:spcPts val="0"/>
              </a:spcAft>
              <a:buNone/>
            </a:pPr>
            <a:r>
              <a:rPr lang="fr-FR" sz="3600" dirty="0">
                <a:solidFill>
                  <a:srgbClr val="90C226"/>
                </a:solidFill>
                <a:latin typeface="Arial"/>
                <a:ea typeface="Arial"/>
                <a:cs typeface="Arial"/>
                <a:sym typeface="Arial"/>
              </a:rPr>
              <a:t>RENTRÉE 2019 : </a:t>
            </a:r>
            <a:r>
              <a:rPr lang="fr-FR" sz="3600" dirty="0">
                <a:solidFill>
                  <a:srgbClr val="90C226"/>
                </a:solidFill>
                <a:latin typeface="Trebuchet MS"/>
                <a:ea typeface="Trebuchet MS"/>
                <a:cs typeface="Trebuchet MS"/>
                <a:sym typeface="Trebuchet MS"/>
              </a:rPr>
              <a:t>REPÈRES ANNUELS DE PROGRESSION</a:t>
            </a:r>
          </a:p>
          <a:p>
            <a:pPr marL="0" lvl="0" indent="0" algn="ctr" rtl="0">
              <a:lnSpc>
                <a:spcPct val="90000"/>
              </a:lnSpc>
              <a:spcBef>
                <a:spcPts val="0"/>
              </a:spcBef>
              <a:spcAft>
                <a:spcPts val="0"/>
              </a:spcAft>
              <a:buNone/>
            </a:pPr>
            <a:r>
              <a:rPr lang="fr-FR" sz="3600" dirty="0">
                <a:solidFill>
                  <a:srgbClr val="90C226"/>
                </a:solidFill>
                <a:latin typeface="Trebuchet MS"/>
                <a:ea typeface="Trebuchet MS"/>
                <a:cs typeface="Trebuchet MS"/>
                <a:sym typeface="Trebuchet MS"/>
              </a:rPr>
              <a:t>ET ATTENDUS DE FIN D’ANNÉE</a:t>
            </a:r>
            <a:endParaRPr lang="fr-FR" sz="36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a:p>
            <a:pPr marL="0" lvl="0" indent="0" algn="l" rtl="0">
              <a:lnSpc>
                <a:spcPct val="90000"/>
              </a:lnSpc>
              <a:spcBef>
                <a:spcPts val="0"/>
              </a:spcBef>
              <a:spcAft>
                <a:spcPts val="0"/>
              </a:spcAft>
              <a:buNone/>
            </a:pPr>
            <a:endParaRPr sz="2400" dirty="0">
              <a:solidFill>
                <a:srgbClr val="90C226"/>
              </a:solidFill>
              <a:latin typeface="Arial"/>
              <a:ea typeface="Arial"/>
              <a:cs typeface="Arial"/>
              <a:sym typeface="Arial"/>
            </a:endParaRPr>
          </a:p>
        </p:txBody>
      </p:sp>
      <p:sp>
        <p:nvSpPr>
          <p:cNvPr id="295" name="Google Shape;295;p34"/>
          <p:cNvSpPr txBox="1">
            <a:spLocks noGrp="1"/>
          </p:cNvSpPr>
          <p:nvPr>
            <p:ph type="sldNum" idx="12"/>
          </p:nvPr>
        </p:nvSpPr>
        <p:spPr>
          <a:xfrm>
            <a:off x="11004975" y="6406235"/>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26</a:t>
            </a:fld>
            <a:endParaRPr dirty="0"/>
          </a:p>
        </p:txBody>
      </p:sp>
      <p:pic>
        <p:nvPicPr>
          <p:cNvPr id="296" name="Google Shape;296;p34"/>
          <p:cNvPicPr preferRelativeResize="0"/>
          <p:nvPr/>
        </p:nvPicPr>
        <p:blipFill>
          <a:blip r:embed="rId3">
            <a:alphaModFix/>
          </a:blip>
          <a:stretch>
            <a:fillRect/>
          </a:stretch>
        </p:blipFill>
        <p:spPr>
          <a:xfrm>
            <a:off x="563925" y="1381974"/>
            <a:ext cx="2996950" cy="4220625"/>
          </a:xfrm>
          <a:prstGeom prst="rect">
            <a:avLst/>
          </a:prstGeom>
          <a:noFill/>
          <a:ln>
            <a:noFill/>
          </a:ln>
        </p:spPr>
      </p:pic>
      <p:pic>
        <p:nvPicPr>
          <p:cNvPr id="297" name="Google Shape;297;p34"/>
          <p:cNvPicPr preferRelativeResize="0"/>
          <p:nvPr/>
        </p:nvPicPr>
        <p:blipFill>
          <a:blip r:embed="rId4">
            <a:alphaModFix/>
          </a:blip>
          <a:stretch>
            <a:fillRect/>
          </a:stretch>
        </p:blipFill>
        <p:spPr>
          <a:xfrm>
            <a:off x="4085329" y="1381973"/>
            <a:ext cx="2896508" cy="4220625"/>
          </a:xfrm>
          <a:prstGeom prst="rect">
            <a:avLst/>
          </a:prstGeom>
          <a:noFill/>
          <a:ln>
            <a:noFill/>
          </a:ln>
        </p:spPr>
      </p:pic>
      <p:pic>
        <p:nvPicPr>
          <p:cNvPr id="298" name="Google Shape;298;p34"/>
          <p:cNvPicPr preferRelativeResize="0"/>
          <p:nvPr/>
        </p:nvPicPr>
        <p:blipFill>
          <a:blip r:embed="rId5">
            <a:alphaModFix/>
          </a:blip>
          <a:stretch>
            <a:fillRect/>
          </a:stretch>
        </p:blipFill>
        <p:spPr>
          <a:xfrm>
            <a:off x="7678737" y="1394112"/>
            <a:ext cx="2813758" cy="4220625"/>
          </a:xfrm>
          <a:prstGeom prst="rect">
            <a:avLst/>
          </a:prstGeom>
          <a:noFill/>
          <a:ln>
            <a:noFill/>
          </a:ln>
        </p:spPr>
      </p:pic>
      <p:sp>
        <p:nvSpPr>
          <p:cNvPr id="2" name="Espace réservé de la date 1"/>
          <p:cNvSpPr>
            <a:spLocks noGrp="1"/>
          </p:cNvSpPr>
          <p:nvPr>
            <p:ph type="dt" idx="10"/>
          </p:nvPr>
        </p:nvSpPr>
        <p:spPr>
          <a:xfrm>
            <a:off x="7929460" y="6491544"/>
            <a:ext cx="2743200" cy="365125"/>
          </a:xfrm>
        </p:spPr>
        <p:txBody>
          <a:bodyPr/>
          <a:lstStyle/>
          <a:p>
            <a:fld id="{BF937059-6256-4755-8966-69436C877A2F}" type="datetime1">
              <a:rPr lang="fr-FR" smtClean="0"/>
              <a:t>06/05/2019</a:t>
            </a:fld>
            <a:endParaRPr lang="fr-FR" dirty="0"/>
          </a:p>
        </p:txBody>
      </p:sp>
      <p:sp>
        <p:nvSpPr>
          <p:cNvPr id="3" name="Espace réservé du pied de page 2"/>
          <p:cNvSpPr>
            <a:spLocks noGrp="1"/>
          </p:cNvSpPr>
          <p:nvPr>
            <p:ph type="ftr" idx="11"/>
          </p:nvPr>
        </p:nvSpPr>
        <p:spPr>
          <a:xfrm>
            <a:off x="0" y="6420250"/>
            <a:ext cx="6672887" cy="365125"/>
          </a:xfrm>
        </p:spPr>
        <p:txBody>
          <a:bodyPr/>
          <a:lstStyle/>
          <a:p>
            <a:r>
              <a:rPr lang="fr-FR" dirty="0"/>
              <a:t>Mission mathématiques du 68  circonscription de Wittelsheim</a:t>
            </a:r>
          </a:p>
        </p:txBody>
      </p:sp>
      <p:pic>
        <p:nvPicPr>
          <p:cNvPr id="9" name="Google Shape;247;p27"/>
          <p:cNvPicPr preferRelativeResize="0"/>
          <p:nvPr/>
        </p:nvPicPr>
        <p:blipFill rotWithShape="1">
          <a:blip r:embed="rId6">
            <a:alphaModFix/>
          </a:blip>
          <a:srcRect/>
          <a:stretch/>
        </p:blipFill>
        <p:spPr>
          <a:xfrm>
            <a:off x="11607028" y="116281"/>
            <a:ext cx="487722" cy="359695"/>
          </a:xfrm>
          <a:prstGeom prst="rect">
            <a:avLst/>
          </a:prstGeom>
          <a:noFill/>
          <a:ln>
            <a:noFill/>
          </a:ln>
        </p:spPr>
      </p:pic>
    </p:spTree>
    <p:extLst>
      <p:ext uri="{BB962C8B-B14F-4D97-AF65-F5344CB8AC3E}">
        <p14:creationId xmlns:p14="http://schemas.microsoft.com/office/powerpoint/2010/main" val="4113121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5"/>
          <p:cNvSpPr txBox="1">
            <a:spLocks noGrp="1"/>
          </p:cNvSpPr>
          <p:nvPr>
            <p:ph type="sldNum" idx="12"/>
          </p:nvPr>
        </p:nvSpPr>
        <p:spPr>
          <a:xfrm>
            <a:off x="10514011" y="5883275"/>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fr-FR"/>
              <a:t>27</a:t>
            </a:fld>
            <a:endParaRPr/>
          </a:p>
        </p:txBody>
      </p:sp>
      <p:pic>
        <p:nvPicPr>
          <p:cNvPr id="305" name="Google Shape;305;p35"/>
          <p:cNvPicPr preferRelativeResize="0"/>
          <p:nvPr/>
        </p:nvPicPr>
        <p:blipFill>
          <a:blip r:embed="rId3">
            <a:alphaModFix/>
          </a:blip>
          <a:stretch>
            <a:fillRect/>
          </a:stretch>
        </p:blipFill>
        <p:spPr>
          <a:xfrm>
            <a:off x="0" y="116281"/>
            <a:ext cx="11960942" cy="6248375"/>
          </a:xfrm>
          <a:prstGeom prst="rect">
            <a:avLst/>
          </a:prstGeom>
          <a:noFill/>
          <a:ln>
            <a:noFill/>
          </a:ln>
        </p:spPr>
      </p:pic>
      <p:sp>
        <p:nvSpPr>
          <p:cNvPr id="2" name="Espace réservé de la date 1"/>
          <p:cNvSpPr>
            <a:spLocks noGrp="1"/>
          </p:cNvSpPr>
          <p:nvPr>
            <p:ph type="dt" idx="10"/>
          </p:nvPr>
        </p:nvSpPr>
        <p:spPr>
          <a:xfrm>
            <a:off x="7472259" y="6491544"/>
            <a:ext cx="2743200" cy="365125"/>
          </a:xfrm>
        </p:spPr>
        <p:txBody>
          <a:bodyPr/>
          <a:lstStyle/>
          <a:p>
            <a:fld id="{AA98AF42-10A6-473A-8959-69A7FE1EEDFC}" type="datetime1">
              <a:rPr lang="fr-FR" smtClean="0"/>
              <a:t>06/05/2019</a:t>
            </a:fld>
            <a:endParaRPr lang="fr-FR" dirty="0"/>
          </a:p>
        </p:txBody>
      </p:sp>
      <p:sp>
        <p:nvSpPr>
          <p:cNvPr id="3" name="Espace réservé du pied de page 2"/>
          <p:cNvSpPr>
            <a:spLocks noGrp="1"/>
          </p:cNvSpPr>
          <p:nvPr>
            <p:ph type="ftr" idx="11"/>
          </p:nvPr>
        </p:nvSpPr>
        <p:spPr>
          <a:xfrm>
            <a:off x="235348" y="6492875"/>
            <a:ext cx="6672887" cy="365125"/>
          </a:xfrm>
        </p:spPr>
        <p:txBody>
          <a:bodyPr/>
          <a:lstStyle/>
          <a:p>
            <a:r>
              <a:rPr lang="fr-FR" dirty="0"/>
              <a:t>Mission mathématiques du 68  circonscription de Wittelsheim</a:t>
            </a:r>
          </a:p>
        </p:txBody>
      </p:sp>
      <p:pic>
        <p:nvPicPr>
          <p:cNvPr id="6" name="Google Shape;247;p27"/>
          <p:cNvPicPr preferRelativeResize="0"/>
          <p:nvPr/>
        </p:nvPicPr>
        <p:blipFill rotWithShape="1">
          <a:blip r:embed="rId4">
            <a:alphaModFix/>
          </a:blip>
          <a:srcRect/>
          <a:stretch/>
        </p:blipFill>
        <p:spPr>
          <a:xfrm>
            <a:off x="11607028" y="116281"/>
            <a:ext cx="487722" cy="359695"/>
          </a:xfrm>
          <a:prstGeom prst="rect">
            <a:avLst/>
          </a:prstGeom>
          <a:noFill/>
          <a:ln>
            <a:noFill/>
          </a:ln>
        </p:spPr>
      </p:pic>
    </p:spTree>
    <p:extLst>
      <p:ext uri="{BB962C8B-B14F-4D97-AF65-F5344CB8AC3E}">
        <p14:creationId xmlns:p14="http://schemas.microsoft.com/office/powerpoint/2010/main" val="277968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sz="quarter" idx="13"/>
          </p:nvPr>
        </p:nvSpPr>
        <p:spPr>
          <a:xfrm>
            <a:off x="182254" y="659400"/>
            <a:ext cx="11826866" cy="5823950"/>
          </a:xfrm>
          <a:prstGeom prst="rect">
            <a:avLst/>
          </a:prstGeom>
        </p:spPr>
        <p:txBody>
          <a:bodyPr spcFirstLastPara="1" wrap="square" lIns="91425" tIns="45700" rIns="91425" bIns="45700" anchor="t" anchorCtr="0">
            <a:noAutofit/>
          </a:bodyPr>
          <a:lstStyle/>
          <a:p>
            <a:pPr marL="457200" lvl="0" indent="0" algn="l" rtl="0">
              <a:lnSpc>
                <a:spcPct val="110000"/>
              </a:lnSpc>
              <a:spcBef>
                <a:spcPts val="1000"/>
              </a:spcBef>
              <a:spcAft>
                <a:spcPts val="0"/>
              </a:spcAft>
              <a:buNone/>
            </a:pPr>
            <a:r>
              <a:rPr lang="fr-FR" sz="2400" dirty="0">
                <a:solidFill>
                  <a:srgbClr val="404040"/>
                </a:solidFill>
                <a:latin typeface="Arial"/>
                <a:ea typeface="Arial"/>
                <a:cs typeface="Arial"/>
                <a:sym typeface="Arial"/>
              </a:rPr>
              <a:t>                                             1.  CONSTATS </a:t>
            </a:r>
          </a:p>
          <a:p>
            <a:pPr marL="457200" lvl="0" indent="0" algn="l" rtl="0">
              <a:lnSpc>
                <a:spcPct val="110000"/>
              </a:lnSpc>
              <a:spcBef>
                <a:spcPts val="1000"/>
              </a:spcBef>
              <a:spcAft>
                <a:spcPts val="0"/>
              </a:spcAft>
              <a:buNone/>
            </a:pPr>
            <a:r>
              <a:rPr lang="fr-FR" sz="2400" dirty="0">
                <a:solidFill>
                  <a:srgbClr val="404040"/>
                </a:solidFill>
                <a:latin typeface="Arial"/>
                <a:ea typeface="Arial"/>
                <a:cs typeface="Arial"/>
                <a:sym typeface="Arial"/>
              </a:rPr>
              <a:t>A la fin de l’école primaire :</a:t>
            </a:r>
            <a:endParaRPr sz="2400" dirty="0">
              <a:solidFill>
                <a:srgbClr val="404040"/>
              </a:solidFill>
              <a:latin typeface="Arial"/>
              <a:ea typeface="Arial"/>
              <a:cs typeface="Arial"/>
              <a:sym typeface="Arial"/>
            </a:endParaRPr>
          </a:p>
          <a:p>
            <a:pPr marL="457200" lvl="0" indent="0" algn="l" rtl="0">
              <a:lnSpc>
                <a:spcPct val="110000"/>
              </a:lnSpc>
              <a:spcBef>
                <a:spcPts val="1000"/>
              </a:spcBef>
              <a:spcAft>
                <a:spcPts val="0"/>
              </a:spcAft>
              <a:buNone/>
            </a:pPr>
            <a:r>
              <a:rPr lang="fr-FR" sz="2400" dirty="0">
                <a:solidFill>
                  <a:srgbClr val="404040"/>
                </a:solidFill>
                <a:latin typeface="Arial"/>
                <a:ea typeface="Arial"/>
                <a:cs typeface="Arial"/>
                <a:sym typeface="Arial"/>
              </a:rPr>
              <a:t>- 58 % des élèves maîtrisent les compétences attendues.</a:t>
            </a:r>
            <a:endParaRPr sz="2400" dirty="0">
              <a:solidFill>
                <a:srgbClr val="404040"/>
              </a:solidFill>
              <a:latin typeface="Arial"/>
              <a:ea typeface="Arial"/>
              <a:cs typeface="Arial"/>
              <a:sym typeface="Arial"/>
            </a:endParaRPr>
          </a:p>
          <a:p>
            <a:pPr marL="800100" lvl="0" algn="l" rtl="0">
              <a:lnSpc>
                <a:spcPct val="110000"/>
              </a:lnSpc>
              <a:spcBef>
                <a:spcPts val="1000"/>
              </a:spcBef>
              <a:spcAft>
                <a:spcPts val="0"/>
              </a:spcAft>
              <a:buClr>
                <a:schemeClr val="dk1"/>
              </a:buClr>
              <a:buSzPts val="1100"/>
              <a:buFontTx/>
              <a:buChar char="-"/>
            </a:pPr>
            <a:r>
              <a:rPr lang="fr-FR" sz="2400" dirty="0">
                <a:solidFill>
                  <a:srgbClr val="404040"/>
                </a:solidFill>
                <a:latin typeface="Arial"/>
                <a:ea typeface="Arial"/>
                <a:cs typeface="Arial"/>
                <a:sym typeface="Arial"/>
              </a:rPr>
              <a:t>plus de 40 % des élèves n’ont pas acquis les connaissances de base relatives au calcul mental et aux opérations sur les grands nombres et les décimaux</a:t>
            </a:r>
          </a:p>
          <a:p>
            <a:pPr marL="800100" lvl="0" algn="l" rtl="0">
              <a:lnSpc>
                <a:spcPct val="110000"/>
              </a:lnSpc>
              <a:spcBef>
                <a:spcPts val="1000"/>
              </a:spcBef>
              <a:spcAft>
                <a:spcPts val="0"/>
              </a:spcAft>
              <a:buClr>
                <a:schemeClr val="dk1"/>
              </a:buClr>
              <a:buSzPts val="1100"/>
              <a:buFontTx/>
              <a:buChar char="-"/>
            </a:pPr>
            <a:endParaRPr sz="2400" dirty="0">
              <a:solidFill>
                <a:srgbClr val="404040"/>
              </a:solidFill>
              <a:latin typeface="Arial"/>
              <a:ea typeface="Arial"/>
              <a:cs typeface="Arial"/>
              <a:sym typeface="Arial"/>
            </a:endParaRPr>
          </a:p>
          <a:p>
            <a:pPr marL="457200" lvl="0" indent="-381000" algn="l" rtl="0">
              <a:lnSpc>
                <a:spcPct val="110000"/>
              </a:lnSpc>
              <a:spcBef>
                <a:spcPts val="1000"/>
              </a:spcBef>
              <a:spcAft>
                <a:spcPts val="0"/>
              </a:spcAft>
              <a:buClr>
                <a:srgbClr val="FF0000"/>
              </a:buClr>
              <a:buSzPts val="2400"/>
              <a:buChar char="❖"/>
            </a:pPr>
            <a:r>
              <a:rPr lang="fr-FR" sz="2400" dirty="0">
                <a:solidFill>
                  <a:srgbClr val="FF0000"/>
                </a:solidFill>
                <a:latin typeface="Arial"/>
                <a:ea typeface="Arial"/>
                <a:cs typeface="Arial"/>
                <a:sym typeface="Arial"/>
              </a:rPr>
              <a:t>Hypothèse :</a:t>
            </a:r>
            <a:endParaRPr sz="2400" dirty="0">
              <a:solidFill>
                <a:srgbClr val="FF0000"/>
              </a:solidFill>
              <a:latin typeface="Arial"/>
              <a:ea typeface="Arial"/>
              <a:cs typeface="Arial"/>
              <a:sym typeface="Arial"/>
            </a:endParaRPr>
          </a:p>
          <a:p>
            <a:pPr marL="457200" lvl="0" indent="0" algn="l" rtl="0">
              <a:spcBef>
                <a:spcPts val="1000"/>
              </a:spcBef>
              <a:spcAft>
                <a:spcPts val="0"/>
              </a:spcAft>
              <a:buNone/>
            </a:pPr>
            <a:r>
              <a:rPr lang="fr-FR" sz="2400" dirty="0">
                <a:solidFill>
                  <a:srgbClr val="FF0000"/>
                </a:solidFill>
                <a:latin typeface="Arial"/>
                <a:ea typeface="Arial"/>
                <a:cs typeface="Arial"/>
                <a:sym typeface="Arial"/>
              </a:rPr>
              <a:t>Certaines difficultés des élèves rencontrées à  l’entrée en sixième sur les grands nombres ou les nombres décimaux pourraient avoir pour origine une construction insuffisante des nombres entiers d’usage courant (inférieurs à dix-mille). </a:t>
            </a:r>
            <a:endParaRPr dirty="0">
              <a:solidFill>
                <a:srgbClr val="FF0000"/>
              </a:solidFill>
              <a:latin typeface="Arial"/>
              <a:ea typeface="Arial"/>
              <a:cs typeface="Arial"/>
              <a:sym typeface="Arial"/>
            </a:endParaRPr>
          </a:p>
        </p:txBody>
      </p:sp>
      <p:sp>
        <p:nvSpPr>
          <p:cNvPr id="2" name="Espace réservé de la date 1"/>
          <p:cNvSpPr>
            <a:spLocks noGrp="1"/>
          </p:cNvSpPr>
          <p:nvPr>
            <p:ph type="dt" sz="half" idx="10"/>
          </p:nvPr>
        </p:nvSpPr>
        <p:spPr>
          <a:xfrm>
            <a:off x="9448800" y="6492875"/>
            <a:ext cx="2743200" cy="365125"/>
          </a:xfrm>
        </p:spPr>
        <p:txBody>
          <a:bodyPr/>
          <a:lstStyle/>
          <a:p>
            <a:fld id="{ACF51A2F-74F8-4E43-88FA-334EC594665C}" type="datetime1">
              <a:rPr lang="fr-FR" smtClean="0"/>
              <a:t>06/05/2019</a:t>
            </a:fld>
            <a:endParaRPr lang="fr-FR" dirty="0"/>
          </a:p>
        </p:txBody>
      </p:sp>
      <p:sp>
        <p:nvSpPr>
          <p:cNvPr id="3" name="Espace réservé du pied de page 2"/>
          <p:cNvSpPr>
            <a:spLocks noGrp="1"/>
          </p:cNvSpPr>
          <p:nvPr>
            <p:ph type="ftr" sz="quarter" idx="11"/>
          </p:nvPr>
        </p:nvSpPr>
        <p:spPr>
          <a:xfrm>
            <a:off x="182254" y="6483350"/>
            <a:ext cx="6672887" cy="365125"/>
          </a:xfrm>
        </p:spPr>
        <p:txBody>
          <a:bodyPr/>
          <a:lstStyle/>
          <a:p>
            <a:r>
              <a:rPr lang="fr-FR" dirty="0"/>
              <a:t>Mission mathématiques du 68  circonscription de Wittelsheim</a:t>
            </a:r>
          </a:p>
        </p:txBody>
      </p:sp>
      <p:sp>
        <p:nvSpPr>
          <p:cNvPr id="189" name="Google Shape;189;p22"/>
          <p:cNvSpPr txBox="1">
            <a:spLocks noGrp="1"/>
          </p:cNvSpPr>
          <p:nvPr>
            <p:ph type="sldNum" sz="quarter" idx="12"/>
          </p:nvPr>
        </p:nvSpPr>
        <p:spPr>
          <a:xfrm>
            <a:off x="10514011" y="5883275"/>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fr-FR"/>
              <a:t>3</a:t>
            </a:fld>
            <a:endParaRPr/>
          </a:p>
        </p:txBody>
      </p:sp>
      <p:pic>
        <p:nvPicPr>
          <p:cNvPr id="6"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Tree>
    <p:extLst>
      <p:ext uri="{BB962C8B-B14F-4D97-AF65-F5344CB8AC3E}">
        <p14:creationId xmlns:p14="http://schemas.microsoft.com/office/powerpoint/2010/main" val="116056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sz="quarter" idx="13"/>
          </p:nvPr>
        </p:nvSpPr>
        <p:spPr>
          <a:xfrm>
            <a:off x="126486" y="0"/>
            <a:ext cx="11801354" cy="6651523"/>
          </a:xfrm>
          <a:prstGeom prst="rect">
            <a:avLst/>
          </a:prstGeom>
        </p:spPr>
        <p:txBody>
          <a:bodyPr spcFirstLastPara="1" wrap="square" lIns="91425" tIns="45700" rIns="91425" bIns="45700" anchor="t" anchorCtr="0">
            <a:noAutofit/>
          </a:bodyPr>
          <a:lstStyle/>
          <a:p>
            <a:pPr marL="0" indent="0">
              <a:lnSpc>
                <a:spcPct val="115000"/>
              </a:lnSpc>
              <a:buSzPts val="1100"/>
              <a:buNone/>
            </a:pPr>
            <a:r>
              <a:rPr lang="fr-FR" sz="2400" dirty="0">
                <a:solidFill>
                  <a:srgbClr val="404040"/>
                </a:solidFill>
                <a:latin typeface="Arial"/>
                <a:ea typeface="Arial"/>
                <a:cs typeface="Arial"/>
                <a:sym typeface="Arial"/>
              </a:rPr>
              <a:t>    CONSTATS     :  évaluation de 6</a:t>
            </a:r>
            <a:r>
              <a:rPr lang="fr-FR" sz="2400" baseline="30000" dirty="0">
                <a:solidFill>
                  <a:srgbClr val="404040"/>
                </a:solidFill>
                <a:latin typeface="Arial"/>
                <a:ea typeface="Arial"/>
                <a:cs typeface="Arial"/>
                <a:sym typeface="Arial"/>
              </a:rPr>
              <a:t>ème</a:t>
            </a:r>
            <a:r>
              <a:rPr lang="fr-FR" sz="2400" dirty="0">
                <a:solidFill>
                  <a:srgbClr val="404040"/>
                </a:solidFill>
                <a:latin typeface="Arial"/>
                <a:ea typeface="Arial"/>
                <a:cs typeface="Arial"/>
                <a:sym typeface="Arial"/>
              </a:rPr>
              <a:t> en 2017 - résultats nationaux</a:t>
            </a:r>
            <a:endParaRPr sz="2400" dirty="0">
              <a:solidFill>
                <a:srgbClr val="404040"/>
              </a:solidFill>
              <a:latin typeface="Arial"/>
              <a:ea typeface="Arial"/>
              <a:cs typeface="Arial"/>
              <a:sym typeface="Arial"/>
            </a:endParaRPr>
          </a:p>
          <a:p>
            <a:pPr marL="0" lvl="0" indent="0" algn="l" rtl="0">
              <a:lnSpc>
                <a:spcPct val="115000"/>
              </a:lnSpc>
              <a:spcBef>
                <a:spcPts val="1000"/>
              </a:spcBef>
              <a:spcAft>
                <a:spcPts val="0"/>
              </a:spcAft>
              <a:buNone/>
            </a:pPr>
            <a:endParaRPr sz="2400" dirty="0">
              <a:solidFill>
                <a:srgbClr val="90C226"/>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endParaRPr sz="2400" dirty="0">
              <a:solidFill>
                <a:srgbClr val="90C226"/>
              </a:solidFill>
              <a:latin typeface="Arial"/>
              <a:ea typeface="Arial"/>
              <a:cs typeface="Arial"/>
              <a:sym typeface="Arial"/>
            </a:endParaRPr>
          </a:p>
          <a:p>
            <a:pPr marL="0" lvl="0" indent="0" algn="l" rtl="0">
              <a:lnSpc>
                <a:spcPct val="110000"/>
              </a:lnSpc>
              <a:spcBef>
                <a:spcPts val="1000"/>
              </a:spcBef>
              <a:spcAft>
                <a:spcPts val="0"/>
              </a:spcAft>
              <a:buNone/>
            </a:pPr>
            <a:endParaRPr sz="2400" dirty="0">
              <a:solidFill>
                <a:srgbClr val="404040"/>
              </a:solidFill>
              <a:latin typeface="Arial"/>
              <a:ea typeface="Arial"/>
              <a:cs typeface="Arial"/>
              <a:sym typeface="Arial"/>
            </a:endParaRPr>
          </a:p>
          <a:p>
            <a:pPr marL="0" lvl="0" indent="0" algn="l" rtl="0">
              <a:lnSpc>
                <a:spcPct val="110000"/>
              </a:lnSpc>
              <a:spcBef>
                <a:spcPts val="1000"/>
              </a:spcBef>
              <a:spcAft>
                <a:spcPts val="0"/>
              </a:spcAft>
              <a:buNone/>
            </a:pPr>
            <a:endParaRPr sz="2400" dirty="0">
              <a:solidFill>
                <a:srgbClr val="404040"/>
              </a:solidFill>
              <a:latin typeface="Arial"/>
              <a:ea typeface="Arial"/>
              <a:cs typeface="Arial"/>
              <a:sym typeface="Arial"/>
            </a:endParaRPr>
          </a:p>
          <a:p>
            <a:pPr marL="0" lvl="0" indent="0" algn="l" rtl="0">
              <a:lnSpc>
                <a:spcPct val="110000"/>
              </a:lnSpc>
              <a:spcBef>
                <a:spcPts val="1000"/>
              </a:spcBef>
              <a:spcAft>
                <a:spcPts val="0"/>
              </a:spcAft>
              <a:buNone/>
            </a:pPr>
            <a:endParaRPr sz="2400" dirty="0">
              <a:solidFill>
                <a:srgbClr val="404040"/>
              </a:solidFill>
              <a:latin typeface="Arial"/>
              <a:ea typeface="Arial"/>
              <a:cs typeface="Arial"/>
              <a:sym typeface="Arial"/>
            </a:endParaRPr>
          </a:p>
          <a:p>
            <a:pPr marL="0" lvl="0" indent="0" algn="l" rtl="0">
              <a:lnSpc>
                <a:spcPct val="110000"/>
              </a:lnSpc>
              <a:spcBef>
                <a:spcPts val="1000"/>
              </a:spcBef>
              <a:spcAft>
                <a:spcPts val="0"/>
              </a:spcAft>
              <a:buNone/>
            </a:pPr>
            <a:endParaRPr sz="2400" dirty="0">
              <a:solidFill>
                <a:srgbClr val="404040"/>
              </a:solidFill>
              <a:latin typeface="Arial"/>
              <a:ea typeface="Arial"/>
              <a:cs typeface="Arial"/>
              <a:sym typeface="Arial"/>
            </a:endParaRPr>
          </a:p>
          <a:p>
            <a:pPr marL="0" lvl="0" indent="0" algn="l" rtl="0">
              <a:lnSpc>
                <a:spcPct val="115000"/>
              </a:lnSpc>
              <a:spcBef>
                <a:spcPts val="1000"/>
              </a:spcBef>
              <a:spcAft>
                <a:spcPts val="0"/>
              </a:spcAft>
              <a:buNone/>
            </a:pPr>
            <a:endParaRPr sz="2400" dirty="0">
              <a:solidFill>
                <a:srgbClr val="404040"/>
              </a:solidFill>
              <a:latin typeface="Arial"/>
              <a:ea typeface="Arial"/>
              <a:cs typeface="Arial"/>
              <a:sym typeface="Arial"/>
            </a:endParaRPr>
          </a:p>
        </p:txBody>
      </p:sp>
      <p:sp>
        <p:nvSpPr>
          <p:cNvPr id="2" name="Espace réservé de la date 1"/>
          <p:cNvSpPr>
            <a:spLocks noGrp="1"/>
          </p:cNvSpPr>
          <p:nvPr>
            <p:ph type="dt" sz="half" idx="10"/>
          </p:nvPr>
        </p:nvSpPr>
        <p:spPr>
          <a:xfrm>
            <a:off x="8448350" y="6468959"/>
            <a:ext cx="2743200" cy="365125"/>
          </a:xfrm>
        </p:spPr>
        <p:txBody>
          <a:bodyPr/>
          <a:lstStyle/>
          <a:p>
            <a:fld id="{AF86AD7F-116F-4AB1-9106-424C76EED3B2}" type="datetime1">
              <a:rPr lang="fr-FR" smtClean="0"/>
              <a:t>06/05/2019</a:t>
            </a:fld>
            <a:endParaRPr lang="fr-FR" dirty="0"/>
          </a:p>
        </p:txBody>
      </p:sp>
      <p:sp>
        <p:nvSpPr>
          <p:cNvPr id="3" name="Espace réservé du pied de page 2"/>
          <p:cNvSpPr>
            <a:spLocks noGrp="1"/>
          </p:cNvSpPr>
          <p:nvPr>
            <p:ph type="ftr" sz="quarter" idx="11"/>
          </p:nvPr>
        </p:nvSpPr>
        <p:spPr>
          <a:xfrm>
            <a:off x="126486" y="6468960"/>
            <a:ext cx="6672887" cy="365125"/>
          </a:xfrm>
        </p:spPr>
        <p:txBody>
          <a:bodyPr/>
          <a:lstStyle/>
          <a:p>
            <a:r>
              <a:rPr lang="fr-FR" dirty="0"/>
              <a:t>Mission mathématiques du 68  circonscription de Wittelsheim</a:t>
            </a:r>
          </a:p>
        </p:txBody>
      </p:sp>
      <p:sp>
        <p:nvSpPr>
          <p:cNvPr id="196" name="Google Shape;196;p23"/>
          <p:cNvSpPr txBox="1">
            <a:spLocks noGrp="1"/>
          </p:cNvSpPr>
          <p:nvPr>
            <p:ph type="sldNum" sz="quarter" idx="12"/>
          </p:nvPr>
        </p:nvSpPr>
        <p:spPr>
          <a:xfrm>
            <a:off x="11427900" y="6468959"/>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fr-FR"/>
              <a:t>4</a:t>
            </a:fld>
            <a:endParaRPr dirty="0"/>
          </a:p>
        </p:txBody>
      </p:sp>
      <p:pic>
        <p:nvPicPr>
          <p:cNvPr id="197" name="Google Shape;197;p23"/>
          <p:cNvPicPr preferRelativeResize="0"/>
          <p:nvPr/>
        </p:nvPicPr>
        <p:blipFill>
          <a:blip r:embed="rId3">
            <a:alphaModFix/>
          </a:blip>
          <a:stretch>
            <a:fillRect/>
          </a:stretch>
        </p:blipFill>
        <p:spPr>
          <a:xfrm>
            <a:off x="326143" y="785249"/>
            <a:ext cx="11402040" cy="5501148"/>
          </a:xfrm>
          <a:prstGeom prst="rect">
            <a:avLst/>
          </a:prstGeom>
          <a:noFill/>
          <a:ln>
            <a:noFill/>
          </a:ln>
        </p:spPr>
      </p:pic>
      <p:sp>
        <p:nvSpPr>
          <p:cNvPr id="4" name="Ellipse 3"/>
          <p:cNvSpPr/>
          <p:nvPr/>
        </p:nvSpPr>
        <p:spPr>
          <a:xfrm>
            <a:off x="3790336" y="5470872"/>
            <a:ext cx="3377747" cy="825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3598606" y="2740409"/>
            <a:ext cx="3628470" cy="6194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2197510" y="4675239"/>
            <a:ext cx="1224116" cy="26547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967316" y="5047970"/>
            <a:ext cx="3200767" cy="501445"/>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oogle Shape;165;p19"/>
          <p:cNvPicPr preferRelativeResize="0"/>
          <p:nvPr/>
        </p:nvPicPr>
        <p:blipFill rotWithShape="1">
          <a:blip r:embed="rId4">
            <a:alphaModFix/>
          </a:blip>
          <a:srcRect/>
          <a:stretch/>
        </p:blipFill>
        <p:spPr>
          <a:xfrm>
            <a:off x="11278100" y="263760"/>
            <a:ext cx="487722" cy="359695"/>
          </a:xfrm>
          <a:prstGeom prst="rect">
            <a:avLst/>
          </a:prstGeom>
          <a:noFill/>
          <a:ln>
            <a:noFill/>
          </a:ln>
        </p:spPr>
      </p:pic>
    </p:spTree>
    <p:extLst>
      <p:ext uri="{BB962C8B-B14F-4D97-AF65-F5344CB8AC3E}">
        <p14:creationId xmlns:p14="http://schemas.microsoft.com/office/powerpoint/2010/main" val="385820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0" y="164219"/>
            <a:ext cx="11835685" cy="67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dirty="0">
                <a:solidFill>
                  <a:srgbClr val="90C226"/>
                </a:solidFill>
                <a:latin typeface="Arial"/>
                <a:ea typeface="Arial"/>
                <a:cs typeface="Arial"/>
                <a:sym typeface="Arial"/>
              </a:rPr>
              <a:t>2. LES APPORTS DE LA RECHERCHE </a:t>
            </a:r>
            <a:r>
              <a:rPr lang="fr-FR" sz="3000" dirty="0">
                <a:solidFill>
                  <a:srgbClr val="90C226"/>
                </a:solidFill>
                <a:latin typeface="Arial"/>
                <a:ea typeface="Arial"/>
                <a:cs typeface="Arial"/>
                <a:sym typeface="Arial"/>
              </a:rPr>
              <a:t>(CNESCO 2015)</a:t>
            </a:r>
            <a:endParaRPr sz="3000" dirty="0">
              <a:latin typeface="Arial"/>
              <a:ea typeface="Arial"/>
              <a:cs typeface="Arial"/>
              <a:sym typeface="Arial"/>
            </a:endParaRPr>
          </a:p>
        </p:txBody>
      </p:sp>
      <p:sp>
        <p:nvSpPr>
          <p:cNvPr id="204" name="Google Shape;204;p24"/>
          <p:cNvSpPr txBox="1">
            <a:spLocks noGrp="1"/>
          </p:cNvSpPr>
          <p:nvPr>
            <p:ph sz="quarter" idx="13"/>
          </p:nvPr>
        </p:nvSpPr>
        <p:spPr>
          <a:xfrm>
            <a:off x="393397" y="1027100"/>
            <a:ext cx="11591206" cy="5465775"/>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fr-FR" sz="2400" dirty="0">
                <a:solidFill>
                  <a:srgbClr val="FF0000"/>
                </a:solidFill>
                <a:latin typeface="Arial"/>
                <a:ea typeface="Arial"/>
                <a:cs typeface="Arial"/>
                <a:sym typeface="Arial"/>
              </a:rPr>
              <a:t>Identification de trois moments clés lors de l’apprentissage des nombres </a:t>
            </a:r>
            <a:r>
              <a:rPr lang="fr-FR" sz="2400" dirty="0">
                <a:solidFill>
                  <a:srgbClr val="404040"/>
                </a:solidFill>
                <a:latin typeface="Arial"/>
                <a:ea typeface="Arial"/>
                <a:cs typeface="Arial"/>
                <a:sym typeface="Arial"/>
              </a:rPr>
              <a:t>:</a:t>
            </a:r>
            <a:endParaRPr sz="2400" dirty="0">
              <a:solidFill>
                <a:srgbClr val="404040"/>
              </a:solidFill>
              <a:latin typeface="Arial"/>
              <a:ea typeface="Arial"/>
              <a:cs typeface="Arial"/>
              <a:sym typeface="Arial"/>
            </a:endParaRPr>
          </a:p>
          <a:p>
            <a:pPr marL="457200" lvl="0" indent="-381000" algn="l" rtl="0">
              <a:lnSpc>
                <a:spcPct val="115000"/>
              </a:lnSpc>
              <a:spcBef>
                <a:spcPts val="1000"/>
              </a:spcBef>
              <a:spcAft>
                <a:spcPts val="0"/>
              </a:spcAft>
              <a:buClr>
                <a:srgbClr val="404040"/>
              </a:buClr>
              <a:buSzPts val="2400"/>
              <a:buFont typeface="Arial"/>
              <a:buChar char="❖"/>
            </a:pPr>
            <a:r>
              <a:rPr lang="fr-FR" sz="2400" b="1" dirty="0">
                <a:solidFill>
                  <a:srgbClr val="FF0000"/>
                </a:solidFill>
                <a:latin typeface="Arial"/>
                <a:ea typeface="Arial"/>
                <a:cs typeface="Arial"/>
                <a:sym typeface="Arial"/>
              </a:rPr>
              <a:t>la conception des nombres</a:t>
            </a:r>
            <a:r>
              <a:rPr lang="fr-FR" sz="2400" dirty="0">
                <a:solidFill>
                  <a:srgbClr val="404040"/>
                </a:solidFill>
                <a:latin typeface="Arial"/>
                <a:ea typeface="Arial"/>
                <a:cs typeface="Arial"/>
                <a:sym typeface="Arial"/>
              </a:rPr>
              <a:t>, c’est-à-dire le passage d’un traitement intuitif et approximatif des grandeurs et des quantités à un traitement exact des nombres</a:t>
            </a:r>
            <a:endParaRPr sz="2400" dirty="0">
              <a:solidFill>
                <a:srgbClr val="404040"/>
              </a:solidFill>
              <a:latin typeface="Arial"/>
              <a:ea typeface="Arial"/>
              <a:cs typeface="Arial"/>
              <a:sym typeface="Arial"/>
            </a:endParaRPr>
          </a:p>
          <a:p>
            <a:pPr marL="457200" lvl="0" indent="-381000" algn="l" rtl="0">
              <a:lnSpc>
                <a:spcPct val="115000"/>
              </a:lnSpc>
              <a:spcBef>
                <a:spcPts val="0"/>
              </a:spcBef>
              <a:spcAft>
                <a:spcPts val="0"/>
              </a:spcAft>
              <a:buClr>
                <a:srgbClr val="404040"/>
              </a:buClr>
              <a:buSzPts val="2400"/>
              <a:buFont typeface="Arial"/>
              <a:buChar char="❖"/>
            </a:pPr>
            <a:r>
              <a:rPr lang="fr-FR" sz="2400" b="1" dirty="0">
                <a:solidFill>
                  <a:srgbClr val="FF0000"/>
                </a:solidFill>
                <a:latin typeface="Arial"/>
                <a:ea typeface="Arial"/>
                <a:cs typeface="Arial"/>
                <a:sym typeface="Arial"/>
              </a:rPr>
              <a:t>la désignation des nombres dans un langage spécifique</a:t>
            </a:r>
            <a:r>
              <a:rPr lang="fr-FR" sz="2400" b="1" dirty="0">
                <a:solidFill>
                  <a:srgbClr val="404040"/>
                </a:solidFill>
                <a:latin typeface="Arial"/>
                <a:ea typeface="Arial"/>
                <a:cs typeface="Arial"/>
                <a:sym typeface="Arial"/>
              </a:rPr>
              <a:t> </a:t>
            </a:r>
            <a:r>
              <a:rPr lang="fr-FR" sz="2400" dirty="0">
                <a:solidFill>
                  <a:srgbClr val="404040"/>
                </a:solidFill>
                <a:latin typeface="Arial"/>
                <a:ea typeface="Arial"/>
                <a:cs typeface="Arial"/>
                <a:sym typeface="Arial"/>
              </a:rPr>
              <a:t>(oral) et dans un système universel (écrit)</a:t>
            </a:r>
            <a:endParaRPr sz="2400" dirty="0">
              <a:solidFill>
                <a:srgbClr val="404040"/>
              </a:solidFill>
              <a:latin typeface="Arial"/>
              <a:ea typeface="Arial"/>
              <a:cs typeface="Arial"/>
              <a:sym typeface="Arial"/>
            </a:endParaRPr>
          </a:p>
          <a:p>
            <a:pPr marL="457200" lvl="0" indent="-381000" algn="l" rtl="0">
              <a:lnSpc>
                <a:spcPct val="115000"/>
              </a:lnSpc>
              <a:spcBef>
                <a:spcPts val="0"/>
              </a:spcBef>
              <a:spcAft>
                <a:spcPts val="0"/>
              </a:spcAft>
              <a:buClr>
                <a:srgbClr val="404040"/>
              </a:buClr>
              <a:buSzPts val="2400"/>
              <a:buFont typeface="Arial"/>
              <a:buChar char="❖"/>
            </a:pPr>
            <a:r>
              <a:rPr lang="fr-FR" sz="2400" b="1" dirty="0">
                <a:solidFill>
                  <a:srgbClr val="FF0000"/>
                </a:solidFill>
                <a:latin typeface="Arial"/>
                <a:ea typeface="Arial"/>
                <a:cs typeface="Arial"/>
                <a:sym typeface="Arial"/>
              </a:rPr>
              <a:t>l’utilisation d’opérations arithmétiques sur les nombres pour résoudre des problèmes</a:t>
            </a:r>
          </a:p>
          <a:p>
            <a:pPr marL="76200" lvl="0" indent="0" algn="l" rtl="0">
              <a:lnSpc>
                <a:spcPct val="115000"/>
              </a:lnSpc>
              <a:spcBef>
                <a:spcPts val="0"/>
              </a:spcBef>
              <a:spcAft>
                <a:spcPts val="0"/>
              </a:spcAft>
              <a:buClr>
                <a:srgbClr val="404040"/>
              </a:buClr>
              <a:buSzPts val="2400"/>
              <a:buNone/>
            </a:pPr>
            <a:endParaRPr sz="2400" b="1" dirty="0">
              <a:solidFill>
                <a:srgbClr val="FF0000"/>
              </a:solidFill>
              <a:latin typeface="Arial"/>
              <a:ea typeface="Arial"/>
              <a:cs typeface="Arial"/>
              <a:sym typeface="Arial"/>
            </a:endParaRPr>
          </a:p>
          <a:p>
            <a:pPr marL="0" lvl="0" indent="0" algn="l" rtl="0">
              <a:spcBef>
                <a:spcPts val="1000"/>
              </a:spcBef>
              <a:spcAft>
                <a:spcPts val="0"/>
              </a:spcAft>
              <a:buNone/>
            </a:pPr>
            <a:r>
              <a:rPr lang="fr-FR" sz="2400" dirty="0">
                <a:solidFill>
                  <a:srgbClr val="404040"/>
                </a:solidFill>
                <a:latin typeface="Arial"/>
                <a:ea typeface="Arial"/>
                <a:cs typeface="Arial"/>
                <a:sym typeface="Arial"/>
              </a:rPr>
              <a:t>Chacun de ces points présente des difficultés d’apprentissage.</a:t>
            </a:r>
            <a:endParaRPr sz="2400" dirty="0">
              <a:solidFill>
                <a:srgbClr val="404040"/>
              </a:solidFill>
              <a:latin typeface="Arial"/>
              <a:ea typeface="Arial"/>
              <a:cs typeface="Arial"/>
              <a:sym typeface="Arial"/>
            </a:endParaRPr>
          </a:p>
          <a:p>
            <a:pPr marL="0" lvl="0" indent="0" algn="l" rtl="0">
              <a:spcBef>
                <a:spcPts val="1000"/>
              </a:spcBef>
              <a:spcAft>
                <a:spcPts val="0"/>
              </a:spcAft>
              <a:buNone/>
            </a:pPr>
            <a:r>
              <a:rPr lang="fr-FR" sz="2400" dirty="0">
                <a:solidFill>
                  <a:srgbClr val="404040"/>
                </a:solidFill>
                <a:latin typeface="Arial"/>
                <a:ea typeface="Arial"/>
                <a:cs typeface="Arial"/>
                <a:sym typeface="Arial"/>
              </a:rPr>
              <a:t>Tous les élèves ne les ont pas acquis à l’issue de l’école primaire.</a:t>
            </a:r>
            <a:endParaRPr sz="2400" dirty="0">
              <a:latin typeface="Arial"/>
              <a:ea typeface="Arial"/>
              <a:cs typeface="Arial"/>
              <a:sym typeface="Arial"/>
            </a:endParaRPr>
          </a:p>
        </p:txBody>
      </p:sp>
      <p:sp>
        <p:nvSpPr>
          <p:cNvPr id="2" name="Espace réservé de la date 1"/>
          <p:cNvSpPr>
            <a:spLocks noGrp="1"/>
          </p:cNvSpPr>
          <p:nvPr>
            <p:ph type="dt" sz="half" idx="10"/>
          </p:nvPr>
        </p:nvSpPr>
        <p:spPr>
          <a:xfrm>
            <a:off x="7770811" y="6492875"/>
            <a:ext cx="2743200" cy="365125"/>
          </a:xfrm>
        </p:spPr>
        <p:txBody>
          <a:bodyPr/>
          <a:lstStyle/>
          <a:p>
            <a:fld id="{085184E2-D215-4715-B001-000248DA36F6}" type="datetime1">
              <a:rPr lang="fr-FR" smtClean="0"/>
              <a:t>06/05/2019</a:t>
            </a:fld>
            <a:endParaRPr lang="fr-FR" dirty="0"/>
          </a:p>
        </p:txBody>
      </p:sp>
      <p:sp>
        <p:nvSpPr>
          <p:cNvPr id="3" name="Espace réservé du pied de page 2"/>
          <p:cNvSpPr>
            <a:spLocks noGrp="1"/>
          </p:cNvSpPr>
          <p:nvPr>
            <p:ph type="ftr" sz="quarter" idx="11"/>
          </p:nvPr>
        </p:nvSpPr>
        <p:spPr>
          <a:xfrm>
            <a:off x="0" y="6492875"/>
            <a:ext cx="6672887" cy="365125"/>
          </a:xfrm>
        </p:spPr>
        <p:txBody>
          <a:bodyPr/>
          <a:lstStyle/>
          <a:p>
            <a:r>
              <a:rPr lang="fr-FR" dirty="0"/>
              <a:t>Mission mathématiques du 68  circonscription de Wittelsheim</a:t>
            </a:r>
          </a:p>
        </p:txBody>
      </p:sp>
      <p:sp>
        <p:nvSpPr>
          <p:cNvPr id="205" name="Google Shape;205;p24"/>
          <p:cNvSpPr txBox="1">
            <a:spLocks noGrp="1"/>
          </p:cNvSpPr>
          <p:nvPr>
            <p:ph type="sldNum" sz="quarter" idx="12"/>
          </p:nvPr>
        </p:nvSpPr>
        <p:spPr>
          <a:xfrm>
            <a:off x="11427900" y="6492900"/>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fr-FR"/>
              <a:t>5</a:t>
            </a:fld>
            <a:endParaRPr/>
          </a:p>
        </p:txBody>
      </p:sp>
      <p:sp>
        <p:nvSpPr>
          <p:cNvPr id="206" name="Google Shape;206;p24"/>
          <p:cNvSpPr txBox="1"/>
          <p:nvPr/>
        </p:nvSpPr>
        <p:spPr>
          <a:xfrm>
            <a:off x="6189000" y="5839913"/>
            <a:ext cx="5238900" cy="2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dirty="0"/>
              <a:t>Conférence de consensus sur la numération - CNESCO 2015</a:t>
            </a:r>
            <a:endParaRPr dirty="0"/>
          </a:p>
        </p:txBody>
      </p:sp>
    </p:spTree>
    <p:extLst>
      <p:ext uri="{BB962C8B-B14F-4D97-AF65-F5344CB8AC3E}">
        <p14:creationId xmlns:p14="http://schemas.microsoft.com/office/powerpoint/2010/main" val="322731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8" name="Google Shape;200;p23"/>
          <p:cNvSpPr txBox="1">
            <a:spLocks noGrp="1"/>
          </p:cNvSpPr>
          <p:nvPr>
            <p:ph type="title"/>
          </p:nvPr>
        </p:nvSpPr>
        <p:spPr>
          <a:xfrm>
            <a:off x="685174" y="150353"/>
            <a:ext cx="10364451" cy="44415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Questrial"/>
              <a:buNone/>
            </a:pPr>
            <a:r>
              <a:rPr lang="fr-FR" dirty="0">
                <a:solidFill>
                  <a:srgbClr val="92D050"/>
                </a:solidFill>
              </a:rPr>
              <a:t>3. RECOMMANDATIONS DU CNESCO</a:t>
            </a:r>
            <a:endParaRPr dirty="0">
              <a:solidFill>
                <a:srgbClr val="92D050"/>
              </a:solidFill>
            </a:endParaRPr>
          </a:p>
        </p:txBody>
      </p:sp>
      <p:sp>
        <p:nvSpPr>
          <p:cNvPr id="213" name="Google Shape;213;p24"/>
          <p:cNvSpPr txBox="1">
            <a:spLocks noGrp="1"/>
          </p:cNvSpPr>
          <p:nvPr>
            <p:ph sz="quarter" idx="13"/>
          </p:nvPr>
        </p:nvSpPr>
        <p:spPr>
          <a:xfrm>
            <a:off x="176981" y="663677"/>
            <a:ext cx="11911453" cy="5827867"/>
          </a:xfrm>
          <a:prstGeom prst="rect">
            <a:avLst/>
          </a:prstGeom>
          <a:noFill/>
          <a:ln>
            <a:noFill/>
          </a:ln>
        </p:spPr>
        <p:txBody>
          <a:bodyPr spcFirstLastPara="1" wrap="square" lIns="91425" tIns="45700" rIns="91425" bIns="45700" anchor="t" anchorCtr="0">
            <a:noAutofit/>
          </a:bodyPr>
          <a:lstStyle/>
          <a:p>
            <a:pPr marL="0" lvl="0" indent="0" rtl="0">
              <a:lnSpc>
                <a:spcPct val="120000"/>
              </a:lnSpc>
              <a:spcBef>
                <a:spcPts val="0"/>
              </a:spcBef>
              <a:spcAft>
                <a:spcPts val="0"/>
              </a:spcAft>
              <a:buSzPts val="3600"/>
              <a:buNone/>
            </a:pPr>
            <a:r>
              <a:rPr lang="fr-FR" sz="2400" cap="none" dirty="0">
                <a:solidFill>
                  <a:srgbClr val="FF0000"/>
                </a:solidFill>
                <a:latin typeface="+mn-lt"/>
              </a:rPr>
              <a:t>R4 </a:t>
            </a:r>
            <a:r>
              <a:rPr lang="fr-FR" sz="2400" dirty="0">
                <a:latin typeface="+mn-lt"/>
              </a:rPr>
              <a:t>L</a:t>
            </a:r>
            <a:r>
              <a:rPr lang="fr-FR" sz="2400" cap="none" dirty="0">
                <a:latin typeface="+mn-lt"/>
              </a:rPr>
              <a:t>a compréhension  du  concept  de  nombre s’appuie  sur  </a:t>
            </a:r>
            <a:r>
              <a:rPr lang="fr-FR" sz="2400" cap="none" dirty="0">
                <a:solidFill>
                  <a:srgbClr val="FF0000"/>
                </a:solidFill>
                <a:latin typeface="+mn-lt"/>
              </a:rPr>
              <a:t>les  compétences  cognitives </a:t>
            </a:r>
            <a:r>
              <a:rPr lang="fr-FR" sz="2400" cap="none" dirty="0">
                <a:latin typeface="+mn-lt"/>
              </a:rPr>
              <a:t> (verbales, </a:t>
            </a:r>
            <a:r>
              <a:rPr lang="fr-FR" sz="2400" cap="none" dirty="0" err="1">
                <a:latin typeface="+mn-lt"/>
              </a:rPr>
              <a:t>visuo</a:t>
            </a:r>
            <a:r>
              <a:rPr lang="fr-FR" sz="2400" cap="none" dirty="0">
                <a:latin typeface="+mn-lt"/>
              </a:rPr>
              <a:t>-spatiales, mnésiques...) qui doivent être développées en classe.</a:t>
            </a:r>
          </a:p>
          <a:p>
            <a:pPr marL="0" lvl="0" indent="0">
              <a:spcBef>
                <a:spcPts val="0"/>
              </a:spcBef>
              <a:buSzPts val="3600"/>
              <a:buNone/>
            </a:pPr>
            <a:r>
              <a:rPr lang="fr-FR" sz="2400" dirty="0">
                <a:solidFill>
                  <a:srgbClr val="FF0000"/>
                </a:solidFill>
              </a:rPr>
              <a:t>R5</a:t>
            </a:r>
            <a:r>
              <a:rPr lang="fr-FR" sz="2400" dirty="0"/>
              <a:t> Les  premiers apprentissages mathématiques doivent reposer  sur  des  </a:t>
            </a:r>
            <a:r>
              <a:rPr lang="fr-FR" sz="2400" dirty="0">
                <a:solidFill>
                  <a:srgbClr val="FF0000"/>
                </a:solidFill>
              </a:rPr>
              <a:t>manipulations d’objets variées et répétées </a:t>
            </a:r>
            <a:r>
              <a:rPr lang="fr-FR" sz="2400" dirty="0"/>
              <a:t>dans </a:t>
            </a:r>
            <a:r>
              <a:rPr lang="fr-FR" sz="2400" dirty="0">
                <a:solidFill>
                  <a:srgbClr val="FF0000"/>
                </a:solidFill>
              </a:rPr>
              <a:t>une visée progressive de symbolisation et d’abstraction.</a:t>
            </a:r>
          </a:p>
          <a:p>
            <a:pPr marL="0" lvl="0" indent="0">
              <a:spcBef>
                <a:spcPts val="0"/>
              </a:spcBef>
              <a:buSzPts val="2000"/>
              <a:buNone/>
            </a:pPr>
            <a:r>
              <a:rPr lang="fr-FR" sz="2400" dirty="0">
                <a:solidFill>
                  <a:srgbClr val="FF0000"/>
                </a:solidFill>
              </a:rPr>
              <a:t>R7 </a:t>
            </a:r>
            <a:r>
              <a:rPr lang="fr-FR" sz="2400" dirty="0"/>
              <a:t>Lors de l’apprentissage des mots désignant les nombres, il importe de les associer à </a:t>
            </a:r>
            <a:r>
              <a:rPr lang="fr-FR" sz="2400" dirty="0">
                <a:solidFill>
                  <a:srgbClr val="FF0000"/>
                </a:solidFill>
              </a:rPr>
              <a:t>différentes  représentations. </a:t>
            </a:r>
          </a:p>
          <a:p>
            <a:pPr marL="0" lvl="0" indent="0">
              <a:spcBef>
                <a:spcPts val="0"/>
              </a:spcBef>
              <a:buSzPts val="2000"/>
              <a:buNone/>
            </a:pPr>
            <a:endParaRPr lang="fr-FR" sz="2400" dirty="0">
              <a:solidFill>
                <a:srgbClr val="FF0000"/>
              </a:solidFill>
            </a:endParaRPr>
          </a:p>
          <a:p>
            <a:pPr marL="0" lvl="0" indent="0">
              <a:lnSpc>
                <a:spcPct val="100000"/>
              </a:lnSpc>
              <a:spcBef>
                <a:spcPts val="0"/>
              </a:spcBef>
              <a:buSzPts val="2805"/>
              <a:buNone/>
            </a:pPr>
            <a:r>
              <a:rPr lang="fr-FR" sz="2400" dirty="0">
                <a:solidFill>
                  <a:srgbClr val="FF0000"/>
                </a:solidFill>
              </a:rPr>
              <a:t>R8 </a:t>
            </a:r>
            <a:r>
              <a:rPr lang="fr-FR" sz="2400" dirty="0"/>
              <a:t>Les pratiques régulières et variées de </a:t>
            </a:r>
            <a:r>
              <a:rPr lang="fr-FR" sz="2400" dirty="0">
                <a:solidFill>
                  <a:srgbClr val="FF0000"/>
                </a:solidFill>
              </a:rPr>
              <a:t>Composition/Décomposition</a:t>
            </a:r>
            <a:r>
              <a:rPr lang="fr-FR" sz="2400" dirty="0"/>
              <a:t> de petites collections doivent être favorisées, car elles permettent de donner du sens aux nombres et d’approcher les notions d’addition et de soustraction.</a:t>
            </a:r>
          </a:p>
          <a:p>
            <a:pPr marL="0" lvl="0" indent="0">
              <a:lnSpc>
                <a:spcPct val="100000"/>
              </a:lnSpc>
              <a:buClr>
                <a:srgbClr val="000000"/>
              </a:buClr>
              <a:buSzPts val="1100"/>
              <a:buNone/>
            </a:pPr>
            <a:endParaRPr lang="fr-FR" sz="1100" dirty="0">
              <a:solidFill>
                <a:srgbClr val="000000"/>
              </a:solidFill>
            </a:endParaRPr>
          </a:p>
          <a:p>
            <a:pPr marL="0" lvl="0" indent="0">
              <a:lnSpc>
                <a:spcPct val="100000"/>
              </a:lnSpc>
              <a:buClr>
                <a:srgbClr val="000000"/>
              </a:buClr>
              <a:buSzPts val="1100"/>
              <a:buNone/>
            </a:pPr>
            <a:r>
              <a:rPr lang="fr-FR" sz="1100" dirty="0">
                <a:solidFill>
                  <a:srgbClr val="000000"/>
                </a:solidFill>
              </a:rPr>
              <a:t>http://www.cnesco.fr/wp-content/uploads/2015/11/Recommandations-du-jury.pdf</a:t>
            </a:r>
            <a:endParaRPr lang="fr-FR" dirty="0">
              <a:solidFill>
                <a:srgbClr val="000000"/>
              </a:solidFill>
            </a:endParaRPr>
          </a:p>
          <a:p>
            <a:pPr marL="0" lvl="0" indent="0">
              <a:buSzPts val="3600"/>
              <a:buNone/>
            </a:pPr>
            <a:endParaRPr lang="fr-FR" dirty="0"/>
          </a:p>
          <a:p>
            <a:pPr marL="0" lvl="0" indent="0" algn="l" rtl="0">
              <a:lnSpc>
                <a:spcPct val="120000"/>
              </a:lnSpc>
              <a:spcBef>
                <a:spcPts val="1000"/>
              </a:spcBef>
              <a:spcAft>
                <a:spcPts val="0"/>
              </a:spcAft>
              <a:buSzPts val="3600"/>
              <a:buNone/>
            </a:pPr>
            <a:endParaRPr dirty="0"/>
          </a:p>
          <a:p>
            <a:pPr marL="0" lvl="0" indent="0" algn="l" rtl="0">
              <a:lnSpc>
                <a:spcPct val="120000"/>
              </a:lnSpc>
              <a:spcBef>
                <a:spcPts val="1000"/>
              </a:spcBef>
              <a:spcAft>
                <a:spcPts val="0"/>
              </a:spcAft>
              <a:buSzPts val="2000"/>
              <a:buNone/>
            </a:pPr>
            <a:endParaRPr dirty="0"/>
          </a:p>
        </p:txBody>
      </p:sp>
      <p:sp>
        <p:nvSpPr>
          <p:cNvPr id="214" name="Google Shape;214;p24"/>
          <p:cNvSpPr txBox="1">
            <a:spLocks noGrp="1"/>
          </p:cNvSpPr>
          <p:nvPr>
            <p:ph type="dt" sz="half" idx="10"/>
          </p:nvPr>
        </p:nvSpPr>
        <p:spPr>
          <a:xfrm>
            <a:off x="7770811" y="649154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12E1C957-1552-4A42-8BC1-CA2C92E67011}" type="datetime1">
              <a:rPr lang="fr-FR" smtClean="0"/>
              <a:t>06/05/2019</a:t>
            </a:fld>
            <a:endParaRPr dirty="0"/>
          </a:p>
        </p:txBody>
      </p:sp>
      <p:sp>
        <p:nvSpPr>
          <p:cNvPr id="215" name="Google Shape;215;p24"/>
          <p:cNvSpPr txBox="1">
            <a:spLocks noGrp="1"/>
          </p:cNvSpPr>
          <p:nvPr>
            <p:ph type="ftr" sz="quarter" idx="11"/>
          </p:nvPr>
        </p:nvSpPr>
        <p:spPr>
          <a:xfrm>
            <a:off x="176981" y="6417664"/>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Mission mathématiques du 68  circonscription de Wittelsheim</a:t>
            </a:r>
            <a:endParaRPr dirty="0"/>
          </a:p>
        </p:txBody>
      </p:sp>
      <p:sp>
        <p:nvSpPr>
          <p:cNvPr id="216" name="Google Shape;216;p24"/>
          <p:cNvSpPr txBox="1">
            <a:spLocks noGrp="1"/>
          </p:cNvSpPr>
          <p:nvPr>
            <p:ph type="sldNum" sz="quarter" idx="12"/>
          </p:nvPr>
        </p:nvSpPr>
        <p:spPr>
          <a:xfrm>
            <a:off x="11277600" y="6492875"/>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pic>
        <p:nvPicPr>
          <p:cNvPr id="217" name="Google Shape;217;p24"/>
          <p:cNvPicPr preferRelativeResize="0"/>
          <p:nvPr/>
        </p:nvPicPr>
        <p:blipFill rotWithShape="1">
          <a:blip r:embed="rId3">
            <a:alphaModFix/>
          </a:blip>
          <a:srcRect/>
          <a:stretch/>
        </p:blipFill>
        <p:spPr>
          <a:xfrm>
            <a:off x="11600713" y="12737"/>
            <a:ext cx="487722" cy="359695"/>
          </a:xfrm>
          <a:prstGeom prst="rect">
            <a:avLst/>
          </a:prstGeom>
          <a:noFill/>
          <a:ln>
            <a:noFill/>
          </a:ln>
        </p:spPr>
      </p:pic>
    </p:spTree>
    <p:extLst>
      <p:ext uri="{BB962C8B-B14F-4D97-AF65-F5344CB8AC3E}">
        <p14:creationId xmlns:p14="http://schemas.microsoft.com/office/powerpoint/2010/main" val="62626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0" name="Google Shape;200;p23"/>
          <p:cNvSpPr txBox="1">
            <a:spLocks noGrp="1"/>
          </p:cNvSpPr>
          <p:nvPr>
            <p:ph type="title"/>
          </p:nvPr>
        </p:nvSpPr>
        <p:spPr>
          <a:xfrm>
            <a:off x="710309" y="281508"/>
            <a:ext cx="10364451" cy="44415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Questrial"/>
              <a:buNone/>
            </a:pPr>
            <a:r>
              <a:rPr lang="fr-FR" dirty="0">
                <a:solidFill>
                  <a:srgbClr val="92D050"/>
                </a:solidFill>
              </a:rPr>
              <a:t>3. RECOMMANDATIONS DU CNESCO</a:t>
            </a:r>
            <a:endParaRPr dirty="0">
              <a:solidFill>
                <a:srgbClr val="92D050"/>
              </a:solidFill>
            </a:endParaRPr>
          </a:p>
        </p:txBody>
      </p:sp>
      <p:sp>
        <p:nvSpPr>
          <p:cNvPr id="201" name="Google Shape;201;p23"/>
          <p:cNvSpPr txBox="1">
            <a:spLocks noGrp="1"/>
          </p:cNvSpPr>
          <p:nvPr>
            <p:ph sz="quarter" idx="13"/>
          </p:nvPr>
        </p:nvSpPr>
        <p:spPr>
          <a:xfrm>
            <a:off x="106659" y="960802"/>
            <a:ext cx="12085341" cy="5897198"/>
          </a:xfrm>
          <a:prstGeom prst="rect">
            <a:avLst/>
          </a:prstGeom>
          <a:noFill/>
          <a:ln>
            <a:noFill/>
          </a:ln>
        </p:spPr>
        <p:txBody>
          <a:bodyPr spcFirstLastPara="1" wrap="square" lIns="91425" tIns="45700" rIns="91425" bIns="45700" anchor="t" anchorCtr="0">
            <a:noAutofit/>
          </a:bodyPr>
          <a:lstStyle/>
          <a:p>
            <a:pPr marL="0" indent="0">
              <a:spcBef>
                <a:spcPts val="0"/>
              </a:spcBef>
              <a:buSzPts val="3600"/>
              <a:buNone/>
            </a:pPr>
            <a:r>
              <a:rPr lang="fr-FR" sz="2400" dirty="0">
                <a:latin typeface="Arial"/>
                <a:ea typeface="Arial"/>
                <a:cs typeface="Arial"/>
                <a:sym typeface="Arial"/>
              </a:rPr>
              <a:t>R9 - L’enseignement des nombres et des opérations nécessite de faire progressivement comprendre ce que sont les nombres et les opérations et à quelles questions ils permettent de répondre.</a:t>
            </a:r>
            <a:endParaRPr lang="fr-FR" sz="2400" dirty="0">
              <a:solidFill>
                <a:srgbClr val="FF0000"/>
              </a:solidFill>
            </a:endParaRPr>
          </a:p>
          <a:p>
            <a:pPr marL="0" lvl="0" indent="0" algn="l" rtl="0">
              <a:lnSpc>
                <a:spcPct val="120000"/>
              </a:lnSpc>
              <a:spcBef>
                <a:spcPts val="0"/>
              </a:spcBef>
              <a:spcAft>
                <a:spcPts val="0"/>
              </a:spcAft>
              <a:buSzPts val="3600"/>
              <a:buNone/>
            </a:pPr>
            <a:r>
              <a:rPr lang="fr-FR" sz="2400" cap="none" dirty="0">
                <a:solidFill>
                  <a:srgbClr val="FF0000"/>
                </a:solidFill>
              </a:rPr>
              <a:t>R11 </a:t>
            </a:r>
            <a:r>
              <a:rPr lang="fr-FR" sz="2400" cap="none" dirty="0"/>
              <a:t>L’acquisition </a:t>
            </a:r>
            <a:r>
              <a:rPr lang="fr-FR" sz="2400" cap="none" dirty="0">
                <a:solidFill>
                  <a:srgbClr val="FF0000"/>
                </a:solidFill>
              </a:rPr>
              <a:t>du système de numération décimale de position </a:t>
            </a:r>
            <a:r>
              <a:rPr lang="fr-FR" sz="2400" cap="none" dirty="0"/>
              <a:t>est fondamentale pour les  apprentissages numériques.</a:t>
            </a:r>
            <a:endParaRPr sz="2400" cap="none" dirty="0"/>
          </a:p>
          <a:p>
            <a:pPr marL="0" lvl="0" indent="0">
              <a:lnSpc>
                <a:spcPct val="100000"/>
              </a:lnSpc>
              <a:buClr>
                <a:srgbClr val="000000"/>
              </a:buClr>
              <a:buSzPts val="2805"/>
              <a:buNone/>
            </a:pPr>
            <a:r>
              <a:rPr lang="fr-FR" sz="2400" dirty="0">
                <a:solidFill>
                  <a:srgbClr val="FF0000"/>
                </a:solidFill>
              </a:rPr>
              <a:t>R14 </a:t>
            </a:r>
            <a:r>
              <a:rPr lang="fr-FR" sz="2400" dirty="0">
                <a:solidFill>
                  <a:srgbClr val="000000"/>
                </a:solidFill>
              </a:rPr>
              <a:t>Bien qu’il existe des outils informatiques de calcul très performants, le </a:t>
            </a:r>
            <a:r>
              <a:rPr lang="fr-FR" sz="2400" dirty="0">
                <a:solidFill>
                  <a:srgbClr val="FF0000"/>
                </a:solidFill>
              </a:rPr>
              <a:t>calcul mental et le calcul posé </a:t>
            </a:r>
            <a:r>
              <a:rPr lang="fr-FR" sz="2400" dirty="0">
                <a:solidFill>
                  <a:srgbClr val="000000"/>
                </a:solidFill>
              </a:rPr>
              <a:t>doivent continuer à occuper une place importante dans l’</a:t>
            </a:r>
            <a:r>
              <a:rPr lang="fr-FR" sz="2400" dirty="0">
                <a:solidFill>
                  <a:srgbClr val="FF0000"/>
                </a:solidFill>
              </a:rPr>
              <a:t>enseignement </a:t>
            </a:r>
            <a:r>
              <a:rPr lang="fr-FR" sz="2400" dirty="0">
                <a:solidFill>
                  <a:srgbClr val="000000"/>
                </a:solidFill>
              </a:rPr>
              <a:t>des mathématiques.</a:t>
            </a:r>
          </a:p>
          <a:p>
            <a:pPr marL="0" lvl="0" indent="0">
              <a:lnSpc>
                <a:spcPct val="100000"/>
              </a:lnSpc>
              <a:buClr>
                <a:srgbClr val="000000"/>
              </a:buClr>
              <a:buSzPts val="2805"/>
              <a:buNone/>
            </a:pPr>
            <a:r>
              <a:rPr lang="fr-FR" sz="2400" dirty="0"/>
              <a:t>R15 : l’enseignement du calcul avec les nombres entiers et décimaux devrait associer l’apprentissage  des techniques opératoires à celui du sens des opérations</a:t>
            </a:r>
            <a:r>
              <a:rPr lang="fr-FR" sz="2400" dirty="0">
                <a:solidFill>
                  <a:srgbClr val="FF0000"/>
                </a:solidFill>
              </a:rPr>
              <a:t>. Il est important de développer l’intelligence du calcul en lien avec une compréhension profonde de la notion de nombre</a:t>
            </a:r>
            <a:endParaRPr lang="fr-FR" sz="2400" dirty="0">
              <a:solidFill>
                <a:srgbClr val="000000"/>
              </a:solidFill>
            </a:endParaRPr>
          </a:p>
          <a:p>
            <a:pPr marL="0" lvl="0" indent="0">
              <a:lnSpc>
                <a:spcPct val="100000"/>
              </a:lnSpc>
              <a:buClr>
                <a:srgbClr val="000000"/>
              </a:buClr>
              <a:buSzPts val="1100"/>
              <a:buNone/>
            </a:pPr>
            <a:endParaRPr lang="fr-FR" sz="1100" dirty="0">
              <a:solidFill>
                <a:srgbClr val="000000"/>
              </a:solidFill>
            </a:endParaRPr>
          </a:p>
          <a:p>
            <a:pPr marL="0" lvl="0" indent="0">
              <a:lnSpc>
                <a:spcPct val="100000"/>
              </a:lnSpc>
              <a:buClr>
                <a:srgbClr val="000000"/>
              </a:buClr>
              <a:buSzPts val="1100"/>
              <a:buNone/>
            </a:pPr>
            <a:r>
              <a:rPr lang="fr-FR" sz="1100" dirty="0">
                <a:solidFill>
                  <a:srgbClr val="000000"/>
                </a:solidFill>
              </a:rPr>
              <a:t>http://www.cnesco.fr/wp-content/uploads/2015/11/Recommandations-du-jury.pdf</a:t>
            </a:r>
            <a:endParaRPr lang="fr-FR" dirty="0">
              <a:solidFill>
                <a:srgbClr val="000000"/>
              </a:solidFill>
            </a:endParaRPr>
          </a:p>
          <a:p>
            <a:pPr marL="0" lvl="0" indent="0">
              <a:lnSpc>
                <a:spcPct val="100000"/>
              </a:lnSpc>
              <a:buClr>
                <a:srgbClr val="000000"/>
              </a:buClr>
              <a:buSzPts val="2805"/>
              <a:buNone/>
            </a:pPr>
            <a:endParaRPr lang="fr-FR" sz="2400" dirty="0">
              <a:solidFill>
                <a:srgbClr val="000000"/>
              </a:solidFill>
            </a:endParaRPr>
          </a:p>
          <a:p>
            <a:pPr marL="0" lvl="0" indent="0" algn="l" rtl="0">
              <a:lnSpc>
                <a:spcPct val="120000"/>
              </a:lnSpc>
              <a:spcBef>
                <a:spcPts val="1000"/>
              </a:spcBef>
              <a:spcAft>
                <a:spcPts val="0"/>
              </a:spcAft>
              <a:buSzPts val="3600"/>
              <a:buNone/>
            </a:pPr>
            <a:endParaRPr sz="3600" cap="none" dirty="0"/>
          </a:p>
        </p:txBody>
      </p:sp>
      <p:sp>
        <p:nvSpPr>
          <p:cNvPr id="202" name="Google Shape;202;p23"/>
          <p:cNvSpPr txBox="1">
            <a:spLocks noGrp="1"/>
          </p:cNvSpPr>
          <p:nvPr>
            <p:ph type="dt" sz="half" idx="10"/>
          </p:nvPr>
        </p:nvSpPr>
        <p:spPr>
          <a:xfrm>
            <a:off x="7770811" y="6419819"/>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19079EDC-C1CD-407D-9CA6-CDDD53155EDD}" type="datetime1">
              <a:rPr lang="fr-FR" smtClean="0"/>
              <a:t>06/05/2019</a:t>
            </a:fld>
            <a:endParaRPr dirty="0"/>
          </a:p>
        </p:txBody>
      </p:sp>
      <p:sp>
        <p:nvSpPr>
          <p:cNvPr id="203" name="Google Shape;203;p23"/>
          <p:cNvSpPr txBox="1">
            <a:spLocks noGrp="1"/>
          </p:cNvSpPr>
          <p:nvPr>
            <p:ph type="ftr" sz="quarter" idx="11"/>
          </p:nvPr>
        </p:nvSpPr>
        <p:spPr>
          <a:xfrm>
            <a:off x="106659" y="6492875"/>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Mission mathématiques du 68  circonscription de Wittelsheim</a:t>
            </a:r>
            <a:endParaRPr dirty="0"/>
          </a:p>
        </p:txBody>
      </p:sp>
      <p:sp>
        <p:nvSpPr>
          <p:cNvPr id="204" name="Google Shape;204;p23"/>
          <p:cNvSpPr txBox="1">
            <a:spLocks noGrp="1"/>
          </p:cNvSpPr>
          <p:nvPr>
            <p:ph type="sldNum" sz="quarter" idx="12"/>
          </p:nvPr>
        </p:nvSpPr>
        <p:spPr>
          <a:xfrm>
            <a:off x="11074760" y="6419818"/>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pic>
        <p:nvPicPr>
          <p:cNvPr id="205" name="Google Shape;205;p23"/>
          <p:cNvPicPr preferRelativeResize="0"/>
          <p:nvPr/>
        </p:nvPicPr>
        <p:blipFill rotWithShape="1">
          <a:blip r:embed="rId3">
            <a:alphaModFix/>
          </a:blip>
          <a:srcRect/>
          <a:stretch/>
        </p:blipFill>
        <p:spPr>
          <a:xfrm>
            <a:off x="11576899" y="0"/>
            <a:ext cx="487722" cy="359695"/>
          </a:xfrm>
          <a:prstGeom prst="rect">
            <a:avLst/>
          </a:prstGeom>
          <a:noFill/>
          <a:ln>
            <a:noFill/>
          </a:ln>
        </p:spPr>
      </p:pic>
    </p:spTree>
    <p:extLst>
      <p:ext uri="{BB962C8B-B14F-4D97-AF65-F5344CB8AC3E}">
        <p14:creationId xmlns:p14="http://schemas.microsoft.com/office/powerpoint/2010/main" val="148001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00;p23"/>
          <p:cNvSpPr txBox="1">
            <a:spLocks noGrp="1"/>
          </p:cNvSpPr>
          <p:nvPr>
            <p:ph type="title"/>
          </p:nvPr>
        </p:nvSpPr>
        <p:spPr>
          <a:xfrm>
            <a:off x="705494" y="81419"/>
            <a:ext cx="10364451" cy="44415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Questrial"/>
              <a:buNone/>
            </a:pPr>
            <a:r>
              <a:rPr lang="fr-FR" dirty="0">
                <a:solidFill>
                  <a:srgbClr val="92D050"/>
                </a:solidFill>
              </a:rPr>
              <a:t>3. RECOMMANDATIONS DU CNESCO</a:t>
            </a:r>
            <a:endParaRPr dirty="0">
              <a:solidFill>
                <a:srgbClr val="92D050"/>
              </a:solidFill>
            </a:endParaRPr>
          </a:p>
        </p:txBody>
      </p:sp>
      <p:sp>
        <p:nvSpPr>
          <p:cNvPr id="3" name="Espace réservé du contenu 2"/>
          <p:cNvSpPr>
            <a:spLocks noGrp="1"/>
          </p:cNvSpPr>
          <p:nvPr>
            <p:ph sz="quarter" idx="13"/>
          </p:nvPr>
        </p:nvSpPr>
        <p:spPr>
          <a:xfrm>
            <a:off x="0" y="359695"/>
            <a:ext cx="12010768" cy="6001735"/>
          </a:xfrm>
          <a:prstGeom prst="rect">
            <a:avLst/>
          </a:prstGeom>
        </p:spPr>
        <p:txBody>
          <a:bodyPr>
            <a:normAutofit fontScale="25000" lnSpcReduction="20000"/>
          </a:bodyPr>
          <a:lstStyle/>
          <a:p>
            <a:pPr marL="101600" indent="0">
              <a:buNone/>
            </a:pPr>
            <a:r>
              <a:rPr lang="fr-FR" sz="9600" cap="none" dirty="0">
                <a:latin typeface="Arial" panose="020B0604020202020204" pitchFamily="34" charset="0"/>
                <a:cs typeface="Arial" panose="020B0604020202020204" pitchFamily="34" charset="0"/>
              </a:rPr>
              <a:t>R16 : </a:t>
            </a:r>
            <a:r>
              <a:rPr lang="fr-FR" sz="9600" cap="none" dirty="0">
                <a:solidFill>
                  <a:srgbClr val="FF0000"/>
                </a:solidFill>
                <a:latin typeface="Arial" panose="020B0604020202020204" pitchFamily="34" charset="0"/>
                <a:cs typeface="Arial" panose="020B0604020202020204" pitchFamily="34" charset="0"/>
              </a:rPr>
              <a:t>l’enseignement du calcul, avec les nombres entiers et décimaux, doit permettre la découverte,  la compréhension progressive, l’appropriation, puis la mobilisation des propriétés des opérations</a:t>
            </a:r>
          </a:p>
          <a:p>
            <a:pPr marL="101600" indent="0">
              <a:buNone/>
            </a:pPr>
            <a:r>
              <a:rPr lang="fr-FR" sz="9600" cap="none" dirty="0">
                <a:latin typeface="Arial" panose="020B0604020202020204" pitchFamily="34" charset="0"/>
                <a:cs typeface="Arial" panose="020B0604020202020204" pitchFamily="34" charset="0"/>
              </a:rPr>
              <a:t>R17 : </a:t>
            </a:r>
            <a:r>
              <a:rPr lang="fr-FR" sz="9600" cap="none" dirty="0">
                <a:solidFill>
                  <a:srgbClr val="FF0000"/>
                </a:solidFill>
                <a:latin typeface="Arial" panose="020B0604020202020204" pitchFamily="34" charset="0"/>
                <a:cs typeface="Arial" panose="020B0604020202020204" pitchFamily="34" charset="0"/>
              </a:rPr>
              <a:t>le calcul mental et le calcul en ligne doivent être </a:t>
            </a:r>
            <a:r>
              <a:rPr lang="fr-FR" sz="9600" b="1" u="sng" cap="none" dirty="0">
                <a:solidFill>
                  <a:srgbClr val="FF0000"/>
                </a:solidFill>
                <a:latin typeface="Arial" panose="020B0604020202020204" pitchFamily="34" charset="0"/>
                <a:cs typeface="Arial" panose="020B0604020202020204" pitchFamily="34" charset="0"/>
              </a:rPr>
              <a:t>privilégiés par rapport au calcul posé.</a:t>
            </a:r>
            <a:endParaRPr lang="fr-FR" sz="9600" cap="none" dirty="0">
              <a:latin typeface="Arial" panose="020B0604020202020204" pitchFamily="34" charset="0"/>
              <a:cs typeface="Arial" panose="020B0604020202020204" pitchFamily="34" charset="0"/>
            </a:endParaRPr>
          </a:p>
          <a:p>
            <a:pPr marL="101600" indent="0">
              <a:buNone/>
            </a:pPr>
            <a:r>
              <a:rPr lang="fr-FR" sz="9600" cap="none" dirty="0">
                <a:latin typeface="Arial" panose="020B0604020202020204" pitchFamily="34" charset="0"/>
                <a:cs typeface="Arial" panose="020B0604020202020204" pitchFamily="34" charset="0"/>
              </a:rPr>
              <a:t>R18 : </a:t>
            </a:r>
            <a:r>
              <a:rPr lang="fr-FR" sz="9600" cap="none" dirty="0">
                <a:solidFill>
                  <a:srgbClr val="FF0000"/>
                </a:solidFill>
                <a:latin typeface="Arial" panose="020B0604020202020204" pitchFamily="34" charset="0"/>
                <a:cs typeface="Arial" panose="020B0604020202020204" pitchFamily="34" charset="0"/>
              </a:rPr>
              <a:t>l’enseignement du calcul mental et du calcul en ligne doit être organisé selon une progressivité</a:t>
            </a:r>
          </a:p>
          <a:p>
            <a:pPr marL="101600" indent="0">
              <a:buNone/>
            </a:pPr>
            <a:r>
              <a:rPr lang="fr-FR" sz="9600" cap="none" dirty="0">
                <a:latin typeface="Arial" panose="020B0604020202020204" pitchFamily="34" charset="0"/>
                <a:cs typeface="Arial" panose="020B0604020202020204" pitchFamily="34" charset="0"/>
              </a:rPr>
              <a:t>R19 </a:t>
            </a:r>
            <a:r>
              <a:rPr lang="fr-FR" sz="9600" cap="none" dirty="0">
                <a:solidFill>
                  <a:srgbClr val="FF0000"/>
                </a:solidFill>
                <a:latin typeface="Arial" panose="020B0604020202020204" pitchFamily="34" charset="0"/>
                <a:cs typeface="Arial" panose="020B0604020202020204" pitchFamily="34" charset="0"/>
              </a:rPr>
              <a:t>: l’enseignement du calcul mental et du calcul en ligne doit donner une place importante à la verbalisation par les élèves de leurs façons de faire, qu’elles soient correctes ou non. </a:t>
            </a:r>
          </a:p>
          <a:p>
            <a:pPr marL="101600" indent="0">
              <a:buNone/>
            </a:pPr>
            <a:r>
              <a:rPr lang="fr-FR" sz="9600" cap="none" dirty="0">
                <a:latin typeface="Arial" panose="020B0604020202020204" pitchFamily="34" charset="0"/>
                <a:cs typeface="Arial" panose="020B0604020202020204" pitchFamily="34" charset="0"/>
              </a:rPr>
              <a:t>R20 </a:t>
            </a:r>
            <a:r>
              <a:rPr lang="fr-FR" sz="9600" cap="none" dirty="0">
                <a:solidFill>
                  <a:srgbClr val="FF0000"/>
                </a:solidFill>
                <a:latin typeface="Arial" panose="020B0604020202020204" pitchFamily="34" charset="0"/>
                <a:cs typeface="Arial" panose="020B0604020202020204" pitchFamily="34" charset="0"/>
              </a:rPr>
              <a:t>: les élèves doivent apprendre à utiliser le calcul mental ou le calcul en ligne pour déterminer l’ordre de grandeur d’un résultat afin de le contrôler ou, de façon plus générale, pour effectuer un calcul approché</a:t>
            </a:r>
          </a:p>
          <a:p>
            <a:pPr marL="0" indent="0">
              <a:buNone/>
            </a:pPr>
            <a:r>
              <a:rPr lang="fr-FR" sz="9600" dirty="0">
                <a:latin typeface="Arial" panose="020B0604020202020204" pitchFamily="34" charset="0"/>
                <a:cs typeface="Arial" panose="020B0604020202020204" pitchFamily="34" charset="0"/>
              </a:rPr>
              <a:t>R21 - Les opérations sont introduites par la résolution de problèmes.</a:t>
            </a:r>
          </a:p>
          <a:p>
            <a:pPr marL="0" indent="0">
              <a:buNone/>
            </a:pPr>
            <a:endParaRPr lang="fr-FR" sz="6200" cap="none" dirty="0">
              <a:latin typeface="Arial" panose="020B0604020202020204" pitchFamily="34" charset="0"/>
              <a:cs typeface="Arial" panose="020B0604020202020204" pitchFamily="34" charset="0"/>
            </a:endParaRPr>
          </a:p>
          <a:p>
            <a:endParaRPr lang="fr-FR" sz="6200" cap="none" dirty="0">
              <a:latin typeface="Arial" panose="020B0604020202020204" pitchFamily="34" charset="0"/>
              <a:cs typeface="Arial" panose="020B0604020202020204" pitchFamily="34" charset="0"/>
            </a:endParaRPr>
          </a:p>
        </p:txBody>
      </p:sp>
      <p:sp>
        <p:nvSpPr>
          <p:cNvPr id="4" name="Espace réservé de la date 3"/>
          <p:cNvSpPr>
            <a:spLocks noGrp="1"/>
          </p:cNvSpPr>
          <p:nvPr>
            <p:ph type="dt" sz="half" idx="10"/>
          </p:nvPr>
        </p:nvSpPr>
        <p:spPr>
          <a:xfrm>
            <a:off x="7770811" y="6361430"/>
            <a:ext cx="2743200" cy="365125"/>
          </a:xfrm>
        </p:spPr>
        <p:txBody>
          <a:bodyPr/>
          <a:lstStyle/>
          <a:p>
            <a:fld id="{D781BEF5-44B7-4317-9621-7A228365E738}" type="datetime1">
              <a:rPr lang="fr-FR" smtClean="0"/>
              <a:t>06/05/2019</a:t>
            </a:fld>
            <a:endParaRPr lang="fr-FR"/>
          </a:p>
        </p:txBody>
      </p:sp>
      <p:sp>
        <p:nvSpPr>
          <p:cNvPr id="5" name="Espace réservé du pied de page 4"/>
          <p:cNvSpPr>
            <a:spLocks noGrp="1"/>
          </p:cNvSpPr>
          <p:nvPr>
            <p:ph type="ftr" sz="quarter" idx="11"/>
          </p:nvPr>
        </p:nvSpPr>
        <p:spPr>
          <a:xfrm>
            <a:off x="0" y="6492875"/>
            <a:ext cx="6672887" cy="365125"/>
          </a:xfrm>
        </p:spPr>
        <p:txBody>
          <a:bodyPr/>
          <a:lstStyle/>
          <a:p>
            <a:r>
              <a:rPr lang="fr-FR"/>
              <a:t>Mission mathématiques du 68  circonscription de Wittelsheim</a:t>
            </a:r>
          </a:p>
        </p:txBody>
      </p:sp>
      <p:sp>
        <p:nvSpPr>
          <p:cNvPr id="6" name="Espace réservé du numéro de diapositive 5"/>
          <p:cNvSpPr>
            <a:spLocks noGrp="1"/>
          </p:cNvSpPr>
          <p:nvPr>
            <p:ph type="sldNum" sz="quarter" idx="12"/>
          </p:nvPr>
        </p:nvSpPr>
        <p:spPr>
          <a:xfrm>
            <a:off x="11229827" y="6417627"/>
            <a:ext cx="764215" cy="365125"/>
          </a:xfrm>
        </p:spPr>
        <p:txBody>
          <a:bodyPr/>
          <a:lstStyle/>
          <a:p>
            <a:pPr marL="0" lvl="0" indent="0" algn="r" rtl="0">
              <a:spcBef>
                <a:spcPts val="0"/>
              </a:spcBef>
              <a:spcAft>
                <a:spcPts val="0"/>
              </a:spcAft>
              <a:buNone/>
            </a:pPr>
            <a:fld id="{00000000-1234-1234-1234-123412341234}" type="slidenum">
              <a:rPr lang="fr-FR" smtClean="0"/>
              <a:t>8</a:t>
            </a:fld>
            <a:endParaRPr lang="fr-FR"/>
          </a:p>
        </p:txBody>
      </p:sp>
      <p:pic>
        <p:nvPicPr>
          <p:cNvPr id="9" name="Google Shape;205;p23"/>
          <p:cNvPicPr preferRelativeResize="0"/>
          <p:nvPr/>
        </p:nvPicPr>
        <p:blipFill rotWithShape="1">
          <a:blip r:embed="rId2">
            <a:alphaModFix/>
          </a:blip>
          <a:srcRect/>
          <a:stretch/>
        </p:blipFill>
        <p:spPr>
          <a:xfrm>
            <a:off x="11576899" y="0"/>
            <a:ext cx="487722" cy="359695"/>
          </a:xfrm>
          <a:prstGeom prst="rect">
            <a:avLst/>
          </a:prstGeom>
          <a:noFill/>
          <a:ln>
            <a:noFill/>
          </a:ln>
        </p:spPr>
      </p:pic>
    </p:spTree>
    <p:extLst>
      <p:ext uri="{BB962C8B-B14F-4D97-AF65-F5344CB8AC3E}">
        <p14:creationId xmlns:p14="http://schemas.microsoft.com/office/powerpoint/2010/main" val="420130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531660" y="0"/>
            <a:ext cx="10896239" cy="89965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fr-FR" dirty="0">
                <a:solidFill>
                  <a:srgbClr val="90C226"/>
                </a:solidFill>
                <a:latin typeface="Arial"/>
                <a:ea typeface="Arial"/>
                <a:cs typeface="Arial"/>
                <a:sym typeface="Arial"/>
              </a:rPr>
              <a:t>4. RAPPORT VILLANI-TOROSSIAN (janvier 2018)</a:t>
            </a:r>
            <a:endParaRPr dirty="0"/>
          </a:p>
        </p:txBody>
      </p:sp>
      <p:sp>
        <p:nvSpPr>
          <p:cNvPr id="222" name="Google Shape;222;p26"/>
          <p:cNvSpPr txBox="1">
            <a:spLocks noGrp="1"/>
          </p:cNvSpPr>
          <p:nvPr>
            <p:ph sz="quarter" idx="13"/>
          </p:nvPr>
        </p:nvSpPr>
        <p:spPr>
          <a:xfrm>
            <a:off x="103239" y="899652"/>
            <a:ext cx="11828206" cy="5521823"/>
          </a:xfrm>
          <a:prstGeom prst="rect">
            <a:avLst/>
          </a:prstGeom>
        </p:spPr>
        <p:txBody>
          <a:bodyPr spcFirstLastPara="1" wrap="square" lIns="91425" tIns="45700" rIns="91425" bIns="45700" anchor="ctr" anchorCtr="0">
            <a:noAutofit/>
          </a:bodyPr>
          <a:lstStyle/>
          <a:p>
            <a:pPr marL="0" lvl="0" indent="0" algn="l" rtl="0">
              <a:lnSpc>
                <a:spcPct val="115000"/>
              </a:lnSpc>
              <a:spcBef>
                <a:spcPts val="1000"/>
              </a:spcBef>
              <a:spcAft>
                <a:spcPts val="0"/>
              </a:spcAft>
              <a:buClr>
                <a:schemeClr val="dk1"/>
              </a:buClr>
              <a:buSzPts val="1100"/>
              <a:buFont typeface="Arial"/>
              <a:buNone/>
            </a:pPr>
            <a:r>
              <a:rPr lang="fr-FR" sz="2400" dirty="0">
                <a:solidFill>
                  <a:srgbClr val="404040"/>
                </a:solidFill>
                <a:latin typeface="Arial"/>
                <a:ea typeface="Arial"/>
                <a:cs typeface="Arial"/>
                <a:sym typeface="Arial"/>
              </a:rPr>
              <a:t>21 mesures pour l’enseignement des mathématiques, parmi lesquelles</a:t>
            </a:r>
          </a:p>
          <a:p>
            <a:pPr marL="0" lvl="0" indent="0" algn="l" rtl="0">
              <a:lnSpc>
                <a:spcPct val="115000"/>
              </a:lnSpc>
              <a:spcBef>
                <a:spcPts val="1000"/>
              </a:spcBef>
              <a:spcAft>
                <a:spcPts val="0"/>
              </a:spcAft>
              <a:buClr>
                <a:schemeClr val="dk1"/>
              </a:buClr>
              <a:buSzPts val="1100"/>
              <a:buFont typeface="Arial"/>
              <a:buNone/>
            </a:pPr>
            <a:endParaRPr sz="2400" dirty="0">
              <a:solidFill>
                <a:srgbClr val="404040"/>
              </a:solidFill>
              <a:latin typeface="Arial"/>
              <a:ea typeface="Arial"/>
              <a:cs typeface="Arial"/>
              <a:sym typeface="Arial"/>
            </a:endParaRPr>
          </a:p>
          <a:p>
            <a:pPr marL="457200" lvl="0" indent="-381000" algn="l" rtl="0">
              <a:lnSpc>
                <a:spcPct val="115000"/>
              </a:lnSpc>
              <a:spcBef>
                <a:spcPts val="100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Priorité au 1</a:t>
            </a:r>
            <a:r>
              <a:rPr lang="fr-FR" sz="2400" baseline="30000" dirty="0">
                <a:solidFill>
                  <a:srgbClr val="404040"/>
                </a:solidFill>
                <a:latin typeface="Arial"/>
                <a:ea typeface="Arial"/>
                <a:cs typeface="Arial"/>
                <a:sym typeface="Arial"/>
              </a:rPr>
              <a:t>er</a:t>
            </a:r>
            <a:r>
              <a:rPr lang="fr-FR" sz="2400" dirty="0">
                <a:solidFill>
                  <a:srgbClr val="404040"/>
                </a:solidFill>
                <a:latin typeface="Arial"/>
                <a:ea typeface="Arial"/>
                <a:cs typeface="Arial"/>
                <a:sym typeface="Arial"/>
              </a:rPr>
              <a:t> degré, et plus particulièrement aux REP+</a:t>
            </a:r>
            <a:endParaRPr sz="2400" dirty="0">
              <a:solidFill>
                <a:srgbClr val="404040"/>
              </a:solidFill>
              <a:latin typeface="Arial"/>
              <a:ea typeface="Arial"/>
              <a:cs typeface="Arial"/>
              <a:sym typeface="Arial"/>
            </a:endParaRPr>
          </a:p>
          <a:p>
            <a:pPr marL="457200" lvl="0" indent="-381000" algn="l" rtl="0">
              <a:lnSpc>
                <a:spcPct val="100000"/>
              </a:lnSpc>
              <a:spcBef>
                <a:spcPts val="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Clarification des objectifs et des méthodes d’enseignement</a:t>
            </a:r>
            <a:endParaRPr sz="2400" dirty="0">
              <a:solidFill>
                <a:srgbClr val="404040"/>
              </a:solidFill>
              <a:latin typeface="Arial"/>
              <a:ea typeface="Arial"/>
              <a:cs typeface="Arial"/>
              <a:sym typeface="Arial"/>
            </a:endParaRPr>
          </a:p>
          <a:p>
            <a:pPr marL="914400" lvl="0" indent="0" algn="l" rtl="0">
              <a:lnSpc>
                <a:spcPct val="100000"/>
              </a:lnSpc>
              <a:spcBef>
                <a:spcPts val="500"/>
              </a:spcBef>
              <a:spcAft>
                <a:spcPts val="0"/>
              </a:spcAft>
              <a:buNone/>
            </a:pPr>
            <a:r>
              <a:rPr lang="fr-FR" sz="2400" dirty="0">
                <a:solidFill>
                  <a:srgbClr val="404040"/>
                </a:solidFill>
                <a:latin typeface="Arial"/>
                <a:ea typeface="Arial"/>
                <a:cs typeface="Arial"/>
                <a:sym typeface="Arial"/>
              </a:rPr>
              <a:t>- </a:t>
            </a:r>
            <a:r>
              <a:rPr lang="fr-FR" sz="2400" dirty="0">
                <a:solidFill>
                  <a:srgbClr val="FF0000"/>
                </a:solidFill>
                <a:latin typeface="Arial"/>
                <a:ea typeface="Arial"/>
                <a:cs typeface="Arial"/>
                <a:sym typeface="Arial"/>
              </a:rPr>
              <a:t>Manipulation - verbalisation - abstraction</a:t>
            </a:r>
            <a:endParaRPr sz="2400" dirty="0">
              <a:solidFill>
                <a:srgbClr val="FF0000"/>
              </a:solidFill>
              <a:latin typeface="Arial"/>
              <a:ea typeface="Arial"/>
              <a:cs typeface="Arial"/>
              <a:sym typeface="Arial"/>
            </a:endParaRPr>
          </a:p>
          <a:p>
            <a:pPr marL="914400" lvl="0" indent="0" algn="l" rtl="0">
              <a:lnSpc>
                <a:spcPct val="100000"/>
              </a:lnSpc>
              <a:spcBef>
                <a:spcPts val="500"/>
              </a:spcBef>
              <a:spcAft>
                <a:spcPts val="0"/>
              </a:spcAft>
              <a:buNone/>
            </a:pPr>
            <a:r>
              <a:rPr lang="fr-FR" sz="2400" dirty="0">
                <a:solidFill>
                  <a:srgbClr val="404040"/>
                </a:solidFill>
                <a:latin typeface="Arial"/>
                <a:ea typeface="Arial"/>
                <a:cs typeface="Arial"/>
                <a:sym typeface="Arial"/>
              </a:rPr>
              <a:t>- </a:t>
            </a:r>
            <a:r>
              <a:rPr lang="fr-FR" sz="2400" dirty="0">
                <a:solidFill>
                  <a:srgbClr val="FF0000"/>
                </a:solidFill>
                <a:latin typeface="Arial"/>
                <a:ea typeface="Arial"/>
                <a:cs typeface="Arial"/>
                <a:sym typeface="Arial"/>
              </a:rPr>
              <a:t>Sens des 4 opérations</a:t>
            </a:r>
            <a:endParaRPr sz="2400" dirty="0">
              <a:solidFill>
                <a:srgbClr val="FF0000"/>
              </a:solidFill>
              <a:latin typeface="Arial"/>
              <a:ea typeface="Arial"/>
              <a:cs typeface="Arial"/>
              <a:sym typeface="Arial"/>
            </a:endParaRPr>
          </a:p>
          <a:p>
            <a:pPr marL="914400" lvl="0" indent="0" algn="l" rtl="0">
              <a:lnSpc>
                <a:spcPct val="100000"/>
              </a:lnSpc>
              <a:spcBef>
                <a:spcPts val="500"/>
              </a:spcBef>
              <a:spcAft>
                <a:spcPts val="0"/>
              </a:spcAft>
              <a:buNone/>
            </a:pPr>
            <a:r>
              <a:rPr lang="fr-FR" sz="2400" dirty="0">
                <a:solidFill>
                  <a:srgbClr val="FF0000"/>
                </a:solidFill>
                <a:latin typeface="Arial"/>
                <a:ea typeface="Arial"/>
                <a:cs typeface="Arial"/>
                <a:sym typeface="Arial"/>
              </a:rPr>
              <a:t>- Automatismes et mémorisation</a:t>
            </a:r>
            <a:endParaRPr sz="2400" dirty="0">
              <a:solidFill>
                <a:srgbClr val="FF0000"/>
              </a:solidFill>
              <a:latin typeface="Arial"/>
              <a:ea typeface="Arial"/>
              <a:cs typeface="Arial"/>
              <a:sym typeface="Arial"/>
            </a:endParaRPr>
          </a:p>
          <a:p>
            <a:pPr marL="457200" lvl="0" indent="-381000" algn="l" rtl="0">
              <a:lnSpc>
                <a:spcPct val="115000"/>
              </a:lnSpc>
              <a:spcBef>
                <a:spcPts val="100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Formation et développement professionnel des enseignants</a:t>
            </a:r>
            <a:endParaRPr sz="2400" dirty="0">
              <a:solidFill>
                <a:srgbClr val="404040"/>
              </a:solidFill>
              <a:latin typeface="Arial"/>
              <a:ea typeface="Arial"/>
              <a:cs typeface="Arial"/>
              <a:sym typeface="Arial"/>
            </a:endParaRPr>
          </a:p>
          <a:p>
            <a:pPr marL="457200" lvl="0" indent="-381000" algn="l" rtl="0">
              <a:lnSpc>
                <a:spcPct val="115000"/>
              </a:lnSpc>
              <a:spcBef>
                <a:spcPts val="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Nomination de référents mathématiques dans les circonscriptions</a:t>
            </a:r>
            <a:endParaRPr sz="2400" dirty="0">
              <a:solidFill>
                <a:srgbClr val="404040"/>
              </a:solidFill>
              <a:latin typeface="Arial"/>
              <a:ea typeface="Arial"/>
              <a:cs typeface="Arial"/>
              <a:sym typeface="Arial"/>
            </a:endParaRPr>
          </a:p>
          <a:p>
            <a:pPr marL="457200" lvl="0" indent="-381000" algn="l" rtl="0">
              <a:lnSpc>
                <a:spcPct val="115000"/>
              </a:lnSpc>
              <a:spcBef>
                <a:spcPts val="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Fournir des outils efficaces aux enseignants</a:t>
            </a:r>
            <a:endParaRPr sz="2400" dirty="0">
              <a:solidFill>
                <a:srgbClr val="404040"/>
              </a:solidFill>
              <a:latin typeface="Arial"/>
              <a:ea typeface="Arial"/>
              <a:cs typeface="Arial"/>
              <a:sym typeface="Arial"/>
            </a:endParaRPr>
          </a:p>
          <a:p>
            <a:pPr marL="457200" lvl="0" indent="-381000" algn="l" rtl="0">
              <a:lnSpc>
                <a:spcPct val="115000"/>
              </a:lnSpc>
              <a:spcBef>
                <a:spcPts val="0"/>
              </a:spcBef>
              <a:spcAft>
                <a:spcPts val="0"/>
              </a:spcAft>
              <a:buClr>
                <a:srgbClr val="404040"/>
              </a:buClr>
              <a:buSzPts val="2400"/>
              <a:buFont typeface="Arial"/>
              <a:buChar char="➢"/>
            </a:pPr>
            <a:r>
              <a:rPr lang="fr-FR" sz="2400" dirty="0">
                <a:solidFill>
                  <a:srgbClr val="404040"/>
                </a:solidFill>
                <a:latin typeface="Arial"/>
                <a:ea typeface="Arial"/>
                <a:cs typeface="Arial"/>
                <a:sym typeface="Arial"/>
              </a:rPr>
              <a:t>Mathématiques et société</a:t>
            </a:r>
            <a:endParaRPr sz="2400" dirty="0">
              <a:solidFill>
                <a:srgbClr val="404040"/>
              </a:solidFill>
              <a:latin typeface="Arial"/>
              <a:ea typeface="Arial"/>
              <a:cs typeface="Arial"/>
              <a:sym typeface="Arial"/>
            </a:endParaRPr>
          </a:p>
          <a:p>
            <a:pPr marL="0" lvl="0" indent="0" algn="l" rtl="0">
              <a:spcBef>
                <a:spcPts val="1000"/>
              </a:spcBef>
              <a:spcAft>
                <a:spcPts val="0"/>
              </a:spcAft>
              <a:buNone/>
            </a:pPr>
            <a:endParaRPr dirty="0"/>
          </a:p>
        </p:txBody>
      </p:sp>
      <p:sp>
        <p:nvSpPr>
          <p:cNvPr id="2" name="Espace réservé de la date 1"/>
          <p:cNvSpPr>
            <a:spLocks noGrp="1"/>
          </p:cNvSpPr>
          <p:nvPr>
            <p:ph type="dt" sz="half" idx="10"/>
          </p:nvPr>
        </p:nvSpPr>
        <p:spPr>
          <a:xfrm>
            <a:off x="8152861" y="6421475"/>
            <a:ext cx="2743200" cy="365125"/>
          </a:xfrm>
        </p:spPr>
        <p:txBody>
          <a:bodyPr/>
          <a:lstStyle/>
          <a:p>
            <a:fld id="{072ACAD6-C0FA-4DE1-BFDE-7298F45C1FF4}" type="datetime1">
              <a:rPr lang="fr-FR" smtClean="0"/>
              <a:t>06/05/2019</a:t>
            </a:fld>
            <a:endParaRPr lang="fr-FR" dirty="0"/>
          </a:p>
        </p:txBody>
      </p:sp>
      <p:sp>
        <p:nvSpPr>
          <p:cNvPr id="3" name="Espace réservé du pied de page 2"/>
          <p:cNvSpPr>
            <a:spLocks noGrp="1"/>
          </p:cNvSpPr>
          <p:nvPr>
            <p:ph type="ftr" sz="quarter" idx="11"/>
          </p:nvPr>
        </p:nvSpPr>
        <p:spPr>
          <a:xfrm>
            <a:off x="103239" y="6492875"/>
            <a:ext cx="6672887" cy="365125"/>
          </a:xfrm>
        </p:spPr>
        <p:txBody>
          <a:bodyPr/>
          <a:lstStyle/>
          <a:p>
            <a:r>
              <a:rPr lang="fr-FR" dirty="0"/>
              <a:t>Mission mathématiques du 68  circonscription de Wittelsheim</a:t>
            </a:r>
          </a:p>
        </p:txBody>
      </p:sp>
      <p:sp>
        <p:nvSpPr>
          <p:cNvPr id="223" name="Google Shape;223;p26"/>
          <p:cNvSpPr txBox="1">
            <a:spLocks noGrp="1"/>
          </p:cNvSpPr>
          <p:nvPr>
            <p:ph type="sldNum" sz="quarter" idx="12"/>
          </p:nvPr>
        </p:nvSpPr>
        <p:spPr>
          <a:xfrm>
            <a:off x="11427900" y="6492900"/>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fr-FR"/>
              <a:t>9</a:t>
            </a:fld>
            <a:endParaRPr/>
          </a:p>
        </p:txBody>
      </p:sp>
      <p:pic>
        <p:nvPicPr>
          <p:cNvPr id="7" name="Google Shape;247;p27"/>
          <p:cNvPicPr preferRelativeResize="0"/>
          <p:nvPr/>
        </p:nvPicPr>
        <p:blipFill rotWithShape="1">
          <a:blip r:embed="rId3">
            <a:alphaModFix/>
          </a:blip>
          <a:srcRect/>
          <a:stretch/>
        </p:blipFill>
        <p:spPr>
          <a:xfrm>
            <a:off x="11607028" y="116281"/>
            <a:ext cx="487722" cy="359695"/>
          </a:xfrm>
          <a:prstGeom prst="rect">
            <a:avLst/>
          </a:prstGeom>
          <a:noFill/>
          <a:ln>
            <a:noFill/>
          </a:ln>
        </p:spPr>
      </p:pic>
    </p:spTree>
    <p:extLst>
      <p:ext uri="{BB962C8B-B14F-4D97-AF65-F5344CB8AC3E}">
        <p14:creationId xmlns:p14="http://schemas.microsoft.com/office/powerpoint/2010/main" val="2198723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2677</Words>
  <Application>Microsoft Macintosh PowerPoint</Application>
  <PresentationFormat>Grand écran</PresentationFormat>
  <Paragraphs>333</Paragraphs>
  <Slides>27</Slides>
  <Notes>24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27</vt:i4>
      </vt:variant>
    </vt:vector>
  </HeadingPairs>
  <TitlesOfParts>
    <vt:vector size="35" baseType="lpstr">
      <vt:lpstr>Arial</vt:lpstr>
      <vt:lpstr>Calibri</vt:lpstr>
      <vt:lpstr>Calibri Light</vt:lpstr>
      <vt:lpstr>Questrial</vt:lpstr>
      <vt:lpstr>Trebuchet MS</vt:lpstr>
      <vt:lpstr>Tw Cen MT</vt:lpstr>
      <vt:lpstr>Thème Office</vt:lpstr>
      <vt:lpstr>Ronds dans l’eau</vt:lpstr>
      <vt:lpstr>Annexes institutionnelles</vt:lpstr>
      <vt:lpstr>Annexes en lien avec la numération</vt:lpstr>
      <vt:lpstr>Présentation PowerPoint</vt:lpstr>
      <vt:lpstr>Présentation PowerPoint</vt:lpstr>
      <vt:lpstr>2. LES APPORTS DE LA RECHERCHE (CNESCO 2015)</vt:lpstr>
      <vt:lpstr>3. RECOMMANDATIONS DU CNESCO</vt:lpstr>
      <vt:lpstr>3. RECOMMANDATIONS DU CNESCO</vt:lpstr>
      <vt:lpstr>3. RECOMMANDATIONS DU CNESCO</vt:lpstr>
      <vt:lpstr>4. RAPPORT VILLANI-TOROSSIAN (janvier 2018)</vt:lpstr>
      <vt:lpstr>TRADUCTIONS DES RECOMMANDATIONS DU CNESCO  ET DES MESURES DU PLAN VILLANI-TOROSSIAN</vt:lpstr>
      <vt:lpstr>UN PLAN MATHÉMATIQUE PLURIANNUEL</vt:lpstr>
      <vt:lpstr>Présentation PowerPoint</vt:lpstr>
      <vt:lpstr>Présentation PowerPoint</vt:lpstr>
      <vt:lpstr>SPÉCIFICITÉS DU CYCLE 2</vt:lpstr>
      <vt:lpstr>SPÉCIFICITÉS DU CYCLE 2</vt:lpstr>
      <vt:lpstr>SPÉCIFICITÉS DU CYCLE 2</vt:lpstr>
      <vt:lpstr>PRÉAMBULE DES PROGRAMMES</vt:lpstr>
      <vt:lpstr>PRÉAMBULE DES PROGRAMMES</vt:lpstr>
      <vt:lpstr>PRÉAMBULE DES PROGRAMMES</vt:lpstr>
      <vt:lpstr>PRÉAMBULE DES PROGRAMMES</vt:lpstr>
      <vt:lpstr>les programmes : nombres et calculs</vt:lpstr>
      <vt:lpstr>les programmes : nombres et calculs</vt:lpstr>
      <vt:lpstr>les programmes : nombres et calculs</vt:lpstr>
      <vt:lpstr>les programmes : nombres et calculs</vt:lpstr>
      <vt:lpstr>NOMBRES ET CALCULS</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IEN</dc:creator>
  <cp:lastModifiedBy>Jérémie Lutz</cp:lastModifiedBy>
  <cp:revision>6</cp:revision>
  <dcterms:created xsi:type="dcterms:W3CDTF">2019-02-28T12:13:20Z</dcterms:created>
  <dcterms:modified xsi:type="dcterms:W3CDTF">2019-05-06T06:18:23Z</dcterms:modified>
</cp:coreProperties>
</file>