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57" r:id="rId4"/>
    <p:sldId id="278" r:id="rId5"/>
    <p:sldId id="258" r:id="rId6"/>
    <p:sldId id="259" r:id="rId7"/>
    <p:sldId id="260" r:id="rId8"/>
    <p:sldId id="261" r:id="rId9"/>
    <p:sldId id="262" r:id="rId10"/>
    <p:sldId id="263" r:id="rId11"/>
    <p:sldId id="264" r:id="rId12"/>
    <p:sldId id="281" r:id="rId13"/>
    <p:sldId id="282"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2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3E6E9-2B78-4890-811A-0F6B9CEAB304}"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462D9-7C0C-45DA-A13B-9B5F8BAD7310}" type="slidenum">
              <a:rPr lang="fr-FR" smtClean="0"/>
              <a:t>‹N°›</a:t>
            </a:fld>
            <a:endParaRPr lang="fr-FR"/>
          </a:p>
        </p:txBody>
      </p:sp>
    </p:spTree>
    <p:extLst>
      <p:ext uri="{BB962C8B-B14F-4D97-AF65-F5344CB8AC3E}">
        <p14:creationId xmlns:p14="http://schemas.microsoft.com/office/powerpoint/2010/main" val="410425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nouveaux mots sont introduits au fur et à mesure des besoins de désignation des nombres</a:t>
            </a:r>
            <a:r>
              <a:rPr lang="fr-FR" baseline="0" dirty="0"/>
              <a:t> </a:t>
            </a:r>
            <a:r>
              <a:rPr lang="fr-FR" dirty="0"/>
              <a:t>de plus en plus grands, tout en utilisant des noms de nombre déjà introduits.</a:t>
            </a:r>
            <a:r>
              <a:rPr lang="fr-FR" baseline="0" dirty="0"/>
              <a:t> </a:t>
            </a:r>
          </a:p>
          <a:p>
            <a:r>
              <a:rPr lang="fr-FR" baseline="0" dirty="0"/>
              <a:t>Ainsi par exemple la désignation des nombres entre cent et neuf cent quatre-vingt-dix-neuf nécessite tous les mots utilisés pour désigner les nombres entre un et quatre-vingt-dix-neuf plus le mot « cent ».  </a:t>
            </a:r>
          </a:p>
          <a:p>
            <a:r>
              <a:rPr lang="fr-FR" baseline="0" dirty="0"/>
              <a:t> </a:t>
            </a:r>
            <a:r>
              <a:rPr lang="fr-FR" b="1" u="sng" baseline="0" dirty="0"/>
              <a:t>Un ordre est respecté dans les énonciations, que reflète-t-il mathématiquement ? </a:t>
            </a:r>
          </a:p>
          <a:p>
            <a:r>
              <a:rPr lang="fr-FR" b="0" u="none" baseline="0" dirty="0">
                <a:solidFill>
                  <a:srgbClr val="FF0000"/>
                </a:solidFill>
              </a:rPr>
              <a:t>Cet ordre </a:t>
            </a:r>
            <a:r>
              <a:rPr lang="fr-FR" b="0" u="none" baseline="0" dirty="0">
                <a:solidFill>
                  <a:srgbClr val="FF0000"/>
                </a:solidFill>
                <a:sym typeface="Wingdings" panose="05000000000000000000" pitchFamily="2" charset="2"/>
              </a:rPr>
              <a:t></a:t>
            </a:r>
            <a:r>
              <a:rPr lang="fr-FR" b="0" u="none" baseline="0" dirty="0">
                <a:solidFill>
                  <a:srgbClr val="FF0000"/>
                </a:solidFill>
              </a:rPr>
              <a:t>  règles liées à des décompositions  mettant en jeu l’addition et la multiplication. Les nombres peuvent être en effet décomposés</a:t>
            </a:r>
          </a:p>
          <a:p>
            <a:r>
              <a:rPr lang="fr-FR" b="0" u="none" baseline="0" dirty="0">
                <a:solidFill>
                  <a:srgbClr val="FF0000"/>
                </a:solidFill>
              </a:rPr>
              <a:t>en somme(s), et dans certaines sommes certains termes peuvent être décomposés en produits.</a:t>
            </a:r>
            <a:endParaRPr lang="fr-FR" b="0" u="none" dirty="0">
              <a:solidFill>
                <a:srgbClr val="FF0000"/>
              </a:solidFill>
            </a:endParaRPr>
          </a:p>
        </p:txBody>
      </p:sp>
      <p:sp>
        <p:nvSpPr>
          <p:cNvPr id="4" name="Espace réservé du numéro de diapositive 3"/>
          <p:cNvSpPr>
            <a:spLocks noGrp="1"/>
          </p:cNvSpPr>
          <p:nvPr>
            <p:ph type="sldNum" sz="quarter" idx="10"/>
          </p:nvPr>
        </p:nvSpPr>
        <p:spPr/>
        <p:txBody>
          <a:bodyPr/>
          <a:lstStyle/>
          <a:p>
            <a:fld id="{B1BD8C77-D21F-4B16-AC4B-04119DB4572E}" type="slidenum">
              <a:rPr lang="fr-FR" smtClean="0"/>
              <a:t>2</a:t>
            </a:fld>
            <a:endParaRPr lang="fr-FR"/>
          </a:p>
        </p:txBody>
      </p:sp>
    </p:spTree>
    <p:extLst>
      <p:ext uri="{BB962C8B-B14F-4D97-AF65-F5344CB8AC3E}">
        <p14:creationId xmlns:p14="http://schemas.microsoft.com/office/powerpoint/2010/main" val="36755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4ab3a50299_0_25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4ab3a50299_0_250: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 Un nombre peut admettre plusieurs écritures avec les unités de numération </a:t>
            </a:r>
            <a:r>
              <a:rPr lang="fr-FR" b="1" dirty="0"/>
              <a:t>mais a toujours une unique écriture dans le système écrit et dans le système parlé</a:t>
            </a:r>
            <a:endParaRPr b="1" dirty="0"/>
          </a:p>
          <a:p>
            <a:pPr marL="0" lvl="0" indent="0" algn="l" rtl="0">
              <a:spcBef>
                <a:spcPts val="0"/>
              </a:spcBef>
              <a:spcAft>
                <a:spcPts val="0"/>
              </a:spcAft>
              <a:buClr>
                <a:schemeClr val="dk1"/>
              </a:buClr>
              <a:buSzPts val="1100"/>
              <a:buFont typeface="Arial"/>
              <a:buNone/>
            </a:pPr>
            <a:r>
              <a:rPr lang="fr-FR" dirty="0"/>
              <a:t>“</a:t>
            </a:r>
            <a:r>
              <a:rPr lang="fr-FR" dirty="0" err="1"/>
              <a:t>Tempier</a:t>
            </a:r>
            <a:r>
              <a:rPr lang="fr-FR" dirty="0"/>
              <a:t> : Un nombre possède différentes écritures en unités de numération (EUN)</a:t>
            </a:r>
            <a:endParaRPr dirty="0"/>
          </a:p>
          <a:p>
            <a:pPr marL="0" lvl="0" indent="0" algn="l" rtl="0">
              <a:spcBef>
                <a:spcPts val="0"/>
              </a:spcBef>
              <a:spcAft>
                <a:spcPts val="0"/>
              </a:spcAft>
              <a:buClr>
                <a:schemeClr val="dk1"/>
              </a:buClr>
              <a:buSzPts val="1100"/>
              <a:buFont typeface="Arial"/>
              <a:buNone/>
            </a:pPr>
            <a:r>
              <a:rPr lang="fr-FR" dirty="0"/>
              <a:t> Par exemple un nombre comme </a:t>
            </a:r>
            <a:r>
              <a:rPr lang="fr-FR" b="1" dirty="0"/>
              <a:t>8504</a:t>
            </a:r>
            <a:r>
              <a:rPr lang="fr-FR" dirty="0"/>
              <a:t> peut s’écrire 8 milliers 5 centaines 4 unités ou bien</a:t>
            </a:r>
            <a:r>
              <a:rPr lang="fr-FR" b="1" dirty="0"/>
              <a:t> 85 centaines 4</a:t>
            </a:r>
            <a:r>
              <a:rPr lang="fr-FR" dirty="0"/>
              <a:t>  unités ou encore 8 milliers 4 unités 50 dizaines, etc. </a:t>
            </a:r>
            <a:r>
              <a:rPr lang="fr-FR" b="1" dirty="0"/>
              <a:t>Nous appellerons écriture canonique en unités de numération</a:t>
            </a:r>
            <a:r>
              <a:rPr lang="fr-FR" dirty="0"/>
              <a:t> (EUNC) celle pour laquelle le nombre d’unités de chaque ordre est au plus égal à neuf.</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fr-FR" dirty="0"/>
              <a:t>“</a:t>
            </a:r>
            <a:r>
              <a:rPr lang="fr-FR" dirty="0" err="1"/>
              <a:t>Tempier</a:t>
            </a:r>
            <a:r>
              <a:rPr lang="fr-FR" dirty="0"/>
              <a:t> On appelle </a:t>
            </a:r>
            <a:r>
              <a:rPr lang="fr-FR" b="1" dirty="0"/>
              <a:t>écriture selon les  puissances de dix</a:t>
            </a:r>
            <a:r>
              <a:rPr lang="fr-FR" dirty="0"/>
              <a:t> (EPD) une écriture utilisant ces puissances, comme par exemple : </a:t>
            </a:r>
            <a:r>
              <a:rPr lang="fr-FR" b="1" dirty="0"/>
              <a:t>8504 = 85x100 + 4</a:t>
            </a:r>
            <a:r>
              <a:rPr lang="fr-FR" dirty="0"/>
              <a:t>. </a:t>
            </a:r>
            <a:r>
              <a:rPr lang="fr-FR" b="1" dirty="0"/>
              <a:t>L’écriture canonique selon les puissances de dix</a:t>
            </a:r>
            <a:r>
              <a:rPr lang="fr-FR" dirty="0"/>
              <a:t> (EPDC) est l’écriture pour laquelle le coefficient devant chaque puissance de dix est au plus égal à neuf. Par exemple 8504 = (8x1000) + (5x100) + (4x1).</a:t>
            </a:r>
            <a:endParaRPr dirty="0"/>
          </a:p>
          <a:p>
            <a:pPr marL="0" lvl="0" indent="0" algn="l" rtl="0">
              <a:spcBef>
                <a:spcPts val="0"/>
              </a:spcBef>
              <a:spcAft>
                <a:spcPts val="0"/>
              </a:spcAft>
              <a:buClr>
                <a:schemeClr val="dk1"/>
              </a:buClr>
              <a:buSzPts val="1100"/>
              <a:buFont typeface="Arial"/>
              <a:buNone/>
            </a:pPr>
            <a:r>
              <a:rPr lang="fr-FR" b="1" dirty="0"/>
              <a:t>L’écriture additive canonique </a:t>
            </a:r>
            <a:r>
              <a:rPr lang="fr-FR" dirty="0"/>
              <a:t>selon les puissances de dix (EAC) est l’écriture pour laquelle il y a un seul chiffre non nul (le chiffre de plus haut rang) dans tous les termes de l’addition. Par exemple : </a:t>
            </a:r>
            <a:r>
              <a:rPr lang="fr-FR" b="1" dirty="0"/>
              <a:t>8 504 = 8 000 + 500 + 4.</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fr-FR" b="1" dirty="0"/>
              <a:t>L’ostensif écriture additive</a:t>
            </a:r>
            <a:r>
              <a:rPr lang="fr-FR" dirty="0"/>
              <a:t> selon les puissances de dix (EAPD) Ces écritures peuvent être de la forme 100 + 100 + 10 + 10 + 10 + 10 + 10 + 10 + 10 + 10 + 10+ 10 + 10 + 10 + 1 + 1 + 1 + 1 ou 200 + 120 + 4 pour le nombre 324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b="1" dirty="0"/>
              <a:t>L’ostensif matériel de numération</a:t>
            </a:r>
            <a:r>
              <a:rPr lang="fr-FR" dirty="0"/>
              <a:t> Ce que nous nommons matériel de numération correspond alors à ces différents types de matériels utilisés dans les tâches de dénombrement à l’école, notamment pour "illustrer" les  unités des différents ordres.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24" name="Google Shape;924;g4ab3a50299_0_250: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29791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25:notes"/>
          <p:cNvSpPr txBox="1">
            <a:spLocks noGrp="1"/>
          </p:cNvSpPr>
          <p:nvPr>
            <p:ph type="body" idx="1"/>
          </p:nvPr>
        </p:nvSpPr>
        <p:spPr>
          <a:xfrm>
            <a:off x="679450" y="4803934"/>
            <a:ext cx="5435600" cy="393049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p25: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Espace réservé de la date 1"/>
          <p:cNvSpPr>
            <a:spLocks noGrp="1"/>
          </p:cNvSpPr>
          <p:nvPr>
            <p:ph type="dt" idx="10"/>
          </p:nvPr>
        </p:nvSpPr>
        <p:spPr/>
        <p:txBody>
          <a:bodyPr/>
          <a:lstStyle/>
          <a:p>
            <a:endParaRPr lang="fr-FR"/>
          </a:p>
        </p:txBody>
      </p:sp>
    </p:spTree>
    <p:extLst>
      <p:ext uri="{BB962C8B-B14F-4D97-AF65-F5344CB8AC3E}">
        <p14:creationId xmlns:p14="http://schemas.microsoft.com/office/powerpoint/2010/main" val="53978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4ab3a50299_0_14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4ab3a50299_0_144: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sz="1400"/>
              <a:t>Maternelle : numération orale et recherche de l’écriture chiffrée (bande numérique)</a:t>
            </a:r>
            <a:endParaRPr sz="1400"/>
          </a:p>
          <a:p>
            <a:pPr marL="0" lvl="0" indent="0" algn="l" rtl="0">
              <a:spcBef>
                <a:spcPts val="0"/>
              </a:spcBef>
              <a:spcAft>
                <a:spcPts val="0"/>
              </a:spcAft>
              <a:buClr>
                <a:schemeClr val="dk1"/>
              </a:buClr>
              <a:buSzPts val="1100"/>
              <a:buFont typeface="Arial"/>
              <a:buNone/>
            </a:pPr>
            <a:r>
              <a:rPr lang="fr-FR" sz="1400"/>
              <a:t>on comprend le nombre via la numération  orale essentiellement.  L’écriture chiffrée est la traduction du nom du nombre. </a:t>
            </a:r>
            <a:endParaRPr sz="1400"/>
          </a:p>
          <a:p>
            <a:pPr marL="0" lvl="0" indent="0" algn="l" rtl="0">
              <a:spcBef>
                <a:spcPts val="0"/>
              </a:spcBef>
              <a:spcAft>
                <a:spcPts val="0"/>
              </a:spcAft>
              <a:buClr>
                <a:schemeClr val="dk1"/>
              </a:buClr>
              <a:buSzPts val="1100"/>
              <a:buFont typeface="Arial"/>
              <a:buNone/>
            </a:pPr>
            <a:r>
              <a:rPr lang="fr-FR" sz="1400"/>
              <a:t>Cela représente une difficulté pour la suite.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fr-FR" sz="1400"/>
              <a:t>CP : comment comprendre le nombre via la numération écrite chiffrée  en abandonnant ce qu’ils ont fait jusqu’alors. </a:t>
            </a:r>
            <a:endParaRPr sz="1400"/>
          </a:p>
          <a:p>
            <a:pPr marL="0" lvl="0" indent="0" algn="l" rtl="0">
              <a:spcBef>
                <a:spcPts val="0"/>
              </a:spcBef>
              <a:spcAft>
                <a:spcPts val="0"/>
              </a:spcAft>
              <a:buClr>
                <a:schemeClr val="dk1"/>
              </a:buClr>
              <a:buSzPts val="1100"/>
              <a:buFont typeface="Arial"/>
              <a:buNone/>
            </a:pPr>
            <a:r>
              <a:rPr lang="fr-FR" sz="1400"/>
              <a:t>Dans les manuels on ne distingue pas vraiment les deux numérations (orale et chiffrée). </a:t>
            </a:r>
            <a:endParaRPr sz="1400"/>
          </a:p>
          <a:p>
            <a:pPr marL="0" lvl="0" indent="0" algn="l" rtl="0">
              <a:spcBef>
                <a:spcPts val="0"/>
              </a:spcBef>
              <a:spcAft>
                <a:spcPts val="0"/>
              </a:spcAft>
              <a:buClr>
                <a:schemeClr val="dk1"/>
              </a:buClr>
              <a:buSzPts val="1100"/>
              <a:buFont typeface="Arial"/>
              <a:buNone/>
            </a:pPr>
            <a:r>
              <a:rPr lang="fr-FR" sz="1400"/>
              <a:t>On a des écritures chiffrées qui sont là, qu’ils connaissent en s’appuyant sur la numération orale.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fr-FR" sz="1400"/>
              <a:t>Pourquoi ne pas construire l’écriture chiffrée sans passer par le nom du nombre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None/>
            </a:pPr>
            <a:endParaRPr/>
          </a:p>
        </p:txBody>
      </p:sp>
      <p:sp>
        <p:nvSpPr>
          <p:cNvPr id="892" name="Google Shape;892;g4ab3a50299_0_144: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25408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4ab3a50299_0_14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4ab3a50299_0_144: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sz="1400"/>
              <a:t>Maternelle : numération orale et recherche de l’écriture chiffrée (bande numérique)</a:t>
            </a:r>
            <a:endParaRPr sz="1400"/>
          </a:p>
          <a:p>
            <a:pPr marL="0" lvl="0" indent="0" algn="l" rtl="0">
              <a:spcBef>
                <a:spcPts val="0"/>
              </a:spcBef>
              <a:spcAft>
                <a:spcPts val="0"/>
              </a:spcAft>
              <a:buClr>
                <a:schemeClr val="dk1"/>
              </a:buClr>
              <a:buSzPts val="1100"/>
              <a:buFont typeface="Arial"/>
              <a:buNone/>
            </a:pPr>
            <a:r>
              <a:rPr lang="fr-FR" sz="1400"/>
              <a:t>on comprend le nombre via la numération  orale essentiellement.  L’écriture chiffrée est la traduction du nom du nombre. </a:t>
            </a:r>
            <a:endParaRPr sz="1400"/>
          </a:p>
          <a:p>
            <a:pPr marL="0" lvl="0" indent="0" algn="l" rtl="0">
              <a:spcBef>
                <a:spcPts val="0"/>
              </a:spcBef>
              <a:spcAft>
                <a:spcPts val="0"/>
              </a:spcAft>
              <a:buClr>
                <a:schemeClr val="dk1"/>
              </a:buClr>
              <a:buSzPts val="1100"/>
              <a:buFont typeface="Arial"/>
              <a:buNone/>
            </a:pPr>
            <a:r>
              <a:rPr lang="fr-FR" sz="1400"/>
              <a:t>Cela représente une difficulté pour la suite.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fr-FR" sz="1400"/>
              <a:t>CP : comment comprendre le nombre via la numération écrite chiffrée  en abandonnant ce qu’ils ont fait jusqu’alors. </a:t>
            </a:r>
            <a:endParaRPr sz="1400"/>
          </a:p>
          <a:p>
            <a:pPr marL="0" lvl="0" indent="0" algn="l" rtl="0">
              <a:spcBef>
                <a:spcPts val="0"/>
              </a:spcBef>
              <a:spcAft>
                <a:spcPts val="0"/>
              </a:spcAft>
              <a:buClr>
                <a:schemeClr val="dk1"/>
              </a:buClr>
              <a:buSzPts val="1100"/>
              <a:buFont typeface="Arial"/>
              <a:buNone/>
            </a:pPr>
            <a:r>
              <a:rPr lang="fr-FR" sz="1400"/>
              <a:t>Dans les manuels on ne distingue pas vraiment les deux numérations (orale et chiffrée). </a:t>
            </a:r>
            <a:endParaRPr sz="1400"/>
          </a:p>
          <a:p>
            <a:pPr marL="0" lvl="0" indent="0" algn="l" rtl="0">
              <a:spcBef>
                <a:spcPts val="0"/>
              </a:spcBef>
              <a:spcAft>
                <a:spcPts val="0"/>
              </a:spcAft>
              <a:buClr>
                <a:schemeClr val="dk1"/>
              </a:buClr>
              <a:buSzPts val="1100"/>
              <a:buFont typeface="Arial"/>
              <a:buNone/>
            </a:pPr>
            <a:r>
              <a:rPr lang="fr-FR" sz="1400"/>
              <a:t>On a des écritures chiffrées qui sont là, qu’ils connaissent en s’appuyant sur la numération orale.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fr-FR" sz="1400"/>
              <a:t>Pourquoi ne pas construire l’écriture chiffrée sans passer par le nom du nombre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None/>
            </a:pPr>
            <a:endParaRPr/>
          </a:p>
        </p:txBody>
      </p:sp>
      <p:sp>
        <p:nvSpPr>
          <p:cNvPr id="892" name="Google Shape;892;g4ab3a50299_0_144: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72604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9f52dccb6_0_122: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49f52dccb6_0_122: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400" dirty="0"/>
              <a:t>Des mots nombres ( 26 mots différents….) peuvent être combinés pour pouvoir dire l’infinité des nombres dont on peut parler.  De nouveaux mots sont introduits au fur et à mesure des besoins de désignation des nombres de plus en plus grands, tout en utilisant des noms de nombre déjà introduits. </a:t>
            </a:r>
            <a:endParaRPr sz="1400" dirty="0"/>
          </a:p>
          <a:p>
            <a:pPr marL="0" lvl="0" indent="0" algn="l" rtl="0">
              <a:spcBef>
                <a:spcPts val="0"/>
              </a:spcBef>
              <a:spcAft>
                <a:spcPts val="0"/>
              </a:spcAft>
              <a:buNone/>
            </a:pPr>
            <a:endParaRPr sz="1400" dirty="0"/>
          </a:p>
          <a:p>
            <a:pPr marL="0" lvl="0" indent="0" algn="l" rtl="0">
              <a:spcBef>
                <a:spcPts val="0"/>
              </a:spcBef>
              <a:spcAft>
                <a:spcPts val="0"/>
              </a:spcAft>
              <a:buSzPts val="1100"/>
              <a:buNone/>
            </a:pPr>
            <a:r>
              <a:rPr lang="fr-FR" sz="1400" dirty="0" err="1"/>
              <a:t>Tempier</a:t>
            </a:r>
            <a:r>
              <a:rPr lang="fr-FR" sz="1400" dirty="0"/>
              <a:t> : Dans le système parlé, une dizaine s’écrit (et se dit) dix, deux dizaines s’écrit vingt, trois dizaines s’écrit trente, quatre dizaines s’écrit quarante, cinq dizaines s’écrit cinquante, six dizaines s’écrit soixante, sept dizaines s’écrit soixante-dix, huit dizaines s’écrit quatre-vingts, neuf dizaines s’écrit quatre-vingt-dix. </a:t>
            </a:r>
            <a:endParaRPr sz="1400" dirty="0"/>
          </a:p>
          <a:p>
            <a:pPr marL="0" lvl="0" indent="0" algn="l" rtl="0">
              <a:spcBef>
                <a:spcPts val="0"/>
              </a:spcBef>
              <a:spcAft>
                <a:spcPts val="0"/>
              </a:spcAft>
              <a:buSzPts val="1100"/>
              <a:buNone/>
            </a:pPr>
            <a:r>
              <a:rPr lang="fr-FR" sz="1400" dirty="0"/>
              <a:t>Pour écrire les nombres entre deux dizaines consécutives, on fait suivre le nom de chaque dizaine par les noms des nombres compris entre un et neuf. Par exemple cinq dizaines sept unités s’écrit cinquante-sept. </a:t>
            </a:r>
            <a:endParaRPr sz="1400" dirty="0"/>
          </a:p>
          <a:p>
            <a:pPr marL="0" lvl="0" indent="0" algn="l" rtl="0">
              <a:spcBef>
                <a:spcPts val="0"/>
              </a:spcBef>
              <a:spcAft>
                <a:spcPts val="0"/>
              </a:spcAft>
              <a:buClr>
                <a:schemeClr val="dk1"/>
              </a:buClr>
              <a:buSzPts val="1100"/>
              <a:buFont typeface="Arial"/>
              <a:buNone/>
            </a:pPr>
            <a:r>
              <a:rPr lang="fr-FR" sz="1400" dirty="0"/>
              <a:t>Cependant il existe des exceptions à cette règle :</a:t>
            </a:r>
            <a:endParaRPr sz="1400" dirty="0"/>
          </a:p>
          <a:p>
            <a:pPr marL="0" lvl="0" indent="0" algn="l" rtl="0">
              <a:spcBef>
                <a:spcPts val="0"/>
              </a:spcBef>
              <a:spcAft>
                <a:spcPts val="0"/>
              </a:spcAft>
              <a:buClr>
                <a:schemeClr val="dk1"/>
              </a:buClr>
              <a:buSzPts val="1100"/>
              <a:buFont typeface="Arial"/>
              <a:buNone/>
            </a:pPr>
            <a:r>
              <a:rPr lang="fr-FR" sz="1400" dirty="0"/>
              <a:t>- une dizaine une unité s’écrit onze, une dizaine deux unités s’écrit douze, une dizaine trois unités s’écrit treize, une dizaine quatre unités s’écrit quatorze, une dizaine cinq unités s’écrit quinze, une dizaine six unités s’écrit seize.</a:t>
            </a:r>
            <a:endParaRPr sz="1400" dirty="0"/>
          </a:p>
          <a:p>
            <a:pPr marL="0" lvl="0" indent="0" algn="l" rtl="0">
              <a:spcBef>
                <a:spcPts val="0"/>
              </a:spcBef>
              <a:spcAft>
                <a:spcPts val="0"/>
              </a:spcAft>
              <a:buClr>
                <a:schemeClr val="dk1"/>
              </a:buClr>
              <a:buSzPts val="1100"/>
              <a:buFont typeface="Arial"/>
              <a:buNone/>
            </a:pPr>
            <a:r>
              <a:rPr lang="fr-FR" sz="1400" dirty="0"/>
              <a:t>- Sept dizaines une unité s’écrit soixante-et-onze,…, sept dizaines neuf unités s’écrit soixante-dix-neuf,</a:t>
            </a:r>
            <a:endParaRPr sz="1400" dirty="0"/>
          </a:p>
          <a:p>
            <a:pPr marL="0" lvl="0" indent="0" algn="l" rtl="0">
              <a:spcBef>
                <a:spcPts val="0"/>
              </a:spcBef>
              <a:spcAft>
                <a:spcPts val="0"/>
              </a:spcAft>
              <a:buClr>
                <a:schemeClr val="dk1"/>
              </a:buClr>
              <a:buSzPts val="1100"/>
              <a:buFont typeface="Arial"/>
              <a:buNone/>
            </a:pPr>
            <a:r>
              <a:rPr lang="fr-FR" sz="1400" dirty="0"/>
              <a:t>- Neuf dizaines une unité s’écrit quatre-vingt-onze, …, neuf dizaines neuf unités s’écrit quatre-vingt-dix-neuf.</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fr-FR" sz="1400" dirty="0"/>
              <a:t>la désignation des nombres entre cent et neuf cent quatre-vingt-dix-neuf nécessite tous les mots utilisés pour désigner les nombres entre un et quatre-vingt-dix-neuf plus le mot « cent ».  </a:t>
            </a:r>
            <a:endParaRPr sz="1400" dirty="0"/>
          </a:p>
          <a:p>
            <a:pPr marL="0" lvl="0" indent="0" algn="l" rtl="0">
              <a:spcBef>
                <a:spcPts val="0"/>
              </a:spcBef>
              <a:spcAft>
                <a:spcPts val="0"/>
              </a:spcAft>
              <a:buClr>
                <a:schemeClr val="dk1"/>
              </a:buClr>
              <a:buFont typeface="Arial"/>
              <a:buNone/>
            </a:pPr>
            <a:r>
              <a:rPr lang="fr-FR" dirty="0"/>
              <a:t>La numération parlée en France se fonde sur le principe de désignation de chaque nombre par un </a:t>
            </a:r>
            <a:r>
              <a:rPr lang="fr-FR" dirty="0" err="1"/>
              <a:t>representamen</a:t>
            </a:r>
            <a:r>
              <a:rPr lang="fr-FR" dirty="0"/>
              <a:t> différent. Mais ces différences ne sont pas toutes sans lien. </a:t>
            </a:r>
            <a:endParaRPr dirty="0"/>
          </a:p>
          <a:p>
            <a:pPr marL="171450" lvl="0" indent="-171450" algn="l" rtl="0">
              <a:spcBef>
                <a:spcPts val="0"/>
              </a:spcBef>
              <a:spcAft>
                <a:spcPts val="0"/>
              </a:spcAft>
              <a:buClr>
                <a:schemeClr val="dk1"/>
              </a:buClr>
              <a:buSzPts val="1200"/>
              <a:buFont typeface="Calibri"/>
              <a:buChar char="-"/>
            </a:pPr>
            <a:r>
              <a:rPr lang="fr-FR" dirty="0"/>
              <a:t>les deux noms sont accolés : </a:t>
            </a:r>
            <a:endParaRPr dirty="0"/>
          </a:p>
          <a:p>
            <a:pPr marL="0" lvl="0" indent="0" algn="l" rtl="0">
              <a:spcBef>
                <a:spcPts val="0"/>
              </a:spcBef>
              <a:spcAft>
                <a:spcPts val="0"/>
              </a:spcAft>
              <a:buClr>
                <a:schemeClr val="dk1"/>
              </a:buClr>
              <a:buSzPts val="1200"/>
              <a:buFont typeface="Calibri"/>
              <a:buNone/>
            </a:pPr>
            <a:r>
              <a:rPr lang="fr-FR" dirty="0"/>
              <a:t>pour une addition le plus grand précède le plus  petit : cent-huit → 100+8 </a:t>
            </a:r>
            <a:endParaRPr dirty="0"/>
          </a:p>
          <a:p>
            <a:pPr marL="0" lvl="0" indent="0" algn="l" rtl="0">
              <a:spcBef>
                <a:spcPts val="0"/>
              </a:spcBef>
              <a:spcAft>
                <a:spcPts val="0"/>
              </a:spcAft>
              <a:buClr>
                <a:schemeClr val="dk1"/>
              </a:buClr>
              <a:buFont typeface="Arial"/>
              <a:buNone/>
            </a:pPr>
            <a:r>
              <a:rPr lang="fr-FR" dirty="0"/>
              <a:t>pour une multiplication, c’est l’inverse : deux-cents → 2x100</a:t>
            </a:r>
            <a:endParaRPr dirty="0"/>
          </a:p>
          <a:p>
            <a:pPr marL="0" lvl="0" indent="0" algn="l" rtl="0">
              <a:spcBef>
                <a:spcPts val="0"/>
              </a:spcBef>
              <a:spcAft>
                <a:spcPts val="0"/>
              </a:spcAft>
              <a:buClr>
                <a:schemeClr val="dk1"/>
              </a:buClr>
              <a:buFont typeface="Arial"/>
              <a:buNone/>
            </a:pPr>
            <a:r>
              <a:rPr lang="fr-FR" dirty="0"/>
              <a:t>La question que l’on peut se poser est de  savoir si, connaissant les noms de base et les principes, nous pouvons identifier le nombre désigné.</a:t>
            </a:r>
            <a:endParaRPr dirty="0"/>
          </a:p>
          <a:p>
            <a:pPr marL="0" lvl="0" indent="0" algn="l" rtl="0">
              <a:spcBef>
                <a:spcPts val="0"/>
              </a:spcBef>
              <a:spcAft>
                <a:spcPts val="0"/>
              </a:spcAft>
              <a:buClr>
                <a:schemeClr val="dk1"/>
              </a:buClr>
              <a:buFont typeface="Arial"/>
              <a:buNone/>
            </a:pPr>
            <a:r>
              <a:rPr lang="fr-FR" dirty="0">
                <a:solidFill>
                  <a:srgbClr val="FF0000"/>
                </a:solidFill>
              </a:rPr>
              <a:t>Y </a:t>
            </a:r>
            <a:r>
              <a:rPr lang="fr-FR" dirty="0" err="1">
                <a:solidFill>
                  <a:srgbClr val="FF0000"/>
                </a:solidFill>
              </a:rPr>
              <a:t>a-t-il</a:t>
            </a:r>
            <a:r>
              <a:rPr lang="fr-FR" dirty="0">
                <a:solidFill>
                  <a:srgbClr val="FF0000"/>
                </a:solidFill>
              </a:rPr>
              <a:t> confusion possible ?</a:t>
            </a:r>
            <a:endParaRPr dirty="0"/>
          </a:p>
          <a:p>
            <a:pPr marL="0" lvl="0" indent="0" algn="l" rtl="0">
              <a:spcBef>
                <a:spcPts val="0"/>
              </a:spcBef>
              <a:spcAft>
                <a:spcPts val="0"/>
              </a:spcAft>
              <a:buClr>
                <a:schemeClr val="dk1"/>
              </a:buClr>
              <a:buFont typeface="Arial"/>
              <a:buNone/>
            </a:pPr>
            <a:endParaRPr dirty="0">
              <a:solidFill>
                <a:srgbClr val="FF0000"/>
              </a:solidFill>
            </a:endParaRPr>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r>
              <a:rPr lang="fr-FR" b="1" u="sng" dirty="0"/>
              <a:t>Un ordre est respecté dans les énonciations, que reflète-t-il mathématiquement ? </a:t>
            </a:r>
            <a:endParaRPr dirty="0"/>
          </a:p>
          <a:p>
            <a:pPr marL="0" lvl="0" indent="0" algn="l" rtl="0">
              <a:spcBef>
                <a:spcPts val="0"/>
              </a:spcBef>
              <a:spcAft>
                <a:spcPts val="0"/>
              </a:spcAft>
              <a:buNone/>
            </a:pPr>
            <a:r>
              <a:rPr lang="fr-FR" b="0" u="none" dirty="0">
                <a:solidFill>
                  <a:srgbClr val="FF0000"/>
                </a:solidFill>
              </a:rPr>
              <a:t>Cet ordre →  règles liées à des décompositions  mettant en jeu l’addition et la multiplication. Les nombres peuvent être en effet décomposés</a:t>
            </a:r>
            <a:endParaRPr dirty="0"/>
          </a:p>
          <a:p>
            <a:pPr marL="0" lvl="0" indent="0" algn="l" rtl="0">
              <a:spcBef>
                <a:spcPts val="0"/>
              </a:spcBef>
              <a:spcAft>
                <a:spcPts val="0"/>
              </a:spcAft>
              <a:buNone/>
            </a:pPr>
            <a:r>
              <a:rPr lang="fr-FR" b="0" u="none" dirty="0">
                <a:solidFill>
                  <a:srgbClr val="FF0000"/>
                </a:solidFill>
              </a:rPr>
              <a:t>en somme(s), et dans certaines sommes certains termes peuvent être décomposés en produits.</a:t>
            </a:r>
            <a:endParaRPr b="0" u="none" dirty="0">
              <a:solidFill>
                <a:srgbClr val="FF0000"/>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 Principe décimal : réitération de groupements par dix </a:t>
            </a:r>
            <a:endParaRPr dirty="0"/>
          </a:p>
          <a:p>
            <a:pPr marL="0" lvl="0" indent="0" algn="l" rtl="0">
              <a:spcBef>
                <a:spcPts val="0"/>
              </a:spcBef>
              <a:spcAft>
                <a:spcPts val="0"/>
              </a:spcAft>
              <a:buNone/>
            </a:pPr>
            <a:r>
              <a:rPr lang="fr-FR" dirty="0"/>
              <a:t>-  Principe positionnel  : on utilise à l’écrit 10 signes pour écrire tous les nombres. La signification d’un chiffre dépend de sa position dans l’écriture du nombre. </a:t>
            </a:r>
            <a:endParaRPr dirty="0"/>
          </a:p>
          <a:p>
            <a:pPr marL="0" lvl="0" indent="0" algn="l" rtl="0">
              <a:spcBef>
                <a:spcPts val="0"/>
              </a:spcBef>
              <a:spcAft>
                <a:spcPts val="0"/>
              </a:spcAft>
              <a:buNone/>
            </a:pPr>
            <a:endParaRPr dirty="0"/>
          </a:p>
        </p:txBody>
      </p:sp>
      <p:sp>
        <p:nvSpPr>
          <p:cNvPr id="539" name="Google Shape;539;g49f52dccb6_0_122: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5032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49f52dccb6_0_13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49f52dccb6_0_137: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SzPts val="1100"/>
              <a:buNone/>
            </a:pPr>
            <a:r>
              <a:rPr lang="fr-FR"/>
              <a:t>les matériels dits « proportionnels :  la dizaine par exemple est physiquement dix fois plus grande que l’unité, la centaine</a:t>
            </a:r>
            <a:endParaRPr/>
          </a:p>
          <a:p>
            <a:pPr marL="0" lvl="0" indent="0" algn="l" rtl="0">
              <a:spcBef>
                <a:spcPts val="0"/>
              </a:spcBef>
              <a:spcAft>
                <a:spcPts val="0"/>
              </a:spcAft>
              <a:buSzPts val="1100"/>
              <a:buNone/>
            </a:pPr>
            <a:r>
              <a:rPr lang="fr-FR"/>
              <a:t>physiquement dix fois plus grande que la dizaine, etc.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fr-FR"/>
              <a:t>et les matériels dits «proportionnels » qui ne vérifient pas cette propriété</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fr-FR"/>
              <a:t>Ici du matériel pre groupé (on fait des échanges) </a:t>
            </a:r>
            <a:endParaRPr/>
          </a:p>
        </p:txBody>
      </p:sp>
      <p:sp>
        <p:nvSpPr>
          <p:cNvPr id="556" name="Google Shape;556;g49f52dccb6_0_137: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54821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9f52dccb6_0_10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49f52dccb6_0_109: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400"/>
              <a:t>Des mots nombres ( 26 mots différents….) peuvent être combinés pour pouvoir dire l’infinité des nombres dont on peut parler.  De nouveaux mots sont introduits au fur et à mesure des besoins de désignation des nombres de plus en plus grands, tout en utilisant des noms de nombre déjà introduits. </a:t>
            </a:r>
            <a:endParaRPr sz="1400"/>
          </a:p>
          <a:p>
            <a:pPr marL="0" lvl="0" indent="0" algn="l" rtl="0">
              <a:spcBef>
                <a:spcPts val="0"/>
              </a:spcBef>
              <a:spcAft>
                <a:spcPts val="0"/>
              </a:spcAft>
              <a:buNone/>
            </a:pPr>
            <a:endParaRPr sz="1400"/>
          </a:p>
          <a:p>
            <a:pPr marL="0" lvl="0" indent="0" algn="l" rtl="0">
              <a:spcBef>
                <a:spcPts val="0"/>
              </a:spcBef>
              <a:spcAft>
                <a:spcPts val="0"/>
              </a:spcAft>
              <a:buSzPts val="1100"/>
              <a:buNone/>
            </a:pPr>
            <a:r>
              <a:rPr lang="fr-FR" sz="1400"/>
              <a:t>Tempier : Dans le système parlé, une dizaine s’écrit (et se dit) dix, deux dizaines s’écrit vingt, trois dizaines s’écrit trente, quatre dizaines s’écrit quarante, cinq dizaines s’écrit cinquante, six dizaines s’écrit soixante, sept dizaines s’écrit soixante-dix, huit dizaines s’écrit quatre-vingts, neuf dizaines s’écrit quatre-vingt-dix. </a:t>
            </a:r>
            <a:endParaRPr sz="1400"/>
          </a:p>
          <a:p>
            <a:pPr marL="0" lvl="0" indent="0" algn="l" rtl="0">
              <a:spcBef>
                <a:spcPts val="0"/>
              </a:spcBef>
              <a:spcAft>
                <a:spcPts val="0"/>
              </a:spcAft>
              <a:buSzPts val="1100"/>
              <a:buNone/>
            </a:pPr>
            <a:r>
              <a:rPr lang="fr-FR" sz="1400"/>
              <a:t>Pour écrire les nombres entre deux dizaines consécutives, on fait suivre le nom de chaque dizaine par les noms des nombres compris entre un et neuf. Par exemple cinq dizaines sept unités s’écrit cinquante-sept. </a:t>
            </a:r>
            <a:endParaRPr sz="1400"/>
          </a:p>
          <a:p>
            <a:pPr marL="0" lvl="0" indent="0" algn="l" rtl="0">
              <a:spcBef>
                <a:spcPts val="0"/>
              </a:spcBef>
              <a:spcAft>
                <a:spcPts val="0"/>
              </a:spcAft>
              <a:buClr>
                <a:schemeClr val="dk1"/>
              </a:buClr>
              <a:buSzPts val="1100"/>
              <a:buFont typeface="Arial"/>
              <a:buNone/>
            </a:pPr>
            <a:r>
              <a:rPr lang="fr-FR" sz="1400"/>
              <a:t>Cependant il existe des exceptions à cette règle :</a:t>
            </a:r>
            <a:endParaRPr sz="1400"/>
          </a:p>
          <a:p>
            <a:pPr marL="0" lvl="0" indent="0" algn="l" rtl="0">
              <a:spcBef>
                <a:spcPts val="0"/>
              </a:spcBef>
              <a:spcAft>
                <a:spcPts val="0"/>
              </a:spcAft>
              <a:buClr>
                <a:schemeClr val="dk1"/>
              </a:buClr>
              <a:buSzPts val="1100"/>
              <a:buFont typeface="Arial"/>
              <a:buNone/>
            </a:pPr>
            <a:r>
              <a:rPr lang="fr-FR" sz="1400"/>
              <a:t>- une dizaine une unité s’écrit onze, une dizaine deux unités s’écrit douze, une dizaine trois unités s’écrit treize, une dizaine quatre unités s’écrit quatorze, une dizaine cinq unités s’écrit quinze, une dizaine six unités s’écrit seize.</a:t>
            </a:r>
            <a:endParaRPr sz="1400"/>
          </a:p>
          <a:p>
            <a:pPr marL="0" lvl="0" indent="0" algn="l" rtl="0">
              <a:spcBef>
                <a:spcPts val="0"/>
              </a:spcBef>
              <a:spcAft>
                <a:spcPts val="0"/>
              </a:spcAft>
              <a:buClr>
                <a:schemeClr val="dk1"/>
              </a:buClr>
              <a:buSzPts val="1100"/>
              <a:buFont typeface="Arial"/>
              <a:buNone/>
            </a:pPr>
            <a:r>
              <a:rPr lang="fr-FR" sz="1400"/>
              <a:t>- Sept dizaines une unité s’écrit soixante-et-onze,…, sept dizaines neuf unités s’écrit soixante-dix-neuf,</a:t>
            </a:r>
            <a:endParaRPr sz="1400"/>
          </a:p>
          <a:p>
            <a:pPr marL="0" lvl="0" indent="0" algn="l" rtl="0">
              <a:spcBef>
                <a:spcPts val="0"/>
              </a:spcBef>
              <a:spcAft>
                <a:spcPts val="0"/>
              </a:spcAft>
              <a:buClr>
                <a:schemeClr val="dk1"/>
              </a:buClr>
              <a:buSzPts val="1100"/>
              <a:buFont typeface="Arial"/>
              <a:buNone/>
            </a:pPr>
            <a:r>
              <a:rPr lang="fr-FR" sz="1400"/>
              <a:t>- Neuf dizaines une unité s’écrit quatre-vingt-onze, …, neuf dizaines neuf unités s’écrit quatre-vingt-dix-neuf.</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fr-FR" sz="1400"/>
              <a:t>la désignation des nombres entre cent et neuf cent quatre-vingt-dix-neuf nécessite tous les mots utilisés pour désigner les nombres entre un et quatre-vingt-dix-neuf plus le mot « cent ».  </a:t>
            </a:r>
            <a:endParaRPr sz="1400"/>
          </a:p>
          <a:p>
            <a:pPr marL="0" lvl="0" indent="0" algn="l" rtl="0">
              <a:spcBef>
                <a:spcPts val="0"/>
              </a:spcBef>
              <a:spcAft>
                <a:spcPts val="0"/>
              </a:spcAft>
              <a:buClr>
                <a:schemeClr val="dk1"/>
              </a:buClr>
              <a:buFont typeface="Arial"/>
              <a:buNone/>
            </a:pPr>
            <a:r>
              <a:rPr lang="fr-FR"/>
              <a:t>La numération parlée en France se fonde sur le principe de désignation de chaque nombre par un representamen différent. Mais ces différences ne sont pas toutes sans lien. </a:t>
            </a:r>
            <a:endParaRPr/>
          </a:p>
          <a:p>
            <a:pPr marL="171450" lvl="0" indent="-171450" algn="l" rtl="0">
              <a:spcBef>
                <a:spcPts val="0"/>
              </a:spcBef>
              <a:spcAft>
                <a:spcPts val="0"/>
              </a:spcAft>
              <a:buClr>
                <a:schemeClr val="dk1"/>
              </a:buClr>
              <a:buSzPts val="1200"/>
              <a:buFont typeface="Calibri"/>
              <a:buChar char="-"/>
            </a:pPr>
            <a:r>
              <a:rPr lang="fr-FR"/>
              <a:t>les deux noms sont accolés : </a:t>
            </a:r>
            <a:endParaRPr/>
          </a:p>
          <a:p>
            <a:pPr marL="0" lvl="0" indent="0" algn="l" rtl="0">
              <a:spcBef>
                <a:spcPts val="0"/>
              </a:spcBef>
              <a:spcAft>
                <a:spcPts val="0"/>
              </a:spcAft>
              <a:buClr>
                <a:schemeClr val="dk1"/>
              </a:buClr>
              <a:buSzPts val="1200"/>
              <a:buFont typeface="Calibri"/>
              <a:buNone/>
            </a:pPr>
            <a:r>
              <a:rPr lang="fr-FR"/>
              <a:t>pour une addition le plus grand précède le plus  petit : cent-huit → 100+8 </a:t>
            </a:r>
            <a:endParaRPr/>
          </a:p>
          <a:p>
            <a:pPr marL="0" lvl="0" indent="0" algn="l" rtl="0">
              <a:spcBef>
                <a:spcPts val="0"/>
              </a:spcBef>
              <a:spcAft>
                <a:spcPts val="0"/>
              </a:spcAft>
              <a:buClr>
                <a:schemeClr val="dk1"/>
              </a:buClr>
              <a:buFont typeface="Arial"/>
              <a:buNone/>
            </a:pPr>
            <a:r>
              <a:rPr lang="fr-FR"/>
              <a:t>pour une multiplication, c’est l’inverse : deux-cents → 2x100</a:t>
            </a:r>
            <a:endParaRPr/>
          </a:p>
          <a:p>
            <a:pPr marL="0" lvl="0" indent="0" algn="l" rtl="0">
              <a:spcBef>
                <a:spcPts val="0"/>
              </a:spcBef>
              <a:spcAft>
                <a:spcPts val="0"/>
              </a:spcAft>
              <a:buClr>
                <a:schemeClr val="dk1"/>
              </a:buClr>
              <a:buFont typeface="Arial"/>
              <a:buNone/>
            </a:pPr>
            <a:r>
              <a:rPr lang="fr-FR"/>
              <a:t>La question que l’on peut se poser est de  savoir si, connaissant les noms de base et les principes, nous pouvons identifier le nombre désigné.</a:t>
            </a:r>
            <a:endParaRPr/>
          </a:p>
          <a:p>
            <a:pPr marL="0" lvl="0" indent="0" algn="l" rtl="0">
              <a:spcBef>
                <a:spcPts val="0"/>
              </a:spcBef>
              <a:spcAft>
                <a:spcPts val="0"/>
              </a:spcAft>
              <a:buClr>
                <a:schemeClr val="dk1"/>
              </a:buClr>
              <a:buFont typeface="Arial"/>
              <a:buNone/>
            </a:pPr>
            <a:r>
              <a:rPr lang="fr-FR">
                <a:solidFill>
                  <a:srgbClr val="FF0000"/>
                </a:solidFill>
              </a:rPr>
              <a:t>Y a-t-il confusion possible ?</a:t>
            </a:r>
            <a:endParaRPr/>
          </a:p>
          <a:p>
            <a:pPr marL="0" lvl="0" indent="0" algn="l" rtl="0">
              <a:spcBef>
                <a:spcPts val="0"/>
              </a:spcBef>
              <a:spcAft>
                <a:spcPts val="0"/>
              </a:spcAft>
              <a:buClr>
                <a:schemeClr val="dk1"/>
              </a:buClr>
              <a:buFont typeface="Arial"/>
              <a:buNone/>
            </a:pPr>
            <a:endParaRPr>
              <a:solidFill>
                <a:srgbClr val="FF0000"/>
              </a:solidFill>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r>
              <a:rPr lang="fr-FR" b="1" u="sng"/>
              <a:t>Un ordre est respecté dans les énonciations, que reflète-t-il mathématiquement ? </a:t>
            </a:r>
            <a:endParaRPr/>
          </a:p>
          <a:p>
            <a:pPr marL="0" lvl="0" indent="0" algn="l" rtl="0">
              <a:spcBef>
                <a:spcPts val="0"/>
              </a:spcBef>
              <a:spcAft>
                <a:spcPts val="0"/>
              </a:spcAft>
              <a:buNone/>
            </a:pPr>
            <a:r>
              <a:rPr lang="fr-FR" b="0" u="none">
                <a:solidFill>
                  <a:srgbClr val="FF0000"/>
                </a:solidFill>
              </a:rPr>
              <a:t>Cet ordre →  règles liées à des décompositions  mettant en jeu l’addition et la multiplication. Les nombres peuvent être en effet décomposés</a:t>
            </a:r>
            <a:endParaRPr/>
          </a:p>
          <a:p>
            <a:pPr marL="0" lvl="0" indent="0" algn="l" rtl="0">
              <a:spcBef>
                <a:spcPts val="0"/>
              </a:spcBef>
              <a:spcAft>
                <a:spcPts val="0"/>
              </a:spcAft>
              <a:buNone/>
            </a:pPr>
            <a:r>
              <a:rPr lang="fr-FR" b="0" u="none">
                <a:solidFill>
                  <a:srgbClr val="FF0000"/>
                </a:solidFill>
              </a:rPr>
              <a:t>en somme(s), et dans certaines sommes certains termes peuvent être décomposés en produits.</a:t>
            </a:r>
            <a:endParaRPr b="0" u="none">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FR"/>
              <a:t>- Principe décimal : réitération de groupements par dix </a:t>
            </a:r>
            <a:endParaRPr/>
          </a:p>
          <a:p>
            <a:pPr marL="0" lvl="0" indent="0" algn="l" rtl="0">
              <a:spcBef>
                <a:spcPts val="0"/>
              </a:spcBef>
              <a:spcAft>
                <a:spcPts val="0"/>
              </a:spcAft>
              <a:buNone/>
            </a:pPr>
            <a:r>
              <a:rPr lang="fr-FR"/>
              <a:t>-  Principe positionnel  : on utilise à l’écrit 10 signes pour écrire tous les nombres. La signification d’un chiffre dépend de sa position dans l’écriture du nombre. </a:t>
            </a:r>
            <a:endParaRPr/>
          </a:p>
          <a:p>
            <a:pPr marL="0" lvl="0" indent="0" algn="l" rtl="0">
              <a:spcBef>
                <a:spcPts val="0"/>
              </a:spcBef>
              <a:spcAft>
                <a:spcPts val="0"/>
              </a:spcAft>
              <a:buNone/>
            </a:pPr>
            <a:endParaRPr/>
          </a:p>
        </p:txBody>
      </p:sp>
      <p:sp>
        <p:nvSpPr>
          <p:cNvPr id="568" name="Google Shape;568;g49f52dccb6_0_109: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61565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9f52dccb6_0_10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49f52dccb6_0_109: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400"/>
              <a:t>Des mots nombres ( 26 mots différents….) peuvent être combinés pour pouvoir dire l’infinité des nombres dont on peut parler.  De nouveaux mots sont introduits au fur et à mesure des besoins de désignation des nombres de plus en plus grands, tout en utilisant des noms de nombre déjà introduits. </a:t>
            </a:r>
            <a:endParaRPr sz="1400"/>
          </a:p>
          <a:p>
            <a:pPr marL="0" lvl="0" indent="0" algn="l" rtl="0">
              <a:spcBef>
                <a:spcPts val="0"/>
              </a:spcBef>
              <a:spcAft>
                <a:spcPts val="0"/>
              </a:spcAft>
              <a:buNone/>
            </a:pPr>
            <a:endParaRPr sz="1400"/>
          </a:p>
          <a:p>
            <a:pPr marL="0" lvl="0" indent="0" algn="l" rtl="0">
              <a:spcBef>
                <a:spcPts val="0"/>
              </a:spcBef>
              <a:spcAft>
                <a:spcPts val="0"/>
              </a:spcAft>
              <a:buSzPts val="1100"/>
              <a:buNone/>
            </a:pPr>
            <a:r>
              <a:rPr lang="fr-FR" sz="1400"/>
              <a:t>Tempier : Dans le système parlé, une dizaine s’écrit (et se dit) dix, deux dizaines s’écrit vingt, trois dizaines s’écrit trente, quatre dizaines s’écrit quarante, cinq dizaines s’écrit cinquante, six dizaines s’écrit soixante, sept dizaines s’écrit soixante-dix, huit dizaines s’écrit quatre-vingts, neuf dizaines s’écrit quatre-vingt-dix. </a:t>
            </a:r>
            <a:endParaRPr sz="1400"/>
          </a:p>
          <a:p>
            <a:pPr marL="0" lvl="0" indent="0" algn="l" rtl="0">
              <a:spcBef>
                <a:spcPts val="0"/>
              </a:spcBef>
              <a:spcAft>
                <a:spcPts val="0"/>
              </a:spcAft>
              <a:buSzPts val="1100"/>
              <a:buNone/>
            </a:pPr>
            <a:r>
              <a:rPr lang="fr-FR" sz="1400"/>
              <a:t>Pour écrire les nombres entre deux dizaines consécutives, on fait suivre le nom de chaque dizaine par les noms des nombres compris entre un et neuf. Par exemple cinq dizaines sept unités s’écrit cinquante-sept. </a:t>
            </a:r>
            <a:endParaRPr sz="1400"/>
          </a:p>
          <a:p>
            <a:pPr marL="0" lvl="0" indent="0" algn="l" rtl="0">
              <a:spcBef>
                <a:spcPts val="0"/>
              </a:spcBef>
              <a:spcAft>
                <a:spcPts val="0"/>
              </a:spcAft>
              <a:buClr>
                <a:schemeClr val="dk1"/>
              </a:buClr>
              <a:buSzPts val="1100"/>
              <a:buFont typeface="Arial"/>
              <a:buNone/>
            </a:pPr>
            <a:r>
              <a:rPr lang="fr-FR" sz="1400"/>
              <a:t>Cependant il existe des exceptions à cette règle :</a:t>
            </a:r>
            <a:endParaRPr sz="1400"/>
          </a:p>
          <a:p>
            <a:pPr marL="0" lvl="0" indent="0" algn="l" rtl="0">
              <a:spcBef>
                <a:spcPts val="0"/>
              </a:spcBef>
              <a:spcAft>
                <a:spcPts val="0"/>
              </a:spcAft>
              <a:buClr>
                <a:schemeClr val="dk1"/>
              </a:buClr>
              <a:buSzPts val="1100"/>
              <a:buFont typeface="Arial"/>
              <a:buNone/>
            </a:pPr>
            <a:r>
              <a:rPr lang="fr-FR" sz="1400"/>
              <a:t>- une dizaine une unité s’écrit onze, une dizaine deux unités s’écrit douze, une dizaine trois unités s’écrit treize, une dizaine quatre unités s’écrit quatorze, une dizaine cinq unités s’écrit quinze, une dizaine six unités s’écrit seize.</a:t>
            </a:r>
            <a:endParaRPr sz="1400"/>
          </a:p>
          <a:p>
            <a:pPr marL="0" lvl="0" indent="0" algn="l" rtl="0">
              <a:spcBef>
                <a:spcPts val="0"/>
              </a:spcBef>
              <a:spcAft>
                <a:spcPts val="0"/>
              </a:spcAft>
              <a:buClr>
                <a:schemeClr val="dk1"/>
              </a:buClr>
              <a:buSzPts val="1100"/>
              <a:buFont typeface="Arial"/>
              <a:buNone/>
            </a:pPr>
            <a:r>
              <a:rPr lang="fr-FR" sz="1400"/>
              <a:t>- Sept dizaines une unité s’écrit soixante-et-onze,…, sept dizaines neuf unités s’écrit soixante-dix-neuf,</a:t>
            </a:r>
            <a:endParaRPr sz="1400"/>
          </a:p>
          <a:p>
            <a:pPr marL="0" lvl="0" indent="0" algn="l" rtl="0">
              <a:spcBef>
                <a:spcPts val="0"/>
              </a:spcBef>
              <a:spcAft>
                <a:spcPts val="0"/>
              </a:spcAft>
              <a:buClr>
                <a:schemeClr val="dk1"/>
              </a:buClr>
              <a:buSzPts val="1100"/>
              <a:buFont typeface="Arial"/>
              <a:buNone/>
            </a:pPr>
            <a:r>
              <a:rPr lang="fr-FR" sz="1400"/>
              <a:t>- Neuf dizaines une unité s’écrit quatre-vingt-onze, …, neuf dizaines neuf unités s’écrit quatre-vingt-dix-neuf.</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fr-FR" sz="1400"/>
              <a:t>la désignation des nombres entre cent et neuf cent quatre-vingt-dix-neuf nécessite tous les mots utilisés pour désigner les nombres entre un et quatre-vingt-dix-neuf plus le mot « cent ».  </a:t>
            </a:r>
            <a:endParaRPr sz="1400"/>
          </a:p>
          <a:p>
            <a:pPr marL="0" lvl="0" indent="0" algn="l" rtl="0">
              <a:spcBef>
                <a:spcPts val="0"/>
              </a:spcBef>
              <a:spcAft>
                <a:spcPts val="0"/>
              </a:spcAft>
              <a:buClr>
                <a:schemeClr val="dk1"/>
              </a:buClr>
              <a:buFont typeface="Arial"/>
              <a:buNone/>
            </a:pPr>
            <a:r>
              <a:rPr lang="fr-FR"/>
              <a:t>La numération parlée en France se fonde sur le principe de désignation de chaque nombre par un representamen différent. Mais ces différences ne sont pas toutes sans lien. </a:t>
            </a:r>
            <a:endParaRPr/>
          </a:p>
          <a:p>
            <a:pPr marL="171450" lvl="0" indent="-171450" algn="l" rtl="0">
              <a:spcBef>
                <a:spcPts val="0"/>
              </a:spcBef>
              <a:spcAft>
                <a:spcPts val="0"/>
              </a:spcAft>
              <a:buClr>
                <a:schemeClr val="dk1"/>
              </a:buClr>
              <a:buSzPts val="1200"/>
              <a:buFont typeface="Calibri"/>
              <a:buChar char="-"/>
            </a:pPr>
            <a:r>
              <a:rPr lang="fr-FR"/>
              <a:t>les deux noms sont accolés : </a:t>
            </a:r>
            <a:endParaRPr/>
          </a:p>
          <a:p>
            <a:pPr marL="0" lvl="0" indent="0" algn="l" rtl="0">
              <a:spcBef>
                <a:spcPts val="0"/>
              </a:spcBef>
              <a:spcAft>
                <a:spcPts val="0"/>
              </a:spcAft>
              <a:buClr>
                <a:schemeClr val="dk1"/>
              </a:buClr>
              <a:buSzPts val="1200"/>
              <a:buFont typeface="Calibri"/>
              <a:buNone/>
            </a:pPr>
            <a:r>
              <a:rPr lang="fr-FR"/>
              <a:t>pour une addition le plus grand précède le plus  petit : cent-huit → 100+8 </a:t>
            </a:r>
            <a:endParaRPr/>
          </a:p>
          <a:p>
            <a:pPr marL="0" lvl="0" indent="0" algn="l" rtl="0">
              <a:spcBef>
                <a:spcPts val="0"/>
              </a:spcBef>
              <a:spcAft>
                <a:spcPts val="0"/>
              </a:spcAft>
              <a:buClr>
                <a:schemeClr val="dk1"/>
              </a:buClr>
              <a:buFont typeface="Arial"/>
              <a:buNone/>
            </a:pPr>
            <a:r>
              <a:rPr lang="fr-FR"/>
              <a:t>pour une multiplication, c’est l’inverse : deux-cents → 2x100</a:t>
            </a:r>
            <a:endParaRPr/>
          </a:p>
          <a:p>
            <a:pPr marL="0" lvl="0" indent="0" algn="l" rtl="0">
              <a:spcBef>
                <a:spcPts val="0"/>
              </a:spcBef>
              <a:spcAft>
                <a:spcPts val="0"/>
              </a:spcAft>
              <a:buClr>
                <a:schemeClr val="dk1"/>
              </a:buClr>
              <a:buFont typeface="Arial"/>
              <a:buNone/>
            </a:pPr>
            <a:r>
              <a:rPr lang="fr-FR"/>
              <a:t>La question que l’on peut se poser est de  savoir si, connaissant les noms de base et les principes, nous pouvons identifier le nombre désigné.</a:t>
            </a:r>
            <a:endParaRPr/>
          </a:p>
          <a:p>
            <a:pPr marL="0" lvl="0" indent="0" algn="l" rtl="0">
              <a:spcBef>
                <a:spcPts val="0"/>
              </a:spcBef>
              <a:spcAft>
                <a:spcPts val="0"/>
              </a:spcAft>
              <a:buClr>
                <a:schemeClr val="dk1"/>
              </a:buClr>
              <a:buFont typeface="Arial"/>
              <a:buNone/>
            </a:pPr>
            <a:r>
              <a:rPr lang="fr-FR">
                <a:solidFill>
                  <a:srgbClr val="FF0000"/>
                </a:solidFill>
              </a:rPr>
              <a:t>Y a-t-il confusion possible ?</a:t>
            </a:r>
            <a:endParaRPr/>
          </a:p>
          <a:p>
            <a:pPr marL="0" lvl="0" indent="0" algn="l" rtl="0">
              <a:spcBef>
                <a:spcPts val="0"/>
              </a:spcBef>
              <a:spcAft>
                <a:spcPts val="0"/>
              </a:spcAft>
              <a:buClr>
                <a:schemeClr val="dk1"/>
              </a:buClr>
              <a:buFont typeface="Arial"/>
              <a:buNone/>
            </a:pPr>
            <a:endParaRPr>
              <a:solidFill>
                <a:srgbClr val="FF0000"/>
              </a:solidFill>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r>
              <a:rPr lang="fr-FR" b="1" u="sng"/>
              <a:t>Un ordre est respecté dans les énonciations, que reflète-t-il mathématiquement ? </a:t>
            </a:r>
            <a:endParaRPr/>
          </a:p>
          <a:p>
            <a:pPr marL="0" lvl="0" indent="0" algn="l" rtl="0">
              <a:spcBef>
                <a:spcPts val="0"/>
              </a:spcBef>
              <a:spcAft>
                <a:spcPts val="0"/>
              </a:spcAft>
              <a:buNone/>
            </a:pPr>
            <a:r>
              <a:rPr lang="fr-FR" b="0" u="none">
                <a:solidFill>
                  <a:srgbClr val="FF0000"/>
                </a:solidFill>
              </a:rPr>
              <a:t>Cet ordre →  règles liées à des décompositions  mettant en jeu l’addition et la multiplication. Les nombres peuvent être en effet décomposés</a:t>
            </a:r>
            <a:endParaRPr/>
          </a:p>
          <a:p>
            <a:pPr marL="0" lvl="0" indent="0" algn="l" rtl="0">
              <a:spcBef>
                <a:spcPts val="0"/>
              </a:spcBef>
              <a:spcAft>
                <a:spcPts val="0"/>
              </a:spcAft>
              <a:buNone/>
            </a:pPr>
            <a:r>
              <a:rPr lang="fr-FR" b="0" u="none">
                <a:solidFill>
                  <a:srgbClr val="FF0000"/>
                </a:solidFill>
              </a:rPr>
              <a:t>en somme(s), et dans certaines sommes certains termes peuvent être décomposés en produits.</a:t>
            </a:r>
            <a:endParaRPr b="0" u="none">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FR"/>
              <a:t>- Principe décimal : réitération de groupements par dix </a:t>
            </a:r>
            <a:endParaRPr/>
          </a:p>
          <a:p>
            <a:pPr marL="0" lvl="0" indent="0" algn="l" rtl="0">
              <a:spcBef>
                <a:spcPts val="0"/>
              </a:spcBef>
              <a:spcAft>
                <a:spcPts val="0"/>
              </a:spcAft>
              <a:buNone/>
            </a:pPr>
            <a:r>
              <a:rPr lang="fr-FR"/>
              <a:t>-  Principe positionnel  : on utilise à l’écrit 10 signes pour écrire tous les nombres. La signification d’un chiffre dépend de sa position dans l’écriture du nombre. </a:t>
            </a:r>
            <a:endParaRPr/>
          </a:p>
          <a:p>
            <a:pPr marL="0" lvl="0" indent="0" algn="l" rtl="0">
              <a:spcBef>
                <a:spcPts val="0"/>
              </a:spcBef>
              <a:spcAft>
                <a:spcPts val="0"/>
              </a:spcAft>
              <a:buNone/>
            </a:pPr>
            <a:endParaRPr/>
          </a:p>
        </p:txBody>
      </p:sp>
      <p:sp>
        <p:nvSpPr>
          <p:cNvPr id="568" name="Google Shape;568;g49f52dccb6_0_109: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97652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9f52dccb6_0_10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49f52dccb6_0_109: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r>
              <a:rPr lang="fr-FR" sz="1200" b="0" i="0" u="none" strike="noStrike" cap="none" dirty="0">
                <a:solidFill>
                  <a:schemeClr val="dk1"/>
                </a:solidFill>
                <a:effectLst/>
                <a:latin typeface="Calibri"/>
                <a:ea typeface="Calibri"/>
                <a:cs typeface="Calibri"/>
                <a:sym typeface="Calibri"/>
              </a:rPr>
              <a:t>MJ PERRIN : L’usage du tableau comme outil de conversion se rencontre pour les mesures du système métrique mais rarement pour les nombres. Je conçois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qu’il y ait un risque d’erreur dans le passage à l’écriture chiffrée avant la fin des conversions mais ne se prive-t-on pas alors d’un outil qui aide justement à réaliser ces conversions et à comprendre les relations entre les unités ? </a:t>
            </a:r>
          </a:p>
          <a:p>
            <a:r>
              <a:rPr lang="fr-FR" sz="1200" b="0" i="0" u="none" strike="noStrike" cap="none" dirty="0">
                <a:solidFill>
                  <a:schemeClr val="dk1"/>
                </a:solidFill>
                <a:effectLst/>
                <a:latin typeface="Calibri"/>
                <a:ea typeface="Calibri"/>
                <a:cs typeface="Calibri"/>
                <a:sym typeface="Calibri"/>
              </a:rPr>
              <a:t>Concernant la désignation des nombres, il faut </a:t>
            </a:r>
            <a:r>
              <a:rPr lang="fr-FR" sz="1200" b="0" i="0" u="none" strike="noStrike" cap="none" dirty="0" err="1">
                <a:solidFill>
                  <a:schemeClr val="dk1"/>
                </a:solidFill>
                <a:effectLst/>
                <a:latin typeface="Calibri"/>
                <a:ea typeface="Calibri"/>
                <a:cs typeface="Calibri"/>
                <a:sym typeface="Calibri"/>
              </a:rPr>
              <a:t>biensûr</a:t>
            </a:r>
            <a:r>
              <a:rPr lang="fr-FR" sz="1200" b="0" i="0" u="none" strike="noStrike" cap="none" dirty="0">
                <a:solidFill>
                  <a:schemeClr val="dk1"/>
                </a:solidFill>
                <a:effectLst/>
                <a:latin typeface="Calibri"/>
                <a:ea typeface="Calibri"/>
                <a:cs typeface="Calibri"/>
                <a:sym typeface="Calibri"/>
              </a:rPr>
              <a:t> travailler la désignation orale et la désignation chiffrée, mais aussi refaire une place </a:t>
            </a:r>
          </a:p>
          <a:p>
            <a:r>
              <a:rPr lang="fr-FR" sz="1200" b="0" i="0" u="none" strike="noStrike" cap="none" dirty="0">
                <a:solidFill>
                  <a:schemeClr val="dk1"/>
                </a:solidFill>
                <a:effectLst/>
                <a:latin typeface="Calibri"/>
                <a:ea typeface="Calibri"/>
                <a:cs typeface="Calibri"/>
                <a:sym typeface="Calibri"/>
              </a:rPr>
              <a:t>conséquente à la désignation en nombre d’unités, dizaines, centaines... </a:t>
            </a:r>
          </a:p>
          <a:p>
            <a:r>
              <a:rPr lang="fr-FR" sz="1200" b="0" i="0" u="none" strike="noStrike" cap="none" dirty="0">
                <a:solidFill>
                  <a:schemeClr val="dk1"/>
                </a:solidFill>
                <a:effectLst/>
                <a:latin typeface="Calibri"/>
                <a:ea typeface="Calibri"/>
                <a:cs typeface="Calibri"/>
                <a:sym typeface="Calibri"/>
              </a:rPr>
              <a:t>Pour que cette désignation puisse vivre à l’écrit, il faut des abréviations. Je serais d’avis d’en introduire seulement pour unités, dizaines, centaines, milliers : u, d, c, m pour favoriser le travail</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des conversions au CE1 et au CE2. Au-delà et pour les décimaux, j’écrirais en toutes lettres, par exemple 375 millions 689 mille 402 unités, 81 centièmes. L’écriture mixte de ce type en chiffres et lettres est plus courte que celle des puissances de dix avec tous les 0. </a:t>
            </a:r>
          </a:p>
          <a:p>
            <a:r>
              <a:rPr lang="fr-FR" sz="1200" b="0" i="0" u="none" strike="noStrike" cap="none" dirty="0">
                <a:solidFill>
                  <a:schemeClr val="dk1"/>
                </a:solidFill>
                <a:effectLst/>
                <a:latin typeface="Calibri"/>
                <a:ea typeface="Calibri"/>
                <a:cs typeface="Calibri"/>
                <a:sym typeface="Calibri"/>
              </a:rPr>
              <a:t>Il faudrait aussi attirer l’attention des enseignants sur les liens à faire au cours des manipulations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d’un matériel entre le langage du matériel et le langage symbolique qui, seul, sera indépendant du contexte. </a:t>
            </a:r>
          </a:p>
          <a:p>
            <a:pPr marL="0" lvl="0" indent="0" algn="l" rtl="0">
              <a:spcBef>
                <a:spcPts val="0"/>
              </a:spcBef>
              <a:spcAft>
                <a:spcPts val="0"/>
              </a:spcAft>
              <a:buNone/>
            </a:pPr>
            <a:r>
              <a:rPr lang="fr-FR" sz="1200" b="0" i="0" u="none" strike="noStrike" cap="none" dirty="0">
                <a:solidFill>
                  <a:schemeClr val="dk1"/>
                </a:solidFill>
                <a:effectLst/>
                <a:latin typeface="Calibri"/>
                <a:ea typeface="Calibri"/>
                <a:cs typeface="Calibri"/>
                <a:sym typeface="Calibri"/>
              </a:rPr>
              <a:t>Connaître un nombre signifie connaître ses décompositions et aussi les nombres qu’on peut</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composer « simplement » avec lui. Il faut donc avoir une bonne maîtrise des premiers nombres,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sûrement jusqu’à dix (en particulier, les compléments à dix, 10 – 3 = 7, et leurs diverses</a:t>
            </a:r>
            <a:br>
              <a:rPr lang="fr-FR" sz="1200" b="0" i="0" u="none" strike="noStrike" cap="none" dirty="0">
                <a:solidFill>
                  <a:schemeClr val="dk1"/>
                </a:solidFill>
                <a:effectLst/>
                <a:latin typeface="Calibri"/>
                <a:ea typeface="Calibri"/>
                <a:cs typeface="Calibri"/>
                <a:sym typeface="Calibri"/>
              </a:rPr>
            </a:br>
            <a:r>
              <a:rPr lang="fr-FR" sz="1200" b="0" i="0" u="none" strike="noStrike" cap="none" dirty="0">
                <a:solidFill>
                  <a:schemeClr val="dk1"/>
                </a:solidFill>
                <a:effectLst/>
                <a:latin typeface="Calibri"/>
                <a:ea typeface="Calibri"/>
                <a:cs typeface="Calibri"/>
                <a:sym typeface="Calibri"/>
              </a:rPr>
              <a:t>manifestations : 10 = 7 + 3 ; 3 = 10 – 7….). Bien connaître le nombre dix est indispensable. D’autres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décompositions peuvent être utiles pour bien comprendre ce qu’est le nombre dix : des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décompositions additives, 2+3+5, voire les décompositions multiplicatives de dix. Savoir qu’on a dix</a:t>
            </a:r>
            <a:br>
              <a:rPr lang="fr-FR" sz="1200" b="0" i="0" u="none" strike="noStrike" cap="none" dirty="0">
                <a:solidFill>
                  <a:schemeClr val="dk1"/>
                </a:solidFill>
                <a:effectLst/>
                <a:latin typeface="Calibri"/>
                <a:ea typeface="Calibri"/>
                <a:cs typeface="Calibri"/>
                <a:sym typeface="Calibri"/>
              </a:rPr>
            </a:br>
            <a:r>
              <a:rPr lang="fr-FR" sz="1200" b="0" i="0" u="none" strike="noStrike" cap="none" dirty="0">
                <a:solidFill>
                  <a:schemeClr val="dk1"/>
                </a:solidFill>
                <a:effectLst/>
                <a:latin typeface="Calibri"/>
                <a:ea typeface="Calibri"/>
                <a:cs typeface="Calibri"/>
                <a:sym typeface="Calibri"/>
              </a:rPr>
              <a:t>doigts et savoir « faire des nombres sur ses doigts » est probablement utile.</a:t>
            </a:r>
            <a:r>
              <a:rPr lang="fr-FR" dirty="0"/>
              <a:t> </a:t>
            </a:r>
            <a:br>
              <a:rPr lang="fr-FR" dirty="0"/>
            </a:br>
            <a:r>
              <a:rPr lang="fr-FR" sz="1200" b="0" i="0" u="none" strike="noStrike" cap="none" dirty="0">
                <a:solidFill>
                  <a:schemeClr val="dk1"/>
                </a:solidFill>
                <a:effectLst/>
                <a:latin typeface="Calibri"/>
                <a:ea typeface="Calibri"/>
                <a:cs typeface="Calibri"/>
                <a:sym typeface="Calibri"/>
              </a:rPr>
              <a:t>Avant d’aborder les dizaines, c’est-à-dire la dizaine comme unité, il semble aussi nécessaire de</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connaître les décompositions avec dix de tous les nombres de la deuxième dizaine, à savoir les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nombres entre dix et vingt (par exemple 14 = 10+4). Sur le plan de l’apprentissage de la numération</a:t>
            </a:r>
            <a:br>
              <a:rPr lang="fr-FR" sz="1200" b="0" i="0" u="none" strike="noStrike" cap="none" dirty="0">
                <a:solidFill>
                  <a:schemeClr val="dk1"/>
                </a:solidFill>
                <a:effectLst/>
                <a:latin typeface="Calibri"/>
                <a:ea typeface="Calibri"/>
                <a:cs typeface="Calibri"/>
                <a:sym typeface="Calibri"/>
              </a:rPr>
            </a:br>
            <a:r>
              <a:rPr lang="fr-FR" sz="1200" b="0" i="0" u="none" strike="noStrike" cap="none" dirty="0">
                <a:solidFill>
                  <a:schemeClr val="dk1"/>
                </a:solidFill>
                <a:effectLst/>
                <a:latin typeface="Calibri"/>
                <a:ea typeface="Calibri"/>
                <a:cs typeface="Calibri"/>
                <a:sym typeface="Calibri"/>
              </a:rPr>
              <a:t>décimale, c’est le passage par dix qui est important (et non celui par 5 par exemple). Le travail des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nombres entre dix et vingt va renforcer la compréhension de dix, il va permettre de travailler les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tables d’addition, il va stabiliser un peu plus la connaissance des premiers nombres.</a:t>
            </a:r>
            <a:br>
              <a:rPr lang="fr-FR" sz="1200" b="0" i="0" u="none" strike="noStrike" cap="none" dirty="0">
                <a:solidFill>
                  <a:schemeClr val="dk1"/>
                </a:solidFill>
                <a:effectLst/>
                <a:latin typeface="Calibri"/>
                <a:ea typeface="Calibri"/>
                <a:cs typeface="Calibri"/>
                <a:sym typeface="Calibri"/>
              </a:rPr>
            </a:br>
            <a:r>
              <a:rPr lang="fr-FR" sz="1200" b="0" i="0" u="none" strike="noStrike" cap="none" dirty="0">
                <a:solidFill>
                  <a:schemeClr val="dk1"/>
                </a:solidFill>
                <a:effectLst/>
                <a:latin typeface="Calibri"/>
                <a:ea typeface="Calibri"/>
                <a:cs typeface="Calibri"/>
                <a:sym typeface="Calibri"/>
              </a:rPr>
              <a:t>Attention toutefois, il ne faut pas se méprendre : ce n’est pas parce que les élèves savent</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décomposer les nombres avec dix (14 = 10 + 4) – même de façon très fluide - qu’ils ont compris la</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dizaine. </a:t>
            </a:r>
          </a:p>
          <a:p>
            <a:pPr marL="0" lvl="0" indent="0" algn="l" rtl="0">
              <a:spcBef>
                <a:spcPts val="0"/>
              </a:spcBef>
              <a:spcAft>
                <a:spcPts val="0"/>
              </a:spcAft>
              <a:buNone/>
            </a:pPr>
            <a:r>
              <a:rPr lang="fr-FR" sz="1200" b="0" i="0" u="none" strike="noStrike" cap="none" dirty="0">
                <a:solidFill>
                  <a:schemeClr val="dk1"/>
                </a:solidFill>
                <a:effectLst/>
                <a:latin typeface="Calibri"/>
                <a:ea typeface="Calibri"/>
                <a:cs typeface="Calibri"/>
                <a:sym typeface="Calibri"/>
              </a:rPr>
              <a:t>En effet, on ne peut pas comprendre ce qu’est une unité tant qu’on n’en a pas compté</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plusieurs, or l’enjeu est, selon moi, de connaître la dizaine comme unité. D’où la nécessité de</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proposer, ensuite, aux élèves de dénombrer (et de fabriquer) de grandes collections (avec plusieurs</a:t>
            </a:r>
            <a:br>
              <a:rPr lang="fr-FR" sz="1200" b="0" i="0" u="none" strike="noStrike" cap="none" dirty="0">
                <a:solidFill>
                  <a:schemeClr val="dk1"/>
                </a:solidFill>
                <a:effectLst/>
                <a:latin typeface="Calibri"/>
                <a:ea typeface="Calibri"/>
                <a:cs typeface="Calibri"/>
                <a:sym typeface="Calibri"/>
              </a:rPr>
            </a:br>
            <a:r>
              <a:rPr lang="fr-FR" sz="1200" b="0" i="0" u="none" strike="noStrike" cap="none" dirty="0">
                <a:solidFill>
                  <a:schemeClr val="dk1"/>
                </a:solidFill>
                <a:effectLst/>
                <a:latin typeface="Calibri"/>
                <a:ea typeface="Calibri"/>
                <a:cs typeface="Calibri"/>
                <a:sym typeface="Calibri"/>
              </a:rPr>
              <a:t>comptines : de un en un, de dix en dix et peut-être aussi de une dizaine en une dizaine).</a:t>
            </a:r>
            <a:br>
              <a:rPr lang="fr-FR" sz="1200" b="0" i="0" u="none" strike="noStrike" cap="none" dirty="0">
                <a:solidFill>
                  <a:schemeClr val="dk1"/>
                </a:solidFill>
                <a:effectLst/>
                <a:latin typeface="Calibri"/>
                <a:ea typeface="Calibri"/>
                <a:cs typeface="Calibri"/>
                <a:sym typeface="Calibri"/>
              </a:rPr>
            </a:br>
            <a:r>
              <a:rPr lang="fr-FR" sz="1200" b="1" i="0" u="none" strike="noStrike" cap="none" dirty="0">
                <a:solidFill>
                  <a:schemeClr val="dk1"/>
                </a:solidFill>
                <a:effectLst/>
                <a:latin typeface="Calibri"/>
                <a:ea typeface="Calibri"/>
                <a:cs typeface="Calibri"/>
                <a:sym typeface="Calibri"/>
              </a:rPr>
              <a:t>A mon avis, sur le plan cognitif, dès le CE1, les élèves devraient pouvoir accéder à la dizaine, à la</a:t>
            </a:r>
            <a:r>
              <a:rPr lang="fr-FR" sz="1200" b="1" i="0" u="none" strike="noStrike" cap="none" baseline="0" dirty="0">
                <a:solidFill>
                  <a:schemeClr val="dk1"/>
                </a:solidFill>
                <a:effectLst/>
                <a:latin typeface="Calibri"/>
                <a:ea typeface="Calibri"/>
                <a:cs typeface="Calibri"/>
                <a:sym typeface="Calibri"/>
              </a:rPr>
              <a:t> </a:t>
            </a:r>
            <a:r>
              <a:rPr lang="fr-FR" sz="1200" b="1" i="0" u="none" strike="noStrike" cap="none" dirty="0">
                <a:solidFill>
                  <a:schemeClr val="dk1"/>
                </a:solidFill>
                <a:effectLst/>
                <a:latin typeface="Calibri"/>
                <a:ea typeface="Calibri"/>
                <a:cs typeface="Calibri"/>
                <a:sym typeface="Calibri"/>
              </a:rPr>
              <a:t>centaine comme unités de compte</a:t>
            </a:r>
            <a:r>
              <a:rPr lang="fr-FR" sz="1200" b="0" i="0" u="none" strike="noStrike" cap="none" dirty="0">
                <a:solidFill>
                  <a:schemeClr val="dk1"/>
                </a:solidFill>
                <a:effectLst/>
                <a:latin typeface="Calibri"/>
                <a:ea typeface="Calibri"/>
                <a:cs typeface="Calibri"/>
                <a:sym typeface="Calibri"/>
              </a:rPr>
              <a:t>. On voit dans les travaux de </a:t>
            </a:r>
            <a:r>
              <a:rPr lang="fr-FR" sz="1200" b="0" i="0" u="none" strike="noStrike" cap="none" dirty="0" err="1">
                <a:solidFill>
                  <a:schemeClr val="dk1"/>
                </a:solidFill>
                <a:effectLst/>
                <a:latin typeface="Calibri"/>
                <a:ea typeface="Calibri"/>
                <a:cs typeface="Calibri"/>
                <a:sym typeface="Calibri"/>
              </a:rPr>
              <a:t>Tempier</a:t>
            </a:r>
            <a:r>
              <a:rPr lang="fr-FR" sz="1200" b="0" i="0" u="none" strike="noStrike" cap="none" dirty="0">
                <a:solidFill>
                  <a:schemeClr val="dk1"/>
                </a:solidFill>
                <a:effectLst/>
                <a:latin typeface="Calibri"/>
                <a:ea typeface="Calibri"/>
                <a:cs typeface="Calibri"/>
                <a:sym typeface="Calibri"/>
              </a:rPr>
              <a:t> au CE2, qu’au moins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certaines fois, ce sont les enseignants qui « rabattent » les élèves sur le matériel : alors que les élèves</a:t>
            </a:r>
            <a:r>
              <a:rPr lang="fr-FR" sz="1200" b="0" i="0" u="none" strike="noStrike" cap="none" baseline="0" dirty="0">
                <a:solidFill>
                  <a:schemeClr val="dk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parlent de centaines, les enseignants leur répondent en termes de sachets… </a:t>
            </a:r>
            <a:br>
              <a:rPr lang="fr-FR" dirty="0"/>
            </a:br>
            <a:endParaRPr dirty="0"/>
          </a:p>
        </p:txBody>
      </p:sp>
      <p:sp>
        <p:nvSpPr>
          <p:cNvPr id="568" name="Google Shape;568;g49f52dccb6_0_109: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73121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4a817ed970_0_122: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4a817ed970_0_122: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6" name="Google Shape;1146;g4a817ed970_0_122: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20</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285450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5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59: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Les programmes pour les cycles 2, 3 et 4 applicables à compter de septembre 2016 (publiés au Bulletin officiel du ministère de l'Éducation nationale, édition spéciale, no 11, le 26 novembre 2015) précisent que « l'enseignement de l'orthographe a pour référence les rectifications orthographiques publiées par le Journal officiel de la République française le 6 décembre 1990 ». Ce principe vaut pour l'ensemble des cycles. Naturellement, l'ancienne orthographe reste admise.</a:t>
            </a:r>
            <a:endParaRPr/>
          </a:p>
          <a:p>
            <a:pPr marL="0" lvl="0" indent="0" algn="l" rtl="0">
              <a:spcBef>
                <a:spcPts val="0"/>
              </a:spcBef>
              <a:spcAft>
                <a:spcPts val="0"/>
              </a:spcAft>
              <a:buNone/>
            </a:pPr>
            <a:r>
              <a:rPr lang="fr-FR"/>
              <a:t>Les programmes antérieurs faisaient déjà référence aux rectifications orthographiques :</a:t>
            </a:r>
            <a:endParaRPr/>
          </a:p>
          <a:p>
            <a:pPr marL="0" lvl="0" indent="0" algn="l" rtl="0">
              <a:spcBef>
                <a:spcPts val="0"/>
              </a:spcBef>
              <a:spcAft>
                <a:spcPts val="0"/>
              </a:spcAft>
              <a:buNone/>
            </a:pPr>
            <a:r>
              <a:rPr lang="fr-FR"/>
              <a:t>• Le Bulletin officiel du ministère de l'Éducation nationale hors série no 3, du 19 juin 2008, précisait que « l'orthographe révisée est la référence ».</a:t>
            </a:r>
            <a:endParaRPr/>
          </a:p>
          <a:p>
            <a:pPr marL="0" lvl="0" indent="0" algn="l" rtl="0">
              <a:spcBef>
                <a:spcPts val="0"/>
              </a:spcBef>
              <a:spcAft>
                <a:spcPts val="0"/>
              </a:spcAft>
              <a:buNone/>
            </a:pPr>
            <a:r>
              <a:rPr lang="fr-FR"/>
              <a:t>• Le Bulletin officiel du ministère de l'Éducation nationale spécial no 6, du 28 aout 2008, précisait que « pour l'enseignement de la langue française, le professeur tient compte des rectifications orthographiques proposées par le Rapport du Conseil supérieur de la langue française, approuvées par l'Académie française ».</a:t>
            </a:r>
            <a:endParaRPr/>
          </a:p>
          <a:p>
            <a:pPr marL="0" lvl="0" indent="0" algn="l" rtl="0">
              <a:spcBef>
                <a:spcPts val="0"/>
              </a:spcBef>
              <a:spcAft>
                <a:spcPts val="0"/>
              </a:spcAft>
              <a:buNone/>
            </a:pPr>
            <a:r>
              <a:rPr lang="fr-FR"/>
              <a:t>• Le Bulletin officiel du ministère de l'Éducation nationale no 18, du 3 mai 2012, rappellait que « les rectifications [...] restent une référence mais ne</a:t>
            </a:r>
            <a:endParaRPr/>
          </a:p>
          <a:p>
            <a:pPr marL="0" lvl="0" indent="0" algn="l" rtl="0">
              <a:spcBef>
                <a:spcPts val="0"/>
              </a:spcBef>
              <a:spcAft>
                <a:spcPts val="0"/>
              </a:spcAft>
              <a:buNone/>
            </a:pPr>
            <a:r>
              <a:rPr lang="fr-FR"/>
              <a:t>sauraient être imposées. [...] Dans l'enseignement aucune des deux graphies (ancienne ou nouvelle) ne peut être tenue pour fautive. »</a:t>
            </a:r>
            <a:endParaRPr/>
          </a:p>
          <a:p>
            <a:pPr marL="0" lvl="0" indent="0" algn="l" rtl="0">
              <a:spcBef>
                <a:spcPts val="0"/>
              </a:spcBef>
              <a:spcAft>
                <a:spcPts val="0"/>
              </a:spcAft>
              <a:buNone/>
            </a:pPr>
            <a:r>
              <a:rPr lang="fr-FR"/>
              <a:t>Documents d'information utiles pour les milieux scolaires, librement reproductibles</a:t>
            </a:r>
            <a:endParaRPr/>
          </a:p>
          <a:p>
            <a:pPr marL="0" lvl="0" indent="0" algn="l" rtl="0">
              <a:spcBef>
                <a:spcPts val="0"/>
              </a:spcBef>
              <a:spcAft>
                <a:spcPts val="0"/>
              </a:spcAft>
              <a:buNone/>
            </a:pPr>
            <a:r>
              <a:rPr lang="fr-FR"/>
              <a:t>• Questions et réponses sur la nouvelle orthographe (fichier PDF de 4 pages).</a:t>
            </a:r>
            <a:endParaRPr/>
          </a:p>
          <a:p>
            <a:pPr marL="0" lvl="0" indent="0" algn="l" rtl="0">
              <a:spcBef>
                <a:spcPts val="0"/>
              </a:spcBef>
              <a:spcAft>
                <a:spcPts val="0"/>
              </a:spcAft>
              <a:buNone/>
            </a:pPr>
            <a:r>
              <a:rPr lang="fr-FR"/>
              <a:t>• Les nouvelles règles, dans un document facilement imprimable (fichier PDF de 4 pages).</a:t>
            </a:r>
            <a:endParaRPr/>
          </a:p>
          <a:p>
            <a:pPr marL="0" lvl="0" indent="0" algn="l" rtl="0">
              <a:spcBef>
                <a:spcPts val="0"/>
              </a:spcBef>
              <a:spcAft>
                <a:spcPts val="0"/>
              </a:spcAft>
              <a:buNone/>
            </a:pPr>
            <a:r>
              <a:rPr lang="fr-FR"/>
              <a:t>• Le Réseau pour l a nouvelle orthographe du français (RENOUVO) a publié une brochure intitulée La nouvelle orthographe et l'enseignement. Tout ce que vous devez savoir. Elle est téléchargeable sur le site du RENOUVO.</a:t>
            </a:r>
            <a:endParaRPr/>
          </a:p>
        </p:txBody>
      </p:sp>
      <p:sp>
        <p:nvSpPr>
          <p:cNvPr id="1342" name="Google Shape;1342;p59: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420144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4a817ed970_0_13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4a817ed970_0_130: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Avant la séquence pivot (placée en 3), du fait de l’itinéraire cognitif lui-même, il est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nécessaire de rendre disponibles des connaissances techniques afin d’anticiper certaines</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difficultés : énumération, comptine, suite des écritures chiffrées jusqu’à 9, validation terme à</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terme, résolution de problèmes relatifs aux nombres mettant en jeu des groupements. Ceci va</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participer à la conceptualisation du nombre afin de ne pas l’aborder uniquement via la</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numération parlée en France. Le champ numérique est tout d’abord surtout celui des nombres</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inférieurs à dix et ne concerne pas les nombres au delà de trente : en particulier il est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important que les apprentissages ne concernent pas la comptine numérique au-delà de trente,</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et que seules les écritures chiffrées des nombres inférieurs à neuf soient réellement en jeu</a:t>
            </a:r>
            <a:r>
              <a:rPr lang="fr-FR" sz="800" dirty="0">
                <a:latin typeface="Arial"/>
                <a:ea typeface="Arial"/>
                <a:cs typeface="Arial"/>
                <a:sym typeface="Arial"/>
              </a:rPr>
              <a:t>325</a:t>
            </a:r>
            <a:r>
              <a:rPr lang="fr-FR" sz="1100" dirty="0">
                <a:latin typeface="Arial"/>
                <a:ea typeface="Arial"/>
                <a:cs typeface="Arial"/>
                <a:sym typeface="Arial"/>
              </a:rPr>
              <a: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L’objectif est que les problèmes abordés, en particulier les calculs mentaux dans la structure</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additive, participent à la conceptualisation du nombre sans que ce dernier soit perçu</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sz="1100" dirty="0">
                <a:latin typeface="Arial"/>
                <a:ea typeface="Arial"/>
                <a:cs typeface="Arial"/>
                <a:sym typeface="Arial"/>
              </a:rPr>
              <a:t>uniquement par les désignations parlées en France.</a:t>
            </a: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1154" name="Google Shape;1154;g4a817ed970_0_130: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21</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53708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4a817ed970_0_137: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4a817ed970_0_137: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2" name="Google Shape;1162;g4a817ed970_0_137: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22</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6418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4a817ed970_0_1: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6" name="Google Shape;1306;g4a817ed970_0_1: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7" name="Google Shape;1307;g4a817ed970_0_1: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60285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4a817ed970_0_35: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g4a817ed970_0_35:notes"/>
          <p:cNvSpPr txBox="1">
            <a:spLocks noGrp="1"/>
          </p:cNvSpPr>
          <p:nvPr>
            <p:ph type="body" idx="1"/>
          </p:nvPr>
        </p:nvSpPr>
        <p:spPr>
          <a:xfrm>
            <a:off x="679450" y="4803934"/>
            <a:ext cx="5435600" cy="3930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8" name="Google Shape;1318;g4a817ed970_0_35:notes"/>
          <p:cNvSpPr txBox="1">
            <a:spLocks noGrp="1"/>
          </p:cNvSpPr>
          <p:nvPr>
            <p:ph type="sldNum" idx="12"/>
          </p:nvPr>
        </p:nvSpPr>
        <p:spPr>
          <a:xfrm>
            <a:off x="3848645" y="9481357"/>
            <a:ext cx="2944283" cy="5007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83339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6: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symboles numériques signalent la cardinalité  par le rand qu’ils occupent dans la chaîne verbale : </a:t>
            </a:r>
          </a:p>
          <a:p>
            <a:pPr marL="0" lvl="0" indent="0" algn="l" rtl="0">
              <a:spcBef>
                <a:spcPts val="0"/>
              </a:spcBef>
              <a:spcAft>
                <a:spcPts val="0"/>
              </a:spcAft>
              <a:buNone/>
            </a:pPr>
            <a:r>
              <a:rPr lang="fr-FR" dirty="0"/>
              <a:t>Un, deux, trois, quatre, cinq…. </a:t>
            </a:r>
          </a:p>
          <a:p>
            <a:pPr marL="0" lvl="0" indent="0" algn="l" rtl="0">
              <a:spcBef>
                <a:spcPts val="0"/>
              </a:spcBef>
              <a:spcAft>
                <a:spcPts val="0"/>
              </a:spcAft>
              <a:buNone/>
            </a:pPr>
            <a:r>
              <a:rPr lang="fr-FR" dirty="0" err="1"/>
              <a:t>Cin</a:t>
            </a:r>
            <a:endParaRPr lang="fr-FR" dirty="0"/>
          </a:p>
          <a:p>
            <a:pPr marL="0" lvl="0" indent="0" algn="l" rtl="0">
              <a:spcBef>
                <a:spcPts val="0"/>
              </a:spcBef>
              <a:spcAft>
                <a:spcPts val="0"/>
              </a:spcAft>
              <a:buNone/>
            </a:pPr>
            <a:r>
              <a:rPr lang="fr-FR" dirty="0"/>
              <a:t>q renvoie</a:t>
            </a:r>
            <a:r>
              <a:rPr lang="fr-FR" baseline="0" dirty="0"/>
              <a:t> </a:t>
            </a:r>
            <a:r>
              <a:rPr lang="fr-FR" dirty="0"/>
              <a:t> à une quantité plus importante que quatre mais cinq ne comporte aucune trace de ce que la cardinalité qu’il évoque est supérieure à quatre. </a:t>
            </a:r>
            <a:endParaRPr dirty="0"/>
          </a:p>
        </p:txBody>
      </p:sp>
      <p:sp>
        <p:nvSpPr>
          <p:cNvPr id="392" name="Google Shape;392;p26: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104396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95E293F5-8B45-4B3E-91FE-B24E5D0B77F4}" type="slidenum">
              <a:rPr lang="fr-FR" smtClean="0"/>
              <a:pPr/>
              <a:t>26</a:t>
            </a:fld>
            <a:endParaRPr lang="fr-FR" dirty="0"/>
          </a:p>
        </p:txBody>
      </p:sp>
    </p:spTree>
    <p:extLst>
      <p:ext uri="{BB962C8B-B14F-4D97-AF65-F5344CB8AC3E}">
        <p14:creationId xmlns:p14="http://schemas.microsoft.com/office/powerpoint/2010/main" val="382339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Noto Sans Symbols"/>
              <a:buChar char="▪"/>
            </a:pPr>
            <a:r>
              <a:rPr lang="fr-FR" sz="1200" b="0" i="0">
                <a:solidFill>
                  <a:schemeClr val="dk1"/>
                </a:solidFill>
                <a:latin typeface="Calibri"/>
                <a:ea typeface="Calibri"/>
                <a:cs typeface="Calibri"/>
                <a:sym typeface="Calibri"/>
              </a:rPr>
              <a:t>Concernant les différentes notions mathématiques à aborder au cycle 2, il est important d’identifier les passages incontournables et les étapes qui font relativement</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consensus et qui seront ensuite prolongées, enrichies pour aborder les apprentissages ultérieurs. Pour illustrer cette idée, l’exemple des notions liées à la numération est particulièrement bien adapté car on peut identifier au moins cinq types de situations de référence (situations incontournables) que l’on peut catégoriser</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comme suit</a:t>
            </a:r>
            <a:r>
              <a:rPr lang="fr-FR"/>
              <a:t> : </a:t>
            </a:r>
            <a:br>
              <a:rPr lang="fr-FR"/>
            </a:br>
            <a:r>
              <a:rPr lang="fr-FR"/>
              <a:t>-</a:t>
            </a:r>
            <a:r>
              <a:rPr lang="fr-FR" sz="1600" b="1"/>
              <a:t>Les situations </a:t>
            </a:r>
            <a:r>
              <a:rPr lang="fr-FR" sz="1600" b="1">
                <a:solidFill>
                  <a:srgbClr val="FF0000"/>
                </a:solidFill>
              </a:rPr>
              <a:t>d’échange</a:t>
            </a:r>
            <a:r>
              <a:rPr lang="fr-FR" sz="1600" b="1"/>
              <a:t> pour travailler l’écriture chiffrée du nombre : </a:t>
            </a:r>
            <a:endParaRPr/>
          </a:p>
          <a:p>
            <a:pPr marL="0" lvl="0" indent="0" algn="l" rtl="0">
              <a:spcBef>
                <a:spcPts val="0"/>
              </a:spcBef>
              <a:spcAft>
                <a:spcPts val="0"/>
              </a:spcAft>
              <a:buNone/>
            </a:pPr>
            <a:r>
              <a:rPr lang="fr-FR" sz="1600"/>
              <a:t>Si cette situation participe de la construction du nombre, l’objectif porte davantage sur les écritures, les désignations des nombres que sur les calculs sur ces nombres.</a:t>
            </a:r>
            <a:endParaRPr/>
          </a:p>
          <a:p>
            <a:pPr marL="0" lvl="0" indent="0" algn="l" rtl="0">
              <a:spcBef>
                <a:spcPts val="0"/>
              </a:spcBef>
              <a:spcAft>
                <a:spcPts val="0"/>
              </a:spcAft>
              <a:buNone/>
            </a:pPr>
            <a:r>
              <a:rPr lang="fr-FR" sz="1600"/>
              <a:t>Ces situations sont incontournables au cycle 2. Elles permettent d’explorer les règles d’échanges qui justifient le système de numération de position : un même</a:t>
            </a:r>
            <a:endParaRPr/>
          </a:p>
          <a:p>
            <a:pPr marL="0" lvl="0" indent="0" algn="l" rtl="0">
              <a:spcBef>
                <a:spcPts val="0"/>
              </a:spcBef>
              <a:spcAft>
                <a:spcPts val="0"/>
              </a:spcAft>
              <a:buNone/>
            </a:pPr>
            <a:r>
              <a:rPr lang="fr-FR" sz="1600"/>
              <a:t>chiffre selon sa position désigne des quantités différentes ou des quantités identiques mais correspondant à des ordres différents. Au cycle 2 ce sont en particulier les situations de type « jeu du banquier ». </a:t>
            </a:r>
            <a:endParaRPr/>
          </a:p>
          <a:p>
            <a:pPr marL="0" lvl="0" indent="0" algn="l" rtl="0">
              <a:spcBef>
                <a:spcPts val="0"/>
              </a:spcBef>
              <a:spcAft>
                <a:spcPts val="0"/>
              </a:spcAft>
              <a:buClr>
                <a:schemeClr val="dk1"/>
              </a:buClr>
              <a:buSzPts val="1600"/>
              <a:buFont typeface="Noto Sans Symbols"/>
              <a:buNone/>
            </a:pPr>
            <a:endParaRPr sz="1600" b="1"/>
          </a:p>
          <a:p>
            <a:pPr marL="0" lvl="0" indent="-101600" algn="l" rtl="0">
              <a:spcBef>
                <a:spcPts val="0"/>
              </a:spcBef>
              <a:spcAft>
                <a:spcPts val="0"/>
              </a:spcAft>
              <a:buClr>
                <a:schemeClr val="dk1"/>
              </a:buClr>
              <a:buSzPts val="1600"/>
              <a:buFont typeface="Noto Sans Symbols"/>
              <a:buChar char="▪"/>
            </a:pPr>
            <a:r>
              <a:rPr lang="fr-FR" sz="1600" b="1"/>
              <a:t>Les situations de groupements</a:t>
            </a:r>
            <a:endParaRPr/>
          </a:p>
          <a:p>
            <a:pPr marL="0" lvl="0" indent="0" algn="l" rtl="0">
              <a:spcBef>
                <a:spcPts val="0"/>
              </a:spcBef>
              <a:spcAft>
                <a:spcPts val="0"/>
              </a:spcAft>
              <a:buClr>
                <a:schemeClr val="dk1"/>
              </a:buClr>
              <a:buSzPts val="1600"/>
              <a:buFont typeface="Noto Sans Symbols"/>
              <a:buNone/>
            </a:pPr>
            <a:r>
              <a:rPr lang="fr-FR" sz="1600" b="0"/>
              <a:t>Pour les CP, il s’agira de construire des stratégies pour dénombrer rapidement et de manière fable des collections de 60 à 100 objets et au CE de plusieurs centaines voire milliers d’objets6. Ces situations amènent à constater que l’utilisation des paquets de dix (notons que le nombre dix relève ici d’une convention imposée par notre système de numération) puis des paquets de paquets va faciliter la détermination de l’écriture du cardinal qui pourra être d’abord traduit sous la forme d’une écriture additive. L’évolution du CP au CM2 se fait au niveau du passage de collections réelles à des collections représentées sous différentes formes</a:t>
            </a:r>
            <a:endParaRPr/>
          </a:p>
          <a:p>
            <a:pPr marL="0" lvl="0" indent="-101600" algn="l" rtl="0">
              <a:spcBef>
                <a:spcPts val="0"/>
              </a:spcBef>
              <a:spcAft>
                <a:spcPts val="0"/>
              </a:spcAft>
              <a:buClr>
                <a:schemeClr val="dk1"/>
              </a:buClr>
              <a:buSzPts val="1600"/>
              <a:buFont typeface="Noto Sans Symbols"/>
              <a:buChar char="▪"/>
            </a:pPr>
            <a:r>
              <a:rPr lang="fr-FR" sz="1600" b="1"/>
              <a:t>Les situations amenant à repenser les groupements par rapport aux échanges</a:t>
            </a:r>
            <a:endParaRPr/>
          </a:p>
          <a:p>
            <a:pPr marL="0" lvl="0" indent="-101600" algn="l" rtl="0">
              <a:spcBef>
                <a:spcPts val="0"/>
              </a:spcBef>
              <a:spcAft>
                <a:spcPts val="0"/>
              </a:spcAft>
              <a:buClr>
                <a:schemeClr val="dk1"/>
              </a:buClr>
              <a:buSzPts val="1600"/>
              <a:buFont typeface="Noto Sans Symbols"/>
              <a:buChar char="▪"/>
            </a:pPr>
            <a:r>
              <a:rPr lang="fr-FR" sz="1600" b="1"/>
              <a:t>Les situations abordant le point de vue algorithmique (dans les deux systèmes</a:t>
            </a:r>
            <a:endParaRPr/>
          </a:p>
          <a:p>
            <a:pPr marL="0" lvl="0" indent="0" algn="l" rtl="0">
              <a:spcBef>
                <a:spcPts val="0"/>
              </a:spcBef>
              <a:spcAft>
                <a:spcPts val="0"/>
              </a:spcAft>
              <a:buClr>
                <a:schemeClr val="dk1"/>
              </a:buClr>
              <a:buSzPts val="1600"/>
              <a:buFont typeface="Arial"/>
              <a:buNone/>
            </a:pPr>
            <a:r>
              <a:rPr lang="fr-FR" sz="1600" b="1"/>
              <a:t>     de numération)</a:t>
            </a:r>
            <a:endParaRPr/>
          </a:p>
          <a:p>
            <a:pPr marL="0" lvl="0" indent="-101600" algn="l" rtl="0">
              <a:spcBef>
                <a:spcPts val="0"/>
              </a:spcBef>
              <a:spcAft>
                <a:spcPts val="0"/>
              </a:spcAft>
              <a:buClr>
                <a:schemeClr val="dk1"/>
              </a:buClr>
              <a:buSzPts val="1600"/>
              <a:buFont typeface="Noto Sans Symbols"/>
              <a:buChar char="▪"/>
            </a:pPr>
            <a:r>
              <a:rPr lang="fr-FR" sz="1600" b="1"/>
              <a:t>Les situations d’exploration des règles de la numération orale et de mise en relation avec la numération de position (chiffrée)</a:t>
            </a:r>
            <a:endParaRPr/>
          </a:p>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1" name="Google Shape;351;p15: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59138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Noto Sans Symbols"/>
              <a:buChar char="▪"/>
            </a:pPr>
            <a:r>
              <a:rPr lang="fr-FR" sz="1200" b="0" i="0">
                <a:solidFill>
                  <a:schemeClr val="dk1"/>
                </a:solidFill>
                <a:latin typeface="Calibri"/>
                <a:ea typeface="Calibri"/>
                <a:cs typeface="Calibri"/>
                <a:sym typeface="Calibri"/>
              </a:rPr>
              <a:t>Concernant les différentes notions mathématiques à aborder au cycle 2, il est important d’identifier les passages incontournables et les étapes qui font relativement</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consensus et qui seront ensuite prolongées, enrichies pour aborder les apprentissages ultérieurs. Pour illustrer cette idée, l’exemple des notions liées à la numération est particulièrement bien adapté car on peut identifier au moins cinq types de situations de référence (situations incontournables) que l’on peut catégoriser</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comme suit</a:t>
            </a:r>
            <a:r>
              <a:rPr lang="fr-FR"/>
              <a:t> : </a:t>
            </a:r>
            <a:br>
              <a:rPr lang="fr-FR"/>
            </a:br>
            <a:r>
              <a:rPr lang="fr-FR"/>
              <a:t>-</a:t>
            </a:r>
            <a:r>
              <a:rPr lang="fr-FR" sz="1600" b="1"/>
              <a:t>Les situations d’échange pour travailler l’écriture chiffrée du nombre : </a:t>
            </a:r>
            <a:endParaRPr/>
          </a:p>
          <a:p>
            <a:pPr marL="0" lvl="0" indent="0" algn="l" rtl="0">
              <a:spcBef>
                <a:spcPts val="0"/>
              </a:spcBef>
              <a:spcAft>
                <a:spcPts val="0"/>
              </a:spcAft>
              <a:buNone/>
            </a:pPr>
            <a:r>
              <a:rPr lang="fr-FR" sz="1600"/>
              <a:t>Si cette situation participe de la construction du nombre, l’objectif porte davantage sur les écritures, les désignations des nombres que sur les calculs sur ces nombres.</a:t>
            </a:r>
            <a:endParaRPr/>
          </a:p>
          <a:p>
            <a:pPr marL="0" lvl="0" indent="0" algn="l" rtl="0">
              <a:spcBef>
                <a:spcPts val="0"/>
              </a:spcBef>
              <a:spcAft>
                <a:spcPts val="0"/>
              </a:spcAft>
              <a:buNone/>
            </a:pPr>
            <a:r>
              <a:rPr lang="fr-FR" sz="1600"/>
              <a:t>Ces situations sont incontournables au cycle 2. Elles permettent d’explorer les règles d’échanges qui justifient le système de numération de position : un même</a:t>
            </a:r>
            <a:endParaRPr/>
          </a:p>
          <a:p>
            <a:pPr marL="0" lvl="0" indent="0" algn="l" rtl="0">
              <a:spcBef>
                <a:spcPts val="0"/>
              </a:spcBef>
              <a:spcAft>
                <a:spcPts val="0"/>
              </a:spcAft>
              <a:buNone/>
            </a:pPr>
            <a:r>
              <a:rPr lang="fr-FR" sz="1600"/>
              <a:t>chiffre selon sa position désigne des quantités différentes ou des quantités identiques mais correspondant à des ordres différents. Au cycle 2 ce sont en particulier les situations de type « jeu du banquier ». </a:t>
            </a:r>
            <a:endParaRPr/>
          </a:p>
          <a:p>
            <a:pPr marL="0" lvl="0" indent="0" algn="l" rtl="0">
              <a:spcBef>
                <a:spcPts val="0"/>
              </a:spcBef>
              <a:spcAft>
                <a:spcPts val="0"/>
              </a:spcAft>
              <a:buClr>
                <a:schemeClr val="dk1"/>
              </a:buClr>
              <a:buSzPts val="1600"/>
              <a:buFont typeface="Noto Sans Symbols"/>
              <a:buNone/>
            </a:pPr>
            <a:endParaRPr sz="1600" b="1"/>
          </a:p>
          <a:p>
            <a:pPr marL="0" lvl="0" indent="-101600" algn="l" rtl="0">
              <a:spcBef>
                <a:spcPts val="0"/>
              </a:spcBef>
              <a:spcAft>
                <a:spcPts val="0"/>
              </a:spcAft>
              <a:buClr>
                <a:schemeClr val="dk1"/>
              </a:buClr>
              <a:buSzPts val="1600"/>
              <a:buFont typeface="Noto Sans Symbols"/>
              <a:buChar char="▪"/>
            </a:pPr>
            <a:r>
              <a:rPr lang="fr-FR" sz="1600" b="1"/>
              <a:t>Les situations de groupements</a:t>
            </a:r>
            <a:endParaRPr/>
          </a:p>
          <a:p>
            <a:pPr marL="0" lvl="0" indent="0" algn="l" rtl="0">
              <a:spcBef>
                <a:spcPts val="0"/>
              </a:spcBef>
              <a:spcAft>
                <a:spcPts val="0"/>
              </a:spcAft>
              <a:buClr>
                <a:schemeClr val="dk1"/>
              </a:buClr>
              <a:buSzPts val="1600"/>
              <a:buFont typeface="Noto Sans Symbols"/>
              <a:buNone/>
            </a:pPr>
            <a:r>
              <a:rPr lang="fr-FR" sz="1600" b="0"/>
              <a:t>Pour les CP, il s’agira de construire des stratégies pour dénombrer rapidement et de manière fable des collections de 60 à 100 objets et au CE de plusieurs centaines voire milliers d’objets6. Ces situations amènent à constater que l’utilisation des paquets de dix (notons que le nombre dix relève ici d’une convention imposée par notre système de numération) puis des paquets de paquets va faciliter la détermination de l’écriture du cardinal qui pourra être d’abord traduit sous la forme d’une écriture additive. L’évolution du CP au CM2 se fait au niveau du passage de collections réelles à des collections représentées sous différentes formes</a:t>
            </a:r>
            <a:endParaRPr/>
          </a:p>
          <a:p>
            <a:pPr marL="0" lvl="0" indent="-101600" algn="l" rtl="0">
              <a:spcBef>
                <a:spcPts val="0"/>
              </a:spcBef>
              <a:spcAft>
                <a:spcPts val="0"/>
              </a:spcAft>
              <a:buClr>
                <a:schemeClr val="dk1"/>
              </a:buClr>
              <a:buSzPts val="1600"/>
              <a:buFont typeface="Noto Sans Symbols"/>
              <a:buChar char="▪"/>
            </a:pPr>
            <a:r>
              <a:rPr lang="fr-FR" sz="1600" b="1"/>
              <a:t>Les situations amenant à repenser les groupements par rapport aux échanges</a:t>
            </a:r>
            <a:endParaRPr/>
          </a:p>
          <a:p>
            <a:pPr marL="0" lvl="0" indent="0" algn="l" rtl="0">
              <a:spcBef>
                <a:spcPts val="0"/>
              </a:spcBef>
              <a:spcAft>
                <a:spcPts val="0"/>
              </a:spcAft>
              <a:buClr>
                <a:schemeClr val="dk1"/>
              </a:buClr>
              <a:buSzPts val="1600"/>
              <a:buFont typeface="Noto Sans Symbols"/>
              <a:buNone/>
            </a:pPr>
            <a:r>
              <a:rPr lang="fr-FR" sz="1600" b="1" i="0">
                <a:solidFill>
                  <a:schemeClr val="dk1"/>
                </a:solidFill>
                <a:latin typeface="Calibri"/>
                <a:ea typeface="Calibri"/>
                <a:cs typeface="Calibri"/>
                <a:sym typeface="Calibri"/>
              </a:rPr>
              <a:t>Il </a:t>
            </a:r>
            <a:r>
              <a:rPr lang="fr-FR" sz="1200" b="0" i="0">
                <a:solidFill>
                  <a:schemeClr val="dk1"/>
                </a:solidFill>
                <a:latin typeface="Calibri"/>
                <a:ea typeface="Calibri"/>
                <a:cs typeface="Calibri"/>
                <a:sym typeface="Calibri"/>
              </a:rPr>
              <a:t>s’agit d’amener les élèves </a:t>
            </a:r>
            <a:r>
              <a:rPr lang="fr-FR" sz="1200" b="1" i="0">
                <a:solidFill>
                  <a:schemeClr val="dk1"/>
                </a:solidFill>
                <a:latin typeface="Calibri"/>
                <a:ea typeface="Calibri"/>
                <a:cs typeface="Calibri"/>
                <a:sym typeface="Calibri"/>
              </a:rPr>
              <a:t>à lire dans l’écriture d’un nombre des informations liées aux échanges ou aux groupements qui ont été effectués</a:t>
            </a:r>
            <a:r>
              <a:rPr lang="fr-FR" sz="1200" b="0" i="0">
                <a:solidFill>
                  <a:schemeClr val="dk1"/>
                </a:solidFill>
                <a:latin typeface="Calibri"/>
                <a:ea typeface="Calibri"/>
                <a:cs typeface="Calibri"/>
                <a:sym typeface="Calibri"/>
              </a:rPr>
              <a:t>. La situation de référence est par exemple le problème des timbres : les timbres sont vendus par carnets de  dix timbres. Paul a besoin de 260 timbres. Combien doit–il acheter de carnets?</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Paul a besoin de 260 timbres. Combien doit–il acheter de carnets ? Corinne a besoin de 500 timbres. Combien doit–elle acheter de carnets ?</a:t>
            </a:r>
            <a:br>
              <a:rPr lang="fr-FR" sz="1200" b="0" i="0">
                <a:solidFill>
                  <a:schemeClr val="dk1"/>
                </a:solidFill>
                <a:latin typeface="Calibri"/>
                <a:ea typeface="Calibri"/>
                <a:cs typeface="Calibri"/>
                <a:sym typeface="Calibri"/>
              </a:rPr>
            </a:br>
            <a:endParaRPr sz="1600" b="1"/>
          </a:p>
          <a:p>
            <a:pPr marL="0" lvl="0" indent="-101600" algn="l" rtl="0">
              <a:spcBef>
                <a:spcPts val="0"/>
              </a:spcBef>
              <a:spcAft>
                <a:spcPts val="0"/>
              </a:spcAft>
              <a:buClr>
                <a:schemeClr val="dk1"/>
              </a:buClr>
              <a:buSzPts val="1600"/>
              <a:buFont typeface="Noto Sans Symbols"/>
              <a:buChar char="▪"/>
            </a:pPr>
            <a:r>
              <a:rPr lang="fr-FR" sz="1600" b="1"/>
              <a:t>Les situations abordant le point de vue algorithmique (dans les deux systèmes de numération)</a:t>
            </a:r>
            <a:endParaRPr/>
          </a:p>
          <a:p>
            <a:pPr marL="0" lvl="0" indent="0" algn="l" rtl="0">
              <a:spcBef>
                <a:spcPts val="0"/>
              </a:spcBef>
              <a:spcAft>
                <a:spcPts val="0"/>
              </a:spcAft>
              <a:buClr>
                <a:schemeClr val="dk1"/>
              </a:buClr>
              <a:buSzPts val="1200"/>
              <a:buFont typeface="Noto Sans Symbols"/>
              <a:buNone/>
            </a:pPr>
            <a:r>
              <a:rPr lang="fr-FR" sz="1200" b="0" i="0">
                <a:solidFill>
                  <a:schemeClr val="dk1"/>
                </a:solidFill>
                <a:latin typeface="Calibri"/>
                <a:ea typeface="Calibri"/>
                <a:cs typeface="Calibri"/>
                <a:sym typeface="Calibri"/>
              </a:rPr>
              <a:t>Toutes les activités autour des compteurs (avec des chiffres ou avec des mots) et des calculatrices entrent dans cette catégorie en liaison avec l’utilisation des abaques. Il s’agit d’un travail autour des familles de nombres comme dans la situation du « jeu du château » en CP / CE1 (cf. ERME</a:t>
            </a:r>
            <a:r>
              <a:rPr lang="fr-FR" sz="1600" b="0" i="0">
                <a:solidFill>
                  <a:schemeClr val="dk1"/>
                </a:solidFill>
                <a:latin typeface="Calibri"/>
                <a:ea typeface="Calibri"/>
                <a:cs typeface="Calibri"/>
                <a:sym typeface="Calibri"/>
              </a:rPr>
              <a:t>L</a:t>
            </a:r>
            <a:br>
              <a:rPr lang="fr-FR" sz="1600"/>
            </a:br>
            <a:endParaRPr sz="1600" b="1"/>
          </a:p>
          <a:p>
            <a:pPr marL="0" lvl="0" indent="-101600" algn="l" rtl="0">
              <a:spcBef>
                <a:spcPts val="0"/>
              </a:spcBef>
              <a:spcAft>
                <a:spcPts val="0"/>
              </a:spcAft>
              <a:buClr>
                <a:schemeClr val="dk1"/>
              </a:buClr>
              <a:buSzPts val="1600"/>
              <a:buFont typeface="Noto Sans Symbols"/>
              <a:buChar char="▪"/>
            </a:pPr>
            <a:r>
              <a:rPr lang="fr-FR" sz="1600" b="1"/>
              <a:t>Les situations d’exploration des règles de la numération orale et de mise en relation avec la numération de position (chiffrée)</a:t>
            </a:r>
            <a:endParaRPr/>
          </a:p>
          <a:p>
            <a:pPr marL="0" lvl="0" indent="0" algn="l" rtl="0">
              <a:spcBef>
                <a:spcPts val="0"/>
              </a:spcBef>
              <a:spcAft>
                <a:spcPts val="0"/>
              </a:spcAft>
              <a:buClr>
                <a:schemeClr val="dk1"/>
              </a:buClr>
              <a:buSzPts val="1200"/>
              <a:buFont typeface="Noto Sans Symbols"/>
              <a:buNone/>
            </a:pPr>
            <a:r>
              <a:rPr lang="fr-FR" sz="1200" b="0" i="0">
                <a:solidFill>
                  <a:schemeClr val="dk1"/>
                </a:solidFill>
                <a:latin typeface="Calibri"/>
                <a:ea typeface="Calibri"/>
                <a:cs typeface="Calibri"/>
                <a:sym typeface="Calibri"/>
              </a:rPr>
              <a:t>Ces deux systèmes fonctionnent différemment10. Les règles d’écriture et de lecture ne sont pas les mêmes. L’enfant de CP doit apprendre en même temps les deux</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systèmes et acquérir des automatismes. Il doit penser « 80 » et donc voir les chiffres « 8 »et « 0 » en entendant quatre–vingt.</a:t>
            </a:r>
            <a:br>
              <a:rPr lang="fr-FR" sz="1200" b="0" i="0">
                <a:solidFill>
                  <a:schemeClr val="dk1"/>
                </a:solidFill>
                <a:latin typeface="Calibri"/>
                <a:ea typeface="Calibri"/>
                <a:cs typeface="Calibri"/>
                <a:sym typeface="Calibri"/>
              </a:rPr>
            </a:br>
            <a:r>
              <a:rPr lang="fr-FR" sz="1200" b="0" i="0">
                <a:solidFill>
                  <a:schemeClr val="dk1"/>
                </a:solidFill>
                <a:latin typeface="Calibri"/>
                <a:ea typeface="Calibri"/>
                <a:cs typeface="Calibri"/>
                <a:sym typeface="Calibri"/>
              </a:rPr>
              <a:t>L’activité scolaire la plus fréquente abordant cette question est la dictée de nombres mais il y en a d’aautres. </a:t>
            </a:r>
            <a:br>
              <a:rPr lang="fr-FR" sz="1600"/>
            </a:b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4" name="Google Shape;364;p16: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14019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ab3a50299_0_200: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ab3a50299_0_200: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4ab3a50299_0_200: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277126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58: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58:notes"/>
          <p:cNvSpPr txBox="1">
            <a:spLocks noGrp="1"/>
          </p:cNvSpPr>
          <p:nvPr>
            <p:ph type="body" idx="1"/>
          </p:nvPr>
        </p:nvSpPr>
        <p:spPr>
          <a:xfrm>
            <a:off x="679450" y="4803934"/>
            <a:ext cx="5435600" cy="3930491"/>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Noto Sans Symbols"/>
              <a:buChar char="▪"/>
            </a:pPr>
            <a:r>
              <a:rPr lang="fr-FR"/>
              <a:t>Pour 4 :  Les situations abordant le point de vue algorithmique (dans les deux systèmes de numération)</a:t>
            </a:r>
            <a:endParaRPr/>
          </a:p>
          <a:p>
            <a:pPr marL="0" lvl="0" indent="0" algn="l" rtl="0">
              <a:spcBef>
                <a:spcPts val="0"/>
              </a:spcBef>
              <a:spcAft>
                <a:spcPts val="0"/>
              </a:spcAft>
              <a:buNone/>
            </a:pPr>
            <a:r>
              <a:rPr lang="fr-FR"/>
              <a:t>Les enfants perçoivent les régularités dans les mots nombres, bcp d’enfants maîtrisent les mots nombres à leur sortir de GS (au-delà de 30)</a:t>
            </a:r>
            <a:endParaRPr/>
          </a:p>
        </p:txBody>
      </p:sp>
      <p:sp>
        <p:nvSpPr>
          <p:cNvPr id="1329" name="Google Shape;1329;p58:notes"/>
          <p:cNvSpPr txBox="1">
            <a:spLocks noGrp="1"/>
          </p:cNvSpPr>
          <p:nvPr>
            <p:ph type="sldNum" idx="12"/>
          </p:nvPr>
        </p:nvSpPr>
        <p:spPr>
          <a:xfrm>
            <a:off x="3848645" y="9481358"/>
            <a:ext cx="2944283" cy="5008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121699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4ab3a50299_0_109: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4ab3a50299_0_109:notes"/>
          <p:cNvSpPr txBox="1">
            <a:spLocks noGrp="1"/>
          </p:cNvSpPr>
          <p:nvPr>
            <p:ph type="body" idx="1"/>
          </p:nvPr>
        </p:nvSpPr>
        <p:spPr>
          <a:xfrm>
            <a:off x="679450" y="4803934"/>
            <a:ext cx="5435600" cy="39306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0" name="Google Shape;1170;g4ab3a50299_0_109:notes"/>
          <p:cNvSpPr txBox="1">
            <a:spLocks noGrp="1"/>
          </p:cNvSpPr>
          <p:nvPr>
            <p:ph type="sldNum" idx="12"/>
          </p:nvPr>
        </p:nvSpPr>
        <p:spPr>
          <a:xfrm>
            <a:off x="3848645" y="9481357"/>
            <a:ext cx="2944283" cy="500748"/>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8</a:t>
            </a:fld>
            <a:endParaRPr/>
          </a:p>
        </p:txBody>
      </p:sp>
      <p:sp>
        <p:nvSpPr>
          <p:cNvPr id="2" name="Espace réservé de la date 1"/>
          <p:cNvSpPr>
            <a:spLocks noGrp="1"/>
          </p:cNvSpPr>
          <p:nvPr>
            <p:ph type="dt" idx="13"/>
          </p:nvPr>
        </p:nvSpPr>
        <p:spPr/>
        <p:txBody>
          <a:bodyPr/>
          <a:lstStyle/>
          <a:p>
            <a:endParaRPr lang="fr-FR"/>
          </a:p>
        </p:txBody>
      </p:sp>
    </p:spTree>
    <p:extLst>
      <p:ext uri="{BB962C8B-B14F-4D97-AF65-F5344CB8AC3E}">
        <p14:creationId xmlns:p14="http://schemas.microsoft.com/office/powerpoint/2010/main" val="307894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Une autre file numérique mettant l’accent sur la numération écrite chiffrée tout en conservant les repérant de la numération orale.</a:t>
            </a:r>
          </a:p>
        </p:txBody>
      </p:sp>
      <p:sp>
        <p:nvSpPr>
          <p:cNvPr id="2" name="Espace réservé de la date 1"/>
          <p:cNvSpPr>
            <a:spLocks noGrp="1"/>
          </p:cNvSpPr>
          <p:nvPr>
            <p:ph type="dt" idx="10"/>
          </p:nvPr>
        </p:nvSpPr>
        <p:spPr/>
        <p:txBody>
          <a:bodyPr/>
          <a:lstStyle/>
          <a:p>
            <a:endParaRPr lang="fr-FR"/>
          </a:p>
        </p:txBody>
      </p:sp>
    </p:spTree>
    <p:extLst>
      <p:ext uri="{BB962C8B-B14F-4D97-AF65-F5344CB8AC3E}">
        <p14:creationId xmlns:p14="http://schemas.microsoft.com/office/powerpoint/2010/main" val="153364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10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
        <p:nvSpPr>
          <p:cNvPr id="2" name="Espace réservé de la date 1"/>
          <p:cNvSpPr>
            <a:spLocks noGrp="1"/>
          </p:cNvSpPr>
          <p:nvPr>
            <p:ph type="dt" idx="10"/>
          </p:nvPr>
        </p:nvSpPr>
        <p:spPr/>
        <p:txBody>
          <a:bodyPr/>
          <a:lstStyle/>
          <a:p>
            <a:endParaRPr lang="fr-FR"/>
          </a:p>
        </p:txBody>
      </p:sp>
    </p:spTree>
    <p:extLst>
      <p:ext uri="{BB962C8B-B14F-4D97-AF65-F5344CB8AC3E}">
        <p14:creationId xmlns:p14="http://schemas.microsoft.com/office/powerpoint/2010/main" val="410872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27621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59620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2127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lvl1pPr>
              <a:defRPr>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texte 2"/>
          <p:cNvSpPr>
            <a:spLocks noGrp="1"/>
          </p:cNvSpPr>
          <p:nvPr>
            <p:ph type="body" sz="half" idx="1"/>
          </p:nvPr>
        </p:nvSpPr>
        <p:spPr>
          <a:xfrm>
            <a:off x="1576917" y="2017713"/>
            <a:ext cx="5080000" cy="4114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quarter" idx="2"/>
          </p:nvPr>
        </p:nvSpPr>
        <p:spPr>
          <a:xfrm>
            <a:off x="6860117" y="2017713"/>
            <a:ext cx="5080000" cy="1981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4"/>
          <p:cNvSpPr>
            <a:spLocks noGrp="1"/>
          </p:cNvSpPr>
          <p:nvPr>
            <p:ph sz="quarter" idx="3"/>
          </p:nvPr>
        </p:nvSpPr>
        <p:spPr>
          <a:xfrm>
            <a:off x="6860117" y="4151313"/>
            <a:ext cx="5080000" cy="1981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Rectangle 11"/>
          <p:cNvSpPr>
            <a:spLocks noGrp="1" noChangeArrowheads="1"/>
          </p:cNvSpPr>
          <p:nvPr>
            <p:ph type="dt" sz="half" idx="10"/>
          </p:nvPr>
        </p:nvSpPr>
        <p:spPr>
          <a:ln/>
        </p:spPr>
        <p:txBody>
          <a:bodyPr/>
          <a:lstStyle>
            <a:lvl1pPr>
              <a:defRPr/>
            </a:lvl1pPr>
          </a:lstStyle>
          <a:p>
            <a:pPr>
              <a:defRPr/>
            </a:pPr>
            <a:fld id="{8B61C82F-350A-4222-A251-AAF6ECF9A2F0}" type="datetime1">
              <a:rPr lang="fr-FR" smtClean="0"/>
              <a:t>06/05/2019</a:t>
            </a:fld>
            <a:endParaRPr lang="fr-FR"/>
          </a:p>
        </p:txBody>
      </p:sp>
      <p:sp>
        <p:nvSpPr>
          <p:cNvPr id="7" name="Rectangle 12"/>
          <p:cNvSpPr>
            <a:spLocks noGrp="1" noChangeArrowheads="1"/>
          </p:cNvSpPr>
          <p:nvPr>
            <p:ph type="ftr" sz="quarter" idx="11"/>
          </p:nvPr>
        </p:nvSpPr>
        <p:spPr>
          <a:ln/>
        </p:spPr>
        <p:txBody>
          <a:bodyPr/>
          <a:lstStyle>
            <a:lvl1pPr>
              <a:defRPr/>
            </a:lvl1pPr>
          </a:lstStyle>
          <a:p>
            <a:pPr>
              <a:defRPr/>
            </a:pPr>
            <a:r>
              <a:rPr lang="fr-FR"/>
              <a:t>Mission mathématiques du 68  circonscription de Wittelsheim</a:t>
            </a: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2219901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245305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41190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887591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227717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22FC819-74AE-4500-BDE1-C2E315EB9178}" type="datetimeFigureOut">
              <a:rPr lang="fr-FR" smtClean="0"/>
              <a:t>06/05/2019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03355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22FC819-74AE-4500-BDE1-C2E315EB9178}"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2847675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22FC819-74AE-4500-BDE1-C2E315EB9178}" type="datetimeFigureOut">
              <a:rPr lang="fr-FR" smtClean="0"/>
              <a:t>06/05/2019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9017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97572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405707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55376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4039325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507875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107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39686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722FC819-74AE-4500-BDE1-C2E315EB9178}"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2198840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722FC819-74AE-4500-BDE1-C2E315EB9178}" type="datetimeFigureOut">
              <a:rPr lang="fr-FR" smtClean="0"/>
              <a:t>06/05/2019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971782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81372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287170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635069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lvl1pPr>
              <a:defRPr>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texte 2"/>
          <p:cNvSpPr>
            <a:spLocks noGrp="1"/>
          </p:cNvSpPr>
          <p:nvPr>
            <p:ph type="body" sz="half" idx="1"/>
          </p:nvPr>
        </p:nvSpPr>
        <p:spPr>
          <a:xfrm>
            <a:off x="1576917" y="2017713"/>
            <a:ext cx="5080000" cy="4114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quarter" idx="2"/>
          </p:nvPr>
        </p:nvSpPr>
        <p:spPr>
          <a:xfrm>
            <a:off x="6860117" y="2017713"/>
            <a:ext cx="5080000" cy="1981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4"/>
          <p:cNvSpPr>
            <a:spLocks noGrp="1"/>
          </p:cNvSpPr>
          <p:nvPr>
            <p:ph sz="quarter" idx="3"/>
          </p:nvPr>
        </p:nvSpPr>
        <p:spPr>
          <a:xfrm>
            <a:off x="6860117" y="4151313"/>
            <a:ext cx="5080000" cy="1981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Rectangle 11"/>
          <p:cNvSpPr>
            <a:spLocks noGrp="1" noChangeArrowheads="1"/>
          </p:cNvSpPr>
          <p:nvPr>
            <p:ph type="dt" sz="half" idx="10"/>
          </p:nvPr>
        </p:nvSpPr>
        <p:spPr>
          <a:ln/>
        </p:spPr>
        <p:txBody>
          <a:bodyPr/>
          <a:lstStyle>
            <a:lvl1pPr>
              <a:defRPr/>
            </a:lvl1pPr>
          </a:lstStyle>
          <a:p>
            <a:pPr>
              <a:defRPr/>
            </a:pPr>
            <a:fld id="{8B61C82F-350A-4222-A251-AAF6ECF9A2F0}" type="datetime1">
              <a:rPr lang="fr-FR" smtClean="0"/>
              <a:t>06/05/2019</a:t>
            </a:fld>
            <a:endParaRPr lang="fr-FR"/>
          </a:p>
        </p:txBody>
      </p:sp>
      <p:sp>
        <p:nvSpPr>
          <p:cNvPr id="7" name="Rectangle 12"/>
          <p:cNvSpPr>
            <a:spLocks noGrp="1" noChangeArrowheads="1"/>
          </p:cNvSpPr>
          <p:nvPr>
            <p:ph type="ftr" sz="quarter" idx="11"/>
          </p:nvPr>
        </p:nvSpPr>
        <p:spPr>
          <a:ln/>
        </p:spPr>
        <p:txBody>
          <a:bodyPr/>
          <a:lstStyle>
            <a:lvl1pPr>
              <a:defRPr/>
            </a:lvl1pPr>
          </a:lstStyle>
          <a:p>
            <a:pPr>
              <a:defRPr/>
            </a:pPr>
            <a:r>
              <a:rPr lang="fr-FR"/>
              <a:t>Mission mathématiques du 68  circonscription de Wittelsheim</a:t>
            </a: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243179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8263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22FC819-74AE-4500-BDE1-C2E315EB9178}" type="datetimeFigureOut">
              <a:rPr lang="fr-FR" smtClean="0"/>
              <a:t>06/05/2019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81968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22FC819-74AE-4500-BDE1-C2E315EB9178}" type="datetimeFigureOut">
              <a:rPr lang="fr-FR" smtClean="0"/>
              <a:t>06/05/2019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55361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2FC819-74AE-4500-BDE1-C2E315EB9178}" type="datetimeFigureOut">
              <a:rPr lang="fr-FR" smtClean="0"/>
              <a:t>06/05/2019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92722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317164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2FC819-74AE-4500-BDE1-C2E315EB9178}" type="datetimeFigureOut">
              <a:rPr lang="fr-FR" smtClean="0"/>
              <a:t>06/05/2019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D76F1-47A5-4871-AE18-3EE58502EFE4}" type="slidenum">
              <a:rPr lang="fr-FR" smtClean="0"/>
              <a:t>‹N°›</a:t>
            </a:fld>
            <a:endParaRPr lang="fr-FR"/>
          </a:p>
        </p:txBody>
      </p:sp>
    </p:spTree>
    <p:extLst>
      <p:ext uri="{BB962C8B-B14F-4D97-AF65-F5344CB8AC3E}">
        <p14:creationId xmlns:p14="http://schemas.microsoft.com/office/powerpoint/2010/main" val="15488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FC819-74AE-4500-BDE1-C2E315EB9178}" type="datetimeFigureOut">
              <a:rPr lang="fr-FR" smtClean="0"/>
              <a:t>06/05/2019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D76F1-47A5-4871-AE18-3EE58502EFE4}" type="slidenum">
              <a:rPr lang="fr-FR" smtClean="0"/>
              <a:t>‹N°›</a:t>
            </a:fld>
            <a:endParaRPr lang="fr-FR"/>
          </a:p>
        </p:txBody>
      </p:sp>
    </p:spTree>
    <p:extLst>
      <p:ext uri="{BB962C8B-B14F-4D97-AF65-F5344CB8AC3E}">
        <p14:creationId xmlns:p14="http://schemas.microsoft.com/office/powerpoint/2010/main" val="323351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22FC819-74AE-4500-BDE1-C2E315EB9178}" type="datetimeFigureOut">
              <a:rPr lang="fr-FR" smtClean="0"/>
              <a:t>06/05/2019</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A1D76F1-47A5-4871-AE18-3EE58502EFE4}" type="slidenum">
              <a:rPr lang="fr-FR" smtClean="0"/>
              <a:t>‹N°›</a:t>
            </a:fld>
            <a:endParaRPr lang="fr-FR"/>
          </a:p>
        </p:txBody>
      </p:sp>
    </p:spTree>
    <p:extLst>
      <p:ext uri="{BB962C8B-B14F-4D97-AF65-F5344CB8AC3E}">
        <p14:creationId xmlns:p14="http://schemas.microsoft.com/office/powerpoint/2010/main" val="2576801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a:t>Annes</a:t>
            </a:r>
            <a:endParaRPr lang="fr-FR" dirty="0"/>
          </a:p>
        </p:txBody>
      </p:sp>
      <p:sp>
        <p:nvSpPr>
          <p:cNvPr id="3" name="Sous-titre 2"/>
          <p:cNvSpPr>
            <a:spLocks noGrp="1"/>
          </p:cNvSpPr>
          <p:nvPr>
            <p:ph type="subTitle" idx="1"/>
          </p:nvPr>
        </p:nvSpPr>
        <p:spPr/>
        <p:txBody>
          <a:bodyPr/>
          <a:lstStyle/>
          <a:p>
            <a:r>
              <a:rPr lang="fr-FR" dirty="0"/>
              <a:t>Outils pour les enseignants en lien avec la numération</a:t>
            </a:r>
          </a:p>
        </p:txBody>
      </p:sp>
    </p:spTree>
    <p:extLst>
      <p:ext uri="{BB962C8B-B14F-4D97-AF65-F5344CB8AC3E}">
        <p14:creationId xmlns:p14="http://schemas.microsoft.com/office/powerpoint/2010/main" val="122404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642878" y="6314924"/>
            <a:ext cx="2743200" cy="365125"/>
          </a:xfrm>
        </p:spPr>
        <p:txBody>
          <a:bodyPr/>
          <a:lstStyle/>
          <a:p>
            <a:pPr>
              <a:defRPr/>
            </a:pPr>
            <a:fld id="{2C6C4C71-6E6E-44DD-84BB-0565AC40F17B}" type="datetime1">
              <a:rPr lang="fr-FR" smtClean="0"/>
              <a:t>06/05/2019</a:t>
            </a:fld>
            <a:endParaRPr lang="fr-FR"/>
          </a:p>
        </p:txBody>
      </p:sp>
      <p:sp>
        <p:nvSpPr>
          <p:cNvPr id="4" name="Espace réservé du pied de page 3"/>
          <p:cNvSpPr>
            <a:spLocks noGrp="1"/>
          </p:cNvSpPr>
          <p:nvPr>
            <p:ph type="ftr" sz="quarter" idx="11"/>
          </p:nvPr>
        </p:nvSpPr>
        <p:spPr>
          <a:xfrm>
            <a:off x="283478" y="6492875"/>
            <a:ext cx="6672887" cy="365125"/>
          </a:xfrm>
        </p:spPr>
        <p:txBody>
          <a:bodyPr/>
          <a:lstStyle/>
          <a:p>
            <a:pPr>
              <a:defRPr/>
            </a:pPr>
            <a:r>
              <a:rPr lang="fr-FR"/>
              <a:t>Mission mathématiques du 68  circonscription de Wittelsheim</a:t>
            </a:r>
          </a:p>
        </p:txBody>
      </p:sp>
      <p:sp>
        <p:nvSpPr>
          <p:cNvPr id="15362" name="Espace réservé du numéro de diapositive 7"/>
          <p:cNvSpPr>
            <a:spLocks noGrp="1"/>
          </p:cNvSpPr>
          <p:nvPr>
            <p:ph type="sldNum" sz="quarter" idx="12"/>
          </p:nvPr>
        </p:nvSpPr>
        <p:spPr>
          <a:xfrm>
            <a:off x="11072591" y="6261136"/>
            <a:ext cx="764215" cy="365125"/>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10</a:t>
            </a:fld>
            <a:endParaRPr lang="fr-FR" sz="1400" dirty="0">
              <a:solidFill>
                <a:schemeClr val="bg1"/>
              </a:solidFill>
            </a:endParaRPr>
          </a:p>
        </p:txBody>
      </p:sp>
      <p:sp>
        <p:nvSpPr>
          <p:cNvPr id="10" name="Google Shape;1174;p103"/>
          <p:cNvSpPr txBox="1"/>
          <p:nvPr/>
        </p:nvSpPr>
        <p:spPr>
          <a:xfrm>
            <a:off x="127687" y="56155"/>
            <a:ext cx="11278200" cy="1134600"/>
          </a:xfrm>
          <a:prstGeom prst="rect">
            <a:avLst/>
          </a:prstGeom>
          <a:noFill/>
          <a:ln>
            <a:noFill/>
          </a:ln>
        </p:spPr>
        <p:txBody>
          <a:bodyPr spcFirstLastPara="1" wrap="square" lIns="91425" tIns="91425" rIns="91425" bIns="91425" anchor="ctr" anchorCtr="0">
            <a:noAutofit/>
          </a:bodyPr>
          <a:lstStyle/>
          <a:p>
            <a:pPr marL="457200" lvl="0" indent="-381000" algn="l" rtl="0">
              <a:lnSpc>
                <a:spcPct val="120000"/>
              </a:lnSpc>
              <a:spcBef>
                <a:spcPts val="1000"/>
              </a:spcBef>
              <a:spcAft>
                <a:spcPts val="0"/>
              </a:spcAft>
              <a:buClr>
                <a:schemeClr val="dk1"/>
              </a:buClr>
              <a:buSzPts val="2400"/>
              <a:buChar char="-"/>
            </a:pPr>
            <a:r>
              <a:rPr lang="fr-FR" sz="2400" dirty="0">
                <a:solidFill>
                  <a:schemeClr val="dk1"/>
                </a:solidFill>
                <a:latin typeface="Arial" panose="020B0604020202020204" pitchFamily="34" charset="0"/>
                <a:ea typeface="Questrial"/>
                <a:cs typeface="Arial" panose="020B0604020202020204" pitchFamily="34" charset="0"/>
                <a:sym typeface="Questrial"/>
              </a:rPr>
              <a:t>P3 faire le lien entre les deux numérations  </a:t>
            </a:r>
            <a:endParaRPr sz="2400" dirty="0">
              <a:solidFill>
                <a:schemeClr val="dk1"/>
              </a:solidFill>
              <a:latin typeface="Arial" panose="020B0604020202020204" pitchFamily="34" charset="0"/>
              <a:ea typeface="Questrial"/>
              <a:cs typeface="Arial" panose="020B0604020202020204" pitchFamily="34" charset="0"/>
              <a:sym typeface="Questrial"/>
            </a:endParaRPr>
          </a:p>
        </p:txBody>
      </p:sp>
      <p:pic>
        <p:nvPicPr>
          <p:cNvPr id="3" name="Image 2"/>
          <p:cNvPicPr>
            <a:picLocks noChangeAspect="1"/>
          </p:cNvPicPr>
          <p:nvPr/>
        </p:nvPicPr>
        <p:blipFill>
          <a:blip r:embed="rId3"/>
          <a:stretch>
            <a:fillRect/>
          </a:stretch>
        </p:blipFill>
        <p:spPr>
          <a:xfrm>
            <a:off x="283478" y="1190755"/>
            <a:ext cx="7038975" cy="4676775"/>
          </a:xfrm>
          <a:prstGeom prst="rect">
            <a:avLst/>
          </a:prstGeom>
        </p:spPr>
      </p:pic>
      <p:sp>
        <p:nvSpPr>
          <p:cNvPr id="5" name="Rectangle 4"/>
          <p:cNvSpPr/>
          <p:nvPr/>
        </p:nvSpPr>
        <p:spPr>
          <a:xfrm>
            <a:off x="7957374" y="1812072"/>
            <a:ext cx="3709670" cy="738664"/>
          </a:xfrm>
          <a:prstGeom prst="rect">
            <a:avLst/>
          </a:prstGeom>
        </p:spPr>
        <p:txBody>
          <a:bodyPr wrap="none">
            <a:spAutoFit/>
          </a:bodyPr>
          <a:lstStyle/>
          <a:p>
            <a:r>
              <a:rPr lang="fr-FR" dirty="0"/>
              <a:t> Extrait de Journées de l’APMEP Caen 2005</a:t>
            </a:r>
          </a:p>
          <a:p>
            <a:endParaRPr lang="fr-FR" dirty="0"/>
          </a:p>
          <a:p>
            <a:r>
              <a:rPr lang="fr-FR" dirty="0"/>
              <a:t>Claudine Chevalier  </a:t>
            </a:r>
          </a:p>
        </p:txBody>
      </p:sp>
      <p:pic>
        <p:nvPicPr>
          <p:cNvPr id="6" name="Image 5"/>
          <p:cNvPicPr>
            <a:picLocks noChangeAspect="1"/>
          </p:cNvPicPr>
          <p:nvPr/>
        </p:nvPicPr>
        <p:blipFill>
          <a:blip r:embed="rId4"/>
          <a:stretch>
            <a:fillRect/>
          </a:stretch>
        </p:blipFill>
        <p:spPr>
          <a:xfrm>
            <a:off x="11454698" y="263760"/>
            <a:ext cx="487722" cy="359695"/>
          </a:xfrm>
          <a:prstGeom prst="rect">
            <a:avLst/>
          </a:prstGeom>
        </p:spPr>
      </p:pic>
    </p:spTree>
    <p:extLst>
      <p:ext uri="{BB962C8B-B14F-4D97-AF65-F5344CB8AC3E}">
        <p14:creationId xmlns:p14="http://schemas.microsoft.com/office/powerpoint/2010/main" val="393828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7" name="Google Shape;927;p81"/>
          <p:cNvSpPr txBox="1">
            <a:spLocks noGrp="1"/>
          </p:cNvSpPr>
          <p:nvPr>
            <p:ph type="sldNum" idx="12"/>
          </p:nvPr>
        </p:nvSpPr>
        <p:spPr>
          <a:xfrm>
            <a:off x="10514011" y="58832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pic>
        <p:nvPicPr>
          <p:cNvPr id="928" name="Google Shape;928;p81"/>
          <p:cNvPicPr preferRelativeResize="0"/>
          <p:nvPr/>
        </p:nvPicPr>
        <p:blipFill>
          <a:blip r:embed="rId3">
            <a:alphaModFix/>
          </a:blip>
          <a:stretch>
            <a:fillRect/>
          </a:stretch>
        </p:blipFill>
        <p:spPr>
          <a:xfrm>
            <a:off x="0" y="1096170"/>
            <a:ext cx="12192000" cy="5021152"/>
          </a:xfrm>
          <a:prstGeom prst="rect">
            <a:avLst/>
          </a:prstGeom>
          <a:noFill/>
          <a:ln>
            <a:noFill/>
          </a:ln>
        </p:spPr>
      </p:pic>
      <p:sp>
        <p:nvSpPr>
          <p:cNvPr id="929" name="Google Shape;929;p81"/>
          <p:cNvSpPr txBox="1"/>
          <p:nvPr/>
        </p:nvSpPr>
        <p:spPr>
          <a:xfrm>
            <a:off x="1052900" y="2475700"/>
            <a:ext cx="1536600" cy="9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0" name="Google Shape;930;p81"/>
          <p:cNvSpPr txBox="1"/>
          <p:nvPr/>
        </p:nvSpPr>
        <p:spPr>
          <a:xfrm>
            <a:off x="284600" y="1368986"/>
            <a:ext cx="460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t>L élève perçoit il le lien entre les 8000 et les 8 milliers ? </a:t>
            </a:r>
            <a:endParaRPr dirty="0"/>
          </a:p>
        </p:txBody>
      </p:sp>
      <p:pic>
        <p:nvPicPr>
          <p:cNvPr id="7"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770811" y="6485304"/>
            <a:ext cx="2743200" cy="365125"/>
          </a:xfrm>
        </p:spPr>
        <p:txBody>
          <a:bodyPr/>
          <a:lstStyle/>
          <a:p>
            <a:fld id="{86DDFB95-FF39-4EF3-B338-252E59905364}" type="datetime1">
              <a:rPr lang="fr-FR" smtClean="0"/>
              <a:t>06/05/2019</a:t>
            </a:fld>
            <a:endParaRPr lang="fr-FR" dirty="0"/>
          </a:p>
        </p:txBody>
      </p:sp>
      <p:sp>
        <p:nvSpPr>
          <p:cNvPr id="3" name="Espace réservé du pied de page 2"/>
          <p:cNvSpPr>
            <a:spLocks noGrp="1"/>
          </p:cNvSpPr>
          <p:nvPr>
            <p:ph type="ftr" idx="11"/>
          </p:nvPr>
        </p:nvSpPr>
        <p:spPr>
          <a:xfrm>
            <a:off x="0" y="6390138"/>
            <a:ext cx="6672887" cy="365125"/>
          </a:xfrm>
        </p:spPr>
        <p:txBody>
          <a:bodyPr/>
          <a:lstStyle/>
          <a:p>
            <a:r>
              <a:rPr lang="fr-FR" dirty="0"/>
              <a:t>Mission mathématiques du 68  circonscription de Wittelsheim</a:t>
            </a:r>
          </a:p>
        </p:txBody>
      </p:sp>
      <p:sp>
        <p:nvSpPr>
          <p:cNvPr id="11" name="Google Shape;912;p80"/>
          <p:cNvSpPr txBox="1">
            <a:spLocks noGrp="1"/>
          </p:cNvSpPr>
          <p:nvPr>
            <p:ph type="title"/>
          </p:nvPr>
        </p:nvSpPr>
        <p:spPr>
          <a:xfrm>
            <a:off x="97532" y="-15629"/>
            <a:ext cx="11180568" cy="11117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sz="2400" dirty="0"/>
              <a:t>UN NOMBRE POSSÈDE DIFFÉRENTES ÉCRITURES EN UNITÉS DE NUMÉRATION</a:t>
            </a:r>
          </a:p>
        </p:txBody>
      </p:sp>
    </p:spTree>
    <p:extLst>
      <p:ext uri="{BB962C8B-B14F-4D97-AF65-F5344CB8AC3E}">
        <p14:creationId xmlns:p14="http://schemas.microsoft.com/office/powerpoint/2010/main" val="283518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80"/>
          <p:cNvSpPr txBox="1">
            <a:spLocks noGrp="1"/>
          </p:cNvSpPr>
          <p:nvPr>
            <p:ph type="title"/>
          </p:nvPr>
        </p:nvSpPr>
        <p:spPr>
          <a:xfrm>
            <a:off x="97532" y="-15629"/>
            <a:ext cx="11180568" cy="125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sz="2400" dirty="0"/>
              <a:t>UN NOMBRE POSSÈDE DIFFÉRENTES ÉCRITURES EN UNITÉS DE NUMÉRATION</a:t>
            </a:r>
          </a:p>
        </p:txBody>
      </p:sp>
      <p:sp>
        <p:nvSpPr>
          <p:cNvPr id="913" name="Google Shape;913;p80"/>
          <p:cNvSpPr txBox="1">
            <a:spLocks noGrp="1"/>
          </p:cNvSpPr>
          <p:nvPr>
            <p:ph type="body" idx="4294967295"/>
          </p:nvPr>
        </p:nvSpPr>
        <p:spPr>
          <a:xfrm>
            <a:off x="226625" y="1650476"/>
            <a:ext cx="11737500" cy="5207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3000"/>
              <a:buNone/>
            </a:pPr>
            <a:r>
              <a:rPr lang="fr-FR" sz="3000" dirty="0"/>
              <a:t>  </a:t>
            </a:r>
            <a:endParaRPr dirty="0"/>
          </a:p>
        </p:txBody>
      </p:sp>
      <p:sp>
        <p:nvSpPr>
          <p:cNvPr id="914" name="Google Shape;914;p8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B602FBCB-68E7-4100-8F82-D375DE8A004A}" type="datetime1">
              <a:rPr lang="fr-FR" smtClean="0"/>
              <a:t>06/05/2019</a:t>
            </a:fld>
            <a:endParaRPr/>
          </a:p>
        </p:txBody>
      </p:sp>
      <p:sp>
        <p:nvSpPr>
          <p:cNvPr id="915" name="Google Shape;915;p80"/>
          <p:cNvSpPr txBox="1">
            <a:spLocks noGrp="1"/>
          </p:cNvSpPr>
          <p:nvPr>
            <p:ph type="ftr" idx="11"/>
          </p:nvPr>
        </p:nvSpPr>
        <p:spPr>
          <a:xfrm>
            <a:off x="0" y="6485180"/>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916" name="Google Shape;916;p8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pic>
        <p:nvPicPr>
          <p:cNvPr id="918" name="Google Shape;918;p80"/>
          <p:cNvPicPr preferRelativeResize="0"/>
          <p:nvPr/>
        </p:nvPicPr>
        <p:blipFill>
          <a:blip r:embed="rId3">
            <a:alphaModFix/>
          </a:blip>
          <a:stretch>
            <a:fillRect/>
          </a:stretch>
        </p:blipFill>
        <p:spPr>
          <a:xfrm>
            <a:off x="354301" y="1512325"/>
            <a:ext cx="8473176" cy="4768630"/>
          </a:xfrm>
          <a:prstGeom prst="rect">
            <a:avLst/>
          </a:prstGeom>
          <a:noFill/>
          <a:ln>
            <a:noFill/>
          </a:ln>
        </p:spPr>
      </p:pic>
      <p:sp>
        <p:nvSpPr>
          <p:cNvPr id="919" name="Google Shape;919;p80"/>
          <p:cNvSpPr/>
          <p:nvPr/>
        </p:nvSpPr>
        <p:spPr>
          <a:xfrm>
            <a:off x="9260906" y="835797"/>
            <a:ext cx="819675" cy="1104125"/>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0"/>
          <p:cNvSpPr/>
          <p:nvPr/>
        </p:nvSpPr>
        <p:spPr>
          <a:xfrm>
            <a:off x="8149225" y="2146275"/>
            <a:ext cx="3129000" cy="1834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dirty="0"/>
              <a:t>A l’oral on ne dit pas  douze dix trois la numération orale n’est ici pas une aide </a:t>
            </a:r>
            <a:endParaRPr dirty="0"/>
          </a:p>
        </p:txBody>
      </p:sp>
      <p:pic>
        <p:nvPicPr>
          <p:cNvPr id="11"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411692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78"/>
          <p:cNvSpPr txBox="1">
            <a:spLocks noGrp="1"/>
          </p:cNvSpPr>
          <p:nvPr>
            <p:ph type="title"/>
          </p:nvPr>
        </p:nvSpPr>
        <p:spPr>
          <a:xfrm>
            <a:off x="440798" y="-21161"/>
            <a:ext cx="10364400" cy="644616"/>
          </a:xfrm>
          <a:prstGeom prst="rect">
            <a:avLst/>
          </a:prstGeom>
        </p:spPr>
        <p:txBody>
          <a:bodyPr spcFirstLastPara="1" wrap="square" lIns="91425" tIns="45700" rIns="91425" bIns="45700" anchor="ctr" anchorCtr="0">
            <a:noAutofit/>
          </a:bodyPr>
          <a:lstStyle/>
          <a:p>
            <a:pPr lvl="0"/>
            <a:r>
              <a:rPr lang="fr-FR" dirty="0"/>
              <a:t>Tâches et  Savoirs en jeu</a:t>
            </a:r>
            <a:endParaRPr dirty="0"/>
          </a:p>
        </p:txBody>
      </p:sp>
      <p:sp>
        <p:nvSpPr>
          <p:cNvPr id="2" name="Espace réservé de la date 1"/>
          <p:cNvSpPr>
            <a:spLocks noGrp="1"/>
          </p:cNvSpPr>
          <p:nvPr>
            <p:ph type="dt" sz="half" idx="10"/>
          </p:nvPr>
        </p:nvSpPr>
        <p:spPr>
          <a:xfrm>
            <a:off x="7770811" y="6511945"/>
            <a:ext cx="2743200" cy="365125"/>
          </a:xfrm>
        </p:spPr>
        <p:txBody>
          <a:bodyPr/>
          <a:lstStyle/>
          <a:p>
            <a:fld id="{732E9042-5FFB-46AB-A2A7-A3DD1986C7D5}" type="datetime1">
              <a:rPr lang="fr-FR" smtClean="0"/>
              <a:t>06/05/2019</a:t>
            </a:fld>
            <a:endParaRPr lang="fr-FR" dirty="0"/>
          </a:p>
        </p:txBody>
      </p:sp>
      <p:sp>
        <p:nvSpPr>
          <p:cNvPr id="3" name="Espace réservé du pied de page 2"/>
          <p:cNvSpPr>
            <a:spLocks noGrp="1"/>
          </p:cNvSpPr>
          <p:nvPr>
            <p:ph type="ftr" sz="quarter" idx="11"/>
          </p:nvPr>
        </p:nvSpPr>
        <p:spPr>
          <a:xfrm>
            <a:off x="0" y="6492875"/>
            <a:ext cx="6672887" cy="365125"/>
          </a:xfrm>
        </p:spPr>
        <p:txBody>
          <a:bodyPr/>
          <a:lstStyle/>
          <a:p>
            <a:r>
              <a:rPr lang="fr-FR" dirty="0"/>
              <a:t>Mission mathématiques du 68  circonscription de Wittelsheim</a:t>
            </a:r>
          </a:p>
        </p:txBody>
      </p:sp>
      <p:sp>
        <p:nvSpPr>
          <p:cNvPr id="896" name="Google Shape;896;p78"/>
          <p:cNvSpPr txBox="1">
            <a:spLocks noGrp="1"/>
          </p:cNvSpPr>
          <p:nvPr>
            <p:ph type="sldNum" sz="quarter" idx="12"/>
          </p:nvPr>
        </p:nvSpPr>
        <p:spPr>
          <a:xfrm>
            <a:off x="10896050" y="651197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13</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graphicFrame>
        <p:nvGraphicFramePr>
          <p:cNvPr id="4" name="Tableau 3"/>
          <p:cNvGraphicFramePr>
            <a:graphicFrameLocks noGrp="1"/>
          </p:cNvGraphicFramePr>
          <p:nvPr>
            <p:extLst/>
          </p:nvPr>
        </p:nvGraphicFramePr>
        <p:xfrm>
          <a:off x="0" y="708338"/>
          <a:ext cx="12192000" cy="5602310"/>
        </p:xfrm>
        <a:graphic>
          <a:graphicData uri="http://schemas.openxmlformats.org/drawingml/2006/table">
            <a:tbl>
              <a:tblPr firstRow="1" bandRow="1"/>
              <a:tblGrid>
                <a:gridCol w="2833353">
                  <a:extLst>
                    <a:ext uri="{9D8B030D-6E8A-4147-A177-3AD203B41FA5}">
                      <a16:colId xmlns:a16="http://schemas.microsoft.com/office/drawing/2014/main" val="20000"/>
                    </a:ext>
                  </a:extLst>
                </a:gridCol>
                <a:gridCol w="2714030">
                  <a:extLst>
                    <a:ext uri="{9D8B030D-6E8A-4147-A177-3AD203B41FA5}">
                      <a16:colId xmlns:a16="http://schemas.microsoft.com/office/drawing/2014/main" val="20001"/>
                    </a:ext>
                  </a:extLst>
                </a:gridCol>
                <a:gridCol w="5850420">
                  <a:extLst>
                    <a:ext uri="{9D8B030D-6E8A-4147-A177-3AD203B41FA5}">
                      <a16:colId xmlns:a16="http://schemas.microsoft.com/office/drawing/2014/main" val="20002"/>
                    </a:ext>
                  </a:extLst>
                </a:gridCol>
                <a:gridCol w="794197">
                  <a:extLst>
                    <a:ext uri="{9D8B030D-6E8A-4147-A177-3AD203B41FA5}">
                      <a16:colId xmlns:a16="http://schemas.microsoft.com/office/drawing/2014/main" val="20003"/>
                    </a:ext>
                  </a:extLst>
                </a:gridCol>
              </a:tblGrid>
              <a:tr h="5632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Tâches :Dénombrer</a:t>
                      </a:r>
                    </a:p>
                    <a:p>
                      <a:endParaRPr lang="fr-FR" dirty="0"/>
                    </a:p>
                  </a:txBody>
                  <a:tcPr/>
                </a:tc>
                <a:tc>
                  <a:txBody>
                    <a:bodyPr/>
                    <a:lstStyle/>
                    <a:p>
                      <a:r>
                        <a:rPr lang="fr-FR" dirty="0"/>
                        <a:t>Procédure utilisée</a:t>
                      </a:r>
                    </a:p>
                  </a:txBody>
                  <a:tcPr/>
                </a:tc>
                <a:tc>
                  <a:txBody>
                    <a:bodyPr/>
                    <a:lstStyle/>
                    <a:p>
                      <a:r>
                        <a:rPr lang="fr-FR" dirty="0"/>
                        <a:t>Savoirs</a:t>
                      </a:r>
                      <a:r>
                        <a:rPr lang="fr-FR" baseline="0" dirty="0"/>
                        <a:t> mathématiques (ou technologies ) </a:t>
                      </a:r>
                      <a:endParaRPr lang="fr-FR" dirty="0"/>
                    </a:p>
                  </a:txBody>
                  <a:tcPr/>
                </a:tc>
                <a:tc>
                  <a:txBody>
                    <a:bodyPr/>
                    <a:lstStyle/>
                    <a:p>
                      <a:endParaRPr lang="fr-FR" dirty="0"/>
                    </a:p>
                  </a:txBody>
                  <a:tcPr/>
                </a:tc>
                <a:extLst>
                  <a:ext uri="{0D108BD9-81ED-4DB2-BD59-A6C34878D82A}">
                    <a16:rowId xmlns:a16="http://schemas.microsoft.com/office/drawing/2014/main" val="10000"/>
                  </a:ext>
                </a:extLst>
              </a:tr>
              <a:tr h="2702173">
                <a:tc>
                  <a:txBody>
                    <a:bodyPr/>
                    <a:lstStyle/>
                    <a:p>
                      <a:endParaRPr lang="fr-FR" dirty="0"/>
                    </a:p>
                    <a:p>
                      <a:endParaRPr lang="fr-FR" dirty="0"/>
                    </a:p>
                  </a:txBody>
                  <a:tcPr>
                    <a:solidFill>
                      <a:schemeClr val="accent1">
                        <a:lumMod val="20000"/>
                        <a:lumOff val="80000"/>
                      </a:schemeClr>
                    </a:solidFill>
                  </a:tcPr>
                </a:tc>
                <a:tc>
                  <a:txBody>
                    <a:bodyPr/>
                    <a:lstStyle/>
                    <a:p>
                      <a:r>
                        <a:rPr lang="fr-FR" dirty="0"/>
                        <a:t>Comptage</a:t>
                      </a:r>
                      <a:r>
                        <a:rPr lang="fr-FR" baseline="0" dirty="0"/>
                        <a:t> oral de … en …</a:t>
                      </a:r>
                    </a:p>
                    <a:p>
                      <a:r>
                        <a:rPr lang="fr-FR" baseline="0" dirty="0"/>
                        <a:t>Ecrire ensuite en chiffres</a:t>
                      </a:r>
                    </a:p>
                    <a:p>
                      <a:r>
                        <a:rPr lang="fr-FR" baseline="0" dirty="0"/>
                        <a:t>Mille, deux-mille, </a:t>
                      </a:r>
                    </a:p>
                    <a:p>
                      <a:r>
                        <a:rPr lang="fr-FR" baseline="0" dirty="0"/>
                        <a:t>Deux-mille cent,…..deux mille neuf-cents, trois mille, trois mille cent, trois mille deux cents, trois mille deux cent dix…..</a:t>
                      </a:r>
                      <a:endParaRPr lang="fr-FR" dirty="0"/>
                    </a:p>
                  </a:txBody>
                  <a:tcPr>
                    <a:solidFill>
                      <a:schemeClr val="accent1">
                        <a:lumMod val="20000"/>
                        <a:lumOff val="80000"/>
                      </a:schemeClr>
                    </a:solidFill>
                  </a:tcPr>
                </a:tc>
                <a:tc>
                  <a:txBody>
                    <a:bodyPr/>
                    <a:lstStyle/>
                    <a:p>
                      <a:r>
                        <a:rPr lang="fr-FR" dirty="0"/>
                        <a:t>Connaître</a:t>
                      </a:r>
                      <a:r>
                        <a:rPr lang="fr-FR" baseline="0" dirty="0"/>
                        <a:t> la suite orale des nombres </a:t>
                      </a:r>
                    </a:p>
                    <a:p>
                      <a:endParaRPr lang="fr-FR" baseline="0" dirty="0"/>
                    </a:p>
                    <a:p>
                      <a:r>
                        <a:rPr lang="fr-FR" dirty="0"/>
                        <a:t>Connaître la relation entre numération écrite et numération parlée</a:t>
                      </a:r>
                    </a:p>
                  </a:txBody>
                  <a:tcPr>
                    <a:solidFill>
                      <a:schemeClr val="accent1">
                        <a:lumMod val="20000"/>
                        <a:lumOff val="80000"/>
                      </a:schemeClr>
                    </a:solidFill>
                  </a:tcPr>
                </a:tc>
                <a:tc>
                  <a:txBody>
                    <a:bodyPr/>
                    <a:lstStyle/>
                    <a:p>
                      <a:r>
                        <a:rPr lang="fr-FR" dirty="0"/>
                        <a:t>3245</a:t>
                      </a:r>
                    </a:p>
                  </a:txBody>
                  <a:tcPr>
                    <a:solidFill>
                      <a:schemeClr val="accent1">
                        <a:lumMod val="20000"/>
                        <a:lumOff val="80000"/>
                      </a:schemeClr>
                    </a:solidFill>
                  </a:tcPr>
                </a:tc>
                <a:extLst>
                  <a:ext uri="{0D108BD9-81ED-4DB2-BD59-A6C34878D82A}">
                    <a16:rowId xmlns:a16="http://schemas.microsoft.com/office/drawing/2014/main" val="10001"/>
                  </a:ext>
                </a:extLst>
              </a:tr>
              <a:tr h="2336856">
                <a:tc>
                  <a:txBody>
                    <a:bodyPr/>
                    <a:lstStyle/>
                    <a:p>
                      <a:endParaRPr lang="fr-FR" dirty="0"/>
                    </a:p>
                  </a:txBody>
                  <a:tcPr/>
                </a:tc>
                <a:tc>
                  <a:txBody>
                    <a:bodyPr/>
                    <a:lstStyle/>
                    <a:p>
                      <a:r>
                        <a:rPr lang="fr-FR" dirty="0"/>
                        <a:t>Regroupement de 10 centaines en un millier </a:t>
                      </a:r>
                      <a:r>
                        <a:rPr lang="fr-FR" dirty="0">
                          <a:sym typeface="Wingdings" panose="05000000000000000000" pitchFamily="2" charset="2"/>
                        </a:rPr>
                        <a:t> </a:t>
                      </a:r>
                    </a:p>
                    <a:p>
                      <a:r>
                        <a:rPr lang="fr-FR" dirty="0">
                          <a:sym typeface="Wingdings" panose="05000000000000000000" pitchFamily="2" charset="2"/>
                        </a:rPr>
                        <a:t>3 milliers2 centaines 4dizaines 5 unités </a:t>
                      </a:r>
                    </a:p>
                    <a:p>
                      <a:r>
                        <a:rPr lang="fr-FR" dirty="0">
                          <a:sym typeface="Wingdings" panose="05000000000000000000" pitchFamily="2" charset="2"/>
                        </a:rPr>
                        <a:t>On obtient le nombre d’unités de chaque ordre à sa position dans l’écriture chiffrée</a:t>
                      </a:r>
                    </a:p>
                    <a:p>
                      <a:r>
                        <a:rPr lang="fr-FR" dirty="0">
                          <a:sym typeface="Wingdings" panose="05000000000000000000" pitchFamily="2" charset="2"/>
                        </a:rPr>
                        <a:t> 3245</a:t>
                      </a:r>
                      <a:endParaRPr lang="fr-FR" dirty="0"/>
                    </a:p>
                    <a:p>
                      <a:endParaRPr lang="fr-FR" dirty="0"/>
                    </a:p>
                  </a:txBody>
                  <a:tcPr/>
                </a:tc>
                <a:tc>
                  <a:txBody>
                    <a:bodyPr/>
                    <a:lstStyle/>
                    <a:p>
                      <a:r>
                        <a:rPr lang="fr-FR" sz="1400" b="0" i="0" u="none" strike="noStrike" cap="none" dirty="0">
                          <a:solidFill>
                            <a:srgbClr val="000000"/>
                          </a:solidFill>
                          <a:effectLst/>
                          <a:latin typeface="Arial"/>
                          <a:ea typeface="Arial"/>
                          <a:cs typeface="Arial"/>
                          <a:sym typeface="Arial"/>
                        </a:rPr>
                        <a:t>Connaître l’aspect décimal de la numération (pour justifier le groupement)</a:t>
                      </a:r>
                      <a:br>
                        <a:rPr lang="fr-FR" sz="1400" b="0" i="0" u="none" strike="noStrike" cap="none" dirty="0">
                          <a:solidFill>
                            <a:srgbClr val="000000"/>
                          </a:solidFill>
                          <a:effectLst/>
                          <a:latin typeface="Arial"/>
                          <a:ea typeface="Arial"/>
                          <a:cs typeface="Arial"/>
                          <a:sym typeface="Arial"/>
                        </a:rPr>
                      </a:br>
                      <a:r>
                        <a:rPr lang="fr-FR" sz="1400" b="0" i="0" u="none" strike="noStrike" cap="none" dirty="0">
                          <a:solidFill>
                            <a:srgbClr val="000000"/>
                          </a:solidFill>
                          <a:effectLst/>
                          <a:latin typeface="Arial"/>
                          <a:ea typeface="Arial"/>
                          <a:cs typeface="Arial"/>
                          <a:sym typeface="Arial"/>
                        </a:rPr>
                        <a:t>Connaître</a:t>
                      </a:r>
                      <a:r>
                        <a:rPr lang="fr-FR" sz="1400" b="0" i="0" u="none" strike="noStrike" cap="none" baseline="0" dirty="0">
                          <a:solidFill>
                            <a:srgbClr val="000000"/>
                          </a:solidFill>
                          <a:effectLst/>
                          <a:latin typeface="Arial"/>
                          <a:ea typeface="Arial"/>
                          <a:cs typeface="Arial"/>
                          <a:sym typeface="Arial"/>
                        </a:rPr>
                        <a:t> l’</a:t>
                      </a:r>
                      <a:r>
                        <a:rPr lang="fr-FR" sz="1400" b="0" i="0" u="none" strike="noStrike" cap="none" dirty="0">
                          <a:solidFill>
                            <a:srgbClr val="000000"/>
                          </a:solidFill>
                          <a:effectLst/>
                          <a:latin typeface="Arial"/>
                          <a:ea typeface="Arial"/>
                          <a:cs typeface="Arial"/>
                          <a:sym typeface="Arial"/>
                        </a:rPr>
                        <a:t>aspect position de la numération (pour justifier l’association unité/position)</a:t>
                      </a:r>
                      <a:r>
                        <a:rPr lang="fr-FR" dirty="0"/>
                        <a:t> </a:t>
                      </a:r>
                    </a:p>
                    <a:p>
                      <a:endParaRPr lang="fr-FR" dirty="0"/>
                    </a:p>
                    <a:p>
                      <a:br>
                        <a:rPr lang="fr-FR" dirty="0"/>
                      </a:br>
                      <a:endParaRPr lang="fr-FR" dirty="0"/>
                    </a:p>
                  </a:txBody>
                  <a:tcPr/>
                </a:tc>
                <a:tc>
                  <a:txBody>
                    <a:bodyPr/>
                    <a:lstStyle/>
                    <a:p>
                      <a:r>
                        <a:rPr lang="fr-FR" dirty="0"/>
                        <a:t>3245</a:t>
                      </a:r>
                    </a:p>
                  </a:txBody>
                  <a:tcPr/>
                </a:tc>
                <a:extLst>
                  <a:ext uri="{0D108BD9-81ED-4DB2-BD59-A6C34878D82A}">
                    <a16:rowId xmlns:a16="http://schemas.microsoft.com/office/drawing/2014/main" val="10002"/>
                  </a:ext>
                </a:extLst>
              </a:tr>
            </a:tbl>
          </a:graphicData>
        </a:graphic>
      </p:graphicFrame>
      <p:pic>
        <p:nvPicPr>
          <p:cNvPr id="6" name="Image 5"/>
          <p:cNvPicPr>
            <a:picLocks noChangeAspect="1"/>
          </p:cNvPicPr>
          <p:nvPr/>
        </p:nvPicPr>
        <p:blipFill>
          <a:blip r:embed="rId4"/>
          <a:stretch>
            <a:fillRect/>
          </a:stretch>
        </p:blipFill>
        <p:spPr>
          <a:xfrm>
            <a:off x="125136" y="2117712"/>
            <a:ext cx="2350305" cy="1337866"/>
          </a:xfrm>
          <a:prstGeom prst="rect">
            <a:avLst/>
          </a:prstGeom>
        </p:spPr>
      </p:pic>
      <p:pic>
        <p:nvPicPr>
          <p:cNvPr id="10" name="Image 9"/>
          <p:cNvPicPr>
            <a:picLocks noChangeAspect="1"/>
          </p:cNvPicPr>
          <p:nvPr/>
        </p:nvPicPr>
        <p:blipFill>
          <a:blip r:embed="rId4"/>
          <a:stretch>
            <a:fillRect/>
          </a:stretch>
        </p:blipFill>
        <p:spPr>
          <a:xfrm>
            <a:off x="125136" y="4334492"/>
            <a:ext cx="2370192" cy="1349186"/>
          </a:xfrm>
          <a:prstGeom prst="rect">
            <a:avLst/>
          </a:prstGeom>
        </p:spPr>
      </p:pic>
      <p:sp>
        <p:nvSpPr>
          <p:cNvPr id="7" name="Ellipse 6"/>
          <p:cNvSpPr/>
          <p:nvPr/>
        </p:nvSpPr>
        <p:spPr>
          <a:xfrm flipV="1">
            <a:off x="1" y="4404575"/>
            <a:ext cx="2125014" cy="746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099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11" name="Google Shape;894;p78"/>
          <p:cNvSpPr txBox="1">
            <a:spLocks noGrp="1"/>
          </p:cNvSpPr>
          <p:nvPr>
            <p:ph type="title"/>
          </p:nvPr>
        </p:nvSpPr>
        <p:spPr>
          <a:xfrm>
            <a:off x="440798" y="144379"/>
            <a:ext cx="10364400" cy="479076"/>
          </a:xfrm>
          <a:prstGeom prst="rect">
            <a:avLst/>
          </a:prstGeom>
        </p:spPr>
        <p:txBody>
          <a:bodyPr spcFirstLastPara="1" wrap="square" lIns="91425" tIns="45700" rIns="91425" bIns="45700" anchor="ctr" anchorCtr="0">
            <a:noAutofit/>
          </a:bodyPr>
          <a:lstStyle/>
          <a:p>
            <a:pPr lvl="0"/>
            <a:r>
              <a:rPr lang="fr-FR" dirty="0"/>
              <a:t>Tâches et  Savoirs en jeu</a:t>
            </a:r>
            <a:endParaRPr dirty="0"/>
          </a:p>
        </p:txBody>
      </p:sp>
      <p:sp>
        <p:nvSpPr>
          <p:cNvPr id="2" name="Espace réservé de la date 1"/>
          <p:cNvSpPr>
            <a:spLocks noGrp="1"/>
          </p:cNvSpPr>
          <p:nvPr>
            <p:ph type="dt" sz="half" idx="10"/>
          </p:nvPr>
        </p:nvSpPr>
        <p:spPr>
          <a:xfrm>
            <a:off x="7962073" y="6490505"/>
            <a:ext cx="2743200" cy="365125"/>
          </a:xfrm>
        </p:spPr>
        <p:txBody>
          <a:bodyPr/>
          <a:lstStyle/>
          <a:p>
            <a:fld id="{D3ED044D-BD3C-432E-8CF4-6AC793274B33}" type="datetime1">
              <a:rPr lang="fr-FR" smtClean="0"/>
              <a:t>06/05/2019</a:t>
            </a:fld>
            <a:endParaRPr lang="fr-FR" dirty="0"/>
          </a:p>
        </p:txBody>
      </p:sp>
      <p:sp>
        <p:nvSpPr>
          <p:cNvPr id="3" name="Espace réservé du pied de page 2"/>
          <p:cNvSpPr>
            <a:spLocks noGrp="1"/>
          </p:cNvSpPr>
          <p:nvPr>
            <p:ph type="ftr" sz="quarter" idx="11"/>
          </p:nvPr>
        </p:nvSpPr>
        <p:spPr>
          <a:xfrm>
            <a:off x="0" y="6492875"/>
            <a:ext cx="6672887" cy="365125"/>
          </a:xfrm>
        </p:spPr>
        <p:txBody>
          <a:bodyPr/>
          <a:lstStyle/>
          <a:p>
            <a:r>
              <a:rPr lang="fr-FR" dirty="0"/>
              <a:t>Mission mathématiques du 68  circonscription de Wittelsheim</a:t>
            </a:r>
          </a:p>
        </p:txBody>
      </p:sp>
      <p:sp>
        <p:nvSpPr>
          <p:cNvPr id="896" name="Google Shape;896;p78"/>
          <p:cNvSpPr txBox="1">
            <a:spLocks noGrp="1"/>
          </p:cNvSpPr>
          <p:nvPr>
            <p:ph type="sldNum" sz="quarter" idx="12"/>
          </p:nvPr>
        </p:nvSpPr>
        <p:spPr>
          <a:xfrm>
            <a:off x="11303839" y="6492900"/>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14</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graphicFrame>
        <p:nvGraphicFramePr>
          <p:cNvPr id="6" name="Tableau 5"/>
          <p:cNvGraphicFramePr>
            <a:graphicFrameLocks noGrp="1"/>
          </p:cNvGraphicFramePr>
          <p:nvPr>
            <p:extLst/>
          </p:nvPr>
        </p:nvGraphicFramePr>
        <p:xfrm>
          <a:off x="206062" y="781518"/>
          <a:ext cx="11559760" cy="5519689"/>
        </p:xfrm>
        <a:graphic>
          <a:graphicData uri="http://schemas.openxmlformats.org/drawingml/2006/table">
            <a:tbl>
              <a:tblPr firstRow="1" bandRow="1"/>
              <a:tblGrid>
                <a:gridCol w="3026535">
                  <a:extLst>
                    <a:ext uri="{9D8B030D-6E8A-4147-A177-3AD203B41FA5}">
                      <a16:colId xmlns:a16="http://schemas.microsoft.com/office/drawing/2014/main" val="20000"/>
                    </a:ext>
                  </a:extLst>
                </a:gridCol>
                <a:gridCol w="4198513">
                  <a:extLst>
                    <a:ext uri="{9D8B030D-6E8A-4147-A177-3AD203B41FA5}">
                      <a16:colId xmlns:a16="http://schemas.microsoft.com/office/drawing/2014/main" val="20001"/>
                    </a:ext>
                  </a:extLst>
                </a:gridCol>
                <a:gridCol w="2936383">
                  <a:extLst>
                    <a:ext uri="{9D8B030D-6E8A-4147-A177-3AD203B41FA5}">
                      <a16:colId xmlns:a16="http://schemas.microsoft.com/office/drawing/2014/main" val="20002"/>
                    </a:ext>
                  </a:extLst>
                </a:gridCol>
                <a:gridCol w="1398329">
                  <a:extLst>
                    <a:ext uri="{9D8B030D-6E8A-4147-A177-3AD203B41FA5}">
                      <a16:colId xmlns:a16="http://schemas.microsoft.com/office/drawing/2014/main" val="20003"/>
                    </a:ext>
                  </a:extLst>
                </a:gridCol>
              </a:tblGrid>
              <a:tr h="7190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Tâches </a:t>
                      </a:r>
                      <a:r>
                        <a:rPr lang="fr-FR" sz="1400" b="0" i="1" u="none" strike="noStrike" cap="none" dirty="0">
                          <a:solidFill>
                            <a:srgbClr val="000000"/>
                          </a:solidFill>
                          <a:effectLst/>
                          <a:latin typeface="Arial"/>
                          <a:ea typeface="Arial"/>
                          <a:cs typeface="Arial"/>
                          <a:sym typeface="Arial"/>
                        </a:rPr>
                        <a:t>décomposer / recomposer</a:t>
                      </a:r>
                      <a:r>
                        <a:rPr lang="fr-FR" sz="1400" b="0" i="0" u="none" strike="noStrike" cap="none" dirty="0">
                          <a:solidFill>
                            <a:srgbClr val="000000"/>
                          </a:solidFill>
                          <a:effectLst/>
                          <a:latin typeface="Arial"/>
                          <a:ea typeface="Arial"/>
                          <a:cs typeface="Arial"/>
                          <a:sym typeface="Arial"/>
                        </a:rPr>
                        <a:t>. </a:t>
                      </a:r>
                      <a:r>
                        <a:rPr lang="fr-FR" dirty="0"/>
                        <a:t>en unités de numération </a:t>
                      </a:r>
                    </a:p>
                    <a:p>
                      <a:endParaRPr lang="fr-FR" dirty="0"/>
                    </a:p>
                  </a:txBody>
                  <a:tcPr/>
                </a:tc>
                <a:tc>
                  <a:txBody>
                    <a:bodyPr/>
                    <a:lstStyle/>
                    <a:p>
                      <a:r>
                        <a:rPr lang="fr-FR" dirty="0"/>
                        <a:t>procédure</a:t>
                      </a:r>
                    </a:p>
                  </a:txBody>
                  <a:tcPr/>
                </a:tc>
                <a:tc>
                  <a:txBody>
                    <a:bodyPr/>
                    <a:lstStyle/>
                    <a:p>
                      <a:r>
                        <a:rPr lang="fr-FR" dirty="0"/>
                        <a:t>Savoirs </a:t>
                      </a:r>
                    </a:p>
                  </a:txBody>
                  <a:tcPr/>
                </a:tc>
                <a:tc>
                  <a:txBody>
                    <a:bodyPr/>
                    <a:lstStyle/>
                    <a:p>
                      <a:endParaRPr lang="fr-FR" dirty="0"/>
                    </a:p>
                  </a:txBody>
                  <a:tcPr/>
                </a:tc>
                <a:extLst>
                  <a:ext uri="{0D108BD9-81ED-4DB2-BD59-A6C34878D82A}">
                    <a16:rowId xmlns:a16="http://schemas.microsoft.com/office/drawing/2014/main" val="10000"/>
                  </a:ext>
                </a:extLst>
              </a:tr>
              <a:tr h="928736">
                <a:tc>
                  <a:txBody>
                    <a:bodyPr/>
                    <a:lstStyle/>
                    <a:p>
                      <a:br>
                        <a:rPr lang="fr-FR" dirty="0"/>
                      </a:br>
                      <a:r>
                        <a:rPr lang="fr-FR" dirty="0"/>
                        <a:t>Ecrire en chiffres le nombre</a:t>
                      </a:r>
                      <a:r>
                        <a:rPr lang="fr-FR" baseline="0" dirty="0"/>
                        <a:t> 2 milliers 4 dizaines 5 unités </a:t>
                      </a:r>
                    </a:p>
                    <a:p>
                      <a:endParaRPr lang="fr-FR" dirty="0"/>
                    </a:p>
                  </a:txBody>
                  <a:tcPr>
                    <a:solidFill>
                      <a:schemeClr val="accent1">
                        <a:lumMod val="20000"/>
                        <a:lumOff val="80000"/>
                      </a:schemeClr>
                    </a:solidFill>
                  </a:tcPr>
                </a:tc>
                <a:tc>
                  <a:txBody>
                    <a:bodyPr/>
                    <a:lstStyle/>
                    <a:p>
                      <a:r>
                        <a:rPr lang="fr-FR" dirty="0"/>
                        <a:t>Ecrire (à partir de la droite)</a:t>
                      </a:r>
                      <a:r>
                        <a:rPr lang="fr-FR" baseline="0" dirty="0"/>
                        <a:t> </a:t>
                      </a:r>
                      <a:r>
                        <a:rPr lang="fr-FR" dirty="0"/>
                        <a:t>le nombre d’unités au 1</a:t>
                      </a:r>
                      <a:r>
                        <a:rPr lang="fr-FR" baseline="30000" dirty="0"/>
                        <a:t>er</a:t>
                      </a:r>
                      <a:r>
                        <a:rPr lang="fr-FR" dirty="0"/>
                        <a:t> rang, de dizaines au 2</a:t>
                      </a:r>
                      <a:r>
                        <a:rPr lang="fr-FR" baseline="30000" dirty="0"/>
                        <a:t>ème</a:t>
                      </a:r>
                      <a:r>
                        <a:rPr lang="fr-FR" dirty="0"/>
                        <a:t>, marquer l’absence au rang 3 par le zéro, écrire le nombre de milliers au 4</a:t>
                      </a:r>
                      <a:r>
                        <a:rPr lang="fr-FR" baseline="30000" dirty="0"/>
                        <a:t>ème</a:t>
                      </a:r>
                      <a:r>
                        <a:rPr lang="fr-FR" dirty="0"/>
                        <a:t> rang</a:t>
                      </a:r>
                    </a:p>
                  </a:txBody>
                  <a:tcPr>
                    <a:solidFill>
                      <a:schemeClr val="accent1">
                        <a:lumMod val="20000"/>
                        <a:lumOff val="80000"/>
                      </a:schemeClr>
                    </a:solidFill>
                  </a:tcPr>
                </a:tc>
                <a:tc>
                  <a:txBody>
                    <a:bodyPr/>
                    <a:lstStyle/>
                    <a:p>
                      <a:r>
                        <a:rPr lang="fr-FR" dirty="0"/>
                        <a:t>Connaître le principe de position</a:t>
                      </a:r>
                    </a:p>
                    <a:p>
                      <a:r>
                        <a:rPr lang="fr-FR" dirty="0"/>
                        <a:t>Rôle du zéro</a:t>
                      </a:r>
                    </a:p>
                  </a:txBody>
                  <a:tcPr>
                    <a:solidFill>
                      <a:schemeClr val="accent1">
                        <a:lumMod val="20000"/>
                        <a:lumOff val="80000"/>
                      </a:schemeClr>
                    </a:solidFill>
                  </a:tcPr>
                </a:tc>
                <a:tc>
                  <a:txBody>
                    <a:bodyPr/>
                    <a:lstStyle/>
                    <a:p>
                      <a:r>
                        <a:rPr lang="fr-FR" dirty="0"/>
                        <a:t>2045</a:t>
                      </a:r>
                    </a:p>
                  </a:txBody>
                  <a:tcPr>
                    <a:solidFill>
                      <a:schemeClr val="accent1">
                        <a:lumMod val="20000"/>
                        <a:lumOff val="80000"/>
                      </a:schemeClr>
                    </a:solidFill>
                  </a:tcPr>
                </a:tc>
                <a:extLst>
                  <a:ext uri="{0D108BD9-81ED-4DB2-BD59-A6C34878D82A}">
                    <a16:rowId xmlns:a16="http://schemas.microsoft.com/office/drawing/2014/main" val="10001"/>
                  </a:ext>
                </a:extLst>
              </a:tr>
              <a:tr h="9287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Ecrire en chiffres le nombre</a:t>
                      </a:r>
                      <a:r>
                        <a:rPr lang="fr-FR" baseline="0" dirty="0"/>
                        <a:t> 2 milliers 4 dizaines 5 unités </a:t>
                      </a:r>
                    </a:p>
                    <a:p>
                      <a:endParaRPr lang="fr-FR" dirty="0"/>
                    </a:p>
                  </a:txBody>
                  <a:tcPr>
                    <a:solidFill>
                      <a:schemeClr val="accent1">
                        <a:lumMod val="20000"/>
                        <a:lumOff val="80000"/>
                      </a:schemeClr>
                    </a:solidFill>
                  </a:tcPr>
                </a:tc>
                <a:tc>
                  <a:txBody>
                    <a:bodyPr/>
                    <a:lstStyle/>
                    <a:p>
                      <a:r>
                        <a:rPr lang="fr-FR" dirty="0"/>
                        <a:t>Passer par le nom du nombre</a:t>
                      </a:r>
                      <a:r>
                        <a:rPr lang="fr-FR" baseline="0" dirty="0"/>
                        <a:t> </a:t>
                      </a:r>
                      <a:r>
                        <a:rPr lang="fr-FR" baseline="0" dirty="0">
                          <a:sym typeface="Wingdings" panose="05000000000000000000" pitchFamily="2" charset="2"/>
                        </a:rPr>
                        <a:t></a:t>
                      </a:r>
                      <a:r>
                        <a:rPr lang="fr-FR" dirty="0"/>
                        <a:t>Deux mille quarante cinq</a:t>
                      </a:r>
                      <a:r>
                        <a:rPr lang="fr-FR" dirty="0">
                          <a:sym typeface="Wingdings" panose="05000000000000000000" pitchFamily="2" charset="2"/>
                        </a:rPr>
                        <a:t>2045</a:t>
                      </a:r>
                    </a:p>
                    <a:p>
                      <a:r>
                        <a:rPr lang="fr-FR" dirty="0">
                          <a:sym typeface="Wingdings" panose="05000000000000000000" pitchFamily="2" charset="2"/>
                        </a:rPr>
                        <a:t>Ou Passer par l’écriture chiffrée pour chaque unité de numération  2000+0+40+5</a:t>
                      </a:r>
                      <a:endParaRPr lang="fr-FR"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Connaître la relation entre numération écrite et numération parlée</a:t>
                      </a:r>
                    </a:p>
                    <a:p>
                      <a:endParaRPr lang="fr-FR" dirty="0"/>
                    </a:p>
                  </a:txBody>
                  <a:tcPr>
                    <a:solidFill>
                      <a:schemeClr val="accent1">
                        <a:lumMod val="20000"/>
                        <a:lumOff val="80000"/>
                      </a:schemeClr>
                    </a:solidFill>
                  </a:tcPr>
                </a:tc>
                <a:tc>
                  <a:txBody>
                    <a:bodyPr/>
                    <a:lstStyle/>
                    <a:p>
                      <a:endParaRPr lang="fr-FR" dirty="0"/>
                    </a:p>
                  </a:txBody>
                  <a:tcPr>
                    <a:solidFill>
                      <a:schemeClr val="accent1">
                        <a:lumMod val="20000"/>
                        <a:lumOff val="80000"/>
                      </a:schemeClr>
                    </a:solidFill>
                  </a:tcPr>
                </a:tc>
                <a:extLst>
                  <a:ext uri="{0D108BD9-81ED-4DB2-BD59-A6C34878D82A}">
                    <a16:rowId xmlns:a16="http://schemas.microsoft.com/office/drawing/2014/main" val="10002"/>
                  </a:ext>
                </a:extLst>
              </a:tr>
              <a:tr h="6688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3"/>
                  </a:ext>
                </a:extLst>
              </a:tr>
              <a:tr h="2229545">
                <a:tc>
                  <a:txBody>
                    <a:bodyPr/>
                    <a:lstStyle/>
                    <a:p>
                      <a:r>
                        <a:rPr lang="fr-FR" dirty="0"/>
                        <a:t>Ecrire en chiffres le nombre 5 unités 64 centaines</a:t>
                      </a:r>
                      <a:r>
                        <a:rPr lang="fr-FR" baseline="0" dirty="0"/>
                        <a:t> 2 milliers</a:t>
                      </a:r>
                      <a:endParaRPr lang="fr-FR" dirty="0"/>
                    </a:p>
                  </a:txBody>
                  <a:tcPr/>
                </a:tc>
                <a:tc>
                  <a:txBody>
                    <a:bodyPr/>
                    <a:lstStyle/>
                    <a:p>
                      <a:r>
                        <a:rPr lang="fr-FR" dirty="0"/>
                        <a:t>Convertir les unités pour lesquelles il y a plus de 10 unités</a:t>
                      </a:r>
                      <a:r>
                        <a:rPr lang="fr-FR" dirty="0">
                          <a:sym typeface="Wingdings" panose="05000000000000000000" pitchFamily="2" charset="2"/>
                        </a:rPr>
                        <a:t> 64 centaines c’est 6 milliers et 4 centaines </a:t>
                      </a:r>
                    </a:p>
                    <a:p>
                      <a:r>
                        <a:rPr lang="fr-FR" dirty="0">
                          <a:sym typeface="Wingdings" panose="05000000000000000000" pitchFamily="2" charset="2"/>
                        </a:rPr>
                        <a:t>Ajouter les unités du même ordre 6 milliers et 2 milliers  8 milliers</a:t>
                      </a:r>
                    </a:p>
                    <a:p>
                      <a:endParaRPr lang="fr-FR" dirty="0"/>
                    </a:p>
                  </a:txBody>
                  <a:tcPr/>
                </a:tc>
                <a:tc>
                  <a:txBody>
                    <a:bodyPr/>
                    <a:lstStyle/>
                    <a:p>
                      <a:r>
                        <a:rPr lang="fr-FR" sz="1400" b="0" i="0" u="none" strike="noStrike" cap="none" dirty="0">
                          <a:solidFill>
                            <a:srgbClr val="000000"/>
                          </a:solidFill>
                          <a:effectLst/>
                          <a:latin typeface="Arial"/>
                          <a:ea typeface="Arial"/>
                          <a:cs typeface="Arial"/>
                          <a:sym typeface="Arial"/>
                        </a:rPr>
                        <a:t>Connaître l’aspect décimal de la numération (pour justifier le groupement)</a:t>
                      </a:r>
                    </a:p>
                    <a:p>
                      <a:r>
                        <a:rPr lang="fr-FR" sz="1400" b="0" i="0" u="none" strike="noStrike" cap="none" dirty="0">
                          <a:solidFill>
                            <a:srgbClr val="000000"/>
                          </a:solidFill>
                          <a:effectLst/>
                          <a:latin typeface="Arial"/>
                          <a:cs typeface="Arial"/>
                          <a:sym typeface="Arial"/>
                        </a:rPr>
                        <a:t>Connaître les relations entre les unités pour les « conversions »</a:t>
                      </a:r>
                    </a:p>
                    <a:p>
                      <a:r>
                        <a:rPr lang="fr-FR" sz="1400" b="0" i="0" u="none" strike="noStrike" cap="none" dirty="0">
                          <a:solidFill>
                            <a:srgbClr val="000000"/>
                          </a:solidFill>
                          <a:effectLst/>
                          <a:latin typeface="Arial"/>
                          <a:cs typeface="Arial"/>
                          <a:sym typeface="Arial"/>
                        </a:rPr>
                        <a:t>Principe de position et rôle du zéro</a:t>
                      </a:r>
                      <a:endParaRPr lang="fr-FR" dirty="0"/>
                    </a:p>
                  </a:txBody>
                  <a:tcPr/>
                </a:tc>
                <a:tc>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5795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2"/>
          <p:cNvSpPr txBox="1">
            <a:spLocks noGrp="1"/>
          </p:cNvSpPr>
          <p:nvPr>
            <p:ph type="title"/>
          </p:nvPr>
        </p:nvSpPr>
        <p:spPr>
          <a:xfrm>
            <a:off x="836950" y="130800"/>
            <a:ext cx="10364400" cy="63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80"/>
              <a:buFont typeface="Questrial"/>
              <a:buNone/>
            </a:pPr>
            <a:br>
              <a:rPr lang="fr-FR" sz="2880" dirty="0">
                <a:solidFill>
                  <a:srgbClr val="FF0000"/>
                </a:solidFill>
              </a:rPr>
            </a:br>
            <a:r>
              <a:rPr lang="fr-FR" sz="2880" dirty="0">
                <a:solidFill>
                  <a:srgbClr val="FF0000"/>
                </a:solidFill>
              </a:rPr>
              <a:t>LE MATÉRIEL UTILISÉ </a:t>
            </a:r>
            <a:endParaRPr sz="2880" dirty="0">
              <a:solidFill>
                <a:srgbClr val="FF0000"/>
              </a:solidFill>
              <a:latin typeface="Arial"/>
              <a:ea typeface="Arial"/>
              <a:cs typeface="Arial"/>
              <a:sym typeface="Arial"/>
            </a:endParaRPr>
          </a:p>
        </p:txBody>
      </p:sp>
      <p:sp>
        <p:nvSpPr>
          <p:cNvPr id="542" name="Google Shape;542;p52"/>
          <p:cNvSpPr txBox="1">
            <a:spLocks noGrp="1"/>
          </p:cNvSpPr>
          <p:nvPr>
            <p:ph type="dt" sz="half" idx="10"/>
          </p:nvPr>
        </p:nvSpPr>
        <p:spPr>
          <a:xfrm>
            <a:off x="8152918" y="647411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3B7F3DA-991A-4A51-951F-C27DB98C9ACF}" type="datetime1">
              <a:rPr lang="fr-FR" smtClean="0"/>
              <a:t>06/05/2019</a:t>
            </a:fld>
            <a:endParaRPr/>
          </a:p>
        </p:txBody>
      </p:sp>
      <p:sp>
        <p:nvSpPr>
          <p:cNvPr id="543" name="Google Shape;543;p52"/>
          <p:cNvSpPr txBox="1">
            <a:spLocks noGrp="1"/>
          </p:cNvSpPr>
          <p:nvPr>
            <p:ph type="ftr" sz="quarter" idx="11"/>
          </p:nvPr>
        </p:nvSpPr>
        <p:spPr>
          <a:xfrm>
            <a:off x="0" y="6492875"/>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544" name="Google Shape;544;p52"/>
          <p:cNvSpPr txBox="1">
            <a:spLocks noGrp="1"/>
          </p:cNvSpPr>
          <p:nvPr>
            <p:ph type="sldNum" sz="quarter" idx="12"/>
          </p:nvPr>
        </p:nvSpPr>
        <p:spPr>
          <a:xfrm>
            <a:off x="11201400" y="647411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pic>
        <p:nvPicPr>
          <p:cNvPr id="546" name="Google Shape;546;p52"/>
          <p:cNvPicPr preferRelativeResize="0"/>
          <p:nvPr/>
        </p:nvPicPr>
        <p:blipFill>
          <a:blip r:embed="rId3">
            <a:alphaModFix/>
          </a:blip>
          <a:stretch>
            <a:fillRect/>
          </a:stretch>
        </p:blipFill>
        <p:spPr>
          <a:xfrm>
            <a:off x="152400" y="1116000"/>
            <a:ext cx="11703425" cy="2901125"/>
          </a:xfrm>
          <a:prstGeom prst="rect">
            <a:avLst/>
          </a:prstGeom>
          <a:noFill/>
          <a:ln>
            <a:noFill/>
          </a:ln>
        </p:spPr>
      </p:pic>
      <p:sp>
        <p:nvSpPr>
          <p:cNvPr id="547" name="Google Shape;547;p52"/>
          <p:cNvSpPr txBox="1"/>
          <p:nvPr/>
        </p:nvSpPr>
        <p:spPr>
          <a:xfrm>
            <a:off x="515475" y="3025600"/>
            <a:ext cx="40116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t>Extrait de Tempier </a:t>
            </a:r>
            <a:endParaRPr/>
          </a:p>
        </p:txBody>
      </p:sp>
      <p:sp>
        <p:nvSpPr>
          <p:cNvPr id="548" name="Google Shape;548;p52"/>
          <p:cNvSpPr/>
          <p:nvPr/>
        </p:nvSpPr>
        <p:spPr>
          <a:xfrm>
            <a:off x="10757650" y="3204875"/>
            <a:ext cx="605100" cy="1927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txBox="1"/>
          <p:nvPr/>
        </p:nvSpPr>
        <p:spPr>
          <a:xfrm>
            <a:off x="9659475" y="5311600"/>
            <a:ext cx="2306100" cy="12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dirty="0"/>
              <a:t>1 unité de mille </a:t>
            </a:r>
            <a:endParaRPr sz="2400" dirty="0"/>
          </a:p>
          <a:p>
            <a:pPr marL="0" lvl="0" indent="0" algn="l" rtl="0">
              <a:spcBef>
                <a:spcPts val="0"/>
              </a:spcBef>
              <a:spcAft>
                <a:spcPts val="0"/>
              </a:spcAft>
              <a:buNone/>
            </a:pPr>
            <a:r>
              <a:rPr lang="fr-FR" sz="2400" dirty="0"/>
              <a:t>et non un paquet</a:t>
            </a:r>
            <a:endParaRPr sz="2400" dirty="0"/>
          </a:p>
        </p:txBody>
      </p:sp>
      <p:sp>
        <p:nvSpPr>
          <p:cNvPr id="550" name="Google Shape;550;p52"/>
          <p:cNvSpPr/>
          <p:nvPr/>
        </p:nvSpPr>
        <p:spPr>
          <a:xfrm>
            <a:off x="152400" y="3390700"/>
            <a:ext cx="1371600" cy="26904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2"/>
          <p:cNvSpPr txBox="1"/>
          <p:nvPr/>
        </p:nvSpPr>
        <p:spPr>
          <a:xfrm>
            <a:off x="1670550" y="5310550"/>
            <a:ext cx="1230900" cy="7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3000" dirty="0"/>
              <a:t>1111</a:t>
            </a:r>
            <a:endParaRPr sz="3000" dirty="0"/>
          </a:p>
        </p:txBody>
      </p:sp>
      <p:sp>
        <p:nvSpPr>
          <p:cNvPr id="552" name="Google Shape;552;p52"/>
          <p:cNvSpPr txBox="1"/>
          <p:nvPr/>
        </p:nvSpPr>
        <p:spPr>
          <a:xfrm>
            <a:off x="3165225" y="4732150"/>
            <a:ext cx="4501800" cy="19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dirty="0"/>
              <a:t>Dans l’écriture chiffrée correspondant à 1 unité de chaque, </a:t>
            </a:r>
            <a:r>
              <a:rPr lang="fr-FR" sz="2400" dirty="0">
                <a:solidFill>
                  <a:srgbClr val="FF0000"/>
                </a:solidFill>
              </a:rPr>
              <a:t>je ne vois pas les groupements</a:t>
            </a:r>
            <a:endParaRPr sz="2400" dirty="0">
              <a:solidFill>
                <a:srgbClr val="FF0000"/>
              </a:solidFill>
            </a:endParaRPr>
          </a:p>
        </p:txBody>
      </p:sp>
      <p:pic>
        <p:nvPicPr>
          <p:cNvPr id="14"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
        <p:nvSpPr>
          <p:cNvPr id="15" name="Rectangle 14"/>
          <p:cNvSpPr/>
          <p:nvPr/>
        </p:nvSpPr>
        <p:spPr>
          <a:xfrm>
            <a:off x="2901450" y="4220749"/>
            <a:ext cx="6938700" cy="307777"/>
          </a:xfrm>
          <a:prstGeom prst="rect">
            <a:avLst/>
          </a:prstGeom>
        </p:spPr>
        <p:txBody>
          <a:bodyPr wrap="square">
            <a:spAutoFit/>
          </a:bodyPr>
          <a:lstStyle/>
          <a:p>
            <a:r>
              <a:rPr lang="fr-FR" dirty="0"/>
              <a:t>http://numerationdecimale.free.fr/download/Les%20cubes%20multi%20base.pdf</a:t>
            </a:r>
          </a:p>
        </p:txBody>
      </p:sp>
    </p:spTree>
    <p:extLst>
      <p:ext uri="{BB962C8B-B14F-4D97-AF65-F5344CB8AC3E}">
        <p14:creationId xmlns:p14="http://schemas.microsoft.com/office/powerpoint/2010/main" val="2403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3"/>
          <p:cNvSpPr txBox="1">
            <a:spLocks noGrp="1"/>
          </p:cNvSpPr>
          <p:nvPr>
            <p:ph type="title"/>
          </p:nvPr>
        </p:nvSpPr>
        <p:spPr>
          <a:xfrm>
            <a:off x="836950" y="130800"/>
            <a:ext cx="10364400" cy="63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80"/>
              <a:buFont typeface="Questrial"/>
              <a:buNone/>
            </a:pPr>
            <a:br>
              <a:rPr lang="fr-FR" sz="2880" dirty="0">
                <a:solidFill>
                  <a:srgbClr val="FF0000"/>
                </a:solidFill>
              </a:rPr>
            </a:br>
            <a:r>
              <a:rPr lang="fr-FR" sz="2880" dirty="0">
                <a:solidFill>
                  <a:srgbClr val="FF0000"/>
                </a:solidFill>
              </a:rPr>
              <a:t>LE MATÉRIEL UTILISÉ </a:t>
            </a:r>
            <a:endParaRPr sz="2880" dirty="0">
              <a:solidFill>
                <a:srgbClr val="FF0000"/>
              </a:solidFill>
              <a:latin typeface="Arial"/>
              <a:ea typeface="Arial"/>
              <a:cs typeface="Arial"/>
              <a:sym typeface="Arial"/>
            </a:endParaRPr>
          </a:p>
        </p:txBody>
      </p:sp>
      <p:sp>
        <p:nvSpPr>
          <p:cNvPr id="559" name="Google Shape;559;p53"/>
          <p:cNvSpPr txBox="1">
            <a:spLocks noGrp="1"/>
          </p:cNvSpPr>
          <p:nvPr>
            <p:ph type="dt" sz="half" idx="10"/>
          </p:nvPr>
        </p:nvSpPr>
        <p:spPr>
          <a:xfrm>
            <a:off x="8152918" y="647411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BB735A7B-2747-43B4-B6A9-55E079EC92CE}" type="datetime1">
              <a:rPr lang="fr-FR" smtClean="0"/>
              <a:t>06/05/2019</a:t>
            </a:fld>
            <a:endParaRPr/>
          </a:p>
        </p:txBody>
      </p:sp>
      <p:sp>
        <p:nvSpPr>
          <p:cNvPr id="560" name="Google Shape;560;p53"/>
          <p:cNvSpPr txBox="1">
            <a:spLocks noGrp="1"/>
          </p:cNvSpPr>
          <p:nvPr>
            <p:ph type="ftr" sz="quarter" idx="11"/>
          </p:nvPr>
        </p:nvSpPr>
        <p:spPr>
          <a:xfrm>
            <a:off x="0" y="6492875"/>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561" name="Google Shape;561;p53"/>
          <p:cNvSpPr txBox="1">
            <a:spLocks noGrp="1"/>
          </p:cNvSpPr>
          <p:nvPr>
            <p:ph type="sldNum" sz="quarter" idx="12"/>
          </p:nvPr>
        </p:nvSpPr>
        <p:spPr>
          <a:xfrm>
            <a:off x="11201400" y="647411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pic>
        <p:nvPicPr>
          <p:cNvPr id="562" name="Google Shape;562;p53"/>
          <p:cNvPicPr preferRelativeResize="0"/>
          <p:nvPr/>
        </p:nvPicPr>
        <p:blipFill rotWithShape="1">
          <a:blip r:embed="rId3">
            <a:alphaModFix/>
          </a:blip>
          <a:srcRect/>
          <a:stretch/>
        </p:blipFill>
        <p:spPr>
          <a:xfrm>
            <a:off x="0" y="0"/>
            <a:ext cx="487722" cy="359695"/>
          </a:xfrm>
          <a:prstGeom prst="rect">
            <a:avLst/>
          </a:prstGeom>
          <a:noFill/>
          <a:ln>
            <a:noFill/>
          </a:ln>
        </p:spPr>
      </p:pic>
      <p:sp>
        <p:nvSpPr>
          <p:cNvPr id="563" name="Google Shape;563;p53"/>
          <p:cNvSpPr txBox="1"/>
          <p:nvPr/>
        </p:nvSpPr>
        <p:spPr>
          <a:xfrm>
            <a:off x="152400" y="963700"/>
            <a:ext cx="40116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t>Extrait de Tempier </a:t>
            </a:r>
            <a:endParaRPr/>
          </a:p>
        </p:txBody>
      </p:sp>
      <p:pic>
        <p:nvPicPr>
          <p:cNvPr id="564" name="Google Shape;564;p53"/>
          <p:cNvPicPr preferRelativeResize="0"/>
          <p:nvPr/>
        </p:nvPicPr>
        <p:blipFill>
          <a:blip r:embed="rId4">
            <a:alphaModFix/>
          </a:blip>
          <a:stretch>
            <a:fillRect/>
          </a:stretch>
        </p:blipFill>
        <p:spPr>
          <a:xfrm>
            <a:off x="76200" y="1659425"/>
            <a:ext cx="12039600" cy="2407920"/>
          </a:xfrm>
          <a:prstGeom prst="rect">
            <a:avLst/>
          </a:prstGeom>
          <a:noFill/>
          <a:ln>
            <a:noFill/>
          </a:ln>
        </p:spPr>
      </p:pic>
      <p:sp>
        <p:nvSpPr>
          <p:cNvPr id="9" name="Rectangle 8"/>
          <p:cNvSpPr/>
          <p:nvPr/>
        </p:nvSpPr>
        <p:spPr>
          <a:xfrm>
            <a:off x="354596" y="4801053"/>
            <a:ext cx="6938700" cy="307777"/>
          </a:xfrm>
          <a:prstGeom prst="rect">
            <a:avLst/>
          </a:prstGeom>
        </p:spPr>
        <p:txBody>
          <a:bodyPr wrap="square">
            <a:spAutoFit/>
          </a:bodyPr>
          <a:lstStyle/>
          <a:p>
            <a:r>
              <a:rPr lang="fr-FR" dirty="0"/>
              <a:t>http://numerationdecimale.free.fr/download/Les%20cubes%20multi%20base.pdf</a:t>
            </a:r>
          </a:p>
        </p:txBody>
      </p:sp>
    </p:spTree>
    <p:extLst>
      <p:ext uri="{BB962C8B-B14F-4D97-AF65-F5344CB8AC3E}">
        <p14:creationId xmlns:p14="http://schemas.microsoft.com/office/powerpoint/2010/main" val="310254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4"/>
          <p:cNvSpPr txBox="1">
            <a:spLocks noGrp="1"/>
          </p:cNvSpPr>
          <p:nvPr>
            <p:ph type="title"/>
          </p:nvPr>
        </p:nvSpPr>
        <p:spPr>
          <a:xfrm>
            <a:off x="836950" y="130799"/>
            <a:ext cx="10364400" cy="83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80"/>
              <a:buFont typeface="Questrial"/>
              <a:buNone/>
            </a:pPr>
            <a:br>
              <a:rPr lang="fr-FR" sz="2880" dirty="0">
                <a:solidFill>
                  <a:srgbClr val="FF0000"/>
                </a:solidFill>
              </a:rPr>
            </a:br>
            <a:r>
              <a:rPr lang="fr-FR" sz="2880" dirty="0">
                <a:solidFill>
                  <a:srgbClr val="FF0000"/>
                </a:solidFill>
              </a:rPr>
              <a:t>LE MATÉRIEL UTILISÉ </a:t>
            </a:r>
            <a:endParaRPr sz="2880" dirty="0">
              <a:solidFill>
                <a:srgbClr val="FF0000"/>
              </a:solidFill>
              <a:latin typeface="Arial"/>
              <a:ea typeface="Arial"/>
              <a:cs typeface="Arial"/>
              <a:sym typeface="Arial"/>
            </a:endParaRPr>
          </a:p>
        </p:txBody>
      </p:sp>
      <p:sp>
        <p:nvSpPr>
          <p:cNvPr id="571" name="Google Shape;571;p54"/>
          <p:cNvSpPr txBox="1">
            <a:spLocks noGrp="1"/>
          </p:cNvSpPr>
          <p:nvPr>
            <p:ph type="dt" sz="half" idx="10"/>
          </p:nvPr>
        </p:nvSpPr>
        <p:spPr>
          <a:xfrm>
            <a:off x="8152918" y="647411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C1C01DD9-C1AF-4DE0-8526-259C7F924DA0}" type="datetime1">
              <a:rPr lang="fr-FR" smtClean="0"/>
              <a:t>06/05/2019</a:t>
            </a:fld>
            <a:endParaRPr/>
          </a:p>
        </p:txBody>
      </p:sp>
      <p:sp>
        <p:nvSpPr>
          <p:cNvPr id="572" name="Google Shape;572;p54"/>
          <p:cNvSpPr txBox="1">
            <a:spLocks noGrp="1"/>
          </p:cNvSpPr>
          <p:nvPr>
            <p:ph type="ftr" sz="quarter" idx="11"/>
          </p:nvPr>
        </p:nvSpPr>
        <p:spPr>
          <a:xfrm>
            <a:off x="0" y="6492875"/>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573" name="Google Shape;573;p54"/>
          <p:cNvSpPr txBox="1">
            <a:spLocks noGrp="1"/>
          </p:cNvSpPr>
          <p:nvPr>
            <p:ph type="sldNum" sz="quarter" idx="12"/>
          </p:nvPr>
        </p:nvSpPr>
        <p:spPr>
          <a:xfrm>
            <a:off x="11201400" y="647411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17</a:t>
            </a:fld>
            <a:endParaRPr/>
          </a:p>
        </p:txBody>
      </p:sp>
      <p:pic>
        <p:nvPicPr>
          <p:cNvPr id="574" name="Google Shape;574;p54"/>
          <p:cNvPicPr preferRelativeResize="0"/>
          <p:nvPr/>
        </p:nvPicPr>
        <p:blipFill rotWithShape="1">
          <a:blip r:embed="rId3">
            <a:alphaModFix/>
          </a:blip>
          <a:srcRect/>
          <a:stretch/>
        </p:blipFill>
        <p:spPr>
          <a:xfrm>
            <a:off x="0" y="0"/>
            <a:ext cx="487722" cy="359695"/>
          </a:xfrm>
          <a:prstGeom prst="rect">
            <a:avLst/>
          </a:prstGeom>
          <a:noFill/>
          <a:ln>
            <a:noFill/>
          </a:ln>
        </p:spPr>
      </p:pic>
      <p:pic>
        <p:nvPicPr>
          <p:cNvPr id="2" name="Image 1"/>
          <p:cNvPicPr>
            <a:picLocks noChangeAspect="1"/>
          </p:cNvPicPr>
          <p:nvPr/>
        </p:nvPicPr>
        <p:blipFill>
          <a:blip r:embed="rId4"/>
          <a:stretch>
            <a:fillRect/>
          </a:stretch>
        </p:blipFill>
        <p:spPr>
          <a:xfrm>
            <a:off x="243861" y="963599"/>
            <a:ext cx="4486275" cy="5334000"/>
          </a:xfrm>
          <a:prstGeom prst="rect">
            <a:avLst/>
          </a:prstGeom>
        </p:spPr>
      </p:pic>
      <p:sp>
        <p:nvSpPr>
          <p:cNvPr id="3" name="Rectangle 2"/>
          <p:cNvSpPr/>
          <p:nvPr/>
        </p:nvSpPr>
        <p:spPr>
          <a:xfrm>
            <a:off x="4730136" y="1693432"/>
            <a:ext cx="6938700" cy="307777"/>
          </a:xfrm>
          <a:prstGeom prst="rect">
            <a:avLst/>
          </a:prstGeom>
        </p:spPr>
        <p:txBody>
          <a:bodyPr wrap="square">
            <a:spAutoFit/>
          </a:bodyPr>
          <a:lstStyle/>
          <a:p>
            <a:r>
              <a:rPr lang="fr-FR" dirty="0"/>
              <a:t>http://numerationdecimale.free.fr/download/Les%20cubes%20multi%20base.pdf</a:t>
            </a:r>
          </a:p>
        </p:txBody>
      </p:sp>
    </p:spTree>
    <p:extLst>
      <p:ext uri="{BB962C8B-B14F-4D97-AF65-F5344CB8AC3E}">
        <p14:creationId xmlns:p14="http://schemas.microsoft.com/office/powerpoint/2010/main" val="321879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4"/>
          <p:cNvSpPr txBox="1">
            <a:spLocks noGrp="1"/>
          </p:cNvSpPr>
          <p:nvPr>
            <p:ph type="title"/>
          </p:nvPr>
        </p:nvSpPr>
        <p:spPr>
          <a:xfrm>
            <a:off x="836950" y="130799"/>
            <a:ext cx="10364400" cy="83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80"/>
              <a:buFont typeface="Questrial"/>
              <a:buNone/>
            </a:pPr>
            <a:br>
              <a:rPr lang="fr-FR" sz="2880" dirty="0">
                <a:solidFill>
                  <a:srgbClr val="FF0000"/>
                </a:solidFill>
              </a:rPr>
            </a:br>
            <a:r>
              <a:rPr lang="fr-FR" sz="2880" dirty="0">
                <a:solidFill>
                  <a:srgbClr val="FF0000"/>
                </a:solidFill>
              </a:rPr>
              <a:t>LE MATÉRIEL UTILISÉ </a:t>
            </a:r>
            <a:endParaRPr sz="2880" dirty="0">
              <a:solidFill>
                <a:srgbClr val="FF0000"/>
              </a:solidFill>
              <a:latin typeface="Arial"/>
              <a:ea typeface="Arial"/>
              <a:cs typeface="Arial"/>
              <a:sym typeface="Arial"/>
            </a:endParaRPr>
          </a:p>
        </p:txBody>
      </p:sp>
      <p:sp>
        <p:nvSpPr>
          <p:cNvPr id="571" name="Google Shape;571;p54"/>
          <p:cNvSpPr txBox="1">
            <a:spLocks noGrp="1"/>
          </p:cNvSpPr>
          <p:nvPr>
            <p:ph type="dt" sz="half" idx="10"/>
          </p:nvPr>
        </p:nvSpPr>
        <p:spPr>
          <a:xfrm>
            <a:off x="8152918" y="647411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C1C01DD9-C1AF-4DE0-8526-259C7F924DA0}" type="datetime1">
              <a:rPr lang="fr-FR" smtClean="0"/>
              <a:t>06/05/2019</a:t>
            </a:fld>
            <a:endParaRPr/>
          </a:p>
        </p:txBody>
      </p:sp>
      <p:sp>
        <p:nvSpPr>
          <p:cNvPr id="572" name="Google Shape;572;p54"/>
          <p:cNvSpPr txBox="1">
            <a:spLocks noGrp="1"/>
          </p:cNvSpPr>
          <p:nvPr>
            <p:ph type="ftr" sz="quarter" idx="11"/>
          </p:nvPr>
        </p:nvSpPr>
        <p:spPr>
          <a:xfrm>
            <a:off x="0" y="6492875"/>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573" name="Google Shape;573;p54"/>
          <p:cNvSpPr txBox="1">
            <a:spLocks noGrp="1"/>
          </p:cNvSpPr>
          <p:nvPr>
            <p:ph type="sldNum" sz="quarter" idx="12"/>
          </p:nvPr>
        </p:nvSpPr>
        <p:spPr>
          <a:xfrm>
            <a:off x="11201400" y="647411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18</a:t>
            </a:fld>
            <a:endParaRPr/>
          </a:p>
        </p:txBody>
      </p:sp>
      <p:pic>
        <p:nvPicPr>
          <p:cNvPr id="574" name="Google Shape;574;p54"/>
          <p:cNvPicPr preferRelativeResize="0"/>
          <p:nvPr/>
        </p:nvPicPr>
        <p:blipFill rotWithShape="1">
          <a:blip r:embed="rId3">
            <a:alphaModFix/>
          </a:blip>
          <a:srcRect/>
          <a:stretch/>
        </p:blipFill>
        <p:spPr>
          <a:xfrm>
            <a:off x="0" y="0"/>
            <a:ext cx="487722" cy="359695"/>
          </a:xfrm>
          <a:prstGeom prst="rect">
            <a:avLst/>
          </a:prstGeom>
          <a:noFill/>
          <a:ln>
            <a:noFill/>
          </a:ln>
        </p:spPr>
      </p:pic>
      <p:pic>
        <p:nvPicPr>
          <p:cNvPr id="575" name="Google Shape;575;p54"/>
          <p:cNvPicPr preferRelativeResize="0"/>
          <p:nvPr/>
        </p:nvPicPr>
        <p:blipFill>
          <a:blip r:embed="rId4">
            <a:alphaModFix/>
          </a:blip>
          <a:stretch>
            <a:fillRect/>
          </a:stretch>
        </p:blipFill>
        <p:spPr>
          <a:xfrm>
            <a:off x="129975" y="963600"/>
            <a:ext cx="11658625" cy="2546425"/>
          </a:xfrm>
          <a:prstGeom prst="rect">
            <a:avLst/>
          </a:prstGeom>
          <a:noFill/>
          <a:ln>
            <a:noFill/>
          </a:ln>
        </p:spPr>
      </p:pic>
      <p:sp>
        <p:nvSpPr>
          <p:cNvPr id="8" name="Rectangle 7"/>
          <p:cNvSpPr/>
          <p:nvPr/>
        </p:nvSpPr>
        <p:spPr>
          <a:xfrm>
            <a:off x="243861" y="4113930"/>
            <a:ext cx="6938700" cy="307777"/>
          </a:xfrm>
          <a:prstGeom prst="rect">
            <a:avLst/>
          </a:prstGeom>
        </p:spPr>
        <p:txBody>
          <a:bodyPr wrap="square">
            <a:spAutoFit/>
          </a:bodyPr>
          <a:lstStyle/>
          <a:p>
            <a:r>
              <a:rPr lang="fr-FR" dirty="0"/>
              <a:t>http://numerationdecimale.free.fr/download/Les%20cubes%20multi%20base.pdf</a:t>
            </a:r>
          </a:p>
        </p:txBody>
      </p:sp>
    </p:spTree>
    <p:extLst>
      <p:ext uri="{BB962C8B-B14F-4D97-AF65-F5344CB8AC3E}">
        <p14:creationId xmlns:p14="http://schemas.microsoft.com/office/powerpoint/2010/main" val="59816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4"/>
          <p:cNvSpPr txBox="1">
            <a:spLocks noGrp="1"/>
          </p:cNvSpPr>
          <p:nvPr>
            <p:ph type="title"/>
          </p:nvPr>
        </p:nvSpPr>
        <p:spPr>
          <a:xfrm>
            <a:off x="836950" y="130799"/>
            <a:ext cx="10364400" cy="5652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80"/>
              <a:buFont typeface="Questrial"/>
              <a:buNone/>
            </a:pPr>
            <a:r>
              <a:rPr lang="fr-FR" sz="2880" dirty="0">
                <a:solidFill>
                  <a:srgbClr val="92D050"/>
                </a:solidFill>
              </a:rPr>
              <a:t>L</a:t>
            </a:r>
            <a:r>
              <a:rPr lang="fr-FR" sz="2400" dirty="0">
                <a:solidFill>
                  <a:srgbClr val="92D050"/>
                </a:solidFill>
              </a:rPr>
              <a:t>E MATÉRIEL UTILISÉ :  le</a:t>
            </a:r>
            <a:r>
              <a:rPr lang="fr-FR" sz="2400" b="1" dirty="0">
                <a:solidFill>
                  <a:srgbClr val="92D050"/>
                </a:solidFill>
              </a:rPr>
              <a:t>s</a:t>
            </a:r>
            <a:r>
              <a:rPr lang="fr-FR" sz="2400" dirty="0">
                <a:solidFill>
                  <a:srgbClr val="92D050"/>
                </a:solidFill>
              </a:rPr>
              <a:t> tableau</a:t>
            </a:r>
            <a:r>
              <a:rPr lang="fr-FR" sz="2400" b="1" dirty="0">
                <a:solidFill>
                  <a:srgbClr val="92D050"/>
                </a:solidFill>
              </a:rPr>
              <a:t>x</a:t>
            </a:r>
            <a:r>
              <a:rPr lang="fr-FR" sz="2400" dirty="0">
                <a:solidFill>
                  <a:srgbClr val="92D050"/>
                </a:solidFill>
              </a:rPr>
              <a:t> de numération  </a:t>
            </a:r>
            <a:endParaRPr sz="2400" dirty="0">
              <a:solidFill>
                <a:srgbClr val="92D050"/>
              </a:solidFill>
              <a:latin typeface="Arial"/>
              <a:ea typeface="Arial"/>
              <a:cs typeface="Arial"/>
              <a:sym typeface="Arial"/>
            </a:endParaRPr>
          </a:p>
        </p:txBody>
      </p:sp>
      <p:sp>
        <p:nvSpPr>
          <p:cNvPr id="571" name="Google Shape;571;p54"/>
          <p:cNvSpPr txBox="1">
            <a:spLocks noGrp="1"/>
          </p:cNvSpPr>
          <p:nvPr>
            <p:ph type="dt" sz="half" idx="10"/>
          </p:nvPr>
        </p:nvSpPr>
        <p:spPr>
          <a:xfrm>
            <a:off x="8152918" y="647411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C1C01DD9-C1AF-4DE0-8526-259C7F924DA0}" type="datetime1">
              <a:rPr lang="fr-FR" smtClean="0"/>
              <a:t>06/05/2019</a:t>
            </a:fld>
            <a:endParaRPr/>
          </a:p>
        </p:txBody>
      </p:sp>
      <p:sp>
        <p:nvSpPr>
          <p:cNvPr id="572" name="Google Shape;572;p54"/>
          <p:cNvSpPr txBox="1">
            <a:spLocks noGrp="1"/>
          </p:cNvSpPr>
          <p:nvPr>
            <p:ph type="ftr" sz="quarter" idx="11"/>
          </p:nvPr>
        </p:nvSpPr>
        <p:spPr>
          <a:xfrm>
            <a:off x="0" y="6492875"/>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573" name="Google Shape;573;p54"/>
          <p:cNvSpPr txBox="1">
            <a:spLocks noGrp="1"/>
          </p:cNvSpPr>
          <p:nvPr>
            <p:ph type="sldNum" sz="quarter" idx="12"/>
          </p:nvPr>
        </p:nvSpPr>
        <p:spPr>
          <a:xfrm>
            <a:off x="11201400" y="647411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19</a:t>
            </a:fld>
            <a:endParaRPr/>
          </a:p>
        </p:txBody>
      </p:sp>
      <p:pic>
        <p:nvPicPr>
          <p:cNvPr id="574" name="Google Shape;574;p54"/>
          <p:cNvPicPr preferRelativeResize="0"/>
          <p:nvPr/>
        </p:nvPicPr>
        <p:blipFill rotWithShape="1">
          <a:blip r:embed="rId3">
            <a:alphaModFix/>
          </a:blip>
          <a:srcRect/>
          <a:stretch/>
        </p:blipFill>
        <p:spPr>
          <a:xfrm>
            <a:off x="0" y="0"/>
            <a:ext cx="487722" cy="359695"/>
          </a:xfrm>
          <a:prstGeom prst="rect">
            <a:avLst/>
          </a:prstGeom>
          <a:noFill/>
          <a:ln>
            <a:noFill/>
          </a:ln>
        </p:spPr>
      </p:pic>
      <p:sp>
        <p:nvSpPr>
          <p:cNvPr id="2" name="Rectangle 1"/>
          <p:cNvSpPr/>
          <p:nvPr/>
        </p:nvSpPr>
        <p:spPr>
          <a:xfrm>
            <a:off x="-1" y="963599"/>
            <a:ext cx="11368585" cy="523220"/>
          </a:xfrm>
          <a:prstGeom prst="rect">
            <a:avLst/>
          </a:prstGeom>
        </p:spPr>
        <p:txBody>
          <a:bodyPr wrap="square">
            <a:spAutoFit/>
          </a:bodyPr>
          <a:lstStyle/>
          <a:p>
            <a:r>
              <a:rPr lang="fr-FR" dirty="0">
                <a:latin typeface="Arial" panose="020B0604020202020204" pitchFamily="34" charset="0"/>
              </a:rPr>
              <a:t>Quand on parle de tableau de numération, il faudrait mettre le pluriel…comme on peut le voir dans les exemples ci-dessous, le tableau peut être utile pour les conversions et pour comprendre l’addition à condition de ne pas respecter ces règles. </a:t>
            </a:r>
            <a:endParaRPr lang="fr-FR" dirty="0">
              <a:effectLst/>
              <a:latin typeface="Arial" panose="020B0604020202020204" pitchFamily="34" charset="0"/>
            </a:endParaRPr>
          </a:p>
        </p:txBody>
      </p:sp>
      <p:pic>
        <p:nvPicPr>
          <p:cNvPr id="3" name="Image 2"/>
          <p:cNvPicPr>
            <a:picLocks noChangeAspect="1"/>
          </p:cNvPicPr>
          <p:nvPr/>
        </p:nvPicPr>
        <p:blipFill>
          <a:blip r:embed="rId4"/>
          <a:stretch>
            <a:fillRect/>
          </a:stretch>
        </p:blipFill>
        <p:spPr>
          <a:xfrm>
            <a:off x="243861" y="1486819"/>
            <a:ext cx="9436208" cy="5063622"/>
          </a:xfrm>
          <a:prstGeom prst="rect">
            <a:avLst/>
          </a:prstGeom>
        </p:spPr>
      </p:pic>
      <p:sp>
        <p:nvSpPr>
          <p:cNvPr id="4" name="ZoneTexte 3"/>
          <p:cNvSpPr txBox="1"/>
          <p:nvPr/>
        </p:nvSpPr>
        <p:spPr>
          <a:xfrm>
            <a:off x="9923930" y="2604907"/>
            <a:ext cx="1879804" cy="1169551"/>
          </a:xfrm>
          <a:prstGeom prst="rect">
            <a:avLst/>
          </a:prstGeom>
          <a:noFill/>
        </p:spPr>
        <p:txBody>
          <a:bodyPr wrap="square" rtlCol="0">
            <a:spAutoFit/>
          </a:bodyPr>
          <a:lstStyle/>
          <a:p>
            <a:r>
              <a:rPr lang="fr-FR" dirty="0"/>
              <a:t>Extrait de contributions programmes CSP Perrin –</a:t>
            </a:r>
            <a:r>
              <a:rPr lang="fr-FR" dirty="0" err="1"/>
              <a:t>Glorian</a:t>
            </a:r>
            <a:r>
              <a:rPr lang="fr-FR" dirty="0"/>
              <a:t> Marie Jeanne</a:t>
            </a:r>
          </a:p>
        </p:txBody>
      </p:sp>
    </p:spTree>
    <p:extLst>
      <p:ext uri="{BB962C8B-B14F-4D97-AF65-F5344CB8AC3E}">
        <p14:creationId xmlns:p14="http://schemas.microsoft.com/office/powerpoint/2010/main" val="414916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623" y="67038"/>
            <a:ext cx="10515600" cy="561150"/>
          </a:xfrm>
        </p:spPr>
        <p:txBody>
          <a:bodyPr>
            <a:normAutofit fontScale="90000"/>
          </a:bodyPr>
          <a:lstStyle/>
          <a:p>
            <a:r>
              <a:rPr lang="fr-FR" dirty="0"/>
              <a:t>La numération parlée en France</a:t>
            </a:r>
          </a:p>
        </p:txBody>
      </p:sp>
      <p:sp>
        <p:nvSpPr>
          <p:cNvPr id="3" name="Espace réservé du contenu 2"/>
          <p:cNvSpPr>
            <a:spLocks noGrp="1"/>
          </p:cNvSpPr>
          <p:nvPr>
            <p:ph sz="quarter" idx="13"/>
          </p:nvPr>
        </p:nvSpPr>
        <p:spPr>
          <a:xfrm>
            <a:off x="-19753" y="734104"/>
            <a:ext cx="11960352" cy="5913120"/>
          </a:xfrm>
          <a:prstGeom prst="rect">
            <a:avLst/>
          </a:prstGeom>
        </p:spPr>
        <p:txBody>
          <a:bodyPr>
            <a:normAutofit/>
          </a:bodyPr>
          <a:lstStyle/>
          <a:p>
            <a:r>
              <a:rPr lang="fr-FR" sz="1800" b="1" dirty="0">
                <a:solidFill>
                  <a:schemeClr val="accent1"/>
                </a:solidFill>
              </a:rPr>
              <a:t>De 1 à 16 :</a:t>
            </a:r>
            <a:r>
              <a:rPr lang="fr-FR" sz="1800" dirty="0">
                <a:solidFill>
                  <a:schemeClr val="accent1"/>
                </a:solidFill>
              </a:rPr>
              <a:t> un mot est associé à chaque nombre donnant ainsi  le nom du  nombre</a:t>
            </a:r>
          </a:p>
          <a:p>
            <a:pPr marL="0" indent="0">
              <a:buNone/>
            </a:pPr>
            <a:endParaRPr lang="fr-FR" sz="1800" b="1" dirty="0">
              <a:solidFill>
                <a:schemeClr val="accent1"/>
              </a:solidFill>
            </a:endParaRPr>
          </a:p>
          <a:p>
            <a:r>
              <a:rPr lang="fr-FR" sz="1800" b="1" dirty="0">
                <a:solidFill>
                  <a:schemeClr val="accent2">
                    <a:lumMod val="60000"/>
                    <a:lumOff val="40000"/>
                  </a:schemeClr>
                </a:solidFill>
              </a:rPr>
              <a:t>De 17à 19 : </a:t>
            </a:r>
            <a:r>
              <a:rPr lang="fr-FR" sz="1800" dirty="0">
                <a:solidFill>
                  <a:schemeClr val="accent2">
                    <a:lumMod val="60000"/>
                    <a:lumOff val="40000"/>
                  </a:schemeClr>
                </a:solidFill>
              </a:rPr>
              <a:t> le nom du nombre est obtenu par concaténation.</a:t>
            </a:r>
            <a:endParaRPr lang="fr-FR" sz="1800" b="1" dirty="0">
              <a:solidFill>
                <a:schemeClr val="accent2">
                  <a:lumMod val="60000"/>
                  <a:lumOff val="40000"/>
                </a:schemeClr>
              </a:solidFill>
            </a:endParaRPr>
          </a:p>
          <a:p>
            <a:r>
              <a:rPr lang="fr-FR" sz="1800" b="1" dirty="0">
                <a:solidFill>
                  <a:srgbClr val="92D050"/>
                </a:solidFill>
              </a:rPr>
              <a:t>De 20 à 29 </a:t>
            </a:r>
            <a:r>
              <a:rPr lang="fr-FR" sz="1800" dirty="0">
                <a:solidFill>
                  <a:srgbClr val="92D050"/>
                </a:solidFill>
              </a:rPr>
              <a:t>: un mot nouveau est employé, </a:t>
            </a:r>
            <a:r>
              <a:rPr lang="fr-FR" sz="1800" b="1" dirty="0">
                <a:solidFill>
                  <a:srgbClr val="92D050"/>
                </a:solidFill>
              </a:rPr>
              <a:t>« vingt », d</a:t>
            </a:r>
            <a:r>
              <a:rPr lang="fr-FR" sz="1800" dirty="0">
                <a:solidFill>
                  <a:srgbClr val="92D050"/>
                </a:solidFill>
              </a:rPr>
              <a:t>eux mots sont juxtaposés pour désigner chacun des neuf nombres suivants </a:t>
            </a:r>
            <a:endParaRPr lang="fr-FR" sz="1800" b="1" dirty="0">
              <a:solidFill>
                <a:srgbClr val="92D050"/>
              </a:solidFill>
            </a:endParaRPr>
          </a:p>
          <a:p>
            <a:r>
              <a:rPr lang="fr-FR" sz="1800" b="1" dirty="0">
                <a:solidFill>
                  <a:schemeClr val="accent5">
                    <a:lumMod val="75000"/>
                  </a:schemeClr>
                </a:solidFill>
              </a:rPr>
              <a:t>De 30 à 59 : </a:t>
            </a:r>
            <a:r>
              <a:rPr lang="fr-FR" sz="1800" dirty="0">
                <a:solidFill>
                  <a:schemeClr val="accent5">
                    <a:lumMod val="75000"/>
                  </a:schemeClr>
                </a:solidFill>
              </a:rPr>
              <a:t>le principe est le même, un mot nouveau pour chaque dizaine jusqu’à cinquante neuf.</a:t>
            </a:r>
          </a:p>
          <a:p>
            <a:pPr marL="101600" indent="0">
              <a:buNone/>
            </a:pPr>
            <a:endParaRPr lang="fr-FR" sz="1800" dirty="0"/>
          </a:p>
          <a:p>
            <a:r>
              <a:rPr lang="fr-FR" sz="1800" b="1" u="sng" dirty="0">
                <a:solidFill>
                  <a:schemeClr val="accent6">
                    <a:lumMod val="75000"/>
                  </a:schemeClr>
                </a:solidFill>
              </a:rPr>
              <a:t>De 60 à  79 </a:t>
            </a:r>
            <a:r>
              <a:rPr lang="fr-FR" sz="1800" b="1" dirty="0">
                <a:solidFill>
                  <a:schemeClr val="accent6">
                    <a:lumMod val="75000"/>
                  </a:schemeClr>
                </a:solidFill>
              </a:rPr>
              <a:t> : </a:t>
            </a:r>
            <a:r>
              <a:rPr lang="fr-FR" sz="1800" dirty="0">
                <a:solidFill>
                  <a:schemeClr val="accent6">
                    <a:lumMod val="75000"/>
                  </a:schemeClr>
                </a:solidFill>
              </a:rPr>
              <a:t>un mot nouveau est employé, </a:t>
            </a:r>
            <a:r>
              <a:rPr lang="fr-FR" sz="1800" b="1" dirty="0">
                <a:solidFill>
                  <a:schemeClr val="accent6">
                    <a:lumMod val="75000"/>
                  </a:schemeClr>
                </a:solidFill>
              </a:rPr>
              <a:t>« soixante »  et rajout des mots de 1 à 19 </a:t>
            </a:r>
          </a:p>
          <a:p>
            <a:endParaRPr lang="fr-FR" sz="1800" b="1" dirty="0">
              <a:solidFill>
                <a:schemeClr val="accent6">
                  <a:lumMod val="75000"/>
                </a:schemeClr>
              </a:solidFill>
            </a:endParaRPr>
          </a:p>
          <a:p>
            <a:r>
              <a:rPr lang="fr-FR" sz="1800" b="1" u="sng" dirty="0">
                <a:solidFill>
                  <a:schemeClr val="bg2">
                    <a:lumMod val="25000"/>
                  </a:schemeClr>
                </a:solidFill>
              </a:rPr>
              <a:t>De 80 à 99 </a:t>
            </a:r>
            <a:r>
              <a:rPr lang="fr-FR" sz="1800" dirty="0">
                <a:solidFill>
                  <a:schemeClr val="bg2">
                    <a:lumMod val="25000"/>
                  </a:schemeClr>
                </a:solidFill>
              </a:rPr>
              <a:t>un mot « nouveau » est employé, « quatre-vingts ». </a:t>
            </a:r>
          </a:p>
          <a:p>
            <a:r>
              <a:rPr lang="fr-FR" sz="1800" b="1" u="sng" dirty="0">
                <a:solidFill>
                  <a:srgbClr val="FF0000"/>
                </a:solidFill>
              </a:rPr>
              <a:t>De 100 à 1000 un mot nouveau « mille »</a:t>
            </a:r>
          </a:p>
          <a:p>
            <a:r>
              <a:rPr lang="fr-FR" sz="1800" b="1" i="1" u="sng" dirty="0">
                <a:solidFill>
                  <a:srgbClr val="FF0000"/>
                </a:solidFill>
              </a:rPr>
              <a:t>Million , milliard ……..</a:t>
            </a:r>
          </a:p>
          <a:p>
            <a:pPr marL="0" indent="0">
              <a:buNone/>
            </a:pPr>
            <a:endParaRPr lang="fr-FR" sz="1800" b="1" u="sng" dirty="0">
              <a:solidFill>
                <a:srgbClr val="FF0000"/>
              </a:solidFill>
            </a:endParaRPr>
          </a:p>
        </p:txBody>
      </p:sp>
      <p:sp>
        <p:nvSpPr>
          <p:cNvPr id="4" name="ZoneTexte 3"/>
          <p:cNvSpPr txBox="1"/>
          <p:nvPr/>
        </p:nvSpPr>
        <p:spPr>
          <a:xfrm>
            <a:off x="6837137" y="1335668"/>
            <a:ext cx="2897579" cy="369332"/>
          </a:xfrm>
          <a:prstGeom prst="rect">
            <a:avLst/>
          </a:prstGeom>
          <a:noFill/>
          <a:ln w="38100">
            <a:solidFill>
              <a:schemeClr val="accent1"/>
            </a:solidFill>
          </a:ln>
        </p:spPr>
        <p:txBody>
          <a:bodyPr wrap="square" rtlCol="0">
            <a:spAutoFit/>
          </a:bodyPr>
          <a:lstStyle/>
          <a:p>
            <a:r>
              <a:rPr lang="fr-FR" dirty="0"/>
              <a:t>16 mots nombres  différents</a:t>
            </a:r>
          </a:p>
        </p:txBody>
      </p:sp>
      <p:sp>
        <p:nvSpPr>
          <p:cNvPr id="5" name="ZoneTexte 4"/>
          <p:cNvSpPr txBox="1"/>
          <p:nvPr/>
        </p:nvSpPr>
        <p:spPr>
          <a:xfrm>
            <a:off x="6837136" y="1899404"/>
            <a:ext cx="2897579" cy="369332"/>
          </a:xfrm>
          <a:prstGeom prst="rect">
            <a:avLst/>
          </a:prstGeom>
          <a:noFill/>
          <a:ln w="38100">
            <a:solidFill>
              <a:schemeClr val="accent2">
                <a:lumMod val="40000"/>
                <a:lumOff val="60000"/>
              </a:schemeClr>
            </a:solidFill>
          </a:ln>
        </p:spPr>
        <p:txBody>
          <a:bodyPr wrap="square" rtlCol="0">
            <a:spAutoFit/>
          </a:bodyPr>
          <a:lstStyle/>
          <a:p>
            <a:r>
              <a:rPr lang="fr-FR" dirty="0"/>
              <a:t>1 mot nombre différent </a:t>
            </a:r>
          </a:p>
        </p:txBody>
      </p:sp>
      <p:sp>
        <p:nvSpPr>
          <p:cNvPr id="6" name="ZoneTexte 5"/>
          <p:cNvSpPr txBox="1"/>
          <p:nvPr/>
        </p:nvSpPr>
        <p:spPr>
          <a:xfrm>
            <a:off x="6837137" y="2636175"/>
            <a:ext cx="2897578" cy="307777"/>
          </a:xfrm>
          <a:prstGeom prst="rect">
            <a:avLst/>
          </a:prstGeom>
          <a:noFill/>
          <a:ln w="38100">
            <a:solidFill>
              <a:srgbClr val="92D050"/>
            </a:solidFill>
          </a:ln>
        </p:spPr>
        <p:txBody>
          <a:bodyPr wrap="square" rtlCol="0">
            <a:spAutoFit/>
          </a:bodyPr>
          <a:lstStyle/>
          <a:p>
            <a:r>
              <a:rPr lang="fr-FR" dirty="0"/>
              <a:t>1 mot nombre différent</a:t>
            </a:r>
          </a:p>
        </p:txBody>
      </p:sp>
      <p:sp>
        <p:nvSpPr>
          <p:cNvPr id="7" name="ZoneTexte 6"/>
          <p:cNvSpPr txBox="1"/>
          <p:nvPr/>
        </p:nvSpPr>
        <p:spPr>
          <a:xfrm>
            <a:off x="6837137" y="3362616"/>
            <a:ext cx="2897579" cy="368135"/>
          </a:xfrm>
          <a:prstGeom prst="rect">
            <a:avLst/>
          </a:prstGeom>
          <a:noFill/>
          <a:ln w="38100">
            <a:solidFill>
              <a:schemeClr val="accent5">
                <a:lumMod val="75000"/>
              </a:schemeClr>
            </a:solidFill>
          </a:ln>
        </p:spPr>
        <p:txBody>
          <a:bodyPr wrap="square" rtlCol="0">
            <a:spAutoFit/>
          </a:bodyPr>
          <a:lstStyle/>
          <a:p>
            <a:r>
              <a:rPr lang="fr-FR" dirty="0"/>
              <a:t>3 mots nombres différents </a:t>
            </a:r>
          </a:p>
        </p:txBody>
      </p:sp>
      <p:sp>
        <p:nvSpPr>
          <p:cNvPr id="8" name="ZoneTexte 7"/>
          <p:cNvSpPr txBox="1"/>
          <p:nvPr/>
        </p:nvSpPr>
        <p:spPr>
          <a:xfrm>
            <a:off x="6844517" y="4279078"/>
            <a:ext cx="2897578" cy="369331"/>
          </a:xfrm>
          <a:prstGeom prst="rect">
            <a:avLst/>
          </a:prstGeom>
          <a:noFill/>
          <a:ln w="38100">
            <a:solidFill>
              <a:schemeClr val="accent6">
                <a:lumMod val="60000"/>
                <a:lumOff val="40000"/>
              </a:schemeClr>
            </a:solidFill>
          </a:ln>
        </p:spPr>
        <p:txBody>
          <a:bodyPr wrap="square" rtlCol="0">
            <a:spAutoFit/>
          </a:bodyPr>
          <a:lstStyle/>
          <a:p>
            <a:r>
              <a:rPr lang="fr-FR" dirty="0"/>
              <a:t>1 mot nombre nouveau</a:t>
            </a:r>
          </a:p>
        </p:txBody>
      </p:sp>
      <p:sp>
        <p:nvSpPr>
          <p:cNvPr id="9" name="ZoneTexte 8"/>
          <p:cNvSpPr txBox="1"/>
          <p:nvPr/>
        </p:nvSpPr>
        <p:spPr>
          <a:xfrm>
            <a:off x="6844517" y="5413653"/>
            <a:ext cx="2890198" cy="307777"/>
          </a:xfrm>
          <a:prstGeom prst="rect">
            <a:avLst/>
          </a:prstGeom>
          <a:noFill/>
          <a:ln w="38100">
            <a:solidFill>
              <a:srgbClr val="002060"/>
            </a:solidFill>
          </a:ln>
        </p:spPr>
        <p:txBody>
          <a:bodyPr wrap="square" rtlCol="0">
            <a:spAutoFit/>
          </a:bodyPr>
          <a:lstStyle/>
          <a:p>
            <a:r>
              <a:rPr lang="fr-FR" dirty="0"/>
              <a:t>1 mot nombre</a:t>
            </a:r>
          </a:p>
        </p:txBody>
      </p:sp>
      <p:sp>
        <p:nvSpPr>
          <p:cNvPr id="10" name="ZoneTexte 9"/>
          <p:cNvSpPr txBox="1"/>
          <p:nvPr/>
        </p:nvSpPr>
        <p:spPr>
          <a:xfrm>
            <a:off x="6837135" y="5829647"/>
            <a:ext cx="2897579" cy="307777"/>
          </a:xfrm>
          <a:prstGeom prst="rect">
            <a:avLst/>
          </a:prstGeom>
          <a:noFill/>
        </p:spPr>
        <p:txBody>
          <a:bodyPr wrap="square" rtlCol="0">
            <a:spAutoFit/>
          </a:bodyPr>
          <a:lstStyle/>
          <a:p>
            <a:r>
              <a:rPr lang="fr-FR" dirty="0"/>
              <a:t>2 mots nombres</a:t>
            </a:r>
          </a:p>
        </p:txBody>
      </p:sp>
    </p:spTree>
    <p:extLst>
      <p:ext uri="{BB962C8B-B14F-4D97-AF65-F5344CB8AC3E}">
        <p14:creationId xmlns:p14="http://schemas.microsoft.com/office/powerpoint/2010/main" val="2432674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00"/>
          <p:cNvSpPr txBox="1">
            <a:spLocks noGrp="1"/>
          </p:cNvSpPr>
          <p:nvPr>
            <p:ph type="title"/>
          </p:nvPr>
        </p:nvSpPr>
        <p:spPr>
          <a:xfrm>
            <a:off x="667200" y="156194"/>
            <a:ext cx="10364400" cy="46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Progressivité selon E. Mounier</a:t>
            </a:r>
            <a:endParaRPr dirty="0"/>
          </a:p>
        </p:txBody>
      </p:sp>
      <p:sp>
        <p:nvSpPr>
          <p:cNvPr id="1149" name="Google Shape;1149;p100"/>
          <p:cNvSpPr txBox="1">
            <a:spLocks noGrp="1"/>
          </p:cNvSpPr>
          <p:nvPr>
            <p:ph type="body" idx="4294967295"/>
          </p:nvPr>
        </p:nvSpPr>
        <p:spPr>
          <a:xfrm>
            <a:off x="123300" y="700950"/>
            <a:ext cx="11897400" cy="509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fr-FR" dirty="0"/>
              <a:t>1. Le renforcement de connaissances afin de les rendre mobilisables dans la séquence présentée ci-avant : le champ numérique est en particulier celui des nombres inférieurs à dix</a:t>
            </a:r>
            <a:endParaRPr dirty="0"/>
          </a:p>
          <a:p>
            <a:pPr marL="457200" lvl="0" indent="-342900" algn="l" rtl="0">
              <a:spcBef>
                <a:spcPts val="1000"/>
              </a:spcBef>
              <a:spcAft>
                <a:spcPts val="0"/>
              </a:spcAft>
              <a:buSzPts val="1800"/>
              <a:buChar char="-"/>
            </a:pPr>
            <a:r>
              <a:rPr lang="fr-FR" dirty="0"/>
              <a:t>Connaissances sur l’énumération.</a:t>
            </a:r>
            <a:endParaRPr dirty="0"/>
          </a:p>
          <a:p>
            <a:pPr marL="457200" lvl="0" indent="-342900" algn="l" rtl="0">
              <a:spcBef>
                <a:spcPts val="0"/>
              </a:spcBef>
              <a:spcAft>
                <a:spcPts val="0"/>
              </a:spcAft>
              <a:buSzPts val="1800"/>
              <a:buChar char="-"/>
            </a:pPr>
            <a:r>
              <a:rPr lang="fr-FR" dirty="0"/>
              <a:t>Concept de collection.</a:t>
            </a:r>
            <a:endParaRPr dirty="0"/>
          </a:p>
          <a:p>
            <a:pPr marL="457200" lvl="0" indent="-342900" algn="l" rtl="0">
              <a:spcBef>
                <a:spcPts val="0"/>
              </a:spcBef>
              <a:spcAft>
                <a:spcPts val="0"/>
              </a:spcAft>
              <a:buSzPts val="1800"/>
              <a:buChar char="-"/>
            </a:pPr>
            <a:r>
              <a:rPr lang="fr-FR" dirty="0"/>
              <a:t>Connaissances relatives au dénombrement à l’aide de la comptine numérique.</a:t>
            </a:r>
            <a:endParaRPr dirty="0"/>
          </a:p>
          <a:p>
            <a:pPr marL="457200" lvl="0" indent="-342900" algn="l" rtl="0">
              <a:spcBef>
                <a:spcPts val="0"/>
              </a:spcBef>
              <a:spcAft>
                <a:spcPts val="0"/>
              </a:spcAft>
              <a:buSzPts val="1800"/>
              <a:buChar char="-"/>
            </a:pPr>
            <a:r>
              <a:rPr lang="fr-FR" dirty="0"/>
              <a:t>Les constellations du dé : les élèves doivent être capables de les nommer, de  comparer des quantités figurées par des constellations du dé sans avoir recours à un dénombrement par comptage, tout particulièrement pour les constellations 5 et 6.</a:t>
            </a:r>
            <a:endParaRPr dirty="0"/>
          </a:p>
          <a:p>
            <a:pPr marL="457200" lvl="0" indent="-342900" algn="l" rtl="0">
              <a:spcBef>
                <a:spcPts val="0"/>
              </a:spcBef>
              <a:spcAft>
                <a:spcPts val="0"/>
              </a:spcAft>
              <a:buSzPts val="1800"/>
              <a:buChar char="-"/>
            </a:pPr>
            <a:r>
              <a:rPr lang="fr-FR" dirty="0"/>
              <a:t>Utilisation de la validation par comparaison terme à terme dans différents problèmes.</a:t>
            </a:r>
            <a:endParaRPr dirty="0"/>
          </a:p>
          <a:p>
            <a:pPr marL="457200" lvl="0" indent="-342900" algn="l" rtl="0">
              <a:spcBef>
                <a:spcPts val="0"/>
              </a:spcBef>
              <a:spcAft>
                <a:spcPts val="0"/>
              </a:spcAft>
              <a:buSzPts val="1800"/>
              <a:buChar char="-"/>
            </a:pPr>
            <a:r>
              <a:rPr lang="fr-FR" dirty="0"/>
              <a:t>Abord de problèmes de la structure additive</a:t>
            </a:r>
            <a:endParaRPr dirty="0"/>
          </a:p>
          <a:p>
            <a:pPr marL="457200" lvl="0" indent="-342900" algn="l" rtl="0">
              <a:spcBef>
                <a:spcPts val="0"/>
              </a:spcBef>
              <a:spcAft>
                <a:spcPts val="0"/>
              </a:spcAft>
              <a:buSzPts val="1800"/>
              <a:buChar char="-"/>
            </a:pPr>
            <a:r>
              <a:rPr lang="fr-FR" dirty="0" err="1"/>
              <a:t>pproche</a:t>
            </a:r>
            <a:r>
              <a:rPr lang="fr-FR" dirty="0"/>
              <a:t> du calcul mental</a:t>
            </a:r>
            <a:endParaRPr dirty="0"/>
          </a:p>
          <a:p>
            <a:pPr marL="0" lvl="0" indent="0" algn="l" rtl="0">
              <a:spcBef>
                <a:spcPts val="1000"/>
              </a:spcBef>
              <a:spcAft>
                <a:spcPts val="0"/>
              </a:spcAft>
              <a:buClr>
                <a:schemeClr val="dk1"/>
              </a:buClr>
              <a:buSzPts val="1100"/>
              <a:buFont typeface="Arial"/>
              <a:buNone/>
            </a:pPr>
            <a:r>
              <a:rPr lang="fr-FR" dirty="0"/>
              <a:t>.</a:t>
            </a:r>
            <a:endParaRPr dirty="0"/>
          </a:p>
          <a:p>
            <a:pPr marL="0" lvl="0" indent="0" algn="l" rtl="0">
              <a:spcBef>
                <a:spcPts val="1000"/>
              </a:spcBef>
              <a:spcAft>
                <a:spcPts val="0"/>
              </a:spcAft>
              <a:buNone/>
            </a:pPr>
            <a:endParaRPr dirty="0"/>
          </a:p>
        </p:txBody>
      </p:sp>
      <p:sp>
        <p:nvSpPr>
          <p:cNvPr id="1150" name="Google Shape;1150;p100"/>
          <p:cNvSpPr txBox="1">
            <a:spLocks noGrp="1"/>
          </p:cNvSpPr>
          <p:nvPr>
            <p:ph type="sldNum" idx="12"/>
          </p:nvPr>
        </p:nvSpPr>
        <p:spPr>
          <a:xfrm>
            <a:off x="10514011" y="58832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20</a:t>
            </a:fld>
            <a:endParaRPr/>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p:txBody>
          <a:bodyPr/>
          <a:lstStyle/>
          <a:p>
            <a:fld id="{52A0FD31-4940-4E25-AB51-6091420DC8CC}" type="datetime1">
              <a:rPr lang="fr-FR" smtClean="0"/>
              <a:t>06/05/2019</a:t>
            </a:fld>
            <a:endParaRPr lang="fr-FR"/>
          </a:p>
        </p:txBody>
      </p:sp>
      <p:sp>
        <p:nvSpPr>
          <p:cNvPr id="3" name="Espace réservé du pied de page 2"/>
          <p:cNvSpPr>
            <a:spLocks noGrp="1"/>
          </p:cNvSpPr>
          <p:nvPr>
            <p:ph type="ftr" idx="11"/>
          </p:nvPr>
        </p:nvSpPr>
        <p:spPr>
          <a:xfrm>
            <a:off x="123300" y="6492875"/>
            <a:ext cx="6672887" cy="365125"/>
          </a:xfrm>
        </p:spPr>
        <p:txBody>
          <a:bodyPr/>
          <a:lstStyle/>
          <a:p>
            <a:r>
              <a:rPr lang="fr-FR" dirty="0"/>
              <a:t>Mission mathématiques du 68  circonscription de Wittelsheim</a:t>
            </a:r>
          </a:p>
        </p:txBody>
      </p:sp>
    </p:spTree>
    <p:extLst>
      <p:ext uri="{BB962C8B-B14F-4D97-AF65-F5344CB8AC3E}">
        <p14:creationId xmlns:p14="http://schemas.microsoft.com/office/powerpoint/2010/main" val="127177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7" name="Google Shape;1157;p101"/>
          <p:cNvSpPr txBox="1">
            <a:spLocks noGrp="1"/>
          </p:cNvSpPr>
          <p:nvPr>
            <p:ph type="body" idx="4294967295"/>
          </p:nvPr>
        </p:nvSpPr>
        <p:spPr>
          <a:xfrm>
            <a:off x="231175" y="876977"/>
            <a:ext cx="11046300" cy="5811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fr-FR" dirty="0"/>
              <a:t>2. </a:t>
            </a:r>
            <a:r>
              <a:rPr lang="fr-FR" b="1" dirty="0"/>
              <a:t>Construction du code (écriture chiffrée) qui désigne le cardinal d’une collection</a:t>
            </a:r>
            <a:endParaRPr b="1" dirty="0"/>
          </a:p>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Clr>
                <a:schemeClr val="dk1"/>
              </a:buClr>
              <a:buSzPts val="1100"/>
              <a:buFont typeface="Arial"/>
              <a:buNone/>
            </a:pPr>
            <a:r>
              <a:rPr lang="fr-FR" dirty="0"/>
              <a:t>3. </a:t>
            </a:r>
            <a:r>
              <a:rPr lang="fr-FR" b="1" dirty="0"/>
              <a:t>Consolidation : coder et décoder pour résoudre des problèmes</a:t>
            </a:r>
            <a:endParaRPr b="1" dirty="0"/>
          </a:p>
          <a:p>
            <a:pPr marL="457200" lvl="0" indent="-342900" algn="l" rtl="0">
              <a:spcBef>
                <a:spcPts val="1000"/>
              </a:spcBef>
              <a:spcAft>
                <a:spcPts val="0"/>
              </a:spcAft>
              <a:buSzPts val="1800"/>
              <a:buChar char="-"/>
            </a:pPr>
            <a:r>
              <a:rPr lang="fr-FR" dirty="0"/>
              <a:t>Variations des problèmes à résoudre</a:t>
            </a:r>
            <a:endParaRPr dirty="0"/>
          </a:p>
          <a:p>
            <a:pPr marL="457200" lvl="0" indent="-342900" algn="l" rtl="0">
              <a:spcBef>
                <a:spcPts val="0"/>
              </a:spcBef>
              <a:spcAft>
                <a:spcPts val="0"/>
              </a:spcAft>
              <a:buSzPts val="1800"/>
              <a:buChar char="-"/>
            </a:pPr>
            <a:r>
              <a:rPr lang="fr-FR" dirty="0"/>
              <a:t>Changement de contextes</a:t>
            </a:r>
            <a:endParaRPr dirty="0"/>
          </a:p>
          <a:p>
            <a:pPr marL="0" lvl="0" indent="0" algn="l" rtl="0">
              <a:spcBef>
                <a:spcPts val="1000"/>
              </a:spcBef>
              <a:spcAft>
                <a:spcPts val="0"/>
              </a:spcAft>
              <a:buClr>
                <a:schemeClr val="dk1"/>
              </a:buClr>
              <a:buSzPts val="1100"/>
              <a:buFont typeface="Arial"/>
              <a:buNone/>
            </a:pPr>
            <a:r>
              <a:rPr lang="fr-FR" dirty="0"/>
              <a:t>4. L</a:t>
            </a:r>
            <a:r>
              <a:rPr lang="fr-FR" b="1" dirty="0"/>
              <a:t>a numération parlée en France</a:t>
            </a:r>
            <a:endParaRPr b="1" dirty="0"/>
          </a:p>
          <a:p>
            <a:pPr marL="457200" lvl="0" indent="-342900" algn="l" rtl="0">
              <a:spcBef>
                <a:spcPts val="1000"/>
              </a:spcBef>
              <a:spcAft>
                <a:spcPts val="0"/>
              </a:spcAft>
              <a:buSzPts val="1800"/>
              <a:buChar char="-"/>
            </a:pPr>
            <a:r>
              <a:rPr lang="fr-FR" dirty="0"/>
              <a:t>Problème de la structure additive (calcul mental)</a:t>
            </a:r>
            <a:endParaRPr dirty="0"/>
          </a:p>
          <a:p>
            <a:pPr marL="457200" lvl="0" indent="-342900" algn="l" rtl="0">
              <a:spcBef>
                <a:spcPts val="0"/>
              </a:spcBef>
              <a:spcAft>
                <a:spcPts val="0"/>
              </a:spcAft>
              <a:buSzPts val="1800"/>
              <a:buChar char="-"/>
            </a:pPr>
            <a:r>
              <a:rPr lang="fr-FR" dirty="0"/>
              <a:t>Variations des problèmes à résoudre</a:t>
            </a:r>
            <a:endParaRPr dirty="0"/>
          </a:p>
          <a:p>
            <a:pPr marL="457200" lvl="0" indent="-342900" algn="l" rtl="0">
              <a:spcBef>
                <a:spcPts val="0"/>
              </a:spcBef>
              <a:spcAft>
                <a:spcPts val="0"/>
              </a:spcAft>
              <a:buSzPts val="1800"/>
              <a:buChar char="-"/>
            </a:pPr>
            <a:r>
              <a:rPr lang="fr-FR" dirty="0"/>
              <a:t>Changement de contextes</a:t>
            </a:r>
            <a:endParaRPr dirty="0"/>
          </a:p>
          <a:p>
            <a:pPr marL="0" lvl="0" indent="0" algn="l" rtl="0">
              <a:spcBef>
                <a:spcPts val="1000"/>
              </a:spcBef>
              <a:spcAft>
                <a:spcPts val="0"/>
              </a:spcAft>
              <a:buClr>
                <a:schemeClr val="dk1"/>
              </a:buClr>
              <a:buSzPts val="1100"/>
              <a:buFont typeface="Arial"/>
              <a:buNone/>
            </a:pPr>
            <a:r>
              <a:rPr lang="fr-FR" b="1" dirty="0"/>
              <a:t>5. Le lien avec la numération parlée en France</a:t>
            </a:r>
            <a:endParaRPr b="1" dirty="0"/>
          </a:p>
          <a:p>
            <a:pPr marL="457200" lvl="0" indent="-342900" algn="l" rtl="0">
              <a:spcBef>
                <a:spcPts val="1000"/>
              </a:spcBef>
              <a:spcAft>
                <a:spcPts val="0"/>
              </a:spcAft>
              <a:buSzPts val="1800"/>
              <a:buChar char="-"/>
            </a:pPr>
            <a:r>
              <a:rPr lang="fr-FR" dirty="0"/>
              <a:t> L’addition posée versus le calcul mental</a:t>
            </a:r>
            <a:endParaRPr dirty="0"/>
          </a:p>
          <a:p>
            <a:pPr marL="457200" lvl="0" indent="-342900" algn="l" rtl="0">
              <a:spcBef>
                <a:spcPts val="0"/>
              </a:spcBef>
              <a:spcAft>
                <a:spcPts val="0"/>
              </a:spcAft>
              <a:buSzPts val="1800"/>
              <a:buChar char="-"/>
            </a:pPr>
            <a:r>
              <a:rPr lang="fr-FR" dirty="0"/>
              <a:t>Les nombres au-delà de cent</a:t>
            </a:r>
            <a:endParaRPr dirty="0"/>
          </a:p>
        </p:txBody>
      </p:sp>
      <p:sp>
        <p:nvSpPr>
          <p:cNvPr id="1158" name="Google Shape;1158;p101"/>
          <p:cNvSpPr txBox="1">
            <a:spLocks noGrp="1"/>
          </p:cNvSpPr>
          <p:nvPr>
            <p:ph type="sldNum" idx="12"/>
          </p:nvPr>
        </p:nvSpPr>
        <p:spPr>
          <a:xfrm>
            <a:off x="10895107" y="6463274"/>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21</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770811" y="6506014"/>
            <a:ext cx="2743200" cy="365125"/>
          </a:xfrm>
        </p:spPr>
        <p:txBody>
          <a:bodyPr/>
          <a:lstStyle/>
          <a:p>
            <a:fld id="{536388E0-F585-4A1F-B82D-C75491F56529}" type="datetime1">
              <a:rPr lang="fr-FR" smtClean="0"/>
              <a:t>06/05/2019</a:t>
            </a:fld>
            <a:endParaRPr lang="fr-FR" dirty="0"/>
          </a:p>
        </p:txBody>
      </p:sp>
      <p:sp>
        <p:nvSpPr>
          <p:cNvPr id="3" name="Espace réservé du pied de page 2"/>
          <p:cNvSpPr>
            <a:spLocks noGrp="1"/>
          </p:cNvSpPr>
          <p:nvPr>
            <p:ph type="ftr" idx="11"/>
          </p:nvPr>
        </p:nvSpPr>
        <p:spPr>
          <a:xfrm>
            <a:off x="230539" y="6492875"/>
            <a:ext cx="6672887" cy="365125"/>
          </a:xfrm>
        </p:spPr>
        <p:txBody>
          <a:bodyPr/>
          <a:lstStyle/>
          <a:p>
            <a:r>
              <a:rPr lang="fr-FR" dirty="0"/>
              <a:t>Mission mathématiques du 68  circonscription de Wittelsheim</a:t>
            </a:r>
          </a:p>
        </p:txBody>
      </p:sp>
      <p:sp>
        <p:nvSpPr>
          <p:cNvPr id="8" name="Google Shape;1148;p100"/>
          <p:cNvSpPr txBox="1">
            <a:spLocks noGrp="1"/>
          </p:cNvSpPr>
          <p:nvPr>
            <p:ph type="title"/>
          </p:nvPr>
        </p:nvSpPr>
        <p:spPr>
          <a:xfrm>
            <a:off x="667200" y="156194"/>
            <a:ext cx="10364400" cy="46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Progressivité selon E. Mounier</a:t>
            </a:r>
            <a:endParaRPr dirty="0"/>
          </a:p>
        </p:txBody>
      </p:sp>
    </p:spTree>
    <p:extLst>
      <p:ext uri="{BB962C8B-B14F-4D97-AF65-F5344CB8AC3E}">
        <p14:creationId xmlns:p14="http://schemas.microsoft.com/office/powerpoint/2010/main" val="37272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5" name="Google Shape;1165;p102"/>
          <p:cNvSpPr txBox="1">
            <a:spLocks noGrp="1"/>
          </p:cNvSpPr>
          <p:nvPr>
            <p:ph type="body" idx="4294967295"/>
          </p:nvPr>
        </p:nvSpPr>
        <p:spPr>
          <a:xfrm>
            <a:off x="145622" y="1030561"/>
            <a:ext cx="12046378" cy="565382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Les éléments à insérer dans la progression :</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les désignations orales jusqu’à trente</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les désignations chiffrées jusqu’à 30 : entretien des connaissances de la maternelle, sans enseignement systématique avant la séquence concernant leur émergence comme code d’organisation de collection</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lien écriture chiffrée/désignations orales au-delà de dix,</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les désignations orales au-delà de trente,</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écrire avec des mots les désignations orales,</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les écritures chiffrées pour se repérer, divisées en deux grandes catégories : les écritures gardant une trace de la structure d’ordre sur les cardinaux (inférieur à, supérieur à, égal à) :</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l’ordre des nombres qui servent dans les mesures (durée, longueur), qui garde encore une trace des unités, l’unité ayant été fixée324,</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 l’ordre des nombres qui indiquent la succession temporelle d’événements (il a le numéro « 1 » car il est arrivé en 1er), ou un rangement spatial (numéro des rues -l’indication de l’ordre n’est pas toujours fiable-, numéro des pages).</a:t>
            </a: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fr-FR" sz="1400" dirty="0">
                <a:latin typeface="Arial"/>
                <a:ea typeface="Arial"/>
                <a:cs typeface="Arial"/>
                <a:sym typeface="Arial"/>
              </a:rPr>
              <a:t>les écritures chiffrées qui servent à donner des renseignements : il n’y a plus ni de relation d’ordre ou d’indication de quantité (numéro de sécu, numéro de maillot de  joueurs, numéro de code barre, etc.)</a:t>
            </a:r>
            <a:endParaRPr sz="1400" dirty="0">
              <a:latin typeface="Arial"/>
              <a:ea typeface="Arial"/>
              <a:cs typeface="Arial"/>
              <a:sym typeface="Arial"/>
            </a:endParaRPr>
          </a:p>
          <a:p>
            <a:pPr marL="0" lvl="0" indent="0" algn="l" rtl="0">
              <a:spcBef>
                <a:spcPts val="1000"/>
              </a:spcBef>
              <a:spcAft>
                <a:spcPts val="0"/>
              </a:spcAft>
              <a:buNone/>
            </a:pPr>
            <a:endParaRPr dirty="0"/>
          </a:p>
        </p:txBody>
      </p:sp>
      <p:sp>
        <p:nvSpPr>
          <p:cNvPr id="1166" name="Google Shape;1166;p102"/>
          <p:cNvSpPr txBox="1">
            <a:spLocks noGrp="1"/>
          </p:cNvSpPr>
          <p:nvPr>
            <p:ph type="sldNum" idx="12"/>
          </p:nvPr>
        </p:nvSpPr>
        <p:spPr>
          <a:xfrm>
            <a:off x="11087275" y="649287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22</a:t>
            </a:fld>
            <a:endParaRPr dirty="0"/>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2" name="Espace réservé de la date 1"/>
          <p:cNvSpPr>
            <a:spLocks noGrp="1"/>
          </p:cNvSpPr>
          <p:nvPr>
            <p:ph type="dt" idx="10"/>
          </p:nvPr>
        </p:nvSpPr>
        <p:spPr>
          <a:xfrm>
            <a:off x="7770811" y="6492875"/>
            <a:ext cx="2743200" cy="365125"/>
          </a:xfrm>
        </p:spPr>
        <p:txBody>
          <a:bodyPr/>
          <a:lstStyle/>
          <a:p>
            <a:fld id="{8CEDAE73-8E6A-40BC-BC86-DD2EA9F11CC7}" type="datetime1">
              <a:rPr lang="fr-FR" smtClean="0"/>
              <a:t>06/05/2019</a:t>
            </a:fld>
            <a:endParaRPr lang="fr-FR"/>
          </a:p>
        </p:txBody>
      </p:sp>
      <p:sp>
        <p:nvSpPr>
          <p:cNvPr id="3" name="Espace réservé du pied de page 2"/>
          <p:cNvSpPr>
            <a:spLocks noGrp="1"/>
          </p:cNvSpPr>
          <p:nvPr>
            <p:ph type="ftr" idx="11"/>
          </p:nvPr>
        </p:nvSpPr>
        <p:spPr>
          <a:xfrm>
            <a:off x="0" y="6501823"/>
            <a:ext cx="6672887" cy="365125"/>
          </a:xfrm>
        </p:spPr>
        <p:txBody>
          <a:bodyPr/>
          <a:lstStyle/>
          <a:p>
            <a:r>
              <a:rPr lang="fr-FR" dirty="0"/>
              <a:t>Mission mathématiques du 68  circonscription de Wittelsheim</a:t>
            </a:r>
          </a:p>
        </p:txBody>
      </p:sp>
      <p:sp>
        <p:nvSpPr>
          <p:cNvPr id="8" name="Google Shape;1148;p100"/>
          <p:cNvSpPr txBox="1">
            <a:spLocks noGrp="1"/>
          </p:cNvSpPr>
          <p:nvPr>
            <p:ph type="title"/>
          </p:nvPr>
        </p:nvSpPr>
        <p:spPr>
          <a:xfrm>
            <a:off x="667200" y="156194"/>
            <a:ext cx="10364400" cy="46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dirty="0"/>
              <a:t>Progressivité selon E. Mounier</a:t>
            </a:r>
            <a:endParaRPr dirty="0"/>
          </a:p>
        </p:txBody>
      </p:sp>
    </p:spTree>
    <p:extLst>
      <p:ext uri="{BB962C8B-B14F-4D97-AF65-F5344CB8AC3E}">
        <p14:creationId xmlns:p14="http://schemas.microsoft.com/office/powerpoint/2010/main" val="12562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18"/>
          <p:cNvSpPr txBox="1">
            <a:spLocks noGrp="1"/>
          </p:cNvSpPr>
          <p:nvPr>
            <p:ph type="title"/>
          </p:nvPr>
        </p:nvSpPr>
        <p:spPr>
          <a:xfrm>
            <a:off x="623875" y="42083"/>
            <a:ext cx="10364400" cy="59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t>LEXIQUE</a:t>
            </a:r>
            <a:endParaRPr dirty="0"/>
          </a:p>
        </p:txBody>
      </p:sp>
      <p:sp>
        <p:nvSpPr>
          <p:cNvPr id="1310" name="Google Shape;1310;p118"/>
          <p:cNvSpPr txBox="1">
            <a:spLocks noGrp="1"/>
          </p:cNvSpPr>
          <p:nvPr>
            <p:ph type="body" idx="4294967295"/>
          </p:nvPr>
        </p:nvSpPr>
        <p:spPr>
          <a:xfrm>
            <a:off x="0" y="934325"/>
            <a:ext cx="11853300" cy="5223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fr-FR" b="1" dirty="0">
                <a:solidFill>
                  <a:srgbClr val="FF0000"/>
                </a:solidFill>
              </a:rPr>
              <a:t>Le dénombrement </a:t>
            </a:r>
            <a:r>
              <a:rPr lang="fr-FR" dirty="0"/>
              <a:t>est un processus dont le but est de relier une désignation du cardinal d’une  collection avec la collection elle même : il s’agit soit de désigner le cardinal d’une collection  (coder), soit de constituer une collection (d’objets) dont le cardinal est donné par un signifiant  (décoder).</a:t>
            </a:r>
            <a:endParaRPr dirty="0"/>
          </a:p>
          <a:p>
            <a:pPr marL="0" lvl="0" indent="0" algn="l" rtl="0">
              <a:spcBef>
                <a:spcPts val="1000"/>
              </a:spcBef>
              <a:spcAft>
                <a:spcPts val="0"/>
              </a:spcAft>
              <a:buNone/>
            </a:pPr>
            <a:r>
              <a:rPr lang="fr-FR" b="1" dirty="0">
                <a:solidFill>
                  <a:srgbClr val="FF0000"/>
                </a:solidFill>
              </a:rPr>
              <a:t>Compter </a:t>
            </a:r>
            <a:r>
              <a:rPr lang="fr-FR" dirty="0"/>
              <a:t>(une stratégie de dénombrement) : Elle consiste à utiliser un compteur,</a:t>
            </a:r>
            <a:endParaRPr dirty="0"/>
          </a:p>
          <a:p>
            <a:pPr marL="0" lvl="0" indent="0" algn="l" rtl="0">
              <a:spcBef>
                <a:spcPts val="1000"/>
              </a:spcBef>
              <a:spcAft>
                <a:spcPts val="0"/>
              </a:spcAft>
              <a:buNone/>
            </a:pPr>
            <a:r>
              <a:rPr lang="fr-FR" dirty="0"/>
              <a:t>en particulier la comptine numérique des désignations parlées en France (que nous nommons</a:t>
            </a:r>
            <a:endParaRPr dirty="0"/>
          </a:p>
          <a:p>
            <a:pPr marL="0" lvl="0" indent="0" algn="l" rtl="0">
              <a:spcBef>
                <a:spcPts val="1000"/>
              </a:spcBef>
              <a:spcAft>
                <a:spcPts val="0"/>
              </a:spcAft>
              <a:buNone/>
            </a:pPr>
            <a:r>
              <a:rPr lang="fr-FR" dirty="0"/>
              <a:t>plus simplement la comptine numérique quand il n’y a pas d’ambiguïté possible). Il s’agit</a:t>
            </a:r>
            <a:endParaRPr dirty="0"/>
          </a:p>
          <a:p>
            <a:pPr marL="0" lvl="0" indent="0" algn="l" rtl="0">
              <a:spcBef>
                <a:spcPts val="1000"/>
              </a:spcBef>
              <a:spcAft>
                <a:spcPts val="0"/>
              </a:spcAft>
              <a:buNone/>
            </a:pPr>
            <a:r>
              <a:rPr lang="fr-FR" dirty="0"/>
              <a:t>d’associer dans l’énumération des objets de la collection les items du compteur. Le dernier</a:t>
            </a:r>
            <a:endParaRPr dirty="0"/>
          </a:p>
          <a:p>
            <a:pPr marL="0" lvl="0" indent="0" algn="l" rtl="0">
              <a:spcBef>
                <a:spcPts val="1000"/>
              </a:spcBef>
              <a:spcAft>
                <a:spcPts val="0"/>
              </a:spcAft>
              <a:buNone/>
            </a:pPr>
            <a:r>
              <a:rPr lang="fr-FR" dirty="0"/>
              <a:t>item utilisé est un signifiant du cardinal de la collection. En ce qui concerne l’emploi de la</a:t>
            </a:r>
            <a:endParaRPr dirty="0"/>
          </a:p>
          <a:p>
            <a:pPr marL="0" lvl="0" indent="0" algn="l" rtl="0">
              <a:spcBef>
                <a:spcPts val="1000"/>
              </a:spcBef>
              <a:spcAft>
                <a:spcPts val="0"/>
              </a:spcAft>
              <a:buNone/>
            </a:pPr>
            <a:r>
              <a:rPr lang="fr-FR" dirty="0"/>
              <a:t>comptine numérique, il est possible de compter par paquets, en énumérant par exemple deux,</a:t>
            </a:r>
            <a:endParaRPr dirty="0"/>
          </a:p>
          <a:p>
            <a:pPr marL="0" lvl="0" indent="0" algn="l" rtl="0">
              <a:spcBef>
                <a:spcPts val="1000"/>
              </a:spcBef>
              <a:spcAft>
                <a:spcPts val="0"/>
              </a:spcAft>
              <a:buNone/>
            </a:pPr>
            <a:r>
              <a:rPr lang="fr-FR" dirty="0"/>
              <a:t>quatre, six ou encore dix, vingt, trente, etc. Lorsque les paquets sont importants, il n’est pas</a:t>
            </a:r>
            <a:endParaRPr dirty="0"/>
          </a:p>
          <a:p>
            <a:pPr marL="0" lvl="0" indent="0" algn="l" rtl="0">
              <a:spcBef>
                <a:spcPts val="1000"/>
              </a:spcBef>
              <a:spcAft>
                <a:spcPts val="0"/>
              </a:spcAft>
              <a:buNone/>
            </a:pPr>
            <a:r>
              <a:rPr lang="fr-FR" dirty="0"/>
              <a:t>possible de les constituer par </a:t>
            </a:r>
            <a:r>
              <a:rPr lang="fr-FR" dirty="0" err="1"/>
              <a:t>subitizing</a:t>
            </a:r>
            <a:r>
              <a:rPr lang="fr-FR" dirty="0"/>
              <a:t> (au-delà de quatre).</a:t>
            </a:r>
            <a:endParaRPr dirty="0"/>
          </a:p>
          <a:p>
            <a:pPr marL="0" lvl="0" indent="0" algn="l" rtl="0">
              <a:spcBef>
                <a:spcPts val="1000"/>
              </a:spcBef>
              <a:spcAft>
                <a:spcPts val="0"/>
              </a:spcAft>
              <a:buClr>
                <a:schemeClr val="dk1"/>
              </a:buClr>
              <a:buSzPts val="1100"/>
              <a:buFont typeface="Arial"/>
              <a:buNone/>
            </a:pPr>
            <a:endParaRPr dirty="0"/>
          </a:p>
        </p:txBody>
      </p:sp>
      <p:sp>
        <p:nvSpPr>
          <p:cNvPr id="1311" name="Google Shape;1311;p118"/>
          <p:cNvSpPr txBox="1">
            <a:spLocks noGrp="1"/>
          </p:cNvSpPr>
          <p:nvPr>
            <p:ph type="dt" idx="10"/>
          </p:nvPr>
        </p:nvSpPr>
        <p:spPr>
          <a:xfrm>
            <a:off x="7770811" y="6456453"/>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7DCFF12-E87A-44FD-BAA5-81732FD59BAE}" type="datetime1">
              <a:rPr lang="fr-FR" smtClean="0"/>
              <a:t>06/05/2019</a:t>
            </a:fld>
            <a:endParaRPr/>
          </a:p>
        </p:txBody>
      </p:sp>
      <p:sp>
        <p:nvSpPr>
          <p:cNvPr id="1312" name="Google Shape;1312;p118"/>
          <p:cNvSpPr txBox="1">
            <a:spLocks noGrp="1"/>
          </p:cNvSpPr>
          <p:nvPr>
            <p:ph type="ftr" idx="11"/>
          </p:nvPr>
        </p:nvSpPr>
        <p:spPr>
          <a:xfrm>
            <a:off x="913774" y="6442350"/>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1313" name="Google Shape;1313;p118"/>
          <p:cNvSpPr txBox="1">
            <a:spLocks noGrp="1"/>
          </p:cNvSpPr>
          <p:nvPr>
            <p:ph type="sldNum" idx="12"/>
          </p:nvPr>
        </p:nvSpPr>
        <p:spPr>
          <a:xfrm>
            <a:off x="11277600" y="647896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23</a:t>
            </a:fld>
            <a:endParaRPr/>
          </a:p>
        </p:txBody>
      </p:sp>
      <p:pic>
        <p:nvPicPr>
          <p:cNvPr id="1314" name="Google Shape;1314;p118"/>
          <p:cNvPicPr preferRelativeResize="0"/>
          <p:nvPr/>
        </p:nvPicPr>
        <p:blipFill rotWithShape="1">
          <a:blip r:embed="rId3">
            <a:alphaModFix/>
          </a:blip>
          <a:srcRect/>
          <a:stretch/>
        </p:blipFill>
        <p:spPr>
          <a:xfrm>
            <a:off x="136153" y="6248400"/>
            <a:ext cx="487722" cy="359695"/>
          </a:xfrm>
          <a:prstGeom prst="rect">
            <a:avLst/>
          </a:prstGeom>
          <a:noFill/>
          <a:ln>
            <a:noFill/>
          </a:ln>
        </p:spPr>
      </p:pic>
      <p:pic>
        <p:nvPicPr>
          <p:cNvPr id="8"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85457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19"/>
          <p:cNvSpPr txBox="1">
            <a:spLocks noGrp="1"/>
          </p:cNvSpPr>
          <p:nvPr>
            <p:ph type="title"/>
          </p:nvPr>
        </p:nvSpPr>
        <p:spPr>
          <a:xfrm>
            <a:off x="623875" y="42083"/>
            <a:ext cx="10364400" cy="59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t>LEXIQUE</a:t>
            </a:r>
            <a:endParaRPr dirty="0"/>
          </a:p>
        </p:txBody>
      </p:sp>
      <p:sp>
        <p:nvSpPr>
          <p:cNvPr id="1321" name="Google Shape;1321;p119"/>
          <p:cNvSpPr txBox="1">
            <a:spLocks noGrp="1"/>
          </p:cNvSpPr>
          <p:nvPr>
            <p:ph type="body" idx="4294967295"/>
          </p:nvPr>
        </p:nvSpPr>
        <p:spPr>
          <a:xfrm>
            <a:off x="136153" y="623454"/>
            <a:ext cx="11853300" cy="5472545"/>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r>
              <a:rPr lang="fr-FR" b="1" dirty="0">
                <a:solidFill>
                  <a:srgbClr val="FF0000"/>
                </a:solidFill>
              </a:rPr>
              <a:t>Organiser/configurer </a:t>
            </a:r>
            <a:r>
              <a:rPr lang="fr-FR" dirty="0"/>
              <a:t>pour désigner</a:t>
            </a:r>
            <a:endParaRPr dirty="0"/>
          </a:p>
          <a:p>
            <a:pPr marL="0" lvl="0" indent="0" algn="l" rtl="0">
              <a:spcBef>
                <a:spcPts val="1000"/>
              </a:spcBef>
              <a:spcAft>
                <a:spcPts val="0"/>
              </a:spcAft>
              <a:buNone/>
            </a:pPr>
            <a:r>
              <a:rPr lang="fr-FR" dirty="0"/>
              <a:t>Il s’agit d’organiser la collection (en groupes) pour ensuite coder la configuration obtenue,</a:t>
            </a:r>
            <a:endParaRPr dirty="0"/>
          </a:p>
          <a:p>
            <a:pPr marL="0" lvl="0" indent="0" algn="l" rtl="0">
              <a:spcBef>
                <a:spcPts val="1000"/>
              </a:spcBef>
              <a:spcAft>
                <a:spcPts val="0"/>
              </a:spcAft>
              <a:buNone/>
            </a:pPr>
            <a:r>
              <a:rPr lang="fr-FR" dirty="0"/>
              <a:t>code qui sert alors à désigner le cardinal de la collection globale. Organiser/configurer pour désigner, nécessite de distinguer les éléments qui sont organisés</a:t>
            </a:r>
            <a:endParaRPr dirty="0"/>
          </a:p>
          <a:p>
            <a:pPr marL="0" lvl="0" indent="0" algn="l" rtl="0">
              <a:spcBef>
                <a:spcPts val="1000"/>
              </a:spcBef>
              <a:spcAft>
                <a:spcPts val="0"/>
              </a:spcAft>
              <a:buNone/>
            </a:pPr>
            <a:r>
              <a:rPr lang="fr-FR" dirty="0"/>
              <a:t>(en groupes) des autres, mais leur cardinal n’est pas signifié au fur et à mesure du processus</a:t>
            </a:r>
            <a:endParaRPr dirty="0"/>
          </a:p>
          <a:p>
            <a:pPr marL="0" lvl="0" indent="0" algn="l" rtl="0">
              <a:spcBef>
                <a:spcPts val="1000"/>
              </a:spcBef>
              <a:spcAft>
                <a:spcPts val="0"/>
              </a:spcAft>
              <a:buNone/>
            </a:pPr>
            <a:r>
              <a:rPr lang="fr-FR" b="1" dirty="0">
                <a:solidFill>
                  <a:srgbClr val="FF0000"/>
                </a:solidFill>
              </a:rPr>
              <a:t>Désignation des groupements</a:t>
            </a:r>
            <a:endParaRPr b="1" dirty="0">
              <a:solidFill>
                <a:srgbClr val="FF0000"/>
              </a:solidFill>
            </a:endParaRPr>
          </a:p>
          <a:p>
            <a:pPr marL="0" lvl="0" indent="0" algn="l" rtl="0">
              <a:spcBef>
                <a:spcPts val="1000"/>
              </a:spcBef>
              <a:spcAft>
                <a:spcPts val="0"/>
              </a:spcAft>
              <a:buNone/>
            </a:pPr>
            <a:r>
              <a:rPr lang="fr-FR" dirty="0"/>
              <a:t>La désignation du cardinal d’une collection qui résulte d’un comptage préalable et qui rend</a:t>
            </a:r>
            <a:endParaRPr dirty="0"/>
          </a:p>
          <a:p>
            <a:pPr marL="0" lvl="0" indent="0" algn="l" rtl="0">
              <a:spcBef>
                <a:spcPts val="1000"/>
              </a:spcBef>
              <a:spcAft>
                <a:spcPts val="0"/>
              </a:spcAft>
              <a:buNone/>
            </a:pPr>
            <a:r>
              <a:rPr lang="fr-FR" dirty="0"/>
              <a:t>compte de ce comptage en indiquant les unités et le nombre d’unités, peut mener à une</a:t>
            </a:r>
            <a:endParaRPr dirty="0"/>
          </a:p>
          <a:p>
            <a:pPr marL="0" lvl="0" indent="0" algn="l" rtl="0">
              <a:spcBef>
                <a:spcPts val="1000"/>
              </a:spcBef>
              <a:spcAft>
                <a:spcPts val="0"/>
              </a:spcAft>
              <a:buNone/>
            </a:pPr>
            <a:r>
              <a:rPr lang="fr-FR" dirty="0"/>
              <a:t>désignation de type « trois dizaines et deux (unités) » dans une forme décontextualisée ou</a:t>
            </a:r>
            <a:endParaRPr dirty="0"/>
          </a:p>
          <a:p>
            <a:pPr marL="0" lvl="0" indent="0" algn="l" rtl="0">
              <a:spcBef>
                <a:spcPts val="1000"/>
              </a:spcBef>
              <a:spcAft>
                <a:spcPts val="0"/>
              </a:spcAft>
              <a:buNone/>
            </a:pPr>
            <a:r>
              <a:rPr lang="fr-FR" dirty="0"/>
              <a:t>encore « trois plaques (de dix) et deux boutons seuls », dans une forme contextualisée.</a:t>
            </a:r>
            <a:endParaRPr dirty="0"/>
          </a:p>
          <a:p>
            <a:pPr marL="0" lvl="0" indent="0" algn="l" rtl="0">
              <a:spcBef>
                <a:spcPts val="1000"/>
              </a:spcBef>
              <a:spcAft>
                <a:spcPts val="0"/>
              </a:spcAft>
              <a:buNone/>
            </a:pPr>
            <a:endParaRPr dirty="0"/>
          </a:p>
        </p:txBody>
      </p:sp>
      <p:sp>
        <p:nvSpPr>
          <p:cNvPr id="1322" name="Google Shape;1322;p119"/>
          <p:cNvSpPr txBox="1">
            <a:spLocks noGrp="1"/>
          </p:cNvSpPr>
          <p:nvPr>
            <p:ph type="dt" idx="10"/>
          </p:nvPr>
        </p:nvSpPr>
        <p:spPr>
          <a:xfrm>
            <a:off x="7770811" y="6456453"/>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846720D-CD4C-4F53-B5F6-10E89A9DE965}" type="datetime1">
              <a:rPr lang="fr-FR" smtClean="0"/>
              <a:t>06/05/2019</a:t>
            </a:fld>
            <a:endParaRPr/>
          </a:p>
        </p:txBody>
      </p:sp>
      <p:sp>
        <p:nvSpPr>
          <p:cNvPr id="1323" name="Google Shape;1323;p119"/>
          <p:cNvSpPr txBox="1">
            <a:spLocks noGrp="1"/>
          </p:cNvSpPr>
          <p:nvPr>
            <p:ph type="ftr" idx="11"/>
          </p:nvPr>
        </p:nvSpPr>
        <p:spPr>
          <a:xfrm>
            <a:off x="913774" y="6442350"/>
            <a:ext cx="66729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1324" name="Google Shape;1324;p119"/>
          <p:cNvSpPr txBox="1">
            <a:spLocks noGrp="1"/>
          </p:cNvSpPr>
          <p:nvPr>
            <p:ph type="sldNum" idx="12"/>
          </p:nvPr>
        </p:nvSpPr>
        <p:spPr>
          <a:xfrm>
            <a:off x="11277600" y="6478963"/>
            <a:ext cx="764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24</a:t>
            </a:fld>
            <a:endParaRPr/>
          </a:p>
        </p:txBody>
      </p:sp>
      <p:pic>
        <p:nvPicPr>
          <p:cNvPr id="1325" name="Google Shape;1325;p119"/>
          <p:cNvPicPr preferRelativeResize="0"/>
          <p:nvPr/>
        </p:nvPicPr>
        <p:blipFill rotWithShape="1">
          <a:blip r:embed="rId3">
            <a:alphaModFix/>
          </a:blip>
          <a:srcRect/>
          <a:stretch/>
        </p:blipFill>
        <p:spPr>
          <a:xfrm>
            <a:off x="136153" y="6248400"/>
            <a:ext cx="487722" cy="359695"/>
          </a:xfrm>
          <a:prstGeom prst="rect">
            <a:avLst/>
          </a:prstGeom>
          <a:noFill/>
          <a:ln>
            <a:noFill/>
          </a:ln>
        </p:spPr>
      </p:pic>
      <p:pic>
        <p:nvPicPr>
          <p:cNvPr id="8"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15454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41"/>
          <p:cNvSpPr txBox="1">
            <a:spLocks noGrp="1"/>
          </p:cNvSpPr>
          <p:nvPr>
            <p:ph type="dt" idx="10"/>
          </p:nvPr>
        </p:nvSpPr>
        <p:spPr>
          <a:xfrm>
            <a:off x="7678737" y="643822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10B9127D-1C54-4530-BBF1-75C5CA45AE1B}" type="datetime1">
              <a:rPr lang="fr-FR" smtClean="0"/>
              <a:t>06/05/2019</a:t>
            </a:fld>
            <a:endParaRPr/>
          </a:p>
        </p:txBody>
      </p:sp>
      <p:sp>
        <p:nvSpPr>
          <p:cNvPr id="397" name="Google Shape;397;p41"/>
          <p:cNvSpPr txBox="1">
            <a:spLocks noGrp="1"/>
          </p:cNvSpPr>
          <p:nvPr>
            <p:ph type="ftr" idx="11"/>
          </p:nvPr>
        </p:nvSpPr>
        <p:spPr>
          <a:xfrm>
            <a:off x="1005850" y="6485304"/>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398" name="Google Shape;398;p41"/>
          <p:cNvSpPr txBox="1">
            <a:spLocks noGrp="1"/>
          </p:cNvSpPr>
          <p:nvPr>
            <p:ph type="sldNum" idx="12"/>
          </p:nvPr>
        </p:nvSpPr>
        <p:spPr>
          <a:xfrm>
            <a:off x="10901312" y="6445791"/>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25</a:t>
            </a:fld>
            <a:endParaRPr/>
          </a:p>
        </p:txBody>
      </p:sp>
      <p:pic>
        <p:nvPicPr>
          <p:cNvPr id="399" name="Google Shape;399;p41"/>
          <p:cNvPicPr preferRelativeResize="0"/>
          <p:nvPr/>
        </p:nvPicPr>
        <p:blipFill rotWithShape="1">
          <a:blip r:embed="rId3">
            <a:alphaModFix/>
          </a:blip>
          <a:srcRect/>
          <a:stretch/>
        </p:blipFill>
        <p:spPr>
          <a:xfrm>
            <a:off x="11421666" y="189026"/>
            <a:ext cx="487722" cy="359695"/>
          </a:xfrm>
          <a:prstGeom prst="rect">
            <a:avLst/>
          </a:prstGeom>
          <a:noFill/>
          <a:ln>
            <a:noFill/>
          </a:ln>
        </p:spPr>
      </p:pic>
      <p:pic>
        <p:nvPicPr>
          <p:cNvPr id="8" name="Google Shape;165;p19"/>
          <p:cNvPicPr preferRelativeResize="0"/>
          <p:nvPr/>
        </p:nvPicPr>
        <p:blipFill rotWithShape="1">
          <a:blip r:embed="rId3">
            <a:alphaModFix/>
          </a:blip>
          <a:srcRect/>
          <a:stretch/>
        </p:blipFill>
        <p:spPr>
          <a:xfrm>
            <a:off x="136153" y="6440934"/>
            <a:ext cx="487722" cy="359695"/>
          </a:xfrm>
          <a:prstGeom prst="rect">
            <a:avLst/>
          </a:prstGeom>
          <a:noFill/>
          <a:ln>
            <a:noFill/>
          </a:ln>
        </p:spPr>
      </p:pic>
      <p:sp>
        <p:nvSpPr>
          <p:cNvPr id="2" name="Espace réservé du texte 1"/>
          <p:cNvSpPr>
            <a:spLocks noGrp="1"/>
          </p:cNvSpPr>
          <p:nvPr>
            <p:ph type="body" idx="4294967295"/>
          </p:nvPr>
        </p:nvSpPr>
        <p:spPr>
          <a:xfrm>
            <a:off x="0" y="931985"/>
            <a:ext cx="12191999" cy="4859215"/>
          </a:xfrm>
          <a:prstGeom prst="rect">
            <a:avLst/>
          </a:prstGeom>
        </p:spPr>
        <p:txBody>
          <a:bodyPr/>
          <a:lstStyle/>
          <a:p>
            <a:pPr marL="114300" indent="0">
              <a:buNone/>
            </a:pPr>
            <a:r>
              <a:rPr lang="fr-FR" dirty="0"/>
              <a:t>Les codes servent à représenter et manipuler  symboliquement  les quantités.</a:t>
            </a:r>
          </a:p>
          <a:p>
            <a:pPr marL="114300" indent="0">
              <a:buNone/>
            </a:pPr>
            <a:r>
              <a:rPr lang="fr-FR" b="1" dirty="0">
                <a:solidFill>
                  <a:srgbClr val="FF0000"/>
                </a:solidFill>
              </a:rPr>
              <a:t>Les codes analogiques  </a:t>
            </a:r>
            <a:r>
              <a:rPr lang="fr-FR" dirty="0"/>
              <a:t>comme les doigts, les bouliers, les abaques.</a:t>
            </a:r>
          </a:p>
          <a:p>
            <a:pPr marL="114300" indent="0">
              <a:buNone/>
            </a:pPr>
            <a:r>
              <a:rPr lang="fr-FR" b="1" dirty="0">
                <a:solidFill>
                  <a:srgbClr val="FF0000"/>
                </a:solidFill>
              </a:rPr>
              <a:t>Les codes symboliques </a:t>
            </a:r>
            <a:r>
              <a:rPr lang="fr-FR" dirty="0"/>
              <a:t>: </a:t>
            </a:r>
          </a:p>
          <a:p>
            <a:pPr>
              <a:buFont typeface="Wingdings" panose="05000000000000000000" pitchFamily="2" charset="2"/>
              <a:buChar char="à"/>
            </a:pPr>
            <a:r>
              <a:rPr lang="fr-FR" dirty="0">
                <a:sym typeface="Wingdings" panose="05000000000000000000" pitchFamily="2" charset="2"/>
              </a:rPr>
              <a:t>Le code verbal : le langage code la numérosité d’une manière conventionnelle et non transparente. </a:t>
            </a:r>
          </a:p>
          <a:p>
            <a:pPr marL="114300" indent="0">
              <a:buNone/>
            </a:pPr>
            <a:r>
              <a:rPr lang="fr-FR" dirty="0">
                <a:sym typeface="Wingdings" panose="05000000000000000000" pitchFamily="2" charset="2"/>
              </a:rPr>
              <a:t> Le code indo arabe</a:t>
            </a:r>
            <a:endParaRPr lang="fr-FR" dirty="0"/>
          </a:p>
        </p:txBody>
      </p:sp>
      <p:sp>
        <p:nvSpPr>
          <p:cNvPr id="10" name="Google Shape;1320;p119"/>
          <p:cNvSpPr txBox="1">
            <a:spLocks noGrp="1"/>
          </p:cNvSpPr>
          <p:nvPr>
            <p:ph type="title"/>
          </p:nvPr>
        </p:nvSpPr>
        <p:spPr>
          <a:xfrm>
            <a:off x="623875" y="42083"/>
            <a:ext cx="10364400" cy="59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t>LEXIQUE</a:t>
            </a:r>
            <a:endParaRPr dirty="0"/>
          </a:p>
        </p:txBody>
      </p:sp>
    </p:spTree>
    <p:extLst>
      <p:ext uri="{BB962C8B-B14F-4D97-AF65-F5344CB8AC3E}">
        <p14:creationId xmlns:p14="http://schemas.microsoft.com/office/powerpoint/2010/main" val="166309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1498178"/>
          </a:xfrm>
        </p:spPr>
        <p:txBody>
          <a:bodyPr>
            <a:normAutofit fontScale="90000"/>
          </a:bodyPr>
          <a:lstStyle/>
          <a:p>
            <a:r>
              <a:rPr lang="fr-FR" b="1" dirty="0"/>
              <a:t>Placer des repères sur un calendrier de C2</a:t>
            </a:r>
            <a:br>
              <a:rPr lang="fr-FR" b="1" dirty="0"/>
            </a:br>
            <a:br>
              <a:rPr lang="fr-FR" sz="1200" dirty="0"/>
            </a:br>
            <a:r>
              <a:rPr lang="fr-FR" sz="1200" dirty="0"/>
              <a:t>…</a:t>
            </a:r>
            <a:br>
              <a:rPr lang="fr-FR" sz="1200" dirty="0"/>
            </a:br>
            <a:endParaRPr lang="fr-FR" sz="1200" dirty="0"/>
          </a:p>
        </p:txBody>
      </p:sp>
      <p:graphicFrame>
        <p:nvGraphicFramePr>
          <p:cNvPr id="4" name="Espace réservé du contenu 3"/>
          <p:cNvGraphicFramePr>
            <a:graphicFrameLocks noGrp="1"/>
          </p:cNvGraphicFramePr>
          <p:nvPr>
            <p:ph idx="4294967295"/>
            <p:extLst/>
          </p:nvPr>
        </p:nvGraphicFramePr>
        <p:xfrm>
          <a:off x="221666" y="1406843"/>
          <a:ext cx="11346878" cy="4727701"/>
        </p:xfrm>
        <a:graphic>
          <a:graphicData uri="http://schemas.openxmlformats.org/drawingml/2006/table">
            <a:tbl>
              <a:tblPr/>
              <a:tblGrid>
                <a:gridCol w="271781">
                  <a:extLst>
                    <a:ext uri="{9D8B030D-6E8A-4147-A177-3AD203B41FA5}">
                      <a16:colId xmlns:a16="http://schemas.microsoft.com/office/drawing/2014/main" val="4079907992"/>
                    </a:ext>
                  </a:extLst>
                </a:gridCol>
                <a:gridCol w="271781">
                  <a:extLst>
                    <a:ext uri="{9D8B030D-6E8A-4147-A177-3AD203B41FA5}">
                      <a16:colId xmlns:a16="http://schemas.microsoft.com/office/drawing/2014/main" val="91347710"/>
                    </a:ext>
                  </a:extLst>
                </a:gridCol>
                <a:gridCol w="196287">
                  <a:extLst>
                    <a:ext uri="{9D8B030D-6E8A-4147-A177-3AD203B41FA5}">
                      <a16:colId xmlns:a16="http://schemas.microsoft.com/office/drawing/2014/main" val="2115997967"/>
                    </a:ext>
                  </a:extLst>
                </a:gridCol>
                <a:gridCol w="294430">
                  <a:extLst>
                    <a:ext uri="{9D8B030D-6E8A-4147-A177-3AD203B41FA5}">
                      <a16:colId xmlns:a16="http://schemas.microsoft.com/office/drawing/2014/main" val="543716560"/>
                    </a:ext>
                  </a:extLst>
                </a:gridCol>
                <a:gridCol w="294430">
                  <a:extLst>
                    <a:ext uri="{9D8B030D-6E8A-4147-A177-3AD203B41FA5}">
                      <a16:colId xmlns:a16="http://schemas.microsoft.com/office/drawing/2014/main" val="2435750719"/>
                    </a:ext>
                  </a:extLst>
                </a:gridCol>
                <a:gridCol w="294430">
                  <a:extLst>
                    <a:ext uri="{9D8B030D-6E8A-4147-A177-3AD203B41FA5}">
                      <a16:colId xmlns:a16="http://schemas.microsoft.com/office/drawing/2014/main" val="984454522"/>
                    </a:ext>
                  </a:extLst>
                </a:gridCol>
                <a:gridCol w="294430">
                  <a:extLst>
                    <a:ext uri="{9D8B030D-6E8A-4147-A177-3AD203B41FA5}">
                      <a16:colId xmlns:a16="http://schemas.microsoft.com/office/drawing/2014/main" val="1418186501"/>
                    </a:ext>
                  </a:extLst>
                </a:gridCol>
                <a:gridCol w="294430">
                  <a:extLst>
                    <a:ext uri="{9D8B030D-6E8A-4147-A177-3AD203B41FA5}">
                      <a16:colId xmlns:a16="http://schemas.microsoft.com/office/drawing/2014/main" val="952872447"/>
                    </a:ext>
                  </a:extLst>
                </a:gridCol>
                <a:gridCol w="294430">
                  <a:extLst>
                    <a:ext uri="{9D8B030D-6E8A-4147-A177-3AD203B41FA5}">
                      <a16:colId xmlns:a16="http://schemas.microsoft.com/office/drawing/2014/main" val="1337009928"/>
                    </a:ext>
                  </a:extLst>
                </a:gridCol>
                <a:gridCol w="294430">
                  <a:extLst>
                    <a:ext uri="{9D8B030D-6E8A-4147-A177-3AD203B41FA5}">
                      <a16:colId xmlns:a16="http://schemas.microsoft.com/office/drawing/2014/main" val="2203472190"/>
                    </a:ext>
                  </a:extLst>
                </a:gridCol>
                <a:gridCol w="294430">
                  <a:extLst>
                    <a:ext uri="{9D8B030D-6E8A-4147-A177-3AD203B41FA5}">
                      <a16:colId xmlns:a16="http://schemas.microsoft.com/office/drawing/2014/main" val="4019826698"/>
                    </a:ext>
                  </a:extLst>
                </a:gridCol>
                <a:gridCol w="294430">
                  <a:extLst>
                    <a:ext uri="{9D8B030D-6E8A-4147-A177-3AD203B41FA5}">
                      <a16:colId xmlns:a16="http://schemas.microsoft.com/office/drawing/2014/main" val="295838222"/>
                    </a:ext>
                  </a:extLst>
                </a:gridCol>
                <a:gridCol w="294430">
                  <a:extLst>
                    <a:ext uri="{9D8B030D-6E8A-4147-A177-3AD203B41FA5}">
                      <a16:colId xmlns:a16="http://schemas.microsoft.com/office/drawing/2014/main" val="831918870"/>
                    </a:ext>
                  </a:extLst>
                </a:gridCol>
                <a:gridCol w="294430">
                  <a:extLst>
                    <a:ext uri="{9D8B030D-6E8A-4147-A177-3AD203B41FA5}">
                      <a16:colId xmlns:a16="http://schemas.microsoft.com/office/drawing/2014/main" val="1081607523"/>
                    </a:ext>
                  </a:extLst>
                </a:gridCol>
                <a:gridCol w="294430">
                  <a:extLst>
                    <a:ext uri="{9D8B030D-6E8A-4147-A177-3AD203B41FA5}">
                      <a16:colId xmlns:a16="http://schemas.microsoft.com/office/drawing/2014/main" val="2065045090"/>
                    </a:ext>
                  </a:extLst>
                </a:gridCol>
                <a:gridCol w="294430">
                  <a:extLst>
                    <a:ext uri="{9D8B030D-6E8A-4147-A177-3AD203B41FA5}">
                      <a16:colId xmlns:a16="http://schemas.microsoft.com/office/drawing/2014/main" val="169403636"/>
                    </a:ext>
                  </a:extLst>
                </a:gridCol>
                <a:gridCol w="294430">
                  <a:extLst>
                    <a:ext uri="{9D8B030D-6E8A-4147-A177-3AD203B41FA5}">
                      <a16:colId xmlns:a16="http://schemas.microsoft.com/office/drawing/2014/main" val="2612422564"/>
                    </a:ext>
                  </a:extLst>
                </a:gridCol>
                <a:gridCol w="294430">
                  <a:extLst>
                    <a:ext uri="{9D8B030D-6E8A-4147-A177-3AD203B41FA5}">
                      <a16:colId xmlns:a16="http://schemas.microsoft.com/office/drawing/2014/main" val="985557556"/>
                    </a:ext>
                  </a:extLst>
                </a:gridCol>
                <a:gridCol w="294430">
                  <a:extLst>
                    <a:ext uri="{9D8B030D-6E8A-4147-A177-3AD203B41FA5}">
                      <a16:colId xmlns:a16="http://schemas.microsoft.com/office/drawing/2014/main" val="353694380"/>
                    </a:ext>
                  </a:extLst>
                </a:gridCol>
                <a:gridCol w="294430">
                  <a:extLst>
                    <a:ext uri="{9D8B030D-6E8A-4147-A177-3AD203B41FA5}">
                      <a16:colId xmlns:a16="http://schemas.microsoft.com/office/drawing/2014/main" val="93771258"/>
                    </a:ext>
                  </a:extLst>
                </a:gridCol>
                <a:gridCol w="294430">
                  <a:extLst>
                    <a:ext uri="{9D8B030D-6E8A-4147-A177-3AD203B41FA5}">
                      <a16:colId xmlns:a16="http://schemas.microsoft.com/office/drawing/2014/main" val="1595109227"/>
                    </a:ext>
                  </a:extLst>
                </a:gridCol>
                <a:gridCol w="294430">
                  <a:extLst>
                    <a:ext uri="{9D8B030D-6E8A-4147-A177-3AD203B41FA5}">
                      <a16:colId xmlns:a16="http://schemas.microsoft.com/office/drawing/2014/main" val="1758791803"/>
                    </a:ext>
                  </a:extLst>
                </a:gridCol>
                <a:gridCol w="294430">
                  <a:extLst>
                    <a:ext uri="{9D8B030D-6E8A-4147-A177-3AD203B41FA5}">
                      <a16:colId xmlns:a16="http://schemas.microsoft.com/office/drawing/2014/main" val="3999986710"/>
                    </a:ext>
                  </a:extLst>
                </a:gridCol>
                <a:gridCol w="294430">
                  <a:extLst>
                    <a:ext uri="{9D8B030D-6E8A-4147-A177-3AD203B41FA5}">
                      <a16:colId xmlns:a16="http://schemas.microsoft.com/office/drawing/2014/main" val="2738916235"/>
                    </a:ext>
                  </a:extLst>
                </a:gridCol>
                <a:gridCol w="294430">
                  <a:extLst>
                    <a:ext uri="{9D8B030D-6E8A-4147-A177-3AD203B41FA5}">
                      <a16:colId xmlns:a16="http://schemas.microsoft.com/office/drawing/2014/main" val="130005303"/>
                    </a:ext>
                  </a:extLst>
                </a:gridCol>
                <a:gridCol w="294430">
                  <a:extLst>
                    <a:ext uri="{9D8B030D-6E8A-4147-A177-3AD203B41FA5}">
                      <a16:colId xmlns:a16="http://schemas.microsoft.com/office/drawing/2014/main" val="3248708116"/>
                    </a:ext>
                  </a:extLst>
                </a:gridCol>
                <a:gridCol w="294430">
                  <a:extLst>
                    <a:ext uri="{9D8B030D-6E8A-4147-A177-3AD203B41FA5}">
                      <a16:colId xmlns:a16="http://schemas.microsoft.com/office/drawing/2014/main" val="2184897329"/>
                    </a:ext>
                  </a:extLst>
                </a:gridCol>
                <a:gridCol w="294430">
                  <a:extLst>
                    <a:ext uri="{9D8B030D-6E8A-4147-A177-3AD203B41FA5}">
                      <a16:colId xmlns:a16="http://schemas.microsoft.com/office/drawing/2014/main" val="3348958872"/>
                    </a:ext>
                  </a:extLst>
                </a:gridCol>
                <a:gridCol w="294430">
                  <a:extLst>
                    <a:ext uri="{9D8B030D-6E8A-4147-A177-3AD203B41FA5}">
                      <a16:colId xmlns:a16="http://schemas.microsoft.com/office/drawing/2014/main" val="1101092241"/>
                    </a:ext>
                  </a:extLst>
                </a:gridCol>
                <a:gridCol w="294430">
                  <a:extLst>
                    <a:ext uri="{9D8B030D-6E8A-4147-A177-3AD203B41FA5}">
                      <a16:colId xmlns:a16="http://schemas.microsoft.com/office/drawing/2014/main" val="309110024"/>
                    </a:ext>
                  </a:extLst>
                </a:gridCol>
                <a:gridCol w="294430">
                  <a:extLst>
                    <a:ext uri="{9D8B030D-6E8A-4147-A177-3AD203B41FA5}">
                      <a16:colId xmlns:a16="http://schemas.microsoft.com/office/drawing/2014/main" val="352606213"/>
                    </a:ext>
                  </a:extLst>
                </a:gridCol>
                <a:gridCol w="294430">
                  <a:extLst>
                    <a:ext uri="{9D8B030D-6E8A-4147-A177-3AD203B41FA5}">
                      <a16:colId xmlns:a16="http://schemas.microsoft.com/office/drawing/2014/main" val="2975622244"/>
                    </a:ext>
                  </a:extLst>
                </a:gridCol>
                <a:gridCol w="294430">
                  <a:extLst>
                    <a:ext uri="{9D8B030D-6E8A-4147-A177-3AD203B41FA5}">
                      <a16:colId xmlns:a16="http://schemas.microsoft.com/office/drawing/2014/main" val="3173614566"/>
                    </a:ext>
                  </a:extLst>
                </a:gridCol>
                <a:gridCol w="294430">
                  <a:extLst>
                    <a:ext uri="{9D8B030D-6E8A-4147-A177-3AD203B41FA5}">
                      <a16:colId xmlns:a16="http://schemas.microsoft.com/office/drawing/2014/main" val="2416601733"/>
                    </a:ext>
                  </a:extLst>
                </a:gridCol>
                <a:gridCol w="294430">
                  <a:extLst>
                    <a:ext uri="{9D8B030D-6E8A-4147-A177-3AD203B41FA5}">
                      <a16:colId xmlns:a16="http://schemas.microsoft.com/office/drawing/2014/main" val="611344348"/>
                    </a:ext>
                  </a:extLst>
                </a:gridCol>
                <a:gridCol w="294430">
                  <a:extLst>
                    <a:ext uri="{9D8B030D-6E8A-4147-A177-3AD203B41FA5}">
                      <a16:colId xmlns:a16="http://schemas.microsoft.com/office/drawing/2014/main" val="2865012857"/>
                    </a:ext>
                  </a:extLst>
                </a:gridCol>
                <a:gridCol w="294430">
                  <a:extLst>
                    <a:ext uri="{9D8B030D-6E8A-4147-A177-3AD203B41FA5}">
                      <a16:colId xmlns:a16="http://schemas.microsoft.com/office/drawing/2014/main" val="2350666506"/>
                    </a:ext>
                  </a:extLst>
                </a:gridCol>
                <a:gridCol w="294430">
                  <a:extLst>
                    <a:ext uri="{9D8B030D-6E8A-4147-A177-3AD203B41FA5}">
                      <a16:colId xmlns:a16="http://schemas.microsoft.com/office/drawing/2014/main" val="3837080038"/>
                    </a:ext>
                  </a:extLst>
                </a:gridCol>
                <a:gridCol w="301979">
                  <a:extLst>
                    <a:ext uri="{9D8B030D-6E8A-4147-A177-3AD203B41FA5}">
                      <a16:colId xmlns:a16="http://schemas.microsoft.com/office/drawing/2014/main" val="3668618862"/>
                    </a:ext>
                  </a:extLst>
                </a:gridCol>
              </a:tblGrid>
              <a:tr h="372846">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fr-FR" sz="900" b="0" i="0" u="none" strike="noStrike" dirty="0">
                          <a:solidFill>
                            <a:srgbClr val="000000"/>
                          </a:solidFill>
                          <a:effectLst/>
                          <a:latin typeface="Calibri" panose="020F0502020204030204" pitchFamily="34" charset="0"/>
                        </a:rPr>
                        <a:t>Septembre</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dirty="0">
                          <a:solidFill>
                            <a:srgbClr val="000000"/>
                          </a:solidFill>
                          <a:effectLst/>
                          <a:latin typeface="Calibri" panose="020F0502020204030204" pitchFamily="34" charset="0"/>
                        </a:rPr>
                        <a:t>Octobre</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a:txBody>
                    <a:bodyPr/>
                    <a:lstStyle/>
                    <a:p>
                      <a:pPr algn="ctr" fontAlgn="b"/>
                      <a:r>
                        <a:rPr lang="fr-FR" sz="900" b="0" i="0" u="none" strike="noStrike" dirty="0">
                          <a:solidFill>
                            <a:srgbClr val="000000"/>
                          </a:solidFill>
                          <a:effectLst/>
                          <a:latin typeface="Calibri" panose="020F0502020204030204" pitchFamily="34" charset="0"/>
                        </a:rPr>
                        <a:t>Novembre</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dirty="0">
                          <a:solidFill>
                            <a:srgbClr val="000000"/>
                          </a:solidFill>
                          <a:effectLst/>
                          <a:latin typeface="Calibri" panose="020F0502020204030204" pitchFamily="34" charset="0"/>
                        </a:rPr>
                        <a:t>Décembre</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dirty="0">
                          <a:solidFill>
                            <a:srgbClr val="000000"/>
                          </a:solidFill>
                          <a:effectLst/>
                          <a:latin typeface="Calibri" panose="020F0502020204030204" pitchFamily="34" charset="0"/>
                        </a:rPr>
                        <a:t>Janvier</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dirty="0">
                          <a:solidFill>
                            <a:srgbClr val="000000"/>
                          </a:solidFill>
                          <a:effectLst/>
                          <a:latin typeface="Calibri" panose="020F0502020204030204" pitchFamily="34" charset="0"/>
                        </a:rPr>
                        <a:t>Février</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a:txBody>
                    <a:bodyPr/>
                    <a:lstStyle/>
                    <a:p>
                      <a:pPr algn="ctr" fontAlgn="b"/>
                      <a:r>
                        <a:rPr lang="fr-FR" sz="900" b="0" i="0" u="none" strike="noStrike" dirty="0">
                          <a:solidFill>
                            <a:srgbClr val="000000"/>
                          </a:solidFill>
                          <a:effectLst/>
                          <a:latin typeface="Calibri" panose="020F0502020204030204" pitchFamily="34" charset="0"/>
                        </a:rPr>
                        <a:t>Mars</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900" b="0" i="0" u="none" strike="noStrike" dirty="0">
                          <a:solidFill>
                            <a:srgbClr val="000000"/>
                          </a:solidFill>
                          <a:effectLst/>
                          <a:latin typeface="Calibri" panose="020F0502020204030204" pitchFamily="34" charset="0"/>
                        </a:rPr>
                        <a:t>Avril</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a:txBody>
                    <a:bodyPr/>
                    <a:lstStyle/>
                    <a:p>
                      <a:pPr algn="ctr" fontAlgn="b"/>
                      <a:r>
                        <a:rPr lang="fr-FR" sz="900" b="0" i="0" u="none" strike="noStrike" dirty="0">
                          <a:solidFill>
                            <a:srgbClr val="000000"/>
                          </a:solidFill>
                          <a:effectLst/>
                          <a:latin typeface="Calibri" panose="020F0502020204030204" pitchFamily="34" charset="0"/>
                        </a:rPr>
                        <a:t>Mai</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900" b="0" i="0" u="none" strike="noStrike" dirty="0">
                          <a:solidFill>
                            <a:srgbClr val="000000"/>
                          </a:solidFill>
                          <a:effectLst/>
                          <a:latin typeface="Calibri" panose="020F0502020204030204" pitchFamily="34" charset="0"/>
                        </a:rPr>
                        <a:t>Juin</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900" b="0" i="0" u="none" strike="noStrike" dirty="0">
                          <a:solidFill>
                            <a:srgbClr val="000000"/>
                          </a:solidFill>
                          <a:effectLst/>
                          <a:latin typeface="Calibri" panose="020F0502020204030204" pitchFamily="34" charset="0"/>
                        </a:rPr>
                        <a:t>Juil.</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991769"/>
                  </a:ext>
                </a:extLst>
              </a:tr>
              <a:tr h="346748">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99407"/>
                  </a:ext>
                </a:extLst>
              </a:tr>
              <a:tr h="372846">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b"/>
                      <a:r>
                        <a:rPr lang="fr-FR" sz="900" b="1" i="0" u="none" strike="noStrike" dirty="0">
                          <a:solidFill>
                            <a:srgbClr val="000000"/>
                          </a:solidFill>
                          <a:effectLst/>
                          <a:latin typeface="Calibri" panose="020F0502020204030204" pitchFamily="34" charset="0"/>
                        </a:rPr>
                        <a:t>Période 1</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b"/>
                      <a:r>
                        <a:rPr lang="fr-FR" sz="900" b="1" i="0" u="none" strike="noStrike" dirty="0">
                          <a:solidFill>
                            <a:srgbClr val="000000"/>
                          </a:solidFill>
                          <a:effectLst/>
                          <a:latin typeface="Calibri" panose="020F0502020204030204" pitchFamily="34" charset="0"/>
                        </a:rPr>
                        <a:t>Période 2</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900" b="1" i="0" u="none" strike="noStrike" dirty="0">
                          <a:solidFill>
                            <a:srgbClr val="000000"/>
                          </a:solidFill>
                          <a:effectLst/>
                          <a:latin typeface="Calibri" panose="020F0502020204030204" pitchFamily="34" charset="0"/>
                        </a:rPr>
                        <a:t>Période 3</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900" b="1" i="0" u="none" strike="noStrike" dirty="0">
                          <a:solidFill>
                            <a:srgbClr val="000000"/>
                          </a:solidFill>
                          <a:effectLst/>
                          <a:latin typeface="Calibri" panose="020F0502020204030204" pitchFamily="34" charset="0"/>
                        </a:rPr>
                        <a:t>Période 4</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0">
                  <a:txBody>
                    <a:bodyPr/>
                    <a:lstStyle/>
                    <a:p>
                      <a:pPr algn="ctr" fontAlgn="b"/>
                      <a:r>
                        <a:rPr lang="fr-FR" sz="900" b="1" i="0" u="none" strike="noStrike" dirty="0">
                          <a:solidFill>
                            <a:srgbClr val="000000"/>
                          </a:solidFill>
                          <a:effectLst/>
                          <a:latin typeface="Calibri" panose="020F0502020204030204" pitchFamily="34" charset="0"/>
                        </a:rPr>
                        <a:t>Période 5</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62344825"/>
                  </a:ext>
                </a:extLst>
              </a:tr>
              <a:tr h="346748">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957727"/>
                  </a:ext>
                </a:extLst>
              </a:tr>
              <a:tr h="372846">
                <a:tc gridSpan="3">
                  <a:txBody>
                    <a:bodyPr/>
                    <a:lstStyle/>
                    <a:p>
                      <a:pPr algn="ctr" fontAlgn="b"/>
                      <a:r>
                        <a:rPr lang="fr-FR" sz="900" b="0" i="0" u="none" strike="noStrike" dirty="0">
                          <a:solidFill>
                            <a:srgbClr val="000000"/>
                          </a:solidFill>
                          <a:effectLst/>
                          <a:latin typeface="Calibri" panose="020F0502020204030204" pitchFamily="34" charset="0"/>
                        </a:rPr>
                        <a:t>Semaine</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b"/>
                      <a:r>
                        <a:rPr lang="fr-FR" sz="900" b="0" i="0" u="none" strike="noStrike" dirty="0">
                          <a:solidFill>
                            <a:srgbClr val="000000"/>
                          </a:solidFill>
                          <a:effectLst/>
                          <a:latin typeface="Calibri" panose="020F0502020204030204" pitchFamily="34" charset="0"/>
                        </a:rPr>
                        <a:t>1</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4</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5</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6</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7</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8</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9</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10</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11</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12</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13</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14</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15</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16</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17</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18</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19</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21</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22</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23</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24</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25</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26</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27</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28</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29</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30</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31</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32</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33</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34</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35</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36</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217181"/>
                  </a:ext>
                </a:extLst>
              </a:tr>
              <a:tr h="346748">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514697"/>
                  </a:ext>
                </a:extLst>
              </a:tr>
              <a:tr h="625141">
                <a:tc gridSpan="3">
                  <a:txBody>
                    <a:bodyPr/>
                    <a:lstStyle/>
                    <a:p>
                      <a:pPr algn="ctr" fontAlgn="ctr"/>
                      <a:r>
                        <a:rPr lang="fr-FR" sz="900" b="1" i="0" u="none" strike="noStrike" dirty="0">
                          <a:solidFill>
                            <a:srgbClr val="000000"/>
                          </a:solidFill>
                          <a:effectLst/>
                          <a:latin typeface="Calibri" panose="020F0502020204030204" pitchFamily="34" charset="0"/>
                        </a:rPr>
                        <a:t>CP</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797706"/>
                  </a:ext>
                </a:extLst>
              </a:tr>
              <a:tr h="346748">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24662"/>
                  </a:ext>
                </a:extLst>
              </a:tr>
              <a:tr h="625141">
                <a:tc gridSpan="3">
                  <a:txBody>
                    <a:bodyPr/>
                    <a:lstStyle/>
                    <a:p>
                      <a:pPr algn="ctr" fontAlgn="ctr"/>
                      <a:r>
                        <a:rPr lang="fr-FR" sz="900" b="1" i="0" u="none" strike="noStrike" dirty="0">
                          <a:solidFill>
                            <a:srgbClr val="000000"/>
                          </a:solidFill>
                          <a:effectLst/>
                          <a:latin typeface="Calibri" panose="020F0502020204030204" pitchFamily="34" charset="0"/>
                        </a:rPr>
                        <a:t>CE1</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261248"/>
                  </a:ext>
                </a:extLst>
              </a:tr>
              <a:tr h="346748">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900" b="1"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panose="020F0502020204030204" pitchFamily="34" charset="0"/>
                      </a:endParaRPr>
                    </a:p>
                  </a:txBody>
                  <a:tcPr marL="8026" marR="8026" marT="80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16472"/>
                  </a:ext>
                </a:extLst>
              </a:tr>
              <a:tr h="625141">
                <a:tc gridSpan="3">
                  <a:txBody>
                    <a:bodyPr/>
                    <a:lstStyle/>
                    <a:p>
                      <a:pPr algn="ctr" fontAlgn="ctr"/>
                      <a:r>
                        <a:rPr lang="fr-FR" sz="900" b="1" i="0" u="none" strike="noStrike" dirty="0">
                          <a:solidFill>
                            <a:srgbClr val="000000"/>
                          </a:solidFill>
                          <a:effectLst/>
                          <a:latin typeface="Calibri" panose="020F0502020204030204" pitchFamily="34" charset="0"/>
                        </a:rPr>
                        <a:t>CE2</a:t>
                      </a:r>
                    </a:p>
                  </a:txBody>
                  <a:tcPr marL="8026" marR="8026" marT="8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8026" marR="8026" marT="8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127981"/>
                  </a:ext>
                </a:extLst>
              </a:tr>
            </a:tbl>
          </a:graphicData>
        </a:graphic>
      </p:graphicFrame>
      <p:sp>
        <p:nvSpPr>
          <p:cNvPr id="3" name="Espace réservé du numéro de diapositive 2"/>
          <p:cNvSpPr>
            <a:spLocks noGrp="1"/>
          </p:cNvSpPr>
          <p:nvPr>
            <p:ph type="sldNum" sz="quarter" idx="12"/>
          </p:nvPr>
        </p:nvSpPr>
        <p:spPr/>
        <p:txBody>
          <a:bodyPr/>
          <a:lstStyle/>
          <a:p>
            <a:fld id="{148D7E08-549B-4F6C-A115-D48E5D753AEF}" type="slidenum">
              <a:rPr lang="fr-FR" smtClean="0"/>
              <a:pPr/>
              <a:t>26</a:t>
            </a:fld>
            <a:endParaRPr lang="fr-FR" dirty="0"/>
          </a:p>
        </p:txBody>
      </p:sp>
    </p:spTree>
    <p:extLst>
      <p:ext uri="{BB962C8B-B14F-4D97-AF65-F5344CB8AC3E}">
        <p14:creationId xmlns:p14="http://schemas.microsoft.com/office/powerpoint/2010/main" val="800825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48D7E08-549B-4F6C-A115-D48E5D753AEF}" type="slidenum">
              <a:rPr lang="fr-FR" smtClean="0"/>
              <a:pPr/>
              <a:t>27</a:t>
            </a:fld>
            <a:endParaRPr lang="fr-FR" dirty="0"/>
          </a:p>
        </p:txBody>
      </p:sp>
      <p:pic>
        <p:nvPicPr>
          <p:cNvPr id="1945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3891" t="21937" r="23383" b="9009"/>
          <a:stretch/>
        </p:blipFill>
        <p:spPr bwMode="auto">
          <a:xfrm>
            <a:off x="290945" y="219436"/>
            <a:ext cx="11402291" cy="642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21"/>
          <p:cNvSpPr txBox="1">
            <a:spLocks noGrp="1"/>
          </p:cNvSpPr>
          <p:nvPr>
            <p:ph type="title"/>
          </p:nvPr>
        </p:nvSpPr>
        <p:spPr>
          <a:xfrm>
            <a:off x="537267" y="133863"/>
            <a:ext cx="10515600" cy="3596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t>LA NOUVELLE ORTHOGRAPHE </a:t>
            </a:r>
            <a:endParaRPr dirty="0"/>
          </a:p>
        </p:txBody>
      </p:sp>
      <p:sp>
        <p:nvSpPr>
          <p:cNvPr id="1345" name="Google Shape;1345;p121"/>
          <p:cNvSpPr txBox="1">
            <a:spLocks noGrp="1"/>
          </p:cNvSpPr>
          <p:nvPr>
            <p:ph type="body" idx="4294967295"/>
          </p:nvPr>
        </p:nvSpPr>
        <p:spPr>
          <a:xfrm>
            <a:off x="259080" y="946052"/>
            <a:ext cx="11658600" cy="575954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600"/>
              <a:buNone/>
            </a:pPr>
            <a:r>
              <a:rPr lang="fr-FR" sz="1600" b="1" cap="none" dirty="0">
                <a:latin typeface="Arial" panose="020B0604020202020204" pitchFamily="34" charset="0"/>
                <a:cs typeface="Arial" panose="020B0604020202020204" pitchFamily="34" charset="0"/>
              </a:rPr>
              <a:t>1)on met des traits </a:t>
            </a:r>
            <a:r>
              <a:rPr lang="fr-FR" sz="1600" b="1" cap="none" dirty="0">
                <a:solidFill>
                  <a:srgbClr val="FF0000"/>
                </a:solidFill>
                <a:latin typeface="Arial" panose="020B0604020202020204" pitchFamily="34" charset="0"/>
                <a:cs typeface="Arial" panose="020B0604020202020204" pitchFamily="34" charset="0"/>
              </a:rPr>
              <a:t>d'union entre tous les mots.  </a:t>
            </a:r>
            <a:r>
              <a:rPr lang="fr-FR" sz="1600" b="1" cap="none" dirty="0">
                <a:latin typeface="Arial" panose="020B0604020202020204" pitchFamily="34" charset="0"/>
                <a:cs typeface="Arial" panose="020B0604020202020204" pitchFamily="34" charset="0"/>
              </a:rPr>
              <a:t>: </a:t>
            </a:r>
            <a:r>
              <a:rPr lang="fr-FR" sz="1600" cap="none" dirty="0">
                <a:solidFill>
                  <a:srgbClr val="FF0000"/>
                </a:solidFill>
                <a:latin typeface="Arial" panose="020B0604020202020204" pitchFamily="34" charset="0"/>
                <a:cs typeface="Arial" panose="020B0604020202020204" pitchFamily="34" charset="0"/>
              </a:rPr>
              <a:t>* Deux-millions-cent-mille-trente-et-un</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b="1" cap="none" dirty="0">
                <a:latin typeface="Arial" panose="020B0604020202020204" pitchFamily="34" charset="0"/>
                <a:cs typeface="Arial" panose="020B0604020202020204" pitchFamily="34" charset="0"/>
              </a:rPr>
              <a:t>2)on met un -s à «cent» et à «vingt» lorsqu'il y en a  plusieurs  ET  qu'ils se trouvent à la fin du  nombre    </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mille-deux-cent-trente (pas de -s à « cent  », car il n'est pas à la fin)</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*Trente-mille-cent (pas de -s à «cent», car il n'y a qu'une  centaine)  </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 mille-trois-cents (-s à «  cents», car il est à la fin  ET  il y a 3 centaines) </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 mille-quatre-vingt-deux (pas de -s à « vingt», car il n'est pas à la fin)</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Mille-cent-vingt (pas de -s à «vingt», car il n'y a qu‘ une  vingtaine)</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Mille-quatre-vingts (-s à «</a:t>
            </a:r>
            <a:r>
              <a:rPr lang="fr-FR" sz="1600" cap="none" dirty="0" err="1">
                <a:latin typeface="Arial" panose="020B0604020202020204" pitchFamily="34" charset="0"/>
                <a:cs typeface="Arial" panose="020B0604020202020204" pitchFamily="34" charset="0"/>
              </a:rPr>
              <a:t>vingts</a:t>
            </a:r>
            <a:r>
              <a:rPr lang="fr-FR" sz="1600" cap="none" dirty="0">
                <a:latin typeface="Arial" panose="020B0604020202020204" pitchFamily="34" charset="0"/>
                <a:cs typeface="Arial" panose="020B0604020202020204" pitchFamily="34" charset="0"/>
              </a:rPr>
              <a:t>», car il est à la fin ET il y a 4 vingtaines)</a:t>
            </a:r>
            <a:endParaRPr dirty="0">
              <a:latin typeface="Arial" panose="020B0604020202020204" pitchFamily="34" charset="0"/>
              <a:cs typeface="Arial" panose="020B0604020202020204" pitchFamily="34" charset="0"/>
            </a:endParaRPr>
          </a:p>
          <a:p>
            <a:pPr marL="228600" lvl="0" indent="-228600" algn="l" rtl="0">
              <a:lnSpc>
                <a:spcPct val="120000"/>
              </a:lnSpc>
              <a:spcBef>
                <a:spcPts val="1000"/>
              </a:spcBef>
              <a:spcAft>
                <a:spcPts val="0"/>
              </a:spcAft>
              <a:buSzPts val="1600"/>
              <a:buChar char="•"/>
            </a:pPr>
            <a:r>
              <a:rPr lang="fr-FR" sz="1600" b="1" cap="none" dirty="0">
                <a:latin typeface="Arial" panose="020B0604020202020204" pitchFamily="34" charset="0"/>
                <a:cs typeface="Arial" panose="020B0604020202020204" pitchFamily="34" charset="0"/>
              </a:rPr>
              <a:t>3)les mots qui indiquent les classes [millions(s), milliard(s), mille] prennent un -s quand il en a </a:t>
            </a:r>
            <a:r>
              <a:rPr lang="fr-FR" sz="1600" cap="none" dirty="0">
                <a:latin typeface="Arial" panose="020B0604020202020204" pitchFamily="34" charset="0"/>
                <a:cs typeface="Arial" panose="020B0604020202020204" pitchFamily="34" charset="0"/>
              </a:rPr>
              <a:t>plusieurs   sauf «mille» qui est  invariable</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Un-million-quatre-cent-mille (pas de -s à «million», car il n'y a qu'un seul million)</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Deux-cent-millions-vingt-mille (-s à «millions», car il y a plusieurs millions)</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Un-milliard-deux-cent-mille (pas de -s à «milliard», car il n'y a qu'un seul milliard)</a:t>
            </a:r>
            <a:endParaRPr dirty="0">
              <a:latin typeface="Arial" panose="020B0604020202020204" pitchFamily="34" charset="0"/>
              <a:cs typeface="Arial" panose="020B0604020202020204" pitchFamily="34" charset="0"/>
            </a:endParaRPr>
          </a:p>
          <a:p>
            <a:pPr marL="0" lvl="0" indent="0" algn="l" rtl="0">
              <a:lnSpc>
                <a:spcPct val="120000"/>
              </a:lnSpc>
              <a:spcBef>
                <a:spcPts val="1000"/>
              </a:spcBef>
              <a:spcAft>
                <a:spcPts val="0"/>
              </a:spcAft>
              <a:buSzPts val="1600"/>
              <a:buNone/>
            </a:pPr>
            <a:r>
              <a:rPr lang="fr-FR" sz="1600" cap="none" dirty="0">
                <a:latin typeface="Arial" panose="020B0604020202020204" pitchFamily="34" charset="0"/>
                <a:cs typeface="Arial" panose="020B0604020202020204" pitchFamily="34" charset="0"/>
              </a:rPr>
              <a:t>* Trois-milliards-deux-mille-cent (-s à «milliards», car il y a plusieurs milliards)</a:t>
            </a:r>
            <a:endParaRPr dirty="0">
              <a:latin typeface="Arial" panose="020B0604020202020204" pitchFamily="34" charset="0"/>
              <a:cs typeface="Arial" panose="020B0604020202020204" pitchFamily="34" charset="0"/>
            </a:endParaRPr>
          </a:p>
        </p:txBody>
      </p:sp>
      <p:sp>
        <p:nvSpPr>
          <p:cNvPr id="1346" name="Google Shape;1346;p12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47E44086-3B7C-4FB4-8CF1-4766A5E8C884}" type="datetime1">
              <a:rPr lang="fr-FR" smtClean="0"/>
              <a:t>06/05/2019</a:t>
            </a:fld>
            <a:endParaRPr/>
          </a:p>
        </p:txBody>
      </p:sp>
      <p:sp>
        <p:nvSpPr>
          <p:cNvPr id="1347" name="Google Shape;1347;p121"/>
          <p:cNvSpPr txBox="1">
            <a:spLocks noGrp="1"/>
          </p:cNvSpPr>
          <p:nvPr>
            <p:ph type="ftr" idx="11"/>
          </p:nvPr>
        </p:nvSpPr>
        <p:spPr>
          <a:xfrm>
            <a:off x="8109043" y="6477374"/>
            <a:ext cx="4082957" cy="22822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a:t>Mission mathématiques du 68  circonscription de Wittelsheim</a:t>
            </a:r>
            <a:endParaRPr dirty="0"/>
          </a:p>
        </p:txBody>
      </p:sp>
      <p:sp>
        <p:nvSpPr>
          <p:cNvPr id="1348" name="Google Shape;1348;p12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1349" name="Google Shape;1349;p121"/>
          <p:cNvPicPr preferRelativeResize="0"/>
          <p:nvPr/>
        </p:nvPicPr>
        <p:blipFill rotWithShape="1">
          <a:blip r:embed="rId3">
            <a:alphaModFix/>
          </a:blip>
          <a:srcRect/>
          <a:stretch/>
        </p:blipFill>
        <p:spPr>
          <a:xfrm>
            <a:off x="11414739" y="195775"/>
            <a:ext cx="487722" cy="359695"/>
          </a:xfrm>
          <a:prstGeom prst="rect">
            <a:avLst/>
          </a:prstGeom>
          <a:noFill/>
          <a:ln>
            <a:noFill/>
          </a:ln>
        </p:spPr>
      </p:pic>
    </p:spTree>
    <p:extLst>
      <p:ext uri="{BB962C8B-B14F-4D97-AF65-F5344CB8AC3E}">
        <p14:creationId xmlns:p14="http://schemas.microsoft.com/office/powerpoint/2010/main" val="277933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212679" y="177779"/>
            <a:ext cx="4101600" cy="186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r>
              <a:rPr lang="fr-FR" dirty="0"/>
              <a:t>LES PILIERS DE LA CONSTRUCTION DU NOMBRE</a:t>
            </a:r>
            <a:endParaRPr dirty="0"/>
          </a:p>
        </p:txBody>
      </p:sp>
      <p:sp>
        <p:nvSpPr>
          <p:cNvPr id="354" name="Google Shape;354;p38"/>
          <p:cNvSpPr txBox="1">
            <a:spLocks noGrp="1"/>
          </p:cNvSpPr>
          <p:nvPr>
            <p:ph sz="quarter" idx="13"/>
          </p:nvPr>
        </p:nvSpPr>
        <p:spPr>
          <a:xfrm>
            <a:off x="234903" y="2130972"/>
            <a:ext cx="5298793" cy="4117428"/>
          </a:xfrm>
          <a:prstGeom prst="rect">
            <a:avLst/>
          </a:prstGeom>
          <a:solidFill>
            <a:srgbClr val="D4ECFB"/>
          </a:solid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000"/>
              <a:buNone/>
            </a:pPr>
            <a:endParaRPr dirty="0"/>
          </a:p>
          <a:p>
            <a:pPr marL="228600" lvl="0" indent="-228600" algn="l" rtl="0">
              <a:lnSpc>
                <a:spcPct val="120000"/>
              </a:lnSpc>
              <a:spcBef>
                <a:spcPts val="1000"/>
              </a:spcBef>
              <a:spcAft>
                <a:spcPts val="0"/>
              </a:spcAft>
              <a:buSzPts val="2000"/>
              <a:buChar char="•"/>
            </a:pPr>
            <a:r>
              <a:rPr lang="fr-FR" dirty="0"/>
              <a:t>SAVOIR DÉNOMBRER</a:t>
            </a:r>
            <a:endParaRPr dirty="0"/>
          </a:p>
          <a:p>
            <a:pPr marL="228600" lvl="0" indent="-228600" algn="l" rtl="0">
              <a:lnSpc>
                <a:spcPct val="120000"/>
              </a:lnSpc>
              <a:spcBef>
                <a:spcPts val="1000"/>
              </a:spcBef>
              <a:spcAft>
                <a:spcPts val="0"/>
              </a:spcAft>
              <a:buSzPts val="2000"/>
              <a:buChar char="•"/>
            </a:pPr>
            <a:r>
              <a:rPr lang="fr-FR" dirty="0"/>
              <a:t>SAVOIR ÉCRIRE ET NOMMER </a:t>
            </a:r>
            <a:r>
              <a:rPr lang="fr-FR" dirty="0">
                <a:solidFill>
                  <a:srgbClr val="FF0000"/>
                </a:solidFill>
              </a:rPr>
              <a:t>ET REPRÉSENTER</a:t>
            </a:r>
            <a:endParaRPr dirty="0"/>
          </a:p>
          <a:p>
            <a:pPr marL="228600" lvl="0" indent="-228600" algn="l" rtl="0">
              <a:lnSpc>
                <a:spcPct val="120000"/>
              </a:lnSpc>
              <a:spcBef>
                <a:spcPts val="1000"/>
              </a:spcBef>
              <a:spcAft>
                <a:spcPts val="0"/>
              </a:spcAft>
              <a:buSzPts val="2000"/>
              <a:buChar char="•"/>
            </a:pPr>
            <a:r>
              <a:rPr lang="fr-FR" dirty="0"/>
              <a:t>ÉCRIRE OU DIRE UNE SUITE DE NOMBRES</a:t>
            </a:r>
            <a:endParaRPr dirty="0"/>
          </a:p>
          <a:p>
            <a:pPr marL="228600" lvl="0" indent="-228600" algn="l" rtl="0">
              <a:lnSpc>
                <a:spcPct val="120000"/>
              </a:lnSpc>
              <a:spcBef>
                <a:spcPts val="1000"/>
              </a:spcBef>
              <a:spcAft>
                <a:spcPts val="0"/>
              </a:spcAft>
              <a:buSzPts val="2000"/>
              <a:buChar char="•"/>
            </a:pPr>
            <a:r>
              <a:rPr lang="fr-FR" dirty="0"/>
              <a:t>COMPARER, RANGER, ENCADRER</a:t>
            </a:r>
            <a:endParaRPr dirty="0"/>
          </a:p>
          <a:p>
            <a:pPr marL="228600" lvl="0" indent="-101600" algn="l" rtl="0">
              <a:lnSpc>
                <a:spcPct val="120000"/>
              </a:lnSpc>
              <a:spcBef>
                <a:spcPts val="1000"/>
              </a:spcBef>
              <a:spcAft>
                <a:spcPts val="0"/>
              </a:spcAft>
              <a:buSzPts val="2000"/>
              <a:buNone/>
            </a:pPr>
            <a:endParaRPr dirty="0"/>
          </a:p>
        </p:txBody>
      </p:sp>
      <p:sp>
        <p:nvSpPr>
          <p:cNvPr id="357" name="Google Shape;357;p38"/>
          <p:cNvSpPr txBox="1">
            <a:spLocks noGrp="1"/>
          </p:cNvSpPr>
          <p:nvPr>
            <p:ph type="dt" sz="half" idx="10"/>
          </p:nvPr>
        </p:nvSpPr>
        <p:spPr>
          <a:xfrm>
            <a:off x="7405254" y="642824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AC1127BE-D7D9-4BD8-BA97-A84B14D6FA94}" type="datetime1">
              <a:rPr lang="fr-FR" smtClean="0"/>
              <a:t>06/05/2019</a:t>
            </a:fld>
            <a:endParaRPr/>
          </a:p>
        </p:txBody>
      </p:sp>
      <p:sp>
        <p:nvSpPr>
          <p:cNvPr id="358" name="Google Shape;358;p38"/>
          <p:cNvSpPr txBox="1">
            <a:spLocks noGrp="1"/>
          </p:cNvSpPr>
          <p:nvPr>
            <p:ph type="ftr" sz="quarter" idx="11"/>
          </p:nvPr>
        </p:nvSpPr>
        <p:spPr>
          <a:xfrm>
            <a:off x="1005850"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359" name="Google Shape;359;p38"/>
          <p:cNvSpPr txBox="1">
            <a:spLocks noGrp="1"/>
          </p:cNvSpPr>
          <p:nvPr>
            <p:ph type="sldNum" sz="quarter" idx="12"/>
          </p:nvPr>
        </p:nvSpPr>
        <p:spPr>
          <a:xfrm>
            <a:off x="11234448" y="6501823"/>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356" name="Google Shape;356;p38"/>
          <p:cNvSpPr txBox="1"/>
          <p:nvPr/>
        </p:nvSpPr>
        <p:spPr>
          <a:xfrm>
            <a:off x="5860304" y="1307339"/>
            <a:ext cx="6138359" cy="4510600"/>
          </a:xfrm>
          <a:prstGeom prst="rect">
            <a:avLst/>
          </a:prstGeom>
          <a:solidFill>
            <a:srgbClr val="D4ECFB"/>
          </a:solid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Noto Sans Symbols"/>
              <a:buChar char="▪"/>
            </a:pPr>
            <a:r>
              <a:rPr lang="fr-FR" sz="1800" cap="none" dirty="0">
                <a:solidFill>
                  <a:schemeClr val="dk1"/>
                </a:solidFill>
                <a:latin typeface="Arial" panose="020B0604020202020204" pitchFamily="34" charset="0"/>
                <a:ea typeface="Questrial"/>
                <a:cs typeface="Arial" panose="020B0604020202020204" pitchFamily="34" charset="0"/>
                <a:sym typeface="Questrial"/>
              </a:rPr>
              <a:t>Les situations d’échange pour travailler l’écriture chiffrée du nombre.</a:t>
            </a:r>
            <a:endParaRPr lang="fr-FR" sz="1800" dirty="0"/>
          </a:p>
          <a:p>
            <a:pPr marL="228600" marR="0" lvl="0" indent="-228600" algn="l" rtl="0">
              <a:lnSpc>
                <a:spcPct val="120000"/>
              </a:lnSpc>
              <a:spcBef>
                <a:spcPts val="1000"/>
              </a:spcBef>
              <a:spcAft>
                <a:spcPts val="0"/>
              </a:spcAft>
              <a:buClr>
                <a:schemeClr val="dk1"/>
              </a:buClr>
              <a:buSzPts val="2000"/>
              <a:buFont typeface="Noto Sans Symbols"/>
              <a:buChar char="▪"/>
            </a:pPr>
            <a:r>
              <a:rPr lang="fr-FR" sz="1800" cap="none" dirty="0">
                <a:solidFill>
                  <a:schemeClr val="dk1"/>
                </a:solidFill>
                <a:latin typeface="Arial" panose="020B0604020202020204" pitchFamily="34" charset="0"/>
                <a:ea typeface="Questrial"/>
                <a:cs typeface="Arial" panose="020B0604020202020204" pitchFamily="34" charset="0"/>
                <a:sym typeface="Questrial"/>
              </a:rPr>
              <a:t>Les situations de groupements</a:t>
            </a:r>
            <a:endParaRPr lang="fr-FR" sz="1800" dirty="0"/>
          </a:p>
          <a:p>
            <a:pPr marL="228600" marR="0" lvl="0" indent="-228600" algn="l" rtl="0">
              <a:lnSpc>
                <a:spcPct val="120000"/>
              </a:lnSpc>
              <a:spcBef>
                <a:spcPts val="1000"/>
              </a:spcBef>
              <a:spcAft>
                <a:spcPts val="0"/>
              </a:spcAft>
              <a:buClr>
                <a:schemeClr val="dk1"/>
              </a:buClr>
              <a:buSzPts val="2000"/>
              <a:buFont typeface="Noto Sans Symbols"/>
              <a:buChar char="▪"/>
            </a:pPr>
            <a:r>
              <a:rPr lang="fr-FR" sz="1800" cap="none" dirty="0">
                <a:solidFill>
                  <a:schemeClr val="dk1"/>
                </a:solidFill>
                <a:latin typeface="Arial" panose="020B0604020202020204" pitchFamily="34" charset="0"/>
                <a:ea typeface="Questrial"/>
                <a:cs typeface="Arial" panose="020B0604020202020204" pitchFamily="34" charset="0"/>
                <a:sym typeface="Questrial"/>
              </a:rPr>
              <a:t>Les situations amenant à repenser les groupements par rapport aux échanges</a:t>
            </a:r>
            <a:endParaRPr lang="fr-FR" sz="1800" dirty="0"/>
          </a:p>
          <a:p>
            <a:pPr marL="228600" marR="0" lvl="0" indent="-228600" algn="l" rtl="0">
              <a:lnSpc>
                <a:spcPct val="120000"/>
              </a:lnSpc>
              <a:spcBef>
                <a:spcPts val="1000"/>
              </a:spcBef>
              <a:spcAft>
                <a:spcPts val="0"/>
              </a:spcAft>
              <a:buClr>
                <a:schemeClr val="dk1"/>
              </a:buClr>
              <a:buSzPts val="2000"/>
              <a:buFont typeface="Noto Sans Symbols"/>
              <a:buChar char="▪"/>
            </a:pPr>
            <a:r>
              <a:rPr lang="fr-FR" sz="1800" cap="none" dirty="0">
                <a:solidFill>
                  <a:schemeClr val="dk1"/>
                </a:solidFill>
                <a:latin typeface="Arial" panose="020B0604020202020204" pitchFamily="34" charset="0"/>
                <a:ea typeface="Questrial"/>
                <a:cs typeface="Arial" panose="020B0604020202020204" pitchFamily="34" charset="0"/>
                <a:sym typeface="Questrial"/>
              </a:rPr>
              <a:t>Les situations abordant le point de vue algorithmique (dans les deux systèmes</a:t>
            </a:r>
            <a:endParaRPr lang="fr-FR" sz="1800" dirty="0"/>
          </a:p>
          <a:p>
            <a:pPr marL="0" marR="0" lvl="0" indent="0" algn="l" rtl="0">
              <a:lnSpc>
                <a:spcPct val="120000"/>
              </a:lnSpc>
              <a:spcBef>
                <a:spcPts val="1000"/>
              </a:spcBef>
              <a:spcAft>
                <a:spcPts val="0"/>
              </a:spcAft>
              <a:buClr>
                <a:schemeClr val="dk1"/>
              </a:buClr>
              <a:buSzPts val="2000"/>
              <a:buFont typeface="Arial"/>
              <a:buNone/>
            </a:pPr>
            <a:r>
              <a:rPr lang="fr-FR" sz="1800" cap="none" dirty="0">
                <a:solidFill>
                  <a:schemeClr val="dk1"/>
                </a:solidFill>
                <a:latin typeface="Arial" panose="020B0604020202020204" pitchFamily="34" charset="0"/>
                <a:ea typeface="Questrial"/>
                <a:cs typeface="Arial" panose="020B0604020202020204" pitchFamily="34" charset="0"/>
                <a:sym typeface="Questrial"/>
              </a:rPr>
              <a:t>     De numération)</a:t>
            </a:r>
            <a:endParaRPr lang="fr-FR" sz="1800" dirty="0"/>
          </a:p>
          <a:p>
            <a:pPr marL="228600" marR="0" lvl="0" indent="-228600" algn="l" rtl="0">
              <a:lnSpc>
                <a:spcPct val="120000"/>
              </a:lnSpc>
              <a:spcBef>
                <a:spcPts val="1000"/>
              </a:spcBef>
              <a:spcAft>
                <a:spcPts val="0"/>
              </a:spcAft>
              <a:buClr>
                <a:schemeClr val="dk1"/>
              </a:buClr>
              <a:buSzPts val="2000"/>
              <a:buFont typeface="Noto Sans Symbols"/>
              <a:buChar char="▪"/>
            </a:pPr>
            <a:r>
              <a:rPr lang="fr-FR" sz="1800" cap="none" dirty="0">
                <a:solidFill>
                  <a:schemeClr val="dk1"/>
                </a:solidFill>
                <a:latin typeface="Arial" panose="020B0604020202020204" pitchFamily="34" charset="0"/>
                <a:ea typeface="Questrial"/>
                <a:cs typeface="Arial" panose="020B0604020202020204" pitchFamily="34" charset="0"/>
                <a:sym typeface="Questrial"/>
              </a:rPr>
              <a:t>Les situations d’exploration des règles de la numération orale et de mise en relation avec la numération de position (chiffrée)</a:t>
            </a:r>
            <a:endParaRPr lang="fr-FR" sz="1800" dirty="0"/>
          </a:p>
        </p:txBody>
      </p:sp>
      <p:pic>
        <p:nvPicPr>
          <p:cNvPr id="10"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412113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p:nvPr/>
        </p:nvSpPr>
        <p:spPr>
          <a:xfrm>
            <a:off x="456526" y="251687"/>
            <a:ext cx="6738357" cy="824203"/>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chemeClr val="dk1"/>
              </a:buClr>
              <a:buSzPts val="2160"/>
              <a:buFont typeface="Arial"/>
              <a:buNone/>
            </a:pPr>
            <a:r>
              <a:rPr lang="fr-FR" sz="2160" cap="none" dirty="0">
                <a:solidFill>
                  <a:schemeClr val="dk1"/>
                </a:solidFill>
                <a:latin typeface="Arial"/>
                <a:ea typeface="Arial"/>
                <a:cs typeface="Arial"/>
                <a:sym typeface="Arial"/>
              </a:rPr>
              <a:t>DES</a:t>
            </a:r>
            <a:br>
              <a:rPr lang="fr-FR" sz="2160" cap="none" dirty="0">
                <a:solidFill>
                  <a:srgbClr val="B1BB1C"/>
                </a:solidFill>
                <a:latin typeface="Arial"/>
                <a:ea typeface="Arial"/>
                <a:cs typeface="Arial"/>
                <a:sym typeface="Arial"/>
              </a:rPr>
            </a:br>
            <a:r>
              <a:rPr lang="fr-FR" sz="2160" cap="none" dirty="0">
                <a:solidFill>
                  <a:schemeClr val="dk1"/>
                </a:solidFill>
                <a:latin typeface="Arial"/>
                <a:ea typeface="Arial"/>
                <a:cs typeface="Arial"/>
                <a:sym typeface="Arial"/>
              </a:rPr>
              <a:t>NUMÉRATION : DES PASSAGES INCONTOURNABLES  </a:t>
            </a:r>
            <a:endParaRPr sz="2160" cap="none" dirty="0">
              <a:solidFill>
                <a:schemeClr val="dk1"/>
              </a:solidFill>
              <a:latin typeface="Arial" panose="020B0604020202020204" pitchFamily="34" charset="0"/>
              <a:ea typeface="Questrial"/>
              <a:cs typeface="Arial" panose="020B0604020202020204" pitchFamily="34" charset="0"/>
              <a:sym typeface="Questrial"/>
            </a:endParaRPr>
          </a:p>
        </p:txBody>
      </p:sp>
      <p:sp>
        <p:nvSpPr>
          <p:cNvPr id="367" name="Google Shape;367;p39"/>
          <p:cNvSpPr txBox="1">
            <a:spLocks noGrp="1"/>
          </p:cNvSpPr>
          <p:nvPr>
            <p:ph type="dt" sz="half" idx="10"/>
          </p:nvPr>
        </p:nvSpPr>
        <p:spPr>
          <a:xfrm>
            <a:off x="7622272" y="655320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FE6F65C6-5888-4818-B067-17A5BB3EEB21}" type="datetime1">
              <a:rPr lang="fr-FR" smtClean="0"/>
              <a:t>06/05/2019</a:t>
            </a:fld>
            <a:endParaRPr dirty="0"/>
          </a:p>
        </p:txBody>
      </p:sp>
      <p:sp>
        <p:nvSpPr>
          <p:cNvPr id="368" name="Google Shape;368;p39"/>
          <p:cNvSpPr txBox="1">
            <a:spLocks noGrp="1"/>
          </p:cNvSpPr>
          <p:nvPr>
            <p:ph type="ftr" sz="quarter" idx="11"/>
          </p:nvPr>
        </p:nvSpPr>
        <p:spPr>
          <a:xfrm>
            <a:off x="1005850" y="6492875"/>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369" name="Google Shape;369;p39"/>
          <p:cNvSpPr txBox="1">
            <a:spLocks noGrp="1"/>
          </p:cNvSpPr>
          <p:nvPr>
            <p:ph type="sldNum" sz="quarter" idx="12"/>
          </p:nvPr>
        </p:nvSpPr>
        <p:spPr>
          <a:xfrm>
            <a:off x="11234448" y="6501823"/>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pic>
        <p:nvPicPr>
          <p:cNvPr id="370" name="Google Shape;370;p39"/>
          <p:cNvPicPr preferRelativeResize="0"/>
          <p:nvPr/>
        </p:nvPicPr>
        <p:blipFill rotWithShape="1">
          <a:blip r:embed="rId3">
            <a:alphaModFix/>
          </a:blip>
          <a:srcRect/>
          <a:stretch/>
        </p:blipFill>
        <p:spPr>
          <a:xfrm>
            <a:off x="212665" y="6413775"/>
            <a:ext cx="487722" cy="359695"/>
          </a:xfrm>
          <a:prstGeom prst="rect">
            <a:avLst/>
          </a:prstGeom>
          <a:noFill/>
          <a:ln>
            <a:noFill/>
          </a:ln>
        </p:spPr>
      </p:pic>
      <p:sp>
        <p:nvSpPr>
          <p:cNvPr id="371" name="Google Shape;371;p39"/>
          <p:cNvSpPr txBox="1"/>
          <p:nvPr/>
        </p:nvSpPr>
        <p:spPr>
          <a:xfrm>
            <a:off x="7551321" y="1674637"/>
            <a:ext cx="4689641" cy="4878563"/>
          </a:xfrm>
          <a:prstGeom prst="rect">
            <a:avLst/>
          </a:prstGeom>
          <a:solidFill>
            <a:srgbClr val="D9BD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dirty="0">
                <a:solidFill>
                  <a:schemeClr val="dk1"/>
                </a:solidFill>
                <a:latin typeface="Arial" panose="020B0604020202020204" pitchFamily="34" charset="0"/>
                <a:ea typeface="Questrial"/>
                <a:cs typeface="Arial" panose="020B0604020202020204" pitchFamily="34" charset="0"/>
                <a:sym typeface="Questrial"/>
              </a:rPr>
              <a:t>les situations de type « jeu du banquier ». </a:t>
            </a: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r>
              <a:rPr lang="fr-FR" sz="2400" dirty="0">
                <a:solidFill>
                  <a:schemeClr val="dk1"/>
                </a:solidFill>
                <a:latin typeface="Arial" panose="020B0604020202020204" pitchFamily="34" charset="0"/>
                <a:ea typeface="Questrial"/>
                <a:cs typeface="Arial" panose="020B0604020202020204" pitchFamily="34" charset="0"/>
                <a:sym typeface="Questrial"/>
              </a:rPr>
              <a:t>  </a:t>
            </a: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r>
              <a:rPr lang="fr-FR" sz="2400" dirty="0">
                <a:solidFill>
                  <a:schemeClr val="dk1"/>
                </a:solidFill>
                <a:latin typeface="Arial" panose="020B0604020202020204" pitchFamily="34" charset="0"/>
                <a:ea typeface="Questrial"/>
                <a:cs typeface="Arial" panose="020B0604020202020204" pitchFamily="34" charset="0"/>
                <a:sym typeface="Questrial"/>
              </a:rPr>
              <a:t>« Les fourmillions ou les craies » </a:t>
            </a:r>
            <a:endParaRPr dirty="0"/>
          </a:p>
          <a:p>
            <a:pPr marL="0" marR="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r>
              <a:rPr lang="fr-FR" sz="2400" dirty="0">
                <a:solidFill>
                  <a:schemeClr val="dk1"/>
                </a:solidFill>
                <a:latin typeface="Arial" panose="020B0604020202020204" pitchFamily="34" charset="0"/>
                <a:ea typeface="Questrial"/>
                <a:cs typeface="Arial" panose="020B0604020202020204" pitchFamily="34" charset="0"/>
                <a:sym typeface="Questrial"/>
              </a:rPr>
              <a:t>  </a:t>
            </a:r>
            <a:endParaRPr dirty="0"/>
          </a:p>
          <a:p>
            <a:pPr marL="0" marR="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spcBef>
                <a:spcPts val="0"/>
              </a:spcBef>
              <a:spcAft>
                <a:spcPts val="0"/>
              </a:spcAft>
              <a:buNone/>
            </a:pPr>
            <a:endParaRPr sz="1800" dirty="0">
              <a:solidFill>
                <a:schemeClr val="dk1"/>
              </a:solidFill>
              <a:latin typeface="Arial" panose="020B0604020202020204" pitchFamily="34" charset="0"/>
              <a:ea typeface="Questrial"/>
              <a:cs typeface="Arial" panose="020B0604020202020204" pitchFamily="34" charset="0"/>
              <a:sym typeface="Questrial"/>
            </a:endParaRPr>
          </a:p>
        </p:txBody>
      </p:sp>
      <p:sp>
        <p:nvSpPr>
          <p:cNvPr id="372" name="Google Shape;372;p39"/>
          <p:cNvSpPr/>
          <p:nvPr/>
        </p:nvSpPr>
        <p:spPr>
          <a:xfrm>
            <a:off x="3476625" y="3911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fr-F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73" name="Google Shape;373;p39"/>
          <p:cNvSpPr/>
          <p:nvPr/>
        </p:nvSpPr>
        <p:spPr>
          <a:xfrm>
            <a:off x="3476625" y="39719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fr-F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74" name="Google Shape;374;p39"/>
          <p:cNvSpPr txBox="1"/>
          <p:nvPr/>
        </p:nvSpPr>
        <p:spPr>
          <a:xfrm>
            <a:off x="8156166" y="995877"/>
            <a:ext cx="3365795" cy="369332"/>
          </a:xfrm>
          <a:prstGeom prst="rect">
            <a:avLst/>
          </a:prstGeom>
          <a:solidFill>
            <a:srgbClr val="D9BD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dk1"/>
                </a:solidFill>
                <a:latin typeface="Arial"/>
                <a:ea typeface="Arial"/>
                <a:cs typeface="Arial"/>
                <a:sym typeface="Arial"/>
              </a:rPr>
              <a:t>les activités types</a:t>
            </a:r>
            <a:endParaRPr sz="1800" dirty="0">
              <a:solidFill>
                <a:schemeClr val="dk1"/>
              </a:solidFill>
              <a:latin typeface="Arial" panose="020B0604020202020204" pitchFamily="34" charset="0"/>
              <a:ea typeface="Questrial"/>
              <a:cs typeface="Arial" panose="020B0604020202020204" pitchFamily="34" charset="0"/>
              <a:sym typeface="Questrial"/>
            </a:endParaRPr>
          </a:p>
        </p:txBody>
      </p:sp>
      <p:sp>
        <p:nvSpPr>
          <p:cNvPr id="375" name="Google Shape;375;p39"/>
          <p:cNvSpPr txBox="1"/>
          <p:nvPr/>
        </p:nvSpPr>
        <p:spPr>
          <a:xfrm>
            <a:off x="249054" y="1347537"/>
            <a:ext cx="7156200" cy="5154286"/>
          </a:xfrm>
          <a:prstGeom prst="rect">
            <a:avLst/>
          </a:prstGeom>
          <a:solidFill>
            <a:srgbClr val="D4ECFB"/>
          </a:solid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400"/>
              <a:buFont typeface="Noto Sans Symbols"/>
              <a:buChar char="▪"/>
            </a:pPr>
            <a:r>
              <a:rPr lang="fr-FR" sz="2400" cap="none" dirty="0">
                <a:solidFill>
                  <a:schemeClr val="dk1"/>
                </a:solidFill>
                <a:latin typeface="Arial" panose="020B0604020202020204" pitchFamily="34" charset="0"/>
                <a:ea typeface="Questrial"/>
                <a:cs typeface="Arial" panose="020B0604020202020204" pitchFamily="34" charset="0"/>
                <a:sym typeface="Questrial"/>
              </a:rPr>
              <a:t>Les situations d’échange pour travailler l’écriture chiffrée du nombre.</a:t>
            </a:r>
            <a:endParaRPr sz="2400" cap="none" dirty="0">
              <a:solidFill>
                <a:schemeClr val="dk1"/>
              </a:solidFill>
              <a:latin typeface="Arial" panose="020B0604020202020204" pitchFamily="34" charset="0"/>
              <a:ea typeface="Questrial"/>
              <a:cs typeface="Arial" panose="020B0604020202020204" pitchFamily="34" charset="0"/>
              <a:sym typeface="Questrial"/>
            </a:endParaRPr>
          </a:p>
          <a:p>
            <a:pPr marL="0" marR="0" lvl="0" indent="0" algn="l" rtl="0">
              <a:lnSpc>
                <a:spcPct val="120000"/>
              </a:lnSpc>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228600" marR="0" lvl="0" indent="-228600" algn="l" rtl="0">
              <a:lnSpc>
                <a:spcPct val="120000"/>
              </a:lnSpc>
              <a:spcBef>
                <a:spcPts val="1000"/>
              </a:spcBef>
              <a:spcAft>
                <a:spcPts val="0"/>
              </a:spcAft>
              <a:buClr>
                <a:schemeClr val="dk1"/>
              </a:buClr>
              <a:buSzPts val="2400"/>
              <a:buFont typeface="Noto Sans Symbols"/>
              <a:buChar char="▪"/>
            </a:pPr>
            <a:r>
              <a:rPr lang="fr-FR" sz="2400" cap="none" dirty="0">
                <a:solidFill>
                  <a:schemeClr val="dk1"/>
                </a:solidFill>
                <a:latin typeface="Arial" panose="020B0604020202020204" pitchFamily="34" charset="0"/>
                <a:ea typeface="Questrial"/>
                <a:cs typeface="Arial" panose="020B0604020202020204" pitchFamily="34" charset="0"/>
                <a:sym typeface="Questrial"/>
              </a:rPr>
              <a:t>Les situations de groupements</a:t>
            </a:r>
            <a:endParaRPr sz="2400" cap="none" dirty="0">
              <a:solidFill>
                <a:schemeClr val="dk1"/>
              </a:solidFill>
              <a:latin typeface="Arial" panose="020B0604020202020204" pitchFamily="34" charset="0"/>
              <a:ea typeface="Questrial"/>
              <a:cs typeface="Arial" panose="020B0604020202020204" pitchFamily="34" charset="0"/>
              <a:sym typeface="Questrial"/>
            </a:endParaRPr>
          </a:p>
          <a:p>
            <a:pPr marL="457200" marR="0" lvl="0" indent="0" algn="l" rtl="0">
              <a:lnSpc>
                <a:spcPct val="120000"/>
              </a:lnSpc>
              <a:spcBef>
                <a:spcPts val="100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228600" marR="0" lvl="0" indent="-228600" algn="l" rtl="0">
              <a:lnSpc>
                <a:spcPct val="120000"/>
              </a:lnSpc>
              <a:spcBef>
                <a:spcPts val="1000"/>
              </a:spcBef>
              <a:spcAft>
                <a:spcPts val="0"/>
              </a:spcAft>
              <a:buClr>
                <a:schemeClr val="dk1"/>
              </a:buClr>
              <a:buSzPts val="2400"/>
              <a:buFont typeface="Noto Sans Symbols"/>
              <a:buChar char="▪"/>
            </a:pPr>
            <a:r>
              <a:rPr lang="fr-FR" sz="2400" cap="none" dirty="0">
                <a:solidFill>
                  <a:schemeClr val="dk1"/>
                </a:solidFill>
                <a:latin typeface="Arial" panose="020B0604020202020204" pitchFamily="34" charset="0"/>
                <a:ea typeface="Questrial"/>
                <a:cs typeface="Arial" panose="020B0604020202020204" pitchFamily="34" charset="0"/>
                <a:sym typeface="Questrial"/>
              </a:rPr>
              <a:t>Les situations amenant à repenser les groupements par rapport aux échanges</a:t>
            </a:r>
            <a:endParaRPr dirty="0"/>
          </a:p>
          <a:p>
            <a:pPr marL="457200" marR="0" lvl="0" indent="0" algn="l" rtl="0">
              <a:lnSpc>
                <a:spcPct val="120000"/>
              </a:lnSpc>
              <a:spcBef>
                <a:spcPts val="1000"/>
              </a:spcBef>
              <a:spcAft>
                <a:spcPts val="0"/>
              </a:spcAft>
              <a:buNone/>
            </a:pPr>
            <a:endParaRPr sz="2400" cap="none" dirty="0">
              <a:solidFill>
                <a:schemeClr val="dk1"/>
              </a:solidFill>
              <a:latin typeface="Arial" panose="020B0604020202020204" pitchFamily="34" charset="0"/>
              <a:ea typeface="Questrial"/>
              <a:cs typeface="Arial" panose="020B0604020202020204" pitchFamily="34" charset="0"/>
              <a:sym typeface="Questrial"/>
            </a:endParaRPr>
          </a:p>
        </p:txBody>
      </p:sp>
      <p:sp>
        <p:nvSpPr>
          <p:cNvPr id="376" name="Google Shape;376;p39"/>
          <p:cNvSpPr/>
          <p:nvPr/>
        </p:nvSpPr>
        <p:spPr>
          <a:xfrm>
            <a:off x="4265243" y="3248229"/>
            <a:ext cx="3176400" cy="266400"/>
          </a:xfrm>
          <a:prstGeom prst="rightArrow">
            <a:avLst>
              <a:gd name="adj1" fmla="val 50000"/>
              <a:gd name="adj2" fmla="val 50000"/>
            </a:avLst>
          </a:prstGeom>
          <a:solidFill>
            <a:schemeClr val="accent1"/>
          </a:solidFill>
          <a:ln w="15875" cap="flat" cmpd="sng">
            <a:solidFill>
              <a:srgbClr val="2276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Questrial"/>
              <a:cs typeface="Arial" panose="020B0604020202020204" pitchFamily="34" charset="0"/>
              <a:sym typeface="Questrial"/>
            </a:endParaRPr>
          </a:p>
        </p:txBody>
      </p:sp>
      <p:sp>
        <p:nvSpPr>
          <p:cNvPr id="377" name="Google Shape;377;p39"/>
          <p:cNvSpPr/>
          <p:nvPr/>
        </p:nvSpPr>
        <p:spPr>
          <a:xfrm>
            <a:off x="5606608" y="1876637"/>
            <a:ext cx="1915800" cy="511500"/>
          </a:xfrm>
          <a:prstGeom prst="rightArrow">
            <a:avLst>
              <a:gd name="adj1" fmla="val 50000"/>
              <a:gd name="adj2" fmla="val 50000"/>
            </a:avLst>
          </a:prstGeom>
          <a:solidFill>
            <a:schemeClr val="accent1"/>
          </a:solidFill>
          <a:ln w="15875" cap="flat" cmpd="sng">
            <a:solidFill>
              <a:srgbClr val="2276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Questrial"/>
              <a:cs typeface="Arial" panose="020B0604020202020204" pitchFamily="34" charset="0"/>
              <a:sym typeface="Questrial"/>
            </a:endParaRPr>
          </a:p>
        </p:txBody>
      </p:sp>
      <p:pic>
        <p:nvPicPr>
          <p:cNvPr id="16"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224667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0"/>
          <p:cNvSpPr txBox="1">
            <a:spLocks noGrp="1"/>
          </p:cNvSpPr>
          <p:nvPr>
            <p:ph sz="quarter" idx="13"/>
          </p:nvPr>
        </p:nvSpPr>
        <p:spPr>
          <a:xfrm>
            <a:off x="258350" y="1300703"/>
            <a:ext cx="6700500" cy="4386900"/>
          </a:xfrm>
          <a:prstGeom prst="rect">
            <a:avLst/>
          </a:prstGeom>
          <a:solidFill>
            <a:srgbClr val="D4ECFB"/>
          </a:solidFill>
        </p:spPr>
        <p:txBody>
          <a:bodyPr spcFirstLastPara="1" wrap="square" lIns="91425" tIns="45700" rIns="91425" bIns="45700" anchor="t" anchorCtr="0">
            <a:noAutofit/>
          </a:bodyPr>
          <a:lstStyle/>
          <a:p>
            <a:pPr marL="228600" lvl="0" indent="-228600" algn="l" rtl="0">
              <a:spcBef>
                <a:spcPts val="1000"/>
              </a:spcBef>
              <a:spcAft>
                <a:spcPts val="0"/>
              </a:spcAft>
              <a:buSzPts val="2400"/>
              <a:buFont typeface="Noto Sans Symbols"/>
              <a:buChar char="▪"/>
            </a:pPr>
            <a:r>
              <a:rPr lang="fr-FR" sz="2400" dirty="0"/>
              <a:t>Les situations abordant le point de vue algorithmique (dans les deux systèmes De numération)</a:t>
            </a:r>
            <a:endParaRPr sz="2400" dirty="0"/>
          </a:p>
          <a:p>
            <a:pPr marL="457200" lvl="0" indent="0" algn="l" rtl="0">
              <a:spcBef>
                <a:spcPts val="1000"/>
              </a:spcBef>
              <a:spcAft>
                <a:spcPts val="0"/>
              </a:spcAft>
              <a:buNone/>
            </a:pPr>
            <a:endParaRPr sz="2400" dirty="0"/>
          </a:p>
          <a:p>
            <a:pPr marL="228600" lvl="0" indent="-228600" algn="l" rtl="0">
              <a:spcBef>
                <a:spcPts val="1000"/>
              </a:spcBef>
              <a:spcAft>
                <a:spcPts val="0"/>
              </a:spcAft>
              <a:buSzPts val="2400"/>
              <a:buFont typeface="Noto Sans Symbols"/>
              <a:buChar char="▪"/>
            </a:pPr>
            <a:r>
              <a:rPr lang="fr-FR" sz="2400" dirty="0"/>
              <a:t>Les situations d’exploration des règles de la numération orale et de mise en relation avec la numération de position (chiffrée)</a:t>
            </a:r>
            <a:endParaRPr sz="2400" dirty="0"/>
          </a:p>
          <a:p>
            <a:pPr marL="0" lvl="0" indent="0" algn="l" rtl="0">
              <a:spcBef>
                <a:spcPts val="1000"/>
              </a:spcBef>
              <a:spcAft>
                <a:spcPts val="0"/>
              </a:spcAft>
              <a:buNone/>
            </a:pPr>
            <a:endParaRPr dirty="0"/>
          </a:p>
        </p:txBody>
      </p:sp>
      <p:sp>
        <p:nvSpPr>
          <p:cNvPr id="2" name="Espace réservé de la date 1"/>
          <p:cNvSpPr>
            <a:spLocks noGrp="1"/>
          </p:cNvSpPr>
          <p:nvPr>
            <p:ph type="dt" sz="half" idx="10"/>
          </p:nvPr>
        </p:nvSpPr>
        <p:spPr>
          <a:xfrm>
            <a:off x="7770811" y="6569449"/>
            <a:ext cx="2743200" cy="365125"/>
          </a:xfrm>
        </p:spPr>
        <p:txBody>
          <a:bodyPr/>
          <a:lstStyle/>
          <a:p>
            <a:fld id="{495F3768-5FB4-40DC-8C7A-77F60115F3C9}" type="datetime1">
              <a:rPr lang="fr-FR" smtClean="0"/>
              <a:t>06/05/2019</a:t>
            </a:fld>
            <a:endParaRPr lang="fr-FR" dirty="0"/>
          </a:p>
        </p:txBody>
      </p:sp>
      <p:sp>
        <p:nvSpPr>
          <p:cNvPr id="3" name="Espace réservé du pied de page 2"/>
          <p:cNvSpPr>
            <a:spLocks noGrp="1"/>
          </p:cNvSpPr>
          <p:nvPr>
            <p:ph type="ftr" sz="quarter" idx="11"/>
          </p:nvPr>
        </p:nvSpPr>
        <p:spPr>
          <a:xfrm>
            <a:off x="0" y="6531162"/>
            <a:ext cx="6672887" cy="365125"/>
          </a:xfrm>
        </p:spPr>
        <p:txBody>
          <a:bodyPr/>
          <a:lstStyle/>
          <a:p>
            <a:r>
              <a:rPr lang="fr-FR"/>
              <a:t>Mission mathématiques du 68  circonscription de Wittelsheim</a:t>
            </a:r>
          </a:p>
        </p:txBody>
      </p:sp>
      <p:sp>
        <p:nvSpPr>
          <p:cNvPr id="387" name="Google Shape;387;p40"/>
          <p:cNvSpPr txBox="1">
            <a:spLocks noGrp="1"/>
          </p:cNvSpPr>
          <p:nvPr>
            <p:ph type="sldNum" sz="quarter" idx="12"/>
          </p:nvPr>
        </p:nvSpPr>
        <p:spPr>
          <a:xfrm>
            <a:off x="11001722" y="6509925"/>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dirty="0"/>
          </a:p>
        </p:txBody>
      </p:sp>
      <p:sp>
        <p:nvSpPr>
          <p:cNvPr id="388" name="Google Shape;388;p40"/>
          <p:cNvSpPr txBox="1"/>
          <p:nvPr/>
        </p:nvSpPr>
        <p:spPr>
          <a:xfrm>
            <a:off x="7208796" y="1571939"/>
            <a:ext cx="5118300" cy="4213500"/>
          </a:xfrm>
          <a:prstGeom prst="rect">
            <a:avLst/>
          </a:prstGeom>
          <a:solidFill>
            <a:srgbClr val="D9BDEC"/>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fr-FR" sz="2400" dirty="0">
                <a:solidFill>
                  <a:schemeClr val="dk1"/>
                </a:solidFill>
                <a:latin typeface="Arial" panose="020B0604020202020204" pitchFamily="34" charset="0"/>
                <a:ea typeface="Questrial"/>
                <a:cs typeface="Arial" panose="020B0604020202020204" pitchFamily="34" charset="0"/>
                <a:sym typeface="Questrial"/>
              </a:rPr>
              <a:t>La situation du « jeu du château</a:t>
            </a: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Clr>
                <a:schemeClr val="dk1"/>
              </a:buClr>
              <a:buFont typeface="Arial"/>
              <a:buNone/>
            </a:pP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Clr>
                <a:schemeClr val="dk1"/>
              </a:buClr>
              <a:buFont typeface="Arial"/>
              <a:buNone/>
            </a:pPr>
            <a:r>
              <a:rPr lang="fr-FR" sz="2400" dirty="0">
                <a:solidFill>
                  <a:schemeClr val="dk1"/>
                </a:solidFill>
                <a:latin typeface="Arial" panose="020B0604020202020204" pitchFamily="34" charset="0"/>
                <a:ea typeface="Questrial"/>
                <a:cs typeface="Arial" panose="020B0604020202020204" pitchFamily="34" charset="0"/>
                <a:sym typeface="Questrial"/>
              </a:rPr>
              <a:t>  le dictionnaire des nombres</a:t>
            </a:r>
            <a:endParaRPr dirty="0">
              <a:solidFill>
                <a:schemeClr val="dk1"/>
              </a:solidFill>
            </a:endParaRPr>
          </a:p>
          <a:p>
            <a:pPr marL="0" lvl="0" indent="0" algn="l" rtl="0">
              <a:spcBef>
                <a:spcPts val="0"/>
              </a:spcBef>
              <a:spcAft>
                <a:spcPts val="0"/>
              </a:spcAft>
              <a:buClr>
                <a:schemeClr val="dk1"/>
              </a:buClr>
              <a:buFont typeface="Arial"/>
              <a:buNone/>
            </a:pPr>
            <a:r>
              <a:rPr lang="fr-FR" sz="2400" dirty="0">
                <a:solidFill>
                  <a:schemeClr val="dk1"/>
                </a:solidFill>
                <a:latin typeface="Arial" panose="020B0604020202020204" pitchFamily="34" charset="0"/>
                <a:ea typeface="Questrial"/>
                <a:cs typeface="Arial" panose="020B0604020202020204" pitchFamily="34" charset="0"/>
                <a:sym typeface="Questrial"/>
              </a:rPr>
              <a:t>Le jeu de cartes , les unes avec des chiffres, les autres avec les mots nombres</a:t>
            </a:r>
            <a:endParaRPr sz="24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Clr>
                <a:schemeClr val="dk1"/>
              </a:buClr>
              <a:buFont typeface="Arial"/>
              <a:buNone/>
            </a:pPr>
            <a:endParaRPr sz="1800" dirty="0">
              <a:solidFill>
                <a:schemeClr val="dk1"/>
              </a:solidFill>
              <a:latin typeface="Arial" panose="020B0604020202020204" pitchFamily="34" charset="0"/>
              <a:ea typeface="Questrial"/>
              <a:cs typeface="Arial" panose="020B0604020202020204" pitchFamily="34" charset="0"/>
              <a:sym typeface="Questrial"/>
            </a:endParaRPr>
          </a:p>
          <a:p>
            <a:pPr marL="0" lvl="0" indent="0" algn="l" rtl="0">
              <a:spcBef>
                <a:spcPts val="0"/>
              </a:spcBef>
              <a:spcAft>
                <a:spcPts val="0"/>
              </a:spcAft>
              <a:buNone/>
            </a:pPr>
            <a:endParaRPr dirty="0"/>
          </a:p>
        </p:txBody>
      </p:sp>
      <p:pic>
        <p:nvPicPr>
          <p:cNvPr id="6"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sp>
        <p:nvSpPr>
          <p:cNvPr id="9" name="Google Shape;366;p39"/>
          <p:cNvSpPr txBox="1"/>
          <p:nvPr/>
        </p:nvSpPr>
        <p:spPr>
          <a:xfrm>
            <a:off x="456526" y="251687"/>
            <a:ext cx="6738357" cy="824203"/>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chemeClr val="dk1"/>
              </a:buClr>
              <a:buSzPts val="2160"/>
              <a:buFont typeface="Arial"/>
              <a:buNone/>
            </a:pPr>
            <a:r>
              <a:rPr lang="fr-FR" sz="2160" cap="none" dirty="0">
                <a:solidFill>
                  <a:schemeClr val="dk1"/>
                </a:solidFill>
                <a:latin typeface="Arial"/>
                <a:ea typeface="Arial"/>
                <a:cs typeface="Arial"/>
                <a:sym typeface="Arial"/>
              </a:rPr>
              <a:t>DES</a:t>
            </a:r>
            <a:br>
              <a:rPr lang="fr-FR" sz="2160" cap="none" dirty="0">
                <a:solidFill>
                  <a:srgbClr val="B1BB1C"/>
                </a:solidFill>
                <a:latin typeface="Arial"/>
                <a:ea typeface="Arial"/>
                <a:cs typeface="Arial"/>
                <a:sym typeface="Arial"/>
              </a:rPr>
            </a:br>
            <a:r>
              <a:rPr lang="fr-FR" sz="2160" cap="none" dirty="0">
                <a:solidFill>
                  <a:schemeClr val="dk1"/>
                </a:solidFill>
                <a:latin typeface="Arial"/>
                <a:ea typeface="Arial"/>
                <a:cs typeface="Arial"/>
                <a:sym typeface="Arial"/>
              </a:rPr>
              <a:t>NUMÉRATION : DES PASSAGES INCONTOURNABLES  </a:t>
            </a:r>
            <a:endParaRPr sz="2160" cap="none" dirty="0">
              <a:solidFill>
                <a:schemeClr val="dk1"/>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395640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120"/>
          <p:cNvSpPr txBox="1">
            <a:spLocks noGrp="1"/>
          </p:cNvSpPr>
          <p:nvPr>
            <p:ph type="title"/>
          </p:nvPr>
        </p:nvSpPr>
        <p:spPr>
          <a:xfrm>
            <a:off x="623875" y="42083"/>
            <a:ext cx="10364451" cy="5935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Questrial"/>
              <a:buNone/>
            </a:pPr>
            <a:endParaRPr dirty="0"/>
          </a:p>
        </p:txBody>
      </p:sp>
      <p:sp>
        <p:nvSpPr>
          <p:cNvPr id="1332" name="Google Shape;1332;p120"/>
          <p:cNvSpPr txBox="1">
            <a:spLocks noGrp="1"/>
          </p:cNvSpPr>
          <p:nvPr>
            <p:ph sz="quarter" idx="13"/>
          </p:nvPr>
        </p:nvSpPr>
        <p:spPr>
          <a:xfrm>
            <a:off x="0" y="927227"/>
            <a:ext cx="10363826" cy="5223574"/>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2400"/>
              <a:buChar char="•"/>
            </a:pPr>
            <a:r>
              <a:rPr lang="fr-FR" sz="2400" b="1" cap="none" dirty="0">
                <a:latin typeface="Arial"/>
                <a:ea typeface="Arial"/>
                <a:cs typeface="Arial"/>
                <a:sym typeface="Arial"/>
              </a:rPr>
              <a:t>Travailler la numération, c’est proposer des activités mettant en évidence les aspects : groupements, échanges, position, </a:t>
            </a:r>
            <a:r>
              <a:rPr lang="fr-FR" sz="2400" b="1" cap="none" dirty="0" err="1">
                <a:latin typeface="Arial"/>
                <a:ea typeface="Arial"/>
                <a:cs typeface="Arial"/>
                <a:sym typeface="Arial"/>
              </a:rPr>
              <a:t>oralisation</a:t>
            </a:r>
            <a:r>
              <a:rPr lang="fr-FR" sz="2400" b="1" cap="none" dirty="0">
                <a:latin typeface="Arial"/>
                <a:ea typeface="Arial"/>
                <a:cs typeface="Arial"/>
                <a:sym typeface="Arial"/>
              </a:rPr>
              <a:t>. </a:t>
            </a:r>
            <a:endParaRPr dirty="0"/>
          </a:p>
          <a:p>
            <a:pPr marL="228600" lvl="0" indent="-101600" algn="l" rtl="0">
              <a:lnSpc>
                <a:spcPct val="120000"/>
              </a:lnSpc>
              <a:spcBef>
                <a:spcPts val="1000"/>
              </a:spcBef>
              <a:spcAft>
                <a:spcPts val="0"/>
              </a:spcAft>
              <a:buSzPts val="2000"/>
              <a:buNone/>
            </a:pPr>
            <a:endParaRPr dirty="0"/>
          </a:p>
        </p:txBody>
      </p:sp>
      <p:sp>
        <p:nvSpPr>
          <p:cNvPr id="1333" name="Google Shape;1333;p120"/>
          <p:cNvSpPr txBox="1">
            <a:spLocks noGrp="1"/>
          </p:cNvSpPr>
          <p:nvPr>
            <p:ph type="dt" sz="half" idx="10"/>
          </p:nvPr>
        </p:nvSpPr>
        <p:spPr>
          <a:xfrm>
            <a:off x="7770811" y="645645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DFC81CF5-3C75-4F89-8840-2B2AC88BC2B5}" type="datetime1">
              <a:rPr lang="fr-FR" smtClean="0"/>
              <a:t>06/05/2019</a:t>
            </a:fld>
            <a:endParaRPr/>
          </a:p>
        </p:txBody>
      </p:sp>
      <p:sp>
        <p:nvSpPr>
          <p:cNvPr id="1334" name="Google Shape;1334;p120"/>
          <p:cNvSpPr txBox="1">
            <a:spLocks noGrp="1"/>
          </p:cNvSpPr>
          <p:nvPr>
            <p:ph type="ftr" sz="quarter" idx="11"/>
          </p:nvPr>
        </p:nvSpPr>
        <p:spPr>
          <a:xfrm>
            <a:off x="913774" y="6442350"/>
            <a:ext cx="6672887"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Mission mathématiques du 68  circonscription de Wittelsheim</a:t>
            </a:r>
            <a:endParaRPr/>
          </a:p>
        </p:txBody>
      </p:sp>
      <p:sp>
        <p:nvSpPr>
          <p:cNvPr id="1335" name="Google Shape;1335;p120"/>
          <p:cNvSpPr txBox="1">
            <a:spLocks noGrp="1"/>
          </p:cNvSpPr>
          <p:nvPr>
            <p:ph type="sldNum" sz="quarter" idx="12"/>
          </p:nvPr>
        </p:nvSpPr>
        <p:spPr>
          <a:xfrm>
            <a:off x="11277600" y="6478963"/>
            <a:ext cx="76421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1336" name="Google Shape;1336;p120"/>
          <p:cNvPicPr preferRelativeResize="0"/>
          <p:nvPr/>
        </p:nvPicPr>
        <p:blipFill rotWithShape="1">
          <a:blip r:embed="rId3">
            <a:alphaModFix/>
          </a:blip>
          <a:srcRect/>
          <a:stretch/>
        </p:blipFill>
        <p:spPr>
          <a:xfrm>
            <a:off x="136153" y="6248400"/>
            <a:ext cx="487722" cy="359695"/>
          </a:xfrm>
          <a:prstGeom prst="rect">
            <a:avLst/>
          </a:prstGeom>
          <a:noFill/>
          <a:ln>
            <a:noFill/>
          </a:ln>
        </p:spPr>
      </p:pic>
      <p:sp>
        <p:nvSpPr>
          <p:cNvPr id="1337" name="Google Shape;1337;p120"/>
          <p:cNvSpPr txBox="1"/>
          <p:nvPr/>
        </p:nvSpPr>
        <p:spPr>
          <a:xfrm>
            <a:off x="77420" y="2379482"/>
            <a:ext cx="12114580" cy="3716092"/>
          </a:xfrm>
          <a:prstGeom prst="rect">
            <a:avLst/>
          </a:prstGeom>
          <a:solidFill>
            <a:srgbClr val="D4ECFB"/>
          </a:solid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2000"/>
              <a:buFont typeface="Noto Sans Symbols"/>
              <a:buChar char="▪"/>
            </a:pPr>
            <a:r>
              <a:rPr lang="fr-FR" sz="2000" cap="none" dirty="0">
                <a:solidFill>
                  <a:schemeClr val="dk1"/>
                </a:solidFill>
                <a:latin typeface="Arial" panose="020B0604020202020204" pitchFamily="34" charset="0"/>
                <a:ea typeface="Questrial"/>
                <a:cs typeface="Arial" panose="020B0604020202020204" pitchFamily="34" charset="0"/>
                <a:sym typeface="Questrial"/>
              </a:rPr>
              <a:t>LES SITUATIONS D’ÉCHANGE POUR TRAVAILLER L’ÉCRITURE CHIFFRÉE DU NOMBRE.</a:t>
            </a:r>
            <a:endParaRPr dirty="0"/>
          </a:p>
          <a:p>
            <a:pPr marL="228600" marR="0" lvl="0" indent="-228600" algn="l" rtl="0">
              <a:lnSpc>
                <a:spcPct val="120000"/>
              </a:lnSpc>
              <a:spcBef>
                <a:spcPts val="1000"/>
              </a:spcBef>
              <a:spcAft>
                <a:spcPts val="0"/>
              </a:spcAft>
              <a:buClr>
                <a:schemeClr val="dk1"/>
              </a:buClr>
              <a:buSzPts val="2000"/>
              <a:buFont typeface="Noto Sans Symbols"/>
              <a:buChar char="▪"/>
            </a:pPr>
            <a:r>
              <a:rPr lang="fr-FR" sz="2000" cap="none" dirty="0">
                <a:solidFill>
                  <a:schemeClr val="dk1"/>
                </a:solidFill>
                <a:latin typeface="Arial" panose="020B0604020202020204" pitchFamily="34" charset="0"/>
                <a:ea typeface="Questrial"/>
                <a:cs typeface="Arial" panose="020B0604020202020204" pitchFamily="34" charset="0"/>
                <a:sym typeface="Questrial"/>
              </a:rPr>
              <a:t>LES SITUATIONS DE GROUPEMENTS</a:t>
            </a:r>
            <a:endParaRPr dirty="0"/>
          </a:p>
          <a:p>
            <a:pPr marL="228600" marR="0" lvl="0" indent="-228600" algn="l" rtl="0">
              <a:lnSpc>
                <a:spcPct val="120000"/>
              </a:lnSpc>
              <a:spcBef>
                <a:spcPts val="1000"/>
              </a:spcBef>
              <a:spcAft>
                <a:spcPts val="0"/>
              </a:spcAft>
              <a:buClr>
                <a:schemeClr val="dk1"/>
              </a:buClr>
              <a:buSzPts val="2000"/>
              <a:buFont typeface="Noto Sans Symbols"/>
              <a:buChar char="▪"/>
            </a:pPr>
            <a:r>
              <a:rPr lang="fr-FR" sz="2000" cap="none" dirty="0">
                <a:solidFill>
                  <a:schemeClr val="dk1"/>
                </a:solidFill>
                <a:latin typeface="Arial" panose="020B0604020202020204" pitchFamily="34" charset="0"/>
                <a:ea typeface="Questrial"/>
                <a:cs typeface="Arial" panose="020B0604020202020204" pitchFamily="34" charset="0"/>
                <a:sym typeface="Questrial"/>
              </a:rPr>
              <a:t>LES SITUATIONS AMENANT À REPENSER LES GROUPEMENTS PAR RAPPORT AUX ÉCHANGES</a:t>
            </a:r>
            <a:endParaRPr dirty="0"/>
          </a:p>
          <a:p>
            <a:pPr marL="228600" marR="0" lvl="0" indent="-228600" algn="l" rtl="0">
              <a:lnSpc>
                <a:spcPct val="120000"/>
              </a:lnSpc>
              <a:spcBef>
                <a:spcPts val="1000"/>
              </a:spcBef>
              <a:spcAft>
                <a:spcPts val="0"/>
              </a:spcAft>
              <a:buClr>
                <a:schemeClr val="dk1"/>
              </a:buClr>
              <a:buSzPts val="2000"/>
              <a:buFont typeface="Noto Sans Symbols"/>
              <a:buChar char="▪"/>
            </a:pPr>
            <a:r>
              <a:rPr lang="fr-FR" sz="2000" cap="none" dirty="0">
                <a:solidFill>
                  <a:schemeClr val="dk1"/>
                </a:solidFill>
                <a:latin typeface="Arial" panose="020B0604020202020204" pitchFamily="34" charset="0"/>
                <a:ea typeface="Questrial"/>
                <a:cs typeface="Arial" panose="020B0604020202020204" pitchFamily="34" charset="0"/>
                <a:sym typeface="Questrial"/>
              </a:rPr>
              <a:t>LES SITUATIONS ABORDANT LE POINT DE VUE ALGORITHMIQUE (DANS LES DEUX SYSTÈMES</a:t>
            </a:r>
            <a:endParaRPr dirty="0"/>
          </a:p>
          <a:p>
            <a:pPr marL="0" marR="0" lvl="0" indent="0" algn="l" rtl="0">
              <a:lnSpc>
                <a:spcPct val="120000"/>
              </a:lnSpc>
              <a:spcBef>
                <a:spcPts val="1000"/>
              </a:spcBef>
              <a:spcAft>
                <a:spcPts val="0"/>
              </a:spcAft>
              <a:buClr>
                <a:schemeClr val="dk1"/>
              </a:buClr>
              <a:buSzPts val="2000"/>
              <a:buFont typeface="Arial"/>
              <a:buNone/>
            </a:pPr>
            <a:r>
              <a:rPr lang="fr-FR" sz="2000" cap="none" dirty="0">
                <a:solidFill>
                  <a:schemeClr val="dk1"/>
                </a:solidFill>
                <a:latin typeface="Arial" panose="020B0604020202020204" pitchFamily="34" charset="0"/>
                <a:ea typeface="Questrial"/>
                <a:cs typeface="Arial" panose="020B0604020202020204" pitchFamily="34" charset="0"/>
                <a:sym typeface="Questrial"/>
              </a:rPr>
              <a:t>     DE NUMÉRATION)</a:t>
            </a:r>
            <a:endParaRPr dirty="0"/>
          </a:p>
          <a:p>
            <a:pPr marL="228600" marR="0" lvl="0" indent="-228600" algn="l" rtl="0">
              <a:lnSpc>
                <a:spcPct val="120000"/>
              </a:lnSpc>
              <a:spcBef>
                <a:spcPts val="1000"/>
              </a:spcBef>
              <a:spcAft>
                <a:spcPts val="0"/>
              </a:spcAft>
              <a:buClr>
                <a:schemeClr val="dk1"/>
              </a:buClr>
              <a:buSzPts val="2000"/>
              <a:buFont typeface="Noto Sans Symbols"/>
              <a:buChar char="▪"/>
            </a:pPr>
            <a:r>
              <a:rPr lang="fr-FR" sz="2000" cap="none" dirty="0">
                <a:solidFill>
                  <a:schemeClr val="dk1"/>
                </a:solidFill>
                <a:latin typeface="Arial" panose="020B0604020202020204" pitchFamily="34" charset="0"/>
                <a:ea typeface="Questrial"/>
                <a:cs typeface="Arial" panose="020B0604020202020204" pitchFamily="34" charset="0"/>
                <a:sym typeface="Questrial"/>
              </a:rPr>
              <a:t>LES SITUATIONS D’EXPLORATION DES LES RÈGLES DE LA NUMÉRATION ORALE ET DE MISE EN RELATION AVEC LA NUMÉRATION DE POSITION (CHIFFRÉE)</a:t>
            </a:r>
            <a:endParaRPr dirty="0"/>
          </a:p>
        </p:txBody>
      </p:sp>
      <p:pic>
        <p:nvPicPr>
          <p:cNvPr id="10" name="Google Shape;165;p19"/>
          <p:cNvPicPr preferRelativeResize="0"/>
          <p:nvPr/>
        </p:nvPicPr>
        <p:blipFill rotWithShape="1">
          <a:blip r:embed="rId4">
            <a:alphaModFix/>
          </a:blip>
          <a:srcRect/>
          <a:stretch/>
        </p:blipFill>
        <p:spPr>
          <a:xfrm>
            <a:off x="11278100" y="263760"/>
            <a:ext cx="487722" cy="359695"/>
          </a:xfrm>
          <a:prstGeom prst="rect">
            <a:avLst/>
          </a:prstGeom>
          <a:noFill/>
          <a:ln>
            <a:noFill/>
          </a:ln>
        </p:spPr>
      </p:pic>
    </p:spTree>
    <p:extLst>
      <p:ext uri="{BB962C8B-B14F-4D97-AF65-F5344CB8AC3E}">
        <p14:creationId xmlns:p14="http://schemas.microsoft.com/office/powerpoint/2010/main" val="349754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03"/>
          <p:cNvSpPr txBox="1">
            <a:spLocks noGrp="1"/>
          </p:cNvSpPr>
          <p:nvPr>
            <p:ph sz="quarter" idx="13"/>
          </p:nvPr>
        </p:nvSpPr>
        <p:spPr>
          <a:xfrm>
            <a:off x="560775" y="1190755"/>
            <a:ext cx="11415600" cy="469249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dirty="0"/>
              <a:t>Faire dialoguer les deux numérations une fois que chacune a été construite</a:t>
            </a:r>
            <a:endParaRPr dirty="0"/>
          </a:p>
          <a:p>
            <a:pPr marL="0" lvl="0" indent="0" algn="l" rtl="0">
              <a:spcBef>
                <a:spcPts val="1000"/>
              </a:spcBef>
              <a:spcAft>
                <a:spcPts val="0"/>
              </a:spcAft>
              <a:buNone/>
            </a:pPr>
            <a:endParaRPr dirty="0"/>
          </a:p>
        </p:txBody>
      </p:sp>
      <p:sp>
        <p:nvSpPr>
          <p:cNvPr id="2" name="Espace réservé de la date 1"/>
          <p:cNvSpPr>
            <a:spLocks noGrp="1"/>
          </p:cNvSpPr>
          <p:nvPr>
            <p:ph type="dt" sz="half" idx="10"/>
          </p:nvPr>
        </p:nvSpPr>
        <p:spPr>
          <a:xfrm>
            <a:off x="8019396" y="6488812"/>
            <a:ext cx="2743200" cy="365125"/>
          </a:xfrm>
        </p:spPr>
        <p:txBody>
          <a:bodyPr/>
          <a:lstStyle/>
          <a:p>
            <a:fld id="{C344EA49-A728-4DB8-8F9E-C7F0B12B26D9}" type="datetime1">
              <a:rPr lang="fr-FR" smtClean="0"/>
              <a:t>06/05/2019</a:t>
            </a:fld>
            <a:endParaRPr lang="fr-FR" dirty="0"/>
          </a:p>
        </p:txBody>
      </p:sp>
      <p:sp>
        <p:nvSpPr>
          <p:cNvPr id="3" name="Espace réservé du pied de page 2"/>
          <p:cNvSpPr>
            <a:spLocks noGrp="1"/>
          </p:cNvSpPr>
          <p:nvPr>
            <p:ph type="ftr" sz="quarter" idx="11"/>
          </p:nvPr>
        </p:nvSpPr>
        <p:spPr>
          <a:xfrm>
            <a:off x="127687" y="6523219"/>
            <a:ext cx="6672887" cy="365125"/>
          </a:xfrm>
        </p:spPr>
        <p:txBody>
          <a:bodyPr/>
          <a:lstStyle/>
          <a:p>
            <a:r>
              <a:rPr lang="fr-FR"/>
              <a:t>Mission mathématiques du 68  circonscription de Wittelsheim</a:t>
            </a:r>
          </a:p>
        </p:txBody>
      </p:sp>
      <p:sp>
        <p:nvSpPr>
          <p:cNvPr id="1173" name="Google Shape;1173;p103"/>
          <p:cNvSpPr txBox="1">
            <a:spLocks noGrp="1"/>
          </p:cNvSpPr>
          <p:nvPr>
            <p:ph type="sldNum" sz="quarter" idx="12"/>
          </p:nvPr>
        </p:nvSpPr>
        <p:spPr>
          <a:xfrm>
            <a:off x="11212275" y="6435024"/>
            <a:ext cx="764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fr-FR"/>
              <a:t>8</a:t>
            </a:fld>
            <a:endParaRPr/>
          </a:p>
        </p:txBody>
      </p:sp>
      <p:sp>
        <p:nvSpPr>
          <p:cNvPr id="1174" name="Google Shape;1174;p103"/>
          <p:cNvSpPr txBox="1"/>
          <p:nvPr/>
        </p:nvSpPr>
        <p:spPr>
          <a:xfrm>
            <a:off x="127687" y="150568"/>
            <a:ext cx="11278200" cy="693450"/>
          </a:xfrm>
          <a:prstGeom prst="rect">
            <a:avLst/>
          </a:prstGeom>
          <a:noFill/>
          <a:ln>
            <a:noFill/>
          </a:ln>
        </p:spPr>
        <p:txBody>
          <a:bodyPr spcFirstLastPara="1" wrap="square" lIns="91425" tIns="91425" rIns="91425" bIns="91425" anchor="ctr" anchorCtr="0">
            <a:noAutofit/>
          </a:bodyPr>
          <a:lstStyle/>
          <a:p>
            <a:pPr marL="457200" lvl="0" indent="-381000" algn="l" rtl="0">
              <a:lnSpc>
                <a:spcPct val="120000"/>
              </a:lnSpc>
              <a:spcBef>
                <a:spcPts val="1000"/>
              </a:spcBef>
              <a:spcAft>
                <a:spcPts val="0"/>
              </a:spcAft>
              <a:buClr>
                <a:schemeClr val="dk1"/>
              </a:buClr>
              <a:buSzPts val="2400"/>
              <a:buChar char="-"/>
            </a:pPr>
            <a:r>
              <a:rPr lang="fr-FR" sz="2400" dirty="0">
                <a:solidFill>
                  <a:schemeClr val="dk1"/>
                </a:solidFill>
                <a:latin typeface="Arial" panose="020B0604020202020204" pitchFamily="34" charset="0"/>
                <a:ea typeface="Questrial"/>
                <a:cs typeface="Arial" panose="020B0604020202020204" pitchFamily="34" charset="0"/>
                <a:sym typeface="Questrial"/>
              </a:rPr>
              <a:t>P3 faire le lien entre les deux numérations avec  la file numérique</a:t>
            </a:r>
            <a:endParaRPr sz="2400" dirty="0">
              <a:solidFill>
                <a:schemeClr val="dk1"/>
              </a:solidFill>
              <a:latin typeface="Arial" panose="020B0604020202020204" pitchFamily="34" charset="0"/>
              <a:ea typeface="Questrial"/>
              <a:cs typeface="Arial" panose="020B0604020202020204" pitchFamily="34" charset="0"/>
              <a:sym typeface="Questrial"/>
            </a:endParaRPr>
          </a:p>
        </p:txBody>
      </p:sp>
      <p:pic>
        <p:nvPicPr>
          <p:cNvPr id="5" name="Google Shape;165;p19"/>
          <p:cNvPicPr preferRelativeResize="0"/>
          <p:nvPr/>
        </p:nvPicPr>
        <p:blipFill rotWithShape="1">
          <a:blip r:embed="rId3">
            <a:alphaModFix/>
          </a:blip>
          <a:srcRect/>
          <a:stretch/>
        </p:blipFill>
        <p:spPr>
          <a:xfrm>
            <a:off x="11278100" y="263760"/>
            <a:ext cx="487722" cy="359695"/>
          </a:xfrm>
          <a:prstGeom prst="rect">
            <a:avLst/>
          </a:prstGeom>
          <a:noFill/>
          <a:ln>
            <a:noFill/>
          </a:ln>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33" y="1846250"/>
            <a:ext cx="9229725" cy="4219575"/>
          </a:xfrm>
          <a:prstGeom prst="rect">
            <a:avLst/>
          </a:prstGeom>
        </p:spPr>
      </p:pic>
    </p:spTree>
    <p:extLst>
      <p:ext uri="{BB962C8B-B14F-4D97-AF65-F5344CB8AC3E}">
        <p14:creationId xmlns:p14="http://schemas.microsoft.com/office/powerpoint/2010/main" val="428096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E3CBBFA3-FCFF-4A96-B468-E99E25CBF936}" type="datetime1">
              <a:rPr lang="fr-FR" smtClean="0"/>
              <a:t>06/05/2019</a:t>
            </a:fld>
            <a:endParaRPr lang="fr-FR"/>
          </a:p>
        </p:txBody>
      </p:sp>
      <p:sp>
        <p:nvSpPr>
          <p:cNvPr id="4" name="Espace réservé du pied de page 3"/>
          <p:cNvSpPr>
            <a:spLocks noGrp="1"/>
          </p:cNvSpPr>
          <p:nvPr>
            <p:ph type="ftr" sz="quarter" idx="11"/>
          </p:nvPr>
        </p:nvSpPr>
        <p:spPr>
          <a:xfrm>
            <a:off x="225083" y="6492875"/>
            <a:ext cx="6672887" cy="365125"/>
          </a:xfrm>
        </p:spPr>
        <p:txBody>
          <a:bodyPr/>
          <a:lstStyle/>
          <a:p>
            <a:pPr>
              <a:defRPr/>
            </a:pPr>
            <a:r>
              <a:rPr lang="fr-FR" dirty="0"/>
              <a:t>Mission mathématiques du 68  circonscription de Wittelsheim</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9</a:t>
            </a:fld>
            <a:endParaRPr lang="fr-FR" sz="1400" dirty="0">
              <a:solidFill>
                <a:schemeClr val="bg1"/>
              </a:solidFill>
            </a:endParaRPr>
          </a:p>
        </p:txBody>
      </p:sp>
      <p:pic>
        <p:nvPicPr>
          <p:cNvPr id="3" name="Image 2">
            <a:extLst>
              <a:ext uri="{FF2B5EF4-FFF2-40B4-BE49-F238E27FC236}">
                <a16:creationId xmlns:a16="http://schemas.microsoft.com/office/drawing/2014/main" id="{CC05E48E-1965-4E14-BA45-36E21DEAA101}"/>
              </a:ext>
            </a:extLst>
          </p:cNvPr>
          <p:cNvPicPr>
            <a:picLocks noChangeAspect="1"/>
          </p:cNvPicPr>
          <p:nvPr/>
        </p:nvPicPr>
        <p:blipFill>
          <a:blip r:embed="rId3" cstate="print"/>
          <a:stretch>
            <a:fillRect/>
          </a:stretch>
        </p:blipFill>
        <p:spPr>
          <a:xfrm>
            <a:off x="225083" y="817619"/>
            <a:ext cx="8525022" cy="5248218"/>
          </a:xfrm>
          <a:prstGeom prst="rect">
            <a:avLst/>
          </a:prstGeom>
        </p:spPr>
      </p:pic>
      <p:pic>
        <p:nvPicPr>
          <p:cNvPr id="16" name="Image 15">
            <a:extLst>
              <a:ext uri="{FF2B5EF4-FFF2-40B4-BE49-F238E27FC236}">
                <a16:creationId xmlns:a16="http://schemas.microsoft.com/office/drawing/2014/main" id="{F8405F12-01A6-427A-85F6-50D360DCF6C0}"/>
              </a:ext>
            </a:extLst>
          </p:cNvPr>
          <p:cNvPicPr>
            <a:picLocks noChangeAspect="1"/>
          </p:cNvPicPr>
          <p:nvPr/>
        </p:nvPicPr>
        <p:blipFill>
          <a:blip r:embed="rId4" cstate="print"/>
          <a:stretch>
            <a:fillRect/>
          </a:stretch>
        </p:blipFill>
        <p:spPr>
          <a:xfrm>
            <a:off x="8775845" y="4885140"/>
            <a:ext cx="3100945" cy="1696992"/>
          </a:xfrm>
          <a:prstGeom prst="rect">
            <a:avLst/>
          </a:prstGeom>
        </p:spPr>
      </p:pic>
      <p:pic>
        <p:nvPicPr>
          <p:cNvPr id="17" name="Image 16">
            <a:extLst>
              <a:ext uri="{FF2B5EF4-FFF2-40B4-BE49-F238E27FC236}">
                <a16:creationId xmlns:a16="http://schemas.microsoft.com/office/drawing/2014/main" id="{F95AA555-BF04-4525-AB6A-DA882B33652C}"/>
              </a:ext>
            </a:extLst>
          </p:cNvPr>
          <p:cNvPicPr>
            <a:picLocks noChangeAspect="1"/>
          </p:cNvPicPr>
          <p:nvPr/>
        </p:nvPicPr>
        <p:blipFill>
          <a:blip r:embed="rId5" cstate="print"/>
          <a:stretch>
            <a:fillRect/>
          </a:stretch>
        </p:blipFill>
        <p:spPr>
          <a:xfrm>
            <a:off x="8775846" y="3295744"/>
            <a:ext cx="3100945" cy="1589396"/>
          </a:xfrm>
          <a:prstGeom prst="rect">
            <a:avLst/>
          </a:prstGeom>
        </p:spPr>
      </p:pic>
      <p:pic>
        <p:nvPicPr>
          <p:cNvPr id="18" name="Image 17">
            <a:extLst>
              <a:ext uri="{FF2B5EF4-FFF2-40B4-BE49-F238E27FC236}">
                <a16:creationId xmlns:a16="http://schemas.microsoft.com/office/drawing/2014/main" id="{AF09A4B2-DE1F-41AC-A8D6-5A43DFA057DA}"/>
              </a:ext>
            </a:extLst>
          </p:cNvPr>
          <p:cNvPicPr>
            <a:picLocks noChangeAspect="1"/>
          </p:cNvPicPr>
          <p:nvPr/>
        </p:nvPicPr>
        <p:blipFill>
          <a:blip r:embed="rId6" cstate="print"/>
          <a:stretch>
            <a:fillRect/>
          </a:stretch>
        </p:blipFill>
        <p:spPr>
          <a:xfrm>
            <a:off x="8750104" y="-34244"/>
            <a:ext cx="3126687" cy="1679685"/>
          </a:xfrm>
          <a:prstGeom prst="rect">
            <a:avLst/>
          </a:prstGeom>
        </p:spPr>
      </p:pic>
      <p:pic>
        <p:nvPicPr>
          <p:cNvPr id="19" name="Image 18">
            <a:extLst>
              <a:ext uri="{FF2B5EF4-FFF2-40B4-BE49-F238E27FC236}">
                <a16:creationId xmlns:a16="http://schemas.microsoft.com/office/drawing/2014/main" id="{75A65657-04B9-4A80-8A2B-78C5A4C22BE0}"/>
              </a:ext>
            </a:extLst>
          </p:cNvPr>
          <p:cNvPicPr>
            <a:picLocks noChangeAspect="1"/>
          </p:cNvPicPr>
          <p:nvPr/>
        </p:nvPicPr>
        <p:blipFill>
          <a:blip r:embed="rId7" cstate="print"/>
          <a:stretch>
            <a:fillRect/>
          </a:stretch>
        </p:blipFill>
        <p:spPr>
          <a:xfrm>
            <a:off x="8775846" y="1645441"/>
            <a:ext cx="3126687" cy="1694483"/>
          </a:xfrm>
          <a:prstGeom prst="rect">
            <a:avLst/>
          </a:prstGeom>
        </p:spPr>
      </p:pic>
      <p:sp>
        <p:nvSpPr>
          <p:cNvPr id="5" name="ZoneTexte 4"/>
          <p:cNvSpPr txBox="1"/>
          <p:nvPr/>
        </p:nvSpPr>
        <p:spPr>
          <a:xfrm>
            <a:off x="645459" y="286871"/>
            <a:ext cx="4052047" cy="307777"/>
          </a:xfrm>
          <a:prstGeom prst="rect">
            <a:avLst/>
          </a:prstGeom>
          <a:noFill/>
        </p:spPr>
        <p:txBody>
          <a:bodyPr wrap="square" rtlCol="0">
            <a:spAutoFit/>
          </a:bodyPr>
          <a:lstStyle/>
          <a:p>
            <a:r>
              <a:rPr lang="fr-FR" dirty="0"/>
              <a:t>Extrait de la conférence d’E. Mounier Paris 2018</a:t>
            </a:r>
          </a:p>
        </p:txBody>
      </p:sp>
    </p:spTree>
    <p:extLst>
      <p:ext uri="{BB962C8B-B14F-4D97-AF65-F5344CB8AC3E}">
        <p14:creationId xmlns:p14="http://schemas.microsoft.com/office/powerpoint/2010/main" val="18379302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5357</Words>
  <Application>Microsoft Macintosh PowerPoint</Application>
  <PresentationFormat>Grand écran</PresentationFormat>
  <Paragraphs>685</Paragraphs>
  <Slides>27</Slides>
  <Notes>25</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27</vt:i4>
      </vt:variant>
    </vt:vector>
  </HeadingPairs>
  <TitlesOfParts>
    <vt:vector size="37" baseType="lpstr">
      <vt:lpstr>Arial</vt:lpstr>
      <vt:lpstr>Calibri</vt:lpstr>
      <vt:lpstr>Calibri Light</vt:lpstr>
      <vt:lpstr>Noto Sans Symbols</vt:lpstr>
      <vt:lpstr>Questrial</vt:lpstr>
      <vt:lpstr>Tahoma</vt:lpstr>
      <vt:lpstr>Tw Cen MT</vt:lpstr>
      <vt:lpstr>Wingdings</vt:lpstr>
      <vt:lpstr>Thème Office</vt:lpstr>
      <vt:lpstr>Ronds dans l’eau</vt:lpstr>
      <vt:lpstr>Annes</vt:lpstr>
      <vt:lpstr>La numération parlée en France</vt:lpstr>
      <vt:lpstr>LA NOUVELLE ORTHOGRAPHE </vt:lpstr>
      <vt:lpstr>LES PILIERS DE LA CONSTRUCTION DU NOMBRE</vt:lpstr>
      <vt:lpstr>Présentation PowerPoint</vt:lpstr>
      <vt:lpstr>Présentation PowerPoint</vt:lpstr>
      <vt:lpstr>Présentation PowerPoint</vt:lpstr>
      <vt:lpstr>Présentation PowerPoint</vt:lpstr>
      <vt:lpstr>Présentation PowerPoint</vt:lpstr>
      <vt:lpstr>Présentation PowerPoint</vt:lpstr>
      <vt:lpstr>UN NOMBRE POSSÈDE DIFFÉRENTES ÉCRITURES EN UNITÉS DE NUMÉRATION</vt:lpstr>
      <vt:lpstr>UN NOMBRE POSSÈDE DIFFÉRENTES ÉCRITURES EN UNITÉS DE NUMÉRATION</vt:lpstr>
      <vt:lpstr>Tâches et  Savoirs en jeu</vt:lpstr>
      <vt:lpstr>Tâches et  Savoirs en jeu</vt:lpstr>
      <vt:lpstr> LE MATÉRIEL UTILISÉ </vt:lpstr>
      <vt:lpstr> LE MATÉRIEL UTILISÉ </vt:lpstr>
      <vt:lpstr> LE MATÉRIEL UTILISÉ </vt:lpstr>
      <vt:lpstr> LE MATÉRIEL UTILISÉ </vt:lpstr>
      <vt:lpstr>LE MATÉRIEL UTILISÉ :  les tableaux de numération  </vt:lpstr>
      <vt:lpstr>Progressivité selon E. Mounier</vt:lpstr>
      <vt:lpstr>Progressivité selon E. Mounier</vt:lpstr>
      <vt:lpstr>Progressivité selon E. Mounier</vt:lpstr>
      <vt:lpstr>LEXIQUE</vt:lpstr>
      <vt:lpstr>LEXIQUE</vt:lpstr>
      <vt:lpstr>LEXIQUE</vt:lpstr>
      <vt:lpstr>Placer des repères sur un calendrier de C2  …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6</cp:revision>
  <dcterms:created xsi:type="dcterms:W3CDTF">2019-02-28T12:16:09Z</dcterms:created>
  <dcterms:modified xsi:type="dcterms:W3CDTF">2019-05-06T06:18:52Z</dcterms:modified>
</cp:coreProperties>
</file>