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354" autoAdjust="0"/>
  </p:normalViewPr>
  <p:slideViewPr>
    <p:cSldViewPr snapToGrid="0">
      <p:cViewPr varScale="1">
        <p:scale>
          <a:sx n="76" d="100"/>
          <a:sy n="76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2DF26-765B-43CF-8AB4-7F49390C77B1}" type="doc">
      <dgm:prSet loTypeId="urn:microsoft.com/office/officeart/2005/8/layout/p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578D280-E1DE-4F65-8215-350B0709AD57}">
      <dgm:prSet phldrT="[Texte]" custT="1"/>
      <dgm:spPr/>
      <dgm:t>
        <a:bodyPr/>
        <a:lstStyle/>
        <a:p>
          <a:r>
            <a:rPr lang="fr-FR" sz="2000" b="1" dirty="0"/>
            <a:t>Prendre en compte les besoins des élèves</a:t>
          </a:r>
        </a:p>
      </dgm:t>
    </dgm:pt>
    <dgm:pt modelId="{6A406CF8-F371-445E-9F61-51C7ADEA9413}" type="parTrans" cxnId="{2A5ED4DA-BCCC-4A6B-A3A6-A14346C95B84}">
      <dgm:prSet/>
      <dgm:spPr/>
      <dgm:t>
        <a:bodyPr/>
        <a:lstStyle/>
        <a:p>
          <a:endParaRPr lang="fr-FR"/>
        </a:p>
      </dgm:t>
    </dgm:pt>
    <dgm:pt modelId="{8522247E-7217-4698-8C02-407B16741856}" type="sibTrans" cxnId="{2A5ED4DA-BCCC-4A6B-A3A6-A14346C95B84}">
      <dgm:prSet/>
      <dgm:spPr/>
      <dgm:t>
        <a:bodyPr/>
        <a:lstStyle/>
        <a:p>
          <a:endParaRPr lang="fr-FR"/>
        </a:p>
      </dgm:t>
    </dgm:pt>
    <dgm:pt modelId="{EDE8DCCF-94E6-4C1D-B7D6-E3869DE5290C}">
      <dgm:prSet phldrT="[Texte]" custT="1"/>
      <dgm:spPr/>
      <dgm:t>
        <a:bodyPr/>
        <a:lstStyle/>
        <a:p>
          <a:r>
            <a:rPr lang="fr-FR" sz="2000" b="1" dirty="0"/>
            <a:t>Communiquer les outils</a:t>
          </a:r>
        </a:p>
      </dgm:t>
    </dgm:pt>
    <dgm:pt modelId="{2C58F1E5-8703-4DAC-8B05-863E1DE4C332}" type="parTrans" cxnId="{CD1570B5-C771-44F1-AABA-D85C182159FD}">
      <dgm:prSet/>
      <dgm:spPr/>
      <dgm:t>
        <a:bodyPr/>
        <a:lstStyle/>
        <a:p>
          <a:endParaRPr lang="fr-FR"/>
        </a:p>
      </dgm:t>
    </dgm:pt>
    <dgm:pt modelId="{EEE529DB-B814-4933-95E3-646AC3462680}" type="sibTrans" cxnId="{CD1570B5-C771-44F1-AABA-D85C182159FD}">
      <dgm:prSet/>
      <dgm:spPr/>
      <dgm:t>
        <a:bodyPr/>
        <a:lstStyle/>
        <a:p>
          <a:endParaRPr lang="fr-FR"/>
        </a:p>
      </dgm:t>
    </dgm:pt>
    <dgm:pt modelId="{66ACC76E-C54E-4237-AAB8-363E0B2B3EAB}">
      <dgm:prSet phldrT="[Texte]" custT="1"/>
      <dgm:spPr/>
      <dgm:t>
        <a:bodyPr/>
        <a:lstStyle/>
        <a:p>
          <a:r>
            <a:rPr lang="fr-FR" sz="2000" b="1" dirty="0"/>
            <a:t>Harmoniser les pratiques</a:t>
          </a:r>
        </a:p>
      </dgm:t>
    </dgm:pt>
    <dgm:pt modelId="{0FE3DFBF-98EC-41DA-8E73-CC09ECD55DFA}" type="parTrans" cxnId="{DBBBEFFC-1D0E-4986-90AD-E62A6DE9C7A2}">
      <dgm:prSet/>
      <dgm:spPr/>
      <dgm:t>
        <a:bodyPr/>
        <a:lstStyle/>
        <a:p>
          <a:endParaRPr lang="fr-FR"/>
        </a:p>
      </dgm:t>
    </dgm:pt>
    <dgm:pt modelId="{B861D1ED-E6D9-44AA-891C-3D348FA84387}" type="sibTrans" cxnId="{DBBBEFFC-1D0E-4986-90AD-E62A6DE9C7A2}">
      <dgm:prSet/>
      <dgm:spPr/>
      <dgm:t>
        <a:bodyPr/>
        <a:lstStyle/>
        <a:p>
          <a:endParaRPr lang="fr-FR"/>
        </a:p>
      </dgm:t>
    </dgm:pt>
    <dgm:pt modelId="{3883B6C1-E40B-49EF-AAD8-AEB76CB76DB0}">
      <dgm:prSet phldrT="[Texte]" custT="1"/>
      <dgm:spPr/>
      <dgm:t>
        <a:bodyPr/>
        <a:lstStyle/>
        <a:p>
          <a:r>
            <a:rPr lang="fr-FR" sz="2000" b="1" dirty="0"/>
            <a:t>Mener des actions spécifiques </a:t>
          </a:r>
          <a:r>
            <a:rPr lang="fr-FR" sz="1600" b="1" dirty="0"/>
            <a:t>(ponctuelles, régulières)</a:t>
          </a:r>
        </a:p>
      </dgm:t>
    </dgm:pt>
    <dgm:pt modelId="{230B816E-0CEC-4124-AD46-39BBE9E09D78}" type="parTrans" cxnId="{D6BD6C81-7CD1-43BC-AF07-B4A91A9913B1}">
      <dgm:prSet/>
      <dgm:spPr/>
      <dgm:t>
        <a:bodyPr/>
        <a:lstStyle/>
        <a:p>
          <a:endParaRPr lang="fr-FR"/>
        </a:p>
      </dgm:t>
    </dgm:pt>
    <dgm:pt modelId="{BA6A7285-847D-493C-972A-684FFE8772B7}" type="sibTrans" cxnId="{D6BD6C81-7CD1-43BC-AF07-B4A91A9913B1}">
      <dgm:prSet/>
      <dgm:spPr/>
      <dgm:t>
        <a:bodyPr/>
        <a:lstStyle/>
        <a:p>
          <a:endParaRPr lang="fr-FR"/>
        </a:p>
      </dgm:t>
    </dgm:pt>
    <dgm:pt modelId="{A5E09D9D-EEF5-44BB-8B66-33D5F12163EF}" type="pres">
      <dgm:prSet presAssocID="{E432DF26-765B-43CF-8AB4-7F49390C77B1}" presName="Name0" presStyleCnt="0">
        <dgm:presLayoutVars>
          <dgm:dir/>
          <dgm:resizeHandles val="exact"/>
        </dgm:presLayoutVars>
      </dgm:prSet>
      <dgm:spPr/>
    </dgm:pt>
    <dgm:pt modelId="{4AE36077-7BA0-4A0A-A453-84E8842DC92E}" type="pres">
      <dgm:prSet presAssocID="{D578D280-E1DE-4F65-8215-350B0709AD57}" presName="compNode" presStyleCnt="0"/>
      <dgm:spPr/>
    </dgm:pt>
    <dgm:pt modelId="{90BFBC41-A763-4648-80F6-EF3A4EA79E26}" type="pres">
      <dgm:prSet presAssocID="{D578D280-E1DE-4F65-8215-350B0709AD57}" presName="pictRect" presStyleLbl="node1" presStyleIdx="0" presStyleCnt="4" custLinFactX="4820" custLinFactNeighborX="100000" custLinFactNeighborY="-84202"/>
      <dgm:spPr/>
    </dgm:pt>
    <dgm:pt modelId="{E6F15169-6B9B-4677-BD46-D21B0411E61F}" type="pres">
      <dgm:prSet presAssocID="{D578D280-E1DE-4F65-8215-350B0709AD57}" presName="textRect" presStyleLbl="revTx" presStyleIdx="0" presStyleCnt="4" custScaleY="148725" custLinFactX="7316" custLinFactY="-100000" custLinFactNeighborX="100000" custLinFactNeighborY="-125354">
        <dgm:presLayoutVars>
          <dgm:bulletEnabled val="1"/>
        </dgm:presLayoutVars>
      </dgm:prSet>
      <dgm:spPr/>
    </dgm:pt>
    <dgm:pt modelId="{00B9E0E5-621D-4851-84E2-AB95F4B8D850}" type="pres">
      <dgm:prSet presAssocID="{8522247E-7217-4698-8C02-407B16741856}" presName="sibTrans" presStyleLbl="sibTrans2D1" presStyleIdx="0" presStyleCnt="0"/>
      <dgm:spPr/>
    </dgm:pt>
    <dgm:pt modelId="{D1B0F443-4C41-406D-B565-7FBE86F536DB}" type="pres">
      <dgm:prSet presAssocID="{EDE8DCCF-94E6-4C1D-B7D6-E3869DE5290C}" presName="compNode" presStyleCnt="0"/>
      <dgm:spPr/>
    </dgm:pt>
    <dgm:pt modelId="{EA11F329-7C45-4AA7-8DA6-5514D0E53ECA}" type="pres">
      <dgm:prSet presAssocID="{EDE8DCCF-94E6-4C1D-B7D6-E3869DE5290C}" presName="pictRect" presStyleLbl="node1" presStyleIdx="1" presStyleCnt="4" custLinFactNeighborX="-3269" custLinFactNeighborY="66323"/>
      <dgm:spPr/>
    </dgm:pt>
    <dgm:pt modelId="{FFE3864E-48E0-4164-9FED-8BBBD07BAD6A}" type="pres">
      <dgm:prSet presAssocID="{EDE8DCCF-94E6-4C1D-B7D6-E3869DE5290C}" presName="textRect" presStyleLbl="revTx" presStyleIdx="1" presStyleCnt="4" custLinFactNeighborX="-2745" custLinFactNeighborY="-26637">
        <dgm:presLayoutVars>
          <dgm:bulletEnabled val="1"/>
        </dgm:presLayoutVars>
      </dgm:prSet>
      <dgm:spPr/>
    </dgm:pt>
    <dgm:pt modelId="{B68CA0B0-A284-4099-97B7-E943A30BF0A6}" type="pres">
      <dgm:prSet presAssocID="{EEE529DB-B814-4933-95E3-646AC3462680}" presName="sibTrans" presStyleLbl="sibTrans2D1" presStyleIdx="0" presStyleCnt="0"/>
      <dgm:spPr/>
    </dgm:pt>
    <dgm:pt modelId="{33924701-FE84-4F54-8EEA-2986D3B0E560}" type="pres">
      <dgm:prSet presAssocID="{66ACC76E-C54E-4237-AAB8-363E0B2B3EAB}" presName="compNode" presStyleCnt="0"/>
      <dgm:spPr/>
    </dgm:pt>
    <dgm:pt modelId="{F20BF462-40FA-468E-AC22-EA4B19B1B771}" type="pres">
      <dgm:prSet presAssocID="{66ACC76E-C54E-4237-AAB8-363E0B2B3EAB}" presName="pictRect" presStyleLbl="node1" presStyleIdx="2" presStyleCnt="4" custLinFactNeighborX="-5002" custLinFactNeighborY="-48606"/>
      <dgm:spPr/>
    </dgm:pt>
    <dgm:pt modelId="{B85DFC69-067F-41FC-865E-0A30BC002E26}" type="pres">
      <dgm:prSet presAssocID="{66ACC76E-C54E-4237-AAB8-363E0B2B3EAB}" presName="textRect" presStyleLbl="revTx" presStyleIdx="2" presStyleCnt="4" custLinFactY="-100000" custLinFactNeighborX="-5002" custLinFactNeighborY="-131962">
        <dgm:presLayoutVars>
          <dgm:bulletEnabled val="1"/>
        </dgm:presLayoutVars>
      </dgm:prSet>
      <dgm:spPr/>
    </dgm:pt>
    <dgm:pt modelId="{73DA2DAA-771A-4FE8-A669-85BABEF076A3}" type="pres">
      <dgm:prSet presAssocID="{B861D1ED-E6D9-44AA-891C-3D348FA84387}" presName="sibTrans" presStyleLbl="sibTrans2D1" presStyleIdx="0" presStyleCnt="0"/>
      <dgm:spPr/>
    </dgm:pt>
    <dgm:pt modelId="{532D659E-403C-4DE8-BB51-ECFA8E825A42}" type="pres">
      <dgm:prSet presAssocID="{3883B6C1-E40B-49EF-AAD8-AEB76CB76DB0}" presName="compNode" presStyleCnt="0"/>
      <dgm:spPr/>
    </dgm:pt>
    <dgm:pt modelId="{48ECCE91-DA20-4E3D-AC79-47317F668BFE}" type="pres">
      <dgm:prSet presAssocID="{3883B6C1-E40B-49EF-AAD8-AEB76CB76DB0}" presName="pictRect" presStyleLbl="node1" presStyleIdx="3" presStyleCnt="4" custLinFactX="-15006" custLinFactNeighborX="-100000" custLinFactNeighborY="66138"/>
      <dgm:spPr/>
    </dgm:pt>
    <dgm:pt modelId="{1831181B-A92E-4991-9938-2837BB759FEB}" type="pres">
      <dgm:prSet presAssocID="{3883B6C1-E40B-49EF-AAD8-AEB76CB76DB0}" presName="textRect" presStyleLbl="revTx" presStyleIdx="3" presStyleCnt="4" custLinFactX="-15006" custLinFactNeighborX="-100000" custLinFactNeighborY="-56233">
        <dgm:presLayoutVars>
          <dgm:bulletEnabled val="1"/>
        </dgm:presLayoutVars>
      </dgm:prSet>
      <dgm:spPr/>
    </dgm:pt>
  </dgm:ptLst>
  <dgm:cxnLst>
    <dgm:cxn modelId="{85E7E703-B59F-4F4F-855B-18116CF11416}" type="presOf" srcId="{3883B6C1-E40B-49EF-AAD8-AEB76CB76DB0}" destId="{1831181B-A92E-4991-9938-2837BB759FEB}" srcOrd="0" destOrd="0" presId="urn:microsoft.com/office/officeart/2005/8/layout/pList1"/>
    <dgm:cxn modelId="{A0CD531E-2395-4F81-85FA-5C4B9B66946C}" type="presOf" srcId="{E432DF26-765B-43CF-8AB4-7F49390C77B1}" destId="{A5E09D9D-EEF5-44BB-8B66-33D5F12163EF}" srcOrd="0" destOrd="0" presId="urn:microsoft.com/office/officeart/2005/8/layout/pList1"/>
    <dgm:cxn modelId="{36ECFB58-C8B1-47D2-85BD-5409BF658261}" type="presOf" srcId="{8522247E-7217-4698-8C02-407B16741856}" destId="{00B9E0E5-621D-4851-84E2-AB95F4B8D850}" srcOrd="0" destOrd="0" presId="urn:microsoft.com/office/officeart/2005/8/layout/pList1"/>
    <dgm:cxn modelId="{276ACD7A-03B4-42FE-A7D4-30D2982717AB}" type="presOf" srcId="{EDE8DCCF-94E6-4C1D-B7D6-E3869DE5290C}" destId="{FFE3864E-48E0-4164-9FED-8BBBD07BAD6A}" srcOrd="0" destOrd="0" presId="urn:microsoft.com/office/officeart/2005/8/layout/pList1"/>
    <dgm:cxn modelId="{D6BD6C81-7CD1-43BC-AF07-B4A91A9913B1}" srcId="{E432DF26-765B-43CF-8AB4-7F49390C77B1}" destId="{3883B6C1-E40B-49EF-AAD8-AEB76CB76DB0}" srcOrd="3" destOrd="0" parTransId="{230B816E-0CEC-4124-AD46-39BBE9E09D78}" sibTransId="{BA6A7285-847D-493C-972A-684FFE8772B7}"/>
    <dgm:cxn modelId="{91B6E28B-71FF-45D6-9077-2A4544CEDE51}" type="presOf" srcId="{66ACC76E-C54E-4237-AAB8-363E0B2B3EAB}" destId="{B85DFC69-067F-41FC-865E-0A30BC002E26}" srcOrd="0" destOrd="0" presId="urn:microsoft.com/office/officeart/2005/8/layout/pList1"/>
    <dgm:cxn modelId="{1E2E42A3-B4BB-4C87-B9B8-CD6CE6FEBE6C}" type="presOf" srcId="{EEE529DB-B814-4933-95E3-646AC3462680}" destId="{B68CA0B0-A284-4099-97B7-E943A30BF0A6}" srcOrd="0" destOrd="0" presId="urn:microsoft.com/office/officeart/2005/8/layout/pList1"/>
    <dgm:cxn modelId="{CD1570B5-C771-44F1-AABA-D85C182159FD}" srcId="{E432DF26-765B-43CF-8AB4-7F49390C77B1}" destId="{EDE8DCCF-94E6-4C1D-B7D6-E3869DE5290C}" srcOrd="1" destOrd="0" parTransId="{2C58F1E5-8703-4DAC-8B05-863E1DE4C332}" sibTransId="{EEE529DB-B814-4933-95E3-646AC3462680}"/>
    <dgm:cxn modelId="{2A5ED4DA-BCCC-4A6B-A3A6-A14346C95B84}" srcId="{E432DF26-765B-43CF-8AB4-7F49390C77B1}" destId="{D578D280-E1DE-4F65-8215-350B0709AD57}" srcOrd="0" destOrd="0" parTransId="{6A406CF8-F371-445E-9F61-51C7ADEA9413}" sibTransId="{8522247E-7217-4698-8C02-407B16741856}"/>
    <dgm:cxn modelId="{FCAC03EB-83F6-4B03-8C2C-B2CB686EEBC3}" type="presOf" srcId="{D578D280-E1DE-4F65-8215-350B0709AD57}" destId="{E6F15169-6B9B-4677-BD46-D21B0411E61F}" srcOrd="0" destOrd="0" presId="urn:microsoft.com/office/officeart/2005/8/layout/pList1"/>
    <dgm:cxn modelId="{41B9BFF4-508F-4DDD-8AD0-99AC1D04715F}" type="presOf" srcId="{B861D1ED-E6D9-44AA-891C-3D348FA84387}" destId="{73DA2DAA-771A-4FE8-A669-85BABEF076A3}" srcOrd="0" destOrd="0" presId="urn:microsoft.com/office/officeart/2005/8/layout/pList1"/>
    <dgm:cxn modelId="{DBBBEFFC-1D0E-4986-90AD-E62A6DE9C7A2}" srcId="{E432DF26-765B-43CF-8AB4-7F49390C77B1}" destId="{66ACC76E-C54E-4237-AAB8-363E0B2B3EAB}" srcOrd="2" destOrd="0" parTransId="{0FE3DFBF-98EC-41DA-8E73-CC09ECD55DFA}" sibTransId="{B861D1ED-E6D9-44AA-891C-3D348FA84387}"/>
    <dgm:cxn modelId="{112700AA-9B39-4390-B22C-CFAB605ACF6B}" type="presParOf" srcId="{A5E09D9D-EEF5-44BB-8B66-33D5F12163EF}" destId="{4AE36077-7BA0-4A0A-A453-84E8842DC92E}" srcOrd="0" destOrd="0" presId="urn:microsoft.com/office/officeart/2005/8/layout/pList1"/>
    <dgm:cxn modelId="{B7548B27-9E9E-48FC-871F-227085F9CDBA}" type="presParOf" srcId="{4AE36077-7BA0-4A0A-A453-84E8842DC92E}" destId="{90BFBC41-A763-4648-80F6-EF3A4EA79E26}" srcOrd="0" destOrd="0" presId="urn:microsoft.com/office/officeart/2005/8/layout/pList1"/>
    <dgm:cxn modelId="{9C1F9B08-3AC2-4450-AB3D-F0228F3A1840}" type="presParOf" srcId="{4AE36077-7BA0-4A0A-A453-84E8842DC92E}" destId="{E6F15169-6B9B-4677-BD46-D21B0411E61F}" srcOrd="1" destOrd="0" presId="urn:microsoft.com/office/officeart/2005/8/layout/pList1"/>
    <dgm:cxn modelId="{E46DC929-7F29-4016-A8AC-E876048F0CDA}" type="presParOf" srcId="{A5E09D9D-EEF5-44BB-8B66-33D5F12163EF}" destId="{00B9E0E5-621D-4851-84E2-AB95F4B8D850}" srcOrd="1" destOrd="0" presId="urn:microsoft.com/office/officeart/2005/8/layout/pList1"/>
    <dgm:cxn modelId="{D60C8EFC-AC2F-4EF7-BD83-834FBEC38CD5}" type="presParOf" srcId="{A5E09D9D-EEF5-44BB-8B66-33D5F12163EF}" destId="{D1B0F443-4C41-406D-B565-7FBE86F536DB}" srcOrd="2" destOrd="0" presId="urn:microsoft.com/office/officeart/2005/8/layout/pList1"/>
    <dgm:cxn modelId="{1631DD70-A72D-4D34-A633-7B31BF0814ED}" type="presParOf" srcId="{D1B0F443-4C41-406D-B565-7FBE86F536DB}" destId="{EA11F329-7C45-4AA7-8DA6-5514D0E53ECA}" srcOrd="0" destOrd="0" presId="urn:microsoft.com/office/officeart/2005/8/layout/pList1"/>
    <dgm:cxn modelId="{DEF59324-9913-4509-837F-C4F5F443992F}" type="presParOf" srcId="{D1B0F443-4C41-406D-B565-7FBE86F536DB}" destId="{FFE3864E-48E0-4164-9FED-8BBBD07BAD6A}" srcOrd="1" destOrd="0" presId="urn:microsoft.com/office/officeart/2005/8/layout/pList1"/>
    <dgm:cxn modelId="{34ABAC4A-DC53-4579-BA70-94AC04B7D027}" type="presParOf" srcId="{A5E09D9D-EEF5-44BB-8B66-33D5F12163EF}" destId="{B68CA0B0-A284-4099-97B7-E943A30BF0A6}" srcOrd="3" destOrd="0" presId="urn:microsoft.com/office/officeart/2005/8/layout/pList1"/>
    <dgm:cxn modelId="{4BA5B64A-01BD-4665-8F70-3D1C768FF954}" type="presParOf" srcId="{A5E09D9D-EEF5-44BB-8B66-33D5F12163EF}" destId="{33924701-FE84-4F54-8EEA-2986D3B0E560}" srcOrd="4" destOrd="0" presId="urn:microsoft.com/office/officeart/2005/8/layout/pList1"/>
    <dgm:cxn modelId="{58B0FE53-D235-4CBA-9674-848C0B1FDF35}" type="presParOf" srcId="{33924701-FE84-4F54-8EEA-2986D3B0E560}" destId="{F20BF462-40FA-468E-AC22-EA4B19B1B771}" srcOrd="0" destOrd="0" presId="urn:microsoft.com/office/officeart/2005/8/layout/pList1"/>
    <dgm:cxn modelId="{63E2413B-A367-455D-8DAA-4123053B36C4}" type="presParOf" srcId="{33924701-FE84-4F54-8EEA-2986D3B0E560}" destId="{B85DFC69-067F-41FC-865E-0A30BC002E26}" srcOrd="1" destOrd="0" presId="urn:microsoft.com/office/officeart/2005/8/layout/pList1"/>
    <dgm:cxn modelId="{D2BCD9E3-6F33-4403-ADB1-914FD9C5DEBF}" type="presParOf" srcId="{A5E09D9D-EEF5-44BB-8B66-33D5F12163EF}" destId="{73DA2DAA-771A-4FE8-A669-85BABEF076A3}" srcOrd="5" destOrd="0" presId="urn:microsoft.com/office/officeart/2005/8/layout/pList1"/>
    <dgm:cxn modelId="{8410701C-E65A-46A6-890C-694AEF5524F9}" type="presParOf" srcId="{A5E09D9D-EEF5-44BB-8B66-33D5F12163EF}" destId="{532D659E-403C-4DE8-BB51-ECFA8E825A42}" srcOrd="6" destOrd="0" presId="urn:microsoft.com/office/officeart/2005/8/layout/pList1"/>
    <dgm:cxn modelId="{E62E6FE7-4150-4636-80FB-4D5ECBF28CA5}" type="presParOf" srcId="{532D659E-403C-4DE8-BB51-ECFA8E825A42}" destId="{48ECCE91-DA20-4E3D-AC79-47317F668BFE}" srcOrd="0" destOrd="0" presId="urn:microsoft.com/office/officeart/2005/8/layout/pList1"/>
    <dgm:cxn modelId="{40B3C4B3-0422-43EC-ABA9-9214E73CBDC4}" type="presParOf" srcId="{532D659E-403C-4DE8-BB51-ECFA8E825A42}" destId="{1831181B-A92E-4991-9938-2837BB759FE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FBC41-A763-4648-80F6-EF3A4EA79E26}">
      <dsp:nvSpPr>
        <dsp:cNvPr id="0" name=""/>
        <dsp:cNvSpPr/>
      </dsp:nvSpPr>
      <dsp:spPr>
        <a:xfrm>
          <a:off x="2429563" y="0"/>
          <a:ext cx="2313206" cy="1593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15169-6B9B-4677-BD46-D21B0411E61F}">
      <dsp:nvSpPr>
        <dsp:cNvPr id="0" name=""/>
        <dsp:cNvSpPr/>
      </dsp:nvSpPr>
      <dsp:spPr>
        <a:xfrm>
          <a:off x="2487301" y="120444"/>
          <a:ext cx="2313206" cy="1276357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Prendre en compte les besoins des élèves</a:t>
          </a:r>
        </a:p>
      </dsp:txBody>
      <dsp:txXfrm>
        <a:off x="2487301" y="120444"/>
        <a:ext cx="2313206" cy="1276357"/>
      </dsp:txXfrm>
    </dsp:sp>
    <dsp:sp modelId="{EA11F329-7C45-4AA7-8DA6-5514D0E53ECA}">
      <dsp:nvSpPr>
        <dsp:cNvPr id="0" name=""/>
        <dsp:cNvSpPr/>
      </dsp:nvSpPr>
      <dsp:spPr>
        <a:xfrm>
          <a:off x="2473866" y="1831306"/>
          <a:ext cx="2313206" cy="15937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3864E-48E0-4164-9FED-8BBBD07BAD6A}">
      <dsp:nvSpPr>
        <dsp:cNvPr id="0" name=""/>
        <dsp:cNvSpPr/>
      </dsp:nvSpPr>
      <dsp:spPr>
        <a:xfrm>
          <a:off x="2485987" y="2139451"/>
          <a:ext cx="2313206" cy="858199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Communiquer les outils</a:t>
          </a:r>
        </a:p>
      </dsp:txBody>
      <dsp:txXfrm>
        <a:off x="2485987" y="2139451"/>
        <a:ext cx="2313206" cy="858199"/>
      </dsp:txXfrm>
    </dsp:sp>
    <dsp:sp modelId="{F20BF462-40FA-468E-AC22-EA4B19B1B771}">
      <dsp:nvSpPr>
        <dsp:cNvPr id="0" name=""/>
        <dsp:cNvSpPr/>
      </dsp:nvSpPr>
      <dsp:spPr>
        <a:xfrm>
          <a:off x="4978402" y="0"/>
          <a:ext cx="2313206" cy="15937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DFC69-067F-41FC-865E-0A30BC002E26}">
      <dsp:nvSpPr>
        <dsp:cNvPr id="0" name=""/>
        <dsp:cNvSpPr/>
      </dsp:nvSpPr>
      <dsp:spPr>
        <a:xfrm>
          <a:off x="4978402" y="377353"/>
          <a:ext cx="2313206" cy="858199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Harmoniser les pratiques</a:t>
          </a:r>
        </a:p>
      </dsp:txBody>
      <dsp:txXfrm>
        <a:off x="4978402" y="377353"/>
        <a:ext cx="2313206" cy="858199"/>
      </dsp:txXfrm>
    </dsp:sp>
    <dsp:sp modelId="{48ECCE91-DA20-4E3D-AC79-47317F668BFE}">
      <dsp:nvSpPr>
        <dsp:cNvPr id="0" name=""/>
        <dsp:cNvSpPr/>
      </dsp:nvSpPr>
      <dsp:spPr>
        <a:xfrm>
          <a:off x="4978407" y="1828357"/>
          <a:ext cx="2313206" cy="1593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1181B-A92E-4991-9938-2837BB759FEB}">
      <dsp:nvSpPr>
        <dsp:cNvPr id="0" name=""/>
        <dsp:cNvSpPr/>
      </dsp:nvSpPr>
      <dsp:spPr>
        <a:xfrm>
          <a:off x="4978407" y="1885458"/>
          <a:ext cx="2313206" cy="858199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Mener des actions spécifiques </a:t>
          </a:r>
          <a:r>
            <a:rPr lang="fr-FR" sz="1600" b="1" kern="1200" dirty="0"/>
            <a:t>(ponctuelles, régulières)</a:t>
          </a:r>
        </a:p>
      </dsp:txBody>
      <dsp:txXfrm>
        <a:off x="4978407" y="1885458"/>
        <a:ext cx="2313206" cy="85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7AA89-DFE3-4AF5-A127-FA9930F55ED9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3BC4A-2020-4965-840B-2BDB80B37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06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3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3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4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88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8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19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853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2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5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67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7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Etablir un équilibrage des 4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65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4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Passer de l’informatif au pratique: on fait quoi? Comment?</a:t>
            </a:r>
          </a:p>
          <a:p>
            <a:r>
              <a:rPr lang="fr-FR" dirty="0"/>
              <a:t>Partage de pratiques professionnelles, d’outils professionnels: grille d’observation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8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24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3BC4A-2020-4965-840B-2BDB80B3719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5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78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61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4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87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4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0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0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7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0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6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0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2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2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4B82C4-95BD-43CF-83BE-A3FD5AA95932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319B958-644D-4CAA-8745-4EE1A4956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5-Synth&#232;se-des-acquis-classes-monolingues-departement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4-Synthese_des_acquis_maternelle_eduscol.docx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2-Fiche%20r&#233;capitulative%20Liaison%20GS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8-Tableau%20Renseignements%20des%20GS%20futurs%20CP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6-Synth&#232;se-des-acquis-classes-bilingues-d&#233;partement.docx" TargetMode="External"/><Relationship Id="rId5" Type="http://schemas.openxmlformats.org/officeDocument/2006/relationships/hyperlink" Target="5-Synth&#232;se-des-acquis-classes-monolingues-departement.docx" TargetMode="External"/><Relationship Id="rId4" Type="http://schemas.openxmlformats.org/officeDocument/2006/relationships/hyperlink" Target="4-Synthese_des_acquis_maternelle_eduscol.doc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0C387-ABF6-4AF3-B2AF-073A25341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999067"/>
          </a:xfrm>
        </p:spPr>
        <p:txBody>
          <a:bodyPr/>
          <a:lstStyle/>
          <a:p>
            <a:r>
              <a:rPr lang="fr-FR" b="1" dirty="0"/>
              <a:t>Liaison GS/CP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A097F2-18B9-4A8E-B4A0-1B72F3719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805893"/>
            <a:ext cx="8825658" cy="861420"/>
          </a:xfrm>
        </p:spPr>
        <p:txBody>
          <a:bodyPr>
            <a:normAutofit/>
          </a:bodyPr>
          <a:lstStyle/>
          <a:p>
            <a:r>
              <a:rPr lang="fr-FR" sz="3200" b="1" dirty="0"/>
              <a:t>Circonscription de wittelsheim</a:t>
            </a:r>
          </a:p>
        </p:txBody>
      </p:sp>
    </p:spTree>
    <p:extLst>
      <p:ext uri="{BB962C8B-B14F-4D97-AF65-F5344CB8AC3E}">
        <p14:creationId xmlns:p14="http://schemas.microsoft.com/office/powerpoint/2010/main" val="352832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0199AE-B1C8-4114-A02A-B4CF5EBC5FA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97" y="477519"/>
            <a:ext cx="3301774" cy="251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8D8F4B-FB9E-48E6-AF88-176B72094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2497" y="2575559"/>
            <a:ext cx="8169503" cy="3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28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73EAF9C-6B71-4809-B3A6-6CFBE87C7364}"/>
              </a:ext>
            </a:extLst>
          </p:cNvPr>
          <p:cNvSpPr/>
          <p:nvPr/>
        </p:nvSpPr>
        <p:spPr>
          <a:xfrm>
            <a:off x="240397" y="2632100"/>
            <a:ext cx="2313206" cy="159379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5E2954-6F7B-4D49-A6AF-013B0D1B1068}"/>
              </a:ext>
            </a:extLst>
          </p:cNvPr>
          <p:cNvGrpSpPr/>
          <p:nvPr/>
        </p:nvGrpSpPr>
        <p:grpSpPr>
          <a:xfrm>
            <a:off x="240397" y="2632100"/>
            <a:ext cx="2313206" cy="1223299"/>
            <a:chOff x="4978407" y="1520358"/>
            <a:chExt cx="2313206" cy="12232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E60F20-8B02-4340-822B-A1F2F7D45DA1}"/>
                </a:ext>
              </a:extLst>
            </p:cNvPr>
            <p:cNvSpPr/>
            <p:nvPr/>
          </p:nvSpPr>
          <p:spPr>
            <a:xfrm>
              <a:off x="4978407" y="1885458"/>
              <a:ext cx="2313206" cy="85819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1780C3C-BD2A-4541-8A5D-5FF5071AE23C}"/>
                </a:ext>
              </a:extLst>
            </p:cNvPr>
            <p:cNvSpPr txBox="1"/>
            <p:nvPr/>
          </p:nvSpPr>
          <p:spPr>
            <a:xfrm>
              <a:off x="4978407" y="1520358"/>
              <a:ext cx="2313206" cy="858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Mener des actions spécifiques </a:t>
              </a:r>
              <a:r>
                <a:rPr lang="fr-FR" sz="1600" b="1" kern="1200" dirty="0"/>
                <a:t>(ponctuelles, régulières)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97C13567-6210-447E-9524-028EC489BABA}"/>
              </a:ext>
            </a:extLst>
          </p:cNvPr>
          <p:cNvSpPr txBox="1"/>
          <p:nvPr/>
        </p:nvSpPr>
        <p:spPr>
          <a:xfrm>
            <a:off x="2692846" y="814430"/>
            <a:ext cx="9258755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régulières</a:t>
            </a:r>
          </a:p>
          <a:p>
            <a:r>
              <a:rPr lang="fr-FR" sz="2000" dirty="0"/>
              <a:t>Développer le projet de lecteur et valoriser les apprentissages : lecture régulière par les CP d’albums, de textes</a:t>
            </a:r>
          </a:p>
          <a:p>
            <a:r>
              <a:rPr lang="fr-FR" sz="2000" dirty="0"/>
              <a:t>Ateliers Mathématiques communs pour la semaine des mathématiques </a:t>
            </a:r>
            <a:r>
              <a:rPr lang="fr-FR" sz="2000" i="1" dirty="0"/>
              <a:t>« Jouons ensemble aux mathématiques! »</a:t>
            </a:r>
          </a:p>
          <a:p>
            <a:r>
              <a:rPr lang="fr-FR" sz="2000" dirty="0"/>
              <a:t>Rencontres trimestrielles autour des jeux de société</a:t>
            </a:r>
          </a:p>
          <a:p>
            <a:r>
              <a:rPr lang="fr-FR" sz="2000" dirty="0"/>
              <a:t>Actions communes à la médiathèque avec des ateliers de jeux autour des livres 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811CD0-B25F-43B6-8AE1-DCD6FF234F95}"/>
              </a:ext>
            </a:extLst>
          </p:cNvPr>
          <p:cNvSpPr txBox="1"/>
          <p:nvPr/>
        </p:nvSpPr>
        <p:spPr>
          <a:xfrm>
            <a:off x="2692847" y="3855399"/>
            <a:ext cx="9258755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ponctuelles</a:t>
            </a:r>
          </a:p>
          <a:p>
            <a:r>
              <a:rPr lang="fr-FR" sz="2000" dirty="0"/>
              <a:t>Exemple de rencontres : Ecriture de devinettes par les CP et transmises aux GS qui les résolvent et les illustrent. Jeu d’associations devinettes-illustrations</a:t>
            </a:r>
          </a:p>
          <a:p>
            <a:r>
              <a:rPr lang="fr-FR" sz="2000" dirty="0"/>
              <a:t>                                            Défi lecture</a:t>
            </a:r>
          </a:p>
          <a:p>
            <a:r>
              <a:rPr lang="fr-FR" sz="2000" dirty="0"/>
              <a:t>                                            Danses collectives et chants communs                                                 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765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3CBD512-2C03-476B-B1B2-194AD5B8C677}"/>
              </a:ext>
            </a:extLst>
          </p:cNvPr>
          <p:cNvSpPr/>
          <p:nvPr/>
        </p:nvSpPr>
        <p:spPr>
          <a:xfrm>
            <a:off x="240397" y="2632100"/>
            <a:ext cx="2313206" cy="159379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5A3036A-276B-4FEF-B081-DA05A166E519}"/>
              </a:ext>
            </a:extLst>
          </p:cNvPr>
          <p:cNvGrpSpPr/>
          <p:nvPr/>
        </p:nvGrpSpPr>
        <p:grpSpPr>
          <a:xfrm>
            <a:off x="240397" y="2632100"/>
            <a:ext cx="2313206" cy="1223299"/>
            <a:chOff x="4978407" y="1520358"/>
            <a:chExt cx="2313206" cy="12232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F92889-3D48-4337-B0B0-4D962FFA4F72}"/>
                </a:ext>
              </a:extLst>
            </p:cNvPr>
            <p:cNvSpPr/>
            <p:nvPr/>
          </p:nvSpPr>
          <p:spPr>
            <a:xfrm>
              <a:off x="4978407" y="1885458"/>
              <a:ext cx="2313206" cy="85819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B7DCF7B-9FF7-44AD-9F6D-21E05FC5EE8C}"/>
                </a:ext>
              </a:extLst>
            </p:cNvPr>
            <p:cNvSpPr txBox="1"/>
            <p:nvPr/>
          </p:nvSpPr>
          <p:spPr>
            <a:xfrm>
              <a:off x="4978407" y="1520358"/>
              <a:ext cx="2313206" cy="858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Mener des actions spécifiques </a:t>
              </a:r>
              <a:r>
                <a:rPr lang="fr-FR" sz="1600" b="1" kern="1200" dirty="0"/>
                <a:t>(ponctuelles, régulières)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0C45E9E9-88E5-41B4-ABA7-7C0E5D7D3264}"/>
              </a:ext>
            </a:extLst>
          </p:cNvPr>
          <p:cNvSpPr txBox="1"/>
          <p:nvPr/>
        </p:nvSpPr>
        <p:spPr>
          <a:xfrm>
            <a:off x="2832100" y="723901"/>
            <a:ext cx="9119503" cy="51398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Préparer la rentrée</a:t>
            </a:r>
          </a:p>
          <a:p>
            <a:endParaRPr lang="fr-F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/>
              <a:t>Réalisation d’un objet de transition : « </a:t>
            </a:r>
            <a:r>
              <a:rPr lang="fr-FR" sz="2000" dirty="0" err="1"/>
              <a:t>Schultüte</a:t>
            </a:r>
            <a:r>
              <a:rPr lang="fr-FR" sz="2000" dirty="0"/>
              <a:t> », marque page avec son prénom, étiquette du porte-manteaux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commun autour d’un album passerelle</a:t>
            </a:r>
            <a:r>
              <a:rPr lang="fr-FR" sz="2000" dirty="0"/>
              <a:t>. Séance de compréhension débutée en GS puis poursuivie au début CP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Visite guidée </a:t>
            </a:r>
            <a:r>
              <a:rPr lang="fr-FR" sz="2000" dirty="0"/>
              <a:t>de l’école</a:t>
            </a:r>
          </a:p>
          <a:p>
            <a:r>
              <a:rPr lang="fr-FR" sz="2000" dirty="0"/>
              <a:t>Visite de l’école sous forme de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Rallye-photos</a:t>
            </a:r>
          </a:p>
          <a:p>
            <a:r>
              <a:rPr lang="fr-FR" sz="2000" dirty="0"/>
              <a:t>Participation des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 à une séance d’apprentissage </a:t>
            </a:r>
            <a:r>
              <a:rPr lang="fr-FR" sz="2000" dirty="0"/>
              <a:t>de CP (Code)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Echanges de service</a:t>
            </a:r>
            <a:r>
              <a:rPr lang="fr-FR" sz="2000" dirty="0"/>
              <a:t>: les GS vont avec l’enseignant de CP</a:t>
            </a:r>
          </a:p>
          <a:p>
            <a:r>
              <a:rPr lang="fr-FR" sz="2000" dirty="0"/>
              <a:t>Questionnaire et échanges entre les GS et les CP sur l’organisation de la classe, la vie scolaire à l’école élémentaire…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Verbalisation et échanges de ces différentes actions notamment sur le ressenti des futurs CP</a:t>
            </a:r>
          </a:p>
          <a:p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4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9E8C29-4DB1-4BB0-AD21-C55AED35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9" y="222249"/>
            <a:ext cx="6934200" cy="3028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2A35B-D6B8-47AC-968D-53DEAB7F4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290" y="3880434"/>
            <a:ext cx="77819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1DC14-30F6-422A-8F5F-2FF75AEE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Communication des bilans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8A6D78-9721-40CE-8DE8-110EA92A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832100"/>
            <a:ext cx="11049000" cy="2311400"/>
          </a:xfrm>
        </p:spPr>
        <p:txBody>
          <a:bodyPr>
            <a:normAutofit/>
          </a:bodyPr>
          <a:lstStyle/>
          <a:p>
            <a:r>
              <a:rPr lang="fr-FR" sz="2400" b="1" dirty="0"/>
              <a:t>Communication aux enseignants de CP de « La synthèse des acquis de fin GS » -</a:t>
            </a:r>
            <a:r>
              <a:rPr lang="fr-FR" sz="2400" dirty="0"/>
              <a:t> Ce document ne s’adresse pas à l’élève (contrairement au cahier de réussites). C’est un document professionnel et il est également </a:t>
            </a:r>
            <a:r>
              <a:rPr lang="fr-FR" sz="2400" u="sng" dirty="0"/>
              <a:t>communiqué</a:t>
            </a:r>
            <a:r>
              <a:rPr lang="fr-FR" sz="2400" dirty="0"/>
              <a:t> aux familles. Le cahier de réussite est donné aux parents.</a:t>
            </a:r>
          </a:p>
        </p:txBody>
      </p:sp>
      <p:pic>
        <p:nvPicPr>
          <p:cNvPr id="4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FA91FF51-A658-4901-8AB6-5C18770B8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21829" r="74616" b="21068"/>
          <a:stretch/>
        </p:blipFill>
        <p:spPr bwMode="auto">
          <a:xfrm>
            <a:off x="7768934" y="4394200"/>
            <a:ext cx="1510506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hlinkClick r:id="rId5" action="ppaction://hlinkfile"/>
            <a:extLst>
              <a:ext uri="{FF2B5EF4-FFF2-40B4-BE49-F238E27FC236}">
                <a16:creationId xmlns:a16="http://schemas.microsoft.com/office/drawing/2014/main" id="{6C1B7E8D-48F2-478B-9462-04830EE67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900" y="4467685"/>
            <a:ext cx="3479800" cy="22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175802B-5971-4D12-B91C-E72A088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Liaison GS-CP: Etablir un échéancier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42AA342-C509-4C42-954E-24CBF952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374900"/>
            <a:ext cx="11595100" cy="4267200"/>
          </a:xfrm>
        </p:spPr>
        <p:txBody>
          <a:bodyPr>
            <a:noAutofit/>
          </a:bodyPr>
          <a:lstStyle/>
          <a:p>
            <a:r>
              <a:rPr lang="fr-FR" sz="2400" b="1" dirty="0"/>
              <a:t>Communication aux nouveaux collègues </a:t>
            </a:r>
            <a:r>
              <a:rPr lang="fr-FR" sz="2400" dirty="0"/>
              <a:t>des différents comptes-rendus de la liaison GS/CP de l’année précédente pour une prise en compte des décisions, communication des différents outils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Echanger, se positionner sur les 4 points incontournables pour rendre la liaison efficace</a:t>
            </a:r>
            <a:r>
              <a:rPr lang="fr-FR" sz="2400" dirty="0"/>
              <a:t>: prise en compte des besoins (analyse des évaluations), harmoniser les pratiques (échanges, analyses de pratiques suite aux formations), communiquer les outils, mener des actions.</a:t>
            </a:r>
          </a:p>
          <a:p>
            <a:r>
              <a:rPr lang="fr-FR" sz="2400" dirty="0"/>
              <a:t>Faire remonter les dates et rédiger un compte-rendu spécifiant ces 4 points (</a:t>
            </a:r>
            <a:r>
              <a:rPr lang="fr-FR" sz="2400" dirty="0" err="1"/>
              <a:t>cf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fiche récapitulative de liaison GS-CP</a:t>
            </a:r>
            <a:r>
              <a:rPr lang="fr-FR" sz="2400" dirty="0"/>
              <a:t>)</a:t>
            </a:r>
          </a:p>
          <a:p>
            <a:r>
              <a:rPr lang="fr-FR" sz="2400" dirty="0"/>
              <a:t>Formaliser les actions par le biais du projet d’école</a:t>
            </a:r>
          </a:p>
        </p:txBody>
      </p:sp>
    </p:spTree>
    <p:extLst>
      <p:ext uri="{BB962C8B-B14F-4D97-AF65-F5344CB8AC3E}">
        <p14:creationId xmlns:p14="http://schemas.microsoft.com/office/powerpoint/2010/main" val="383362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61602-0A20-4366-A1AE-1DA8991D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570637"/>
          </a:xfrm>
        </p:spPr>
        <p:txBody>
          <a:bodyPr/>
          <a:lstStyle/>
          <a:p>
            <a:r>
              <a:rPr lang="fr-FR" b="1" dirty="0"/>
              <a:t>Analyse des évaluations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995DC6F-0F25-46DB-9B40-EC2B38780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8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434C85-E8D3-4A90-9085-EBF2F0A6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68" y="520700"/>
            <a:ext cx="10176132" cy="6027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8CB339-EE1B-4393-9DBC-0A16E65B6E31}"/>
              </a:ext>
            </a:extLst>
          </p:cNvPr>
          <p:cNvSpPr txBox="1"/>
          <p:nvPr/>
        </p:nvSpPr>
        <p:spPr>
          <a:xfrm>
            <a:off x="4673600" y="7620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4,23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5FE8D6-8EC5-470C-88DC-341212394C08}"/>
              </a:ext>
            </a:extLst>
          </p:cNvPr>
          <p:cNvSpPr txBox="1"/>
          <p:nvPr/>
        </p:nvSpPr>
        <p:spPr>
          <a:xfrm>
            <a:off x="5689600" y="1346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7,20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F92ED7-F7A8-4E0F-A9C3-A800E0CB5ECA}"/>
              </a:ext>
            </a:extLst>
          </p:cNvPr>
          <p:cNvSpPr txBox="1"/>
          <p:nvPr/>
        </p:nvSpPr>
        <p:spPr>
          <a:xfrm>
            <a:off x="8559800" y="19304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15,65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18D683-33AE-4CF5-BD62-B2E4CD51BF41}"/>
              </a:ext>
            </a:extLst>
          </p:cNvPr>
          <p:cNvSpPr txBox="1"/>
          <p:nvPr/>
        </p:nvSpPr>
        <p:spPr>
          <a:xfrm>
            <a:off x="4673600" y="25654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4,38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EB3680-43CC-4B99-9A35-12301B7D1A95}"/>
              </a:ext>
            </a:extLst>
          </p:cNvPr>
          <p:cNvSpPr txBox="1"/>
          <p:nvPr/>
        </p:nvSpPr>
        <p:spPr>
          <a:xfrm>
            <a:off x="4686300" y="324433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4,38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676F0F-FDDB-453E-81AF-9DE60EEBF49A}"/>
              </a:ext>
            </a:extLst>
          </p:cNvPr>
          <p:cNvSpPr txBox="1"/>
          <p:nvPr/>
        </p:nvSpPr>
        <p:spPr>
          <a:xfrm>
            <a:off x="4551234" y="3854966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3,76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B5C1BD-9AAD-4180-A6B5-DBA50D2795BB}"/>
              </a:ext>
            </a:extLst>
          </p:cNvPr>
          <p:cNvSpPr txBox="1"/>
          <p:nvPr/>
        </p:nvSpPr>
        <p:spPr>
          <a:xfrm>
            <a:off x="3738434" y="444019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1,72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B8CD4C-0C31-4DDB-A17F-B36B4D5DDEC0}"/>
              </a:ext>
            </a:extLst>
          </p:cNvPr>
          <p:cNvSpPr txBox="1"/>
          <p:nvPr/>
        </p:nvSpPr>
        <p:spPr>
          <a:xfrm>
            <a:off x="4279900" y="512497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3,13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2D7FE5-0DFF-4E21-8B39-283C5F566FEA}"/>
              </a:ext>
            </a:extLst>
          </p:cNvPr>
          <p:cNvSpPr txBox="1"/>
          <p:nvPr/>
        </p:nvSpPr>
        <p:spPr>
          <a:xfrm>
            <a:off x="4411534" y="57266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3,60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ED211A-3CBE-4BE3-97FB-7B5A59F0A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83844" y="3214688"/>
            <a:ext cx="5486400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72EE3E-8FF1-4518-A72B-14D84844540E}"/>
              </a:ext>
            </a:extLst>
          </p:cNvPr>
          <p:cNvSpPr/>
          <p:nvPr/>
        </p:nvSpPr>
        <p:spPr>
          <a:xfrm>
            <a:off x="9372600" y="2159000"/>
            <a:ext cx="82708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C83BB2-2036-46FA-AA72-36216F34590A}"/>
              </a:ext>
            </a:extLst>
          </p:cNvPr>
          <p:cNvSpPr/>
          <p:nvPr/>
        </p:nvSpPr>
        <p:spPr>
          <a:xfrm>
            <a:off x="571500" y="1956832"/>
            <a:ext cx="7988300" cy="39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3917609-2E9E-40EA-B47D-645D7B21B285}"/>
              </a:ext>
            </a:extLst>
          </p:cNvPr>
          <p:cNvSpPr/>
          <p:nvPr/>
        </p:nvSpPr>
        <p:spPr>
          <a:xfrm>
            <a:off x="275968" y="2633702"/>
            <a:ext cx="4397632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9B20DC5E-DF7D-478C-933C-BCEFC241CBF7}"/>
              </a:ext>
            </a:extLst>
          </p:cNvPr>
          <p:cNvSpPr/>
          <p:nvPr/>
        </p:nvSpPr>
        <p:spPr>
          <a:xfrm>
            <a:off x="1155700" y="4584700"/>
            <a:ext cx="495300" cy="151130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D2ACD7-15BF-487F-851B-024F9891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" y="491847"/>
            <a:ext cx="11171990" cy="6243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34097A-7640-4EDC-BC8D-14628CC2657B}"/>
              </a:ext>
            </a:extLst>
          </p:cNvPr>
          <p:cNvSpPr txBox="1"/>
          <p:nvPr/>
        </p:nvSpPr>
        <p:spPr>
          <a:xfrm>
            <a:off x="5283200" y="6604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2,69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882756-1136-416B-9CF6-C52DCD112339}"/>
              </a:ext>
            </a:extLst>
          </p:cNvPr>
          <p:cNvSpPr txBox="1"/>
          <p:nvPr/>
        </p:nvSpPr>
        <p:spPr>
          <a:xfrm>
            <a:off x="10426700" y="12827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10,42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4F00B3-3E24-4072-822F-98908ABCF7AC}"/>
              </a:ext>
            </a:extLst>
          </p:cNvPr>
          <p:cNvSpPr txBox="1"/>
          <p:nvPr/>
        </p:nvSpPr>
        <p:spPr>
          <a:xfrm>
            <a:off x="9766300" y="1981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9,41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479ECD-7048-41BE-B8F1-F0E9E0336C36}"/>
              </a:ext>
            </a:extLst>
          </p:cNvPr>
          <p:cNvSpPr txBox="1"/>
          <p:nvPr/>
        </p:nvSpPr>
        <p:spPr>
          <a:xfrm>
            <a:off x="5127207" y="2616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2,52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4531DB-799A-40A6-AE63-57AAC4000C2A}"/>
              </a:ext>
            </a:extLst>
          </p:cNvPr>
          <p:cNvSpPr txBox="1"/>
          <p:nvPr/>
        </p:nvSpPr>
        <p:spPr>
          <a:xfrm>
            <a:off x="8013700" y="324433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6,89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50EFBC-EB64-48B4-976C-C7CFA2AE9BA3}"/>
              </a:ext>
            </a:extLst>
          </p:cNvPr>
          <p:cNvSpPr txBox="1"/>
          <p:nvPr/>
        </p:nvSpPr>
        <p:spPr>
          <a:xfrm>
            <a:off x="9906000" y="392636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9,75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5308A-D146-486A-B1AB-96075B59F4CB}"/>
              </a:ext>
            </a:extLst>
          </p:cNvPr>
          <p:cNvSpPr txBox="1"/>
          <p:nvPr/>
        </p:nvSpPr>
        <p:spPr>
          <a:xfrm>
            <a:off x="7404100" y="462057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6,05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74B02B-8FA1-4D51-A891-DE4515FECB8A}"/>
              </a:ext>
            </a:extLst>
          </p:cNvPr>
          <p:cNvSpPr txBox="1"/>
          <p:nvPr/>
        </p:nvSpPr>
        <p:spPr>
          <a:xfrm>
            <a:off x="4965700" y="519057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2,52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7BE538-50BE-404A-879C-4447372648FC}"/>
              </a:ext>
            </a:extLst>
          </p:cNvPr>
          <p:cNvSpPr txBox="1"/>
          <p:nvPr/>
        </p:nvSpPr>
        <p:spPr>
          <a:xfrm>
            <a:off x="5127207" y="58282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2,69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37EBC2-3061-4130-81D8-B1E7A7E83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19677" y="3186629"/>
            <a:ext cx="5600700" cy="409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0FBC0304-702F-4BC8-AEEB-23876CA8DD41}"/>
              </a:ext>
            </a:extLst>
          </p:cNvPr>
          <p:cNvSpPr/>
          <p:nvPr/>
        </p:nvSpPr>
        <p:spPr>
          <a:xfrm>
            <a:off x="1181100" y="1321832"/>
            <a:ext cx="431800" cy="10287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E7D10DAD-4B7E-49D0-9AB7-EC30D5A45606}"/>
              </a:ext>
            </a:extLst>
          </p:cNvPr>
          <p:cNvSpPr/>
          <p:nvPr/>
        </p:nvSpPr>
        <p:spPr>
          <a:xfrm>
            <a:off x="1155469" y="3926364"/>
            <a:ext cx="431800" cy="10287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9CA0FF-8338-4469-9A00-7BED4966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59672"/>
            <a:ext cx="10553700" cy="6338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01FFB9-E2E0-4373-946F-E5B6B5C7CABE}"/>
              </a:ext>
            </a:extLst>
          </p:cNvPr>
          <p:cNvSpPr txBox="1"/>
          <p:nvPr/>
        </p:nvSpPr>
        <p:spPr>
          <a:xfrm>
            <a:off x="9093200" y="5461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19,41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E5064D-C64A-471B-B1C4-FF2E27F91910}"/>
              </a:ext>
            </a:extLst>
          </p:cNvPr>
          <p:cNvSpPr txBox="1"/>
          <p:nvPr/>
        </p:nvSpPr>
        <p:spPr>
          <a:xfrm>
            <a:off x="6413500" y="15240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10,02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FE5649-1F45-4759-85DC-9A34D8DF0C50}"/>
              </a:ext>
            </a:extLst>
          </p:cNvPr>
          <p:cNvSpPr txBox="1"/>
          <p:nvPr/>
        </p:nvSpPr>
        <p:spPr>
          <a:xfrm>
            <a:off x="4394200" y="25019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2,69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A5F1BE-317A-4E8E-82CD-B9FAEF81441F}"/>
              </a:ext>
            </a:extLst>
          </p:cNvPr>
          <p:cNvSpPr txBox="1"/>
          <p:nvPr/>
        </p:nvSpPr>
        <p:spPr>
          <a:xfrm>
            <a:off x="7226300" y="35179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12,68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3EF3D5-EA34-46BB-A657-C7C10C65AAB3}"/>
              </a:ext>
            </a:extLst>
          </p:cNvPr>
          <p:cNvSpPr txBox="1"/>
          <p:nvPr/>
        </p:nvSpPr>
        <p:spPr>
          <a:xfrm>
            <a:off x="4203700" y="455011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1,41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1EE84A-7FF8-4E14-98CC-E3ACC3F00F66}"/>
              </a:ext>
            </a:extLst>
          </p:cNvPr>
          <p:cNvSpPr txBox="1"/>
          <p:nvPr/>
        </p:nvSpPr>
        <p:spPr>
          <a:xfrm>
            <a:off x="4521200" y="557422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2,66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82F9CC-63C4-4652-A678-4A61C68D8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80312" y="3214686"/>
            <a:ext cx="6505575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4CFE6BB-B8EC-467D-902E-6992DBB0E8A4}"/>
              </a:ext>
            </a:extLst>
          </p:cNvPr>
          <p:cNvSpPr/>
          <p:nvPr/>
        </p:nvSpPr>
        <p:spPr>
          <a:xfrm>
            <a:off x="1066800" y="444500"/>
            <a:ext cx="8026400" cy="66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hlinkClick r:id="rId5" action="ppaction://hlinksldjump"/>
            <a:extLst>
              <a:ext uri="{FF2B5EF4-FFF2-40B4-BE49-F238E27FC236}">
                <a16:creationId xmlns:a16="http://schemas.microsoft.com/office/drawing/2014/main" id="{A503DAC4-5A63-4078-BE94-1AC0F197AD2D}"/>
              </a:ext>
            </a:extLst>
          </p:cNvPr>
          <p:cNvSpPr/>
          <p:nvPr/>
        </p:nvSpPr>
        <p:spPr>
          <a:xfrm>
            <a:off x="11328400" y="5702300"/>
            <a:ext cx="5842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1C491FC-2766-4BB2-BF6B-B76B15FDC307}"/>
              </a:ext>
            </a:extLst>
          </p:cNvPr>
          <p:cNvSpPr/>
          <p:nvPr/>
        </p:nvSpPr>
        <p:spPr>
          <a:xfrm>
            <a:off x="2133600" y="3429000"/>
            <a:ext cx="5092700" cy="66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6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CFC2CC-9327-403E-A29F-B449817E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385" y="3929154"/>
            <a:ext cx="1515932" cy="22122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C109E-D2CC-4C70-BF86-06071CB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12" y="637677"/>
            <a:ext cx="8761413" cy="728480"/>
          </a:xfrm>
        </p:spPr>
        <p:txBody>
          <a:bodyPr/>
          <a:lstStyle/>
          <a:p>
            <a:r>
              <a:rPr lang="fr-FR" b="1" dirty="0"/>
              <a:t>Objectifs de la liaison GS/CP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8FF44-EC25-4556-B32E-7AC9B38D6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683" y="2496456"/>
            <a:ext cx="4828744" cy="3416301"/>
          </a:xfrm>
        </p:spPr>
        <p:txBody>
          <a:bodyPr/>
          <a:lstStyle/>
          <a:p>
            <a:pPr lvl="0"/>
            <a:r>
              <a:rPr lang="fr-FR" sz="2000" dirty="0"/>
              <a:t>Mettre en œuvre une continuité des apprentissages entre l’école maternelle et élémentaire</a:t>
            </a:r>
          </a:p>
          <a:p>
            <a:r>
              <a:rPr lang="fr-FR" sz="2000" dirty="0"/>
              <a:t>Permettre aux enseignants de CP de prendre appui sur le travail des enseignants de l’école maternelle et sur les acquis des élèves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FA8BAF-332E-4B47-8CD3-2C3F594FA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287" y="2400300"/>
            <a:ext cx="5682342" cy="3608614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/>
              <a:t>B.O spécial du 26 mars 2015</a:t>
            </a:r>
          </a:p>
          <a:p>
            <a:pPr marL="0" indent="0">
              <a:buNone/>
            </a:pPr>
            <a:r>
              <a:rPr lang="fr-FR" sz="2000" dirty="0"/>
              <a:t>« L’école maternelle travaille en concertation avec l’école élémentaire, plus particulièrement avec le cycle 2 pour mettre en œuvre</a:t>
            </a:r>
          </a:p>
          <a:p>
            <a:r>
              <a:rPr lang="fr-FR" sz="2000" dirty="0"/>
              <a:t>une véritable continuité des apprentissages »</a:t>
            </a:r>
          </a:p>
          <a:p>
            <a:r>
              <a:rPr lang="fr-FR" sz="2000" dirty="0"/>
              <a:t> un suivi individuel des enfants (page 3)</a:t>
            </a:r>
          </a:p>
        </p:txBody>
      </p:sp>
    </p:spTree>
    <p:extLst>
      <p:ext uri="{BB962C8B-B14F-4D97-AF65-F5344CB8AC3E}">
        <p14:creationId xmlns:p14="http://schemas.microsoft.com/office/powerpoint/2010/main" val="143881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E376CC2-40A9-4754-9F3D-BF995F92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366323"/>
            <a:ext cx="10675938" cy="6491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536FF3-7F19-4A5B-9C27-BE3199B4D60B}"/>
              </a:ext>
            </a:extLst>
          </p:cNvPr>
          <p:cNvSpPr txBox="1"/>
          <p:nvPr/>
        </p:nvSpPr>
        <p:spPr>
          <a:xfrm>
            <a:off x="7404100" y="457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9,24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0FF1FE-415B-43CB-9AEC-DD0A40F8317A}"/>
              </a:ext>
            </a:extLst>
          </p:cNvPr>
          <p:cNvSpPr txBox="1"/>
          <p:nvPr/>
        </p:nvSpPr>
        <p:spPr>
          <a:xfrm>
            <a:off x="6819900" y="10541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6,55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6EF446-1FA7-470A-B4F5-EBBE502A484E}"/>
              </a:ext>
            </a:extLst>
          </p:cNvPr>
          <p:cNvSpPr txBox="1"/>
          <p:nvPr/>
        </p:nvSpPr>
        <p:spPr>
          <a:xfrm>
            <a:off x="6286500" y="1706786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4,20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281406-55E6-4707-A9D2-3666E376FCAF}"/>
              </a:ext>
            </a:extLst>
          </p:cNvPr>
          <p:cNvSpPr txBox="1"/>
          <p:nvPr/>
        </p:nvSpPr>
        <p:spPr>
          <a:xfrm>
            <a:off x="7226300" y="23241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8,57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4472D4-CCA4-4B51-BF21-6DC790FE77C3}"/>
              </a:ext>
            </a:extLst>
          </p:cNvPr>
          <p:cNvSpPr txBox="1"/>
          <p:nvPr/>
        </p:nvSpPr>
        <p:spPr>
          <a:xfrm>
            <a:off x="6134100" y="2870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3,87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AE9DEC-6731-4122-BE19-383E49227F5C}"/>
              </a:ext>
            </a:extLst>
          </p:cNvPr>
          <p:cNvSpPr txBox="1"/>
          <p:nvPr/>
        </p:nvSpPr>
        <p:spPr>
          <a:xfrm>
            <a:off x="10172700" y="3612161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21,85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A04D08-45AF-4377-85CD-95C7B91E3E86}"/>
              </a:ext>
            </a:extLst>
          </p:cNvPr>
          <p:cNvSpPr txBox="1"/>
          <p:nvPr/>
        </p:nvSpPr>
        <p:spPr>
          <a:xfrm>
            <a:off x="10083800" y="4094761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21,68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9C91C4-B5F0-4635-AF8C-C2E5FE6A9EC5}"/>
              </a:ext>
            </a:extLst>
          </p:cNvPr>
          <p:cNvSpPr txBox="1"/>
          <p:nvPr/>
        </p:nvSpPr>
        <p:spPr>
          <a:xfrm>
            <a:off x="9398000" y="480911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18,49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3E557F-2110-4128-8718-CA1F0D081A18}"/>
              </a:ext>
            </a:extLst>
          </p:cNvPr>
          <p:cNvSpPr txBox="1"/>
          <p:nvPr/>
        </p:nvSpPr>
        <p:spPr>
          <a:xfrm>
            <a:off x="6540500" y="536673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5,38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938CB1-FC7C-44C7-B93B-9DF739F2679E}"/>
              </a:ext>
            </a:extLst>
          </p:cNvPr>
          <p:cNvSpPr txBox="1"/>
          <p:nvPr/>
        </p:nvSpPr>
        <p:spPr>
          <a:xfrm>
            <a:off x="6527800" y="590549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5,55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153BAA-5B58-4AE7-B20F-338CD384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94650" y="3448050"/>
            <a:ext cx="6334125" cy="352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434B599-6FAF-4B79-B33B-54D568A221EF}"/>
              </a:ext>
            </a:extLst>
          </p:cNvPr>
          <p:cNvSpPr/>
          <p:nvPr/>
        </p:nvSpPr>
        <p:spPr>
          <a:xfrm>
            <a:off x="1371600" y="457200"/>
            <a:ext cx="5981700" cy="455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8C7DFEC-4959-4885-8BE4-B1E10F6905DD}"/>
              </a:ext>
            </a:extLst>
          </p:cNvPr>
          <p:cNvSpPr/>
          <p:nvPr/>
        </p:nvSpPr>
        <p:spPr>
          <a:xfrm>
            <a:off x="2768600" y="4708547"/>
            <a:ext cx="6629400" cy="469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E3B990C-D349-49B2-B2B3-44DD1B4D716D}"/>
              </a:ext>
            </a:extLst>
          </p:cNvPr>
          <p:cNvSpPr/>
          <p:nvPr/>
        </p:nvSpPr>
        <p:spPr>
          <a:xfrm>
            <a:off x="4381500" y="3511592"/>
            <a:ext cx="5702300" cy="1139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hlinkClick r:id="rId5" action="ppaction://hlinksldjump"/>
            <a:extLst>
              <a:ext uri="{FF2B5EF4-FFF2-40B4-BE49-F238E27FC236}">
                <a16:creationId xmlns:a16="http://schemas.microsoft.com/office/drawing/2014/main" id="{20630042-8F09-4C3C-947D-7B9022661677}"/>
              </a:ext>
            </a:extLst>
          </p:cNvPr>
          <p:cNvSpPr/>
          <p:nvPr/>
        </p:nvSpPr>
        <p:spPr>
          <a:xfrm rot="10800000">
            <a:off x="9575800" y="5800652"/>
            <a:ext cx="635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23E0A-009B-44BB-8252-E62BE5A1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54" y="838200"/>
            <a:ext cx="8761413" cy="576080"/>
          </a:xfrm>
        </p:spPr>
        <p:txBody>
          <a:bodyPr/>
          <a:lstStyle/>
          <a:p>
            <a:r>
              <a:rPr lang="fr-FR" b="1" dirty="0"/>
              <a:t>Analyse des évaluations et la liaison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BCC9FA-C1B9-48A5-BE03-D6D3F2DA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2424112"/>
            <a:ext cx="2495550" cy="1781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6C4D02-0F56-4B7B-A3B0-5D6F5869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47" y="2424112"/>
            <a:ext cx="2409825" cy="1752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FCB949-F33D-482F-9F8A-B068535E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16" y="2414587"/>
            <a:ext cx="2457450" cy="177165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586B89E-A368-4F8B-A390-2322DBCCCEBE}"/>
              </a:ext>
            </a:extLst>
          </p:cNvPr>
          <p:cNvSpPr/>
          <p:nvPr/>
        </p:nvSpPr>
        <p:spPr>
          <a:xfrm>
            <a:off x="2082800" y="4965700"/>
            <a:ext cx="1638300" cy="622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F6D9F5-8F69-40D4-9668-BBF8C8BEAC1B}"/>
              </a:ext>
            </a:extLst>
          </p:cNvPr>
          <p:cNvSpPr txBox="1"/>
          <p:nvPr/>
        </p:nvSpPr>
        <p:spPr>
          <a:xfrm>
            <a:off x="3902075" y="5092184"/>
            <a:ext cx="37941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Liaison GS/CP mais aussi CP/CE1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15B2EC-C8E2-4873-832E-5938E7003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513" y="2352674"/>
            <a:ext cx="2667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250B7-A576-4BCA-9B25-F3A5FFA8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54" y="851890"/>
            <a:ext cx="8761413" cy="728480"/>
          </a:xfrm>
        </p:spPr>
        <p:txBody>
          <a:bodyPr/>
          <a:lstStyle/>
          <a:p>
            <a:r>
              <a:rPr lang="fr-FR" b="1" dirty="0"/>
              <a:t>Liaison GS/CP et Projet d’école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84EB5-AA1C-4ED6-A74C-B474FE679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054" y="2564904"/>
            <a:ext cx="3645646" cy="34163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 1: Des parcours d’apprentissage pour l’acquisition du socle commun</a:t>
            </a:r>
          </a:p>
          <a:p>
            <a:pPr marL="0" indent="0">
              <a:buNone/>
            </a:pPr>
            <a:r>
              <a:rPr lang="fr-FR" dirty="0"/>
              <a:t>Exemples d’objectifs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-Renforcer la cohérence des apprentissages fondamentaux (mathématiques et français)</a:t>
            </a:r>
          </a:p>
          <a:p>
            <a:pPr marL="0" indent="0">
              <a:buNone/>
            </a:pPr>
            <a:r>
              <a:rPr lang="fr-FR" dirty="0"/>
              <a:t>-Améliorer les transitions entre établissements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76017CB-9E25-4AC4-8747-FE7372103330}"/>
              </a:ext>
            </a:extLst>
          </p:cNvPr>
          <p:cNvSpPr txBox="1">
            <a:spLocks/>
          </p:cNvSpPr>
          <p:nvPr/>
        </p:nvSpPr>
        <p:spPr>
          <a:xfrm>
            <a:off x="4444254" y="2564902"/>
            <a:ext cx="3645646" cy="34163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 2: Un environnement serein pour renforcer la confiance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Exemples d’objectifs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-Créer et entretenir un climat scolaire favorable (cohérence éducative, projets collectifs, responsabilité des élèves)</a:t>
            </a:r>
          </a:p>
          <a:p>
            <a:pPr marL="0" indent="0">
              <a:buNone/>
            </a:pPr>
            <a:r>
              <a:rPr lang="fr-FR" dirty="0"/>
              <a:t>-Entretenir des relations de confiance avec les parents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75B629A-6127-44B0-B08E-D3FBCE83C48B}"/>
              </a:ext>
            </a:extLst>
          </p:cNvPr>
          <p:cNvSpPr txBox="1">
            <a:spLocks/>
          </p:cNvSpPr>
          <p:nvPr/>
        </p:nvSpPr>
        <p:spPr>
          <a:xfrm>
            <a:off x="8203454" y="2564404"/>
            <a:ext cx="3645646" cy="34163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 3: Une école inclusive pour la réussite de tous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Exemple d’objectifs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-Construire l’autonomie des élèves à l’école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57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EB45B-DB6D-4CD8-8633-A9937E2E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Modalités de liaison en 2017-2018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5D6AAA-EA9B-4C06-86C5-63840436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743200"/>
            <a:ext cx="11569700" cy="3166880"/>
          </a:xfrm>
        </p:spPr>
        <p:txBody>
          <a:bodyPr>
            <a:normAutofit/>
          </a:bodyPr>
          <a:lstStyle/>
          <a:p>
            <a:r>
              <a:rPr lang="fr-FR" sz="3200" dirty="0"/>
              <a:t>Modalités mises en place et que l’on souhaite continuer</a:t>
            </a:r>
          </a:p>
          <a:p>
            <a:endParaRPr lang="fr-FR" sz="3200" dirty="0"/>
          </a:p>
          <a:p>
            <a:r>
              <a:rPr lang="fr-FR" sz="3200" dirty="0"/>
              <a:t>Modalités mises en place à faire évoluer ou changer</a:t>
            </a:r>
          </a:p>
          <a:p>
            <a:endParaRPr lang="fr-FR" sz="3200" dirty="0"/>
          </a:p>
          <a:p>
            <a:r>
              <a:rPr lang="fr-FR" sz="3200" dirty="0"/>
              <a:t>Modalités à mettre en place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9732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5515BB6-7905-4FD4-B839-BC428BF5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37" y="838200"/>
            <a:ext cx="9208246" cy="728480"/>
          </a:xfrm>
        </p:spPr>
        <p:txBody>
          <a:bodyPr/>
          <a:lstStyle/>
          <a:p>
            <a:r>
              <a:rPr lang="fr-FR" b="1" dirty="0"/>
              <a:t>Les 4 points incontournables de la liaison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B79F208-1925-4AA7-8360-5AA37419D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086446"/>
              </p:ext>
            </p:extLst>
          </p:nvPr>
        </p:nvGraphicFramePr>
        <p:xfrm>
          <a:off x="1117600" y="2387600"/>
          <a:ext cx="9956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31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E13E064-6AB7-4C07-8B6F-72CA303CEABE}"/>
              </a:ext>
            </a:extLst>
          </p:cNvPr>
          <p:cNvSpPr/>
          <p:nvPr/>
        </p:nvSpPr>
        <p:spPr>
          <a:xfrm>
            <a:off x="443597" y="2454300"/>
            <a:ext cx="2313206" cy="159379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D1C6384-51AE-4E84-976B-4D9E08DF9A67}"/>
              </a:ext>
            </a:extLst>
          </p:cNvPr>
          <p:cNvGrpSpPr/>
          <p:nvPr/>
        </p:nvGrpSpPr>
        <p:grpSpPr>
          <a:xfrm>
            <a:off x="691698" y="2620960"/>
            <a:ext cx="1817003" cy="1260478"/>
            <a:chOff x="2487301" y="120444"/>
            <a:chExt cx="2313206" cy="12763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3D54F7-351B-4FAB-A491-A68AFCB9FCBD}"/>
                </a:ext>
              </a:extLst>
            </p:cNvPr>
            <p:cNvSpPr/>
            <p:nvPr/>
          </p:nvSpPr>
          <p:spPr>
            <a:xfrm>
              <a:off x="2487301" y="120444"/>
              <a:ext cx="2313206" cy="1276357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71D905-403F-4571-BF60-42C4B82A7231}"/>
                </a:ext>
              </a:extLst>
            </p:cNvPr>
            <p:cNvSpPr txBox="1"/>
            <p:nvPr/>
          </p:nvSpPr>
          <p:spPr>
            <a:xfrm>
              <a:off x="2487301" y="120444"/>
              <a:ext cx="2313206" cy="1276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Prendre en compte les besoins des élèves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7AA6514-B1FF-4D8D-B3BB-8730011574EF}"/>
              </a:ext>
            </a:extLst>
          </p:cNvPr>
          <p:cNvSpPr txBox="1"/>
          <p:nvPr/>
        </p:nvSpPr>
        <p:spPr>
          <a:xfrm>
            <a:off x="3022600" y="344523"/>
            <a:ext cx="87503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début d’année </a:t>
            </a:r>
            <a:r>
              <a:rPr lang="fr-FR" dirty="0"/>
              <a:t>:  Analyser les résultats des évaluations de début d’année</a:t>
            </a:r>
          </a:p>
          <a:p>
            <a:r>
              <a:rPr lang="fr-FR" dirty="0"/>
              <a:t>                                   Faire un retour sur la rentrée, un bilan des élèves</a:t>
            </a:r>
          </a:p>
          <a:p>
            <a:r>
              <a:rPr lang="fr-FR" dirty="0"/>
              <a:t>                                   Rencontrer (enseignants GS, CP, directeurs) les parents des élèves de GS et communiquer sur la liaison GS/CP, la fréquentation scolaire, la parentalité, l’organisation des 2 classes, les attendus de fin de GS …)(fin période 1, début période 2)                                        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032F23-9C91-4F68-A4D0-3B47C3F99E15}"/>
              </a:ext>
            </a:extLst>
          </p:cNvPr>
          <p:cNvSpPr txBox="1"/>
          <p:nvPr/>
        </p:nvSpPr>
        <p:spPr>
          <a:xfrm>
            <a:off x="3022600" y="2217372"/>
            <a:ext cx="87503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 toute l’année</a:t>
            </a:r>
            <a:r>
              <a:rPr lang="fr-FR" dirty="0"/>
              <a:t>: Organiser des aménagements au niveau du rythme de l’enfant, de l’espace, de l’autonomie (gestion du matériel : trousse, cahier individuel, cartable; durée des activités; varier les formes de travail; déplacements; organisation du passage aux toilettes …)</a:t>
            </a:r>
          </a:p>
          <a:p>
            <a:r>
              <a:rPr lang="fr-FR" dirty="0"/>
              <a:t>                                       Mettre en place des groupes de besoin sous forme de décloisonnement GS/CP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9E0BEF-006E-43E9-A888-EA8B09E6BECA}"/>
              </a:ext>
            </a:extLst>
          </p:cNvPr>
          <p:cNvSpPr txBox="1"/>
          <p:nvPr/>
        </p:nvSpPr>
        <p:spPr>
          <a:xfrm>
            <a:off x="3022600" y="4090221"/>
            <a:ext cx="87503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 d’année </a:t>
            </a:r>
            <a:r>
              <a:rPr lang="fr-FR" dirty="0"/>
              <a:t>: Faire un </a:t>
            </a:r>
            <a:r>
              <a:rPr lang="fr-FR" dirty="0">
                <a:solidFill>
                  <a:schemeClr val="tx1"/>
                </a:solidFill>
              </a:rPr>
              <a:t>bilan</a:t>
            </a:r>
            <a:r>
              <a:rPr lang="fr-FR" dirty="0"/>
              <a:t> sur les réussites, les difficultés des élèves, des aménagements possibles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tableau de renseignements des futurs CP</a:t>
            </a:r>
            <a:r>
              <a:rPr lang="fr-FR" dirty="0"/>
              <a:t>)</a:t>
            </a:r>
          </a:p>
          <a:p>
            <a:r>
              <a:rPr lang="fr-FR" dirty="0"/>
              <a:t>                            Communiquer sur les élèves à besoins éducatifs particuliers et les aménagements possibles</a:t>
            </a:r>
          </a:p>
          <a:p>
            <a:r>
              <a:rPr lang="fr-FR" dirty="0"/>
              <a:t>                            Anticiper sur les groupes de besoin et les APC</a:t>
            </a:r>
          </a:p>
          <a:p>
            <a:r>
              <a:rPr lang="fr-FR" dirty="0"/>
              <a:t>                            Transmettre la </a:t>
            </a:r>
            <a:r>
              <a:rPr lang="fr-FR" dirty="0">
                <a:solidFill>
                  <a:srgbClr val="FF00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synthèse</a:t>
            </a:r>
            <a:r>
              <a:rPr lang="fr-FR" dirty="0"/>
              <a:t> des acquis de GS(</a:t>
            </a:r>
            <a:r>
              <a:rPr lang="fr-FR" dirty="0">
                <a:solidFill>
                  <a:srgbClr val="FF0000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bilingue</a:t>
            </a:r>
            <a:r>
              <a:rPr lang="fr-FR" dirty="0"/>
              <a:t>)</a:t>
            </a:r>
          </a:p>
          <a:p>
            <a:r>
              <a:rPr lang="fr-FR" dirty="0"/>
              <a:t>                            Rencontrer (enseignants GS, CP, directeurs) les parents des élèves de GS et communiquer sur la liaison GS/CP, la parentalité, l’organisation des 2 classes …)</a:t>
            </a:r>
          </a:p>
        </p:txBody>
      </p:sp>
    </p:spTree>
    <p:extLst>
      <p:ext uri="{BB962C8B-B14F-4D97-AF65-F5344CB8AC3E}">
        <p14:creationId xmlns:p14="http://schemas.microsoft.com/office/powerpoint/2010/main" val="36700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7BFF791-55F9-442C-B7DB-19120383A814}"/>
              </a:ext>
            </a:extLst>
          </p:cNvPr>
          <p:cNvSpPr/>
          <p:nvPr/>
        </p:nvSpPr>
        <p:spPr>
          <a:xfrm>
            <a:off x="226792" y="2471151"/>
            <a:ext cx="2313206" cy="159379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F38DFA2-14B8-4217-9A01-6640BFE8CBFD}"/>
              </a:ext>
            </a:extLst>
          </p:cNvPr>
          <p:cNvGrpSpPr/>
          <p:nvPr/>
        </p:nvGrpSpPr>
        <p:grpSpPr>
          <a:xfrm>
            <a:off x="226792" y="2793049"/>
            <a:ext cx="2503706" cy="1271901"/>
            <a:chOff x="4787902" y="-36349"/>
            <a:chExt cx="2503706" cy="12719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5F7B15-7A95-4DB1-9DD6-04A0B2969D6D}"/>
                </a:ext>
              </a:extLst>
            </p:cNvPr>
            <p:cNvSpPr/>
            <p:nvPr/>
          </p:nvSpPr>
          <p:spPr>
            <a:xfrm>
              <a:off x="4978402" y="377353"/>
              <a:ext cx="2313206" cy="85819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46A546F-2BB5-4CB7-9907-160C9FC82790}"/>
                </a:ext>
              </a:extLst>
            </p:cNvPr>
            <p:cNvSpPr txBox="1"/>
            <p:nvPr/>
          </p:nvSpPr>
          <p:spPr>
            <a:xfrm>
              <a:off x="4787902" y="-36349"/>
              <a:ext cx="2313206" cy="858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Harmoniser les pratiques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693A312-5569-4E69-94C9-A5F333C2068A}"/>
              </a:ext>
            </a:extLst>
          </p:cNvPr>
          <p:cNvSpPr txBox="1"/>
          <p:nvPr/>
        </p:nvSpPr>
        <p:spPr>
          <a:xfrm>
            <a:off x="2716894" y="123721"/>
            <a:ext cx="9003397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de pratiques </a:t>
            </a:r>
            <a:r>
              <a:rPr lang="fr-FR" sz="2000" dirty="0"/>
              <a:t>dans un </a:t>
            </a:r>
            <a:r>
              <a:rPr lang="fr-FR" sz="2000" b="1" u="sng" dirty="0"/>
              <a:t>CP</a:t>
            </a:r>
            <a:r>
              <a:rPr lang="fr-FR" sz="2000" dirty="0"/>
              <a:t> (durant une matinée) des enseignantes de GS en début d’année</a:t>
            </a:r>
          </a:p>
          <a:p>
            <a:endParaRPr lang="fr-FR" sz="800" dirty="0"/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de pratiques </a:t>
            </a:r>
            <a:r>
              <a:rPr lang="fr-FR" sz="2000" dirty="0"/>
              <a:t>dans une </a:t>
            </a:r>
            <a:r>
              <a:rPr lang="fr-FR" sz="2000" b="1" u="sng" dirty="0"/>
              <a:t>GS</a:t>
            </a:r>
            <a:r>
              <a:rPr lang="fr-FR" sz="2000" dirty="0"/>
              <a:t> des enseignantes de CP en fin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E61AF2-8E0D-4F8E-9DA3-350022E38B25}"/>
              </a:ext>
            </a:extLst>
          </p:cNvPr>
          <p:cNvSpPr txBox="1"/>
          <p:nvPr/>
        </p:nvSpPr>
        <p:spPr>
          <a:xfrm>
            <a:off x="2716894" y="3018513"/>
            <a:ext cx="9017001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 du geste d’écriture</a:t>
            </a:r>
            <a:r>
              <a:rPr lang="fr-FR" sz="2000" dirty="0"/>
              <a:t>: démarche, sens, tenue de l’outil scripteur, points de vigilance, modèles (avec ou sans attaque)</a:t>
            </a:r>
          </a:p>
          <a:p>
            <a:r>
              <a:rPr lang="fr-FR" sz="2000" dirty="0"/>
              <a:t>                                                               progression dans le choix du lignage (rail ou </a:t>
            </a:r>
            <a:r>
              <a:rPr lang="fr-FR" sz="2000" dirty="0" err="1"/>
              <a:t>seyes</a:t>
            </a:r>
            <a:r>
              <a:rPr lang="fr-FR" sz="2000" dirty="0"/>
              <a:t> 3mm, 2,5mm, 2mm)</a:t>
            </a:r>
          </a:p>
          <a:p>
            <a:endParaRPr lang="fr-FR" sz="800" dirty="0"/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 de l’encodage</a:t>
            </a:r>
            <a:r>
              <a:rPr lang="fr-FR" sz="2000" dirty="0"/>
              <a:t>: démarche, niveau d’acquisition du principe alphabétique, fréquence des phonèmes-graphèmes utilisés</a:t>
            </a:r>
          </a:p>
          <a:p>
            <a:endParaRPr lang="fr-FR" sz="800" dirty="0"/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 des aides</a:t>
            </a:r>
            <a:r>
              <a:rPr lang="fr-FR" sz="2000" dirty="0"/>
              <a:t> aux repérages des graphèmes complexes: ou, on… (couleur), utilisation de la méthode Borel-</a:t>
            </a:r>
            <a:r>
              <a:rPr lang="fr-FR" sz="2000" dirty="0" err="1"/>
              <a:t>Maisonny</a:t>
            </a:r>
            <a:endParaRPr lang="fr-FR" sz="2000" dirty="0"/>
          </a:p>
          <a:p>
            <a:endParaRPr lang="fr-FR" sz="800" dirty="0"/>
          </a:p>
          <a:p>
            <a:r>
              <a:rPr lang="fr-FR" sz="2000" dirty="0"/>
              <a:t>Reprise des rituels au début du CP</a:t>
            </a:r>
          </a:p>
          <a:p>
            <a:r>
              <a:rPr lang="fr-FR" sz="2000" dirty="0"/>
              <a:t>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4CB2A2-1BD8-46CF-B75B-B38B2420BF90}"/>
              </a:ext>
            </a:extLst>
          </p:cNvPr>
          <p:cNvSpPr txBox="1"/>
          <p:nvPr/>
        </p:nvSpPr>
        <p:spPr>
          <a:xfrm>
            <a:off x="2730498" y="1786560"/>
            <a:ext cx="900339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la liaison sur les pratiques pédagogiques notamment des apprentissages fondamentaux: partager des démarches, des outils, mettre en lien avec les formations…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265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7CB8B4-3F02-4D69-AD3F-6299100E2B6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10" y="1122015"/>
            <a:ext cx="3666790" cy="4613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2E94AF-24C0-4694-B244-3581652E527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957" y="288231"/>
            <a:ext cx="4880201" cy="29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44FEA3-9D65-488C-BD2B-C05311E49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6" y="3604366"/>
            <a:ext cx="4413625" cy="29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A20AF45-02C0-4FA5-85EC-5EDD941A48A5}"/>
              </a:ext>
            </a:extLst>
          </p:cNvPr>
          <p:cNvSpPr/>
          <p:nvPr/>
        </p:nvSpPr>
        <p:spPr>
          <a:xfrm>
            <a:off x="164197" y="2632100"/>
            <a:ext cx="2313206" cy="159379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D22736A-64F9-4812-BDC7-E57830C7FECF}"/>
              </a:ext>
            </a:extLst>
          </p:cNvPr>
          <p:cNvGrpSpPr/>
          <p:nvPr/>
        </p:nvGrpSpPr>
        <p:grpSpPr>
          <a:xfrm>
            <a:off x="138344" y="2989898"/>
            <a:ext cx="2593059" cy="868200"/>
            <a:chOff x="2206134" y="2129450"/>
            <a:chExt cx="2593059" cy="868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BFC32B-FF16-4DB1-AB5E-1C4158C978E9}"/>
                </a:ext>
              </a:extLst>
            </p:cNvPr>
            <p:cNvSpPr/>
            <p:nvPr/>
          </p:nvSpPr>
          <p:spPr>
            <a:xfrm>
              <a:off x="2485987" y="2139451"/>
              <a:ext cx="2313206" cy="85819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6A48552-3652-4F40-AE04-8DB92B48CA26}"/>
                </a:ext>
              </a:extLst>
            </p:cNvPr>
            <p:cNvSpPr txBox="1"/>
            <p:nvPr/>
          </p:nvSpPr>
          <p:spPr>
            <a:xfrm>
              <a:off x="2206134" y="2129450"/>
              <a:ext cx="2313206" cy="858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Communiquer les outils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5BBFF160-C4BC-4528-823F-8A7D4349690C}"/>
              </a:ext>
            </a:extLst>
          </p:cNvPr>
          <p:cNvSpPr txBox="1"/>
          <p:nvPr/>
        </p:nvSpPr>
        <p:spPr>
          <a:xfrm>
            <a:off x="2730498" y="623223"/>
            <a:ext cx="9003397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des progressions élaborées et des compétences travaillées, du niveau d’acquisition (conscience phonologique, mathématiques…)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et harmonisation de certains référents: mots-repères, décomposition du nombre, représentation du nombre, bande numérique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BFE385-AF99-4D44-8E3B-9BC199D68502}"/>
              </a:ext>
            </a:extLst>
          </p:cNvPr>
          <p:cNvSpPr txBox="1"/>
          <p:nvPr/>
        </p:nvSpPr>
        <p:spPr>
          <a:xfrm>
            <a:off x="2730498" y="3200248"/>
            <a:ext cx="90033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Harmonisation/Transmission des différents outils de l’enseignant: listes de mots réguliers travaillées, calendrier, structuration du temps …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00D056-9F77-4FE7-AE2B-9FC6496820D9}"/>
              </a:ext>
            </a:extLst>
          </p:cNvPr>
          <p:cNvSpPr txBox="1"/>
          <p:nvPr/>
        </p:nvSpPr>
        <p:spPr>
          <a:xfrm>
            <a:off x="2705546" y="4348917"/>
            <a:ext cx="90033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des différents outils de l’élève: cahier d’encodage, le cahier de mots, de sons, d’écriture…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844294-4BCB-438A-9064-A15BC4EB424D}"/>
              </a:ext>
            </a:extLst>
          </p:cNvPr>
          <p:cNvSpPr txBox="1"/>
          <p:nvPr/>
        </p:nvSpPr>
        <p:spPr>
          <a:xfrm>
            <a:off x="2705547" y="5340132"/>
            <a:ext cx="90033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 et communication du matériel nécessaire au début CP: trousse individuelle à mettre en place en fin GS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79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983</TotalTime>
  <Words>1019</Words>
  <Application>Microsoft Office PowerPoint</Application>
  <PresentationFormat>Grand écran</PresentationFormat>
  <Paragraphs>157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Salle d’ions</vt:lpstr>
      <vt:lpstr>Liaison GS/CP </vt:lpstr>
      <vt:lpstr>Objectifs de la liaison GS/CP</vt:lpstr>
      <vt:lpstr>Liaison GS/CP et Projet d’école</vt:lpstr>
      <vt:lpstr>Modalités de liaison en 2017-2018</vt:lpstr>
      <vt:lpstr>Les 4 points incontournables de la liaison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Communication des bilans</vt:lpstr>
      <vt:lpstr>Liaison GS-CP: Etablir un échéancier </vt:lpstr>
      <vt:lpstr>Analyse des évaluations</vt:lpstr>
      <vt:lpstr>Présentation PowerPoint</vt:lpstr>
      <vt:lpstr>Présentation PowerPoint</vt:lpstr>
      <vt:lpstr>Présentation PowerPoint</vt:lpstr>
      <vt:lpstr>Présentation PowerPoint</vt:lpstr>
      <vt:lpstr>Analyse des évaluations et la liaison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 GS/CP</dc:title>
  <dc:creator>IEN</dc:creator>
  <cp:lastModifiedBy>Jacques REVERBEL</cp:lastModifiedBy>
  <cp:revision>63</cp:revision>
  <cp:lastPrinted>2018-12-10T12:41:32Z</cp:lastPrinted>
  <dcterms:created xsi:type="dcterms:W3CDTF">2018-08-23T07:51:15Z</dcterms:created>
  <dcterms:modified xsi:type="dcterms:W3CDTF">2018-12-18T10:05:05Z</dcterms:modified>
</cp:coreProperties>
</file>