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DRrDO//CA5xyu6cbKnrHA==" hashData="+XUAqgJzmwGz84sknFJEA2Yk1I7sGavyTMmihtoIZrZgD0WT7emgW56rsLv7AgsZGuotkf6apSeeE+kFz3O4Qw=="/>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Perpina" initials="" lastIdx="5" clrIdx="0"/>
  <p:cmAuthor id="2" name="Christian Bruck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3" autoAdjust="0"/>
    <p:restoredTop sz="94660"/>
  </p:normalViewPr>
  <p:slideViewPr>
    <p:cSldViewPr snapToGrid="0">
      <p:cViewPr varScale="1">
        <p:scale>
          <a:sx n="102" d="100"/>
          <a:sy n="102"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05T06:38:07.353" idx="4">
    <p:pos x="6000" y="0"/>
    <p:text>J'ai trouvé ces ex. sur le nombre au cycle III Marie.</p:text>
  </p:cm>
  <p:cm authorId="2" dt="2017-12-05T06:38:07.353" idx="1">
    <p:pos x="6000" y="100"/>
    <p:text>CB : Parfait. Je préfère les cubes car on y montre la présence d'unités.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12-04T06:19:16.370" idx="5">
    <p:pos x="6000" y="0"/>
    <p:text>J'ai rajouté quelques points de vigilance, c'est ok? Marie</p:text>
  </p:cm>
  <p:cm authorId="2" dt="2017-12-04T06:19:16.370" idx="2">
    <p:pos x="6000" y="100"/>
    <p:text>CB : Prafait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B2907-E71E-476C-833E-3AF426D34E90}" type="datetimeFigureOut">
              <a:rPr lang="fr-FR" smtClean="0"/>
              <a:t>02/10/2018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12653-61C7-43BD-ADEC-F326A1EB608C}" type="slidenum">
              <a:rPr lang="fr-FR" smtClean="0"/>
              <a:t>‹N°›</a:t>
            </a:fld>
            <a:endParaRPr lang="fr-FR"/>
          </a:p>
        </p:txBody>
      </p:sp>
    </p:spTree>
    <p:extLst>
      <p:ext uri="{BB962C8B-B14F-4D97-AF65-F5344CB8AC3E}">
        <p14:creationId xmlns:p14="http://schemas.microsoft.com/office/powerpoint/2010/main" val="47763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36323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trace écrite ne peut qu’interroger;</a:t>
            </a:r>
          </a:p>
        </p:txBody>
      </p:sp>
    </p:spTree>
    <p:extLst>
      <p:ext uri="{BB962C8B-B14F-4D97-AF65-F5344CB8AC3E}">
        <p14:creationId xmlns:p14="http://schemas.microsoft.com/office/powerpoint/2010/main" val="314969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La</a:t>
            </a:r>
            <a:r>
              <a:rPr lang="fr-FR" baseline="0" dirty="0"/>
              <a:t> boulangère a peut être des tas de raison d’afficher de tels prix (sont ils identiques ces bonbons? </a:t>
            </a:r>
            <a:r>
              <a:rPr lang="fr-FR" baseline="0" dirty="0" err="1"/>
              <a:t>Veut-elle</a:t>
            </a:r>
            <a:r>
              <a:rPr lang="fr-FR" baseline="0" dirty="0"/>
              <a:t> rendre la monnaie?.....)</a:t>
            </a:r>
          </a:p>
          <a:p>
            <a:pPr marL="0" lvl="0" indent="0">
              <a:spcBef>
                <a:spcPts val="0"/>
              </a:spcBef>
              <a:buNone/>
            </a:pPr>
            <a:r>
              <a:rPr lang="fr-FR" baseline="0" dirty="0"/>
              <a:t>Le choix des différentes quantités  induit une seule procédure en CM1 mais ne privilégie pas les propriétés de linéarité additive</a:t>
            </a:r>
            <a:endParaRPr dirty="0"/>
          </a:p>
        </p:txBody>
      </p:sp>
    </p:spTree>
    <p:extLst>
      <p:ext uri="{BB962C8B-B14F-4D97-AF65-F5344CB8AC3E}">
        <p14:creationId xmlns:p14="http://schemas.microsoft.com/office/powerpoint/2010/main" val="101776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2" name="Shape 7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Cette situation est concrète mais il y a plusieurs situations de proportionnalité et non pas une seule! </a:t>
            </a:r>
          </a:p>
          <a:p>
            <a:pPr marL="0" lvl="0" indent="0">
              <a:spcBef>
                <a:spcPts val="0"/>
              </a:spcBef>
              <a:buNone/>
            </a:pPr>
            <a:r>
              <a:rPr lang="fr-FR" dirty="0"/>
              <a:t>La</a:t>
            </a:r>
            <a:r>
              <a:rPr lang="fr-FR" baseline="0" dirty="0"/>
              <a:t> présence du </a:t>
            </a:r>
            <a:r>
              <a:rPr lang="fr-FR" dirty="0"/>
              <a:t> tableau questionne / recommandations des documents d’accompagnement. </a:t>
            </a:r>
            <a:endParaRPr dirty="0"/>
          </a:p>
        </p:txBody>
      </p:sp>
    </p:spTree>
    <p:extLst>
      <p:ext uri="{BB962C8B-B14F-4D97-AF65-F5344CB8AC3E}">
        <p14:creationId xmlns:p14="http://schemas.microsoft.com/office/powerpoint/2010/main" val="261755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a:buNone/>
            </a:pPr>
            <a:r>
              <a:rPr lang="fr-FR" dirty="0"/>
              <a:t>En CM1 et en CM2 avec cette série de manuels, l’entrée se fait dans un même contexte concret, la recette, quel dommage! </a:t>
            </a:r>
          </a:p>
          <a:p>
            <a:pPr>
              <a:buNone/>
            </a:pPr>
            <a:r>
              <a:rPr lang="fr-FR" dirty="0"/>
              <a:t>Mêmes remarques. </a:t>
            </a:r>
          </a:p>
        </p:txBody>
      </p:sp>
    </p:spTree>
    <p:extLst>
      <p:ext uri="{BB962C8B-B14F-4D97-AF65-F5344CB8AC3E}">
        <p14:creationId xmlns:p14="http://schemas.microsoft.com/office/powerpoint/2010/main" val="281437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None/>
            </a:pPr>
            <a:r>
              <a:rPr lang="fr-FR" dirty="0"/>
              <a:t>Cette trace écrite institutionnelle questionne également, cela soulève la question déjà soulevée par Mme Allard, l’impossibilité pour</a:t>
            </a:r>
            <a:r>
              <a:rPr lang="fr-FR" baseline="0" dirty="0"/>
              <a:t> le PE premier degré de s’appuyer en toute confiance sur les écrits des manuels élèves. Regard critique nécessaire. </a:t>
            </a:r>
          </a:p>
          <a:p>
            <a:pPr>
              <a:buNone/>
            </a:pPr>
            <a:r>
              <a:rPr lang="fr-FR" baseline="0" dirty="0"/>
              <a:t>On ne peut se construire une idée du concept sur un seul exemple et sur un seul contre exemple! </a:t>
            </a:r>
            <a:endParaRPr lang="fr-FR" dirty="0"/>
          </a:p>
        </p:txBody>
      </p:sp>
    </p:spTree>
    <p:extLst>
      <p:ext uri="{BB962C8B-B14F-4D97-AF65-F5344CB8AC3E}">
        <p14:creationId xmlns:p14="http://schemas.microsoft.com/office/powerpoint/2010/main" val="297440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8" name="Shape 7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91325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4" name="Shape 7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
              <a:t>Les procédures relatives à la linéarité sont les premières rencontrées. Les relations entre les nombres mis en jeu constituent une variable didactique avec laquelle l’enseignant peut jouer. En effet, les rapports entre les nombres en jeu et la connaissance des tables de multiplication dans les deux sens (composition-décomposition) par les élèves vont influer sur le choix de la procédure à privilégier. L’enseignant propose dans un premier temps des situations mettant en jeu des nombres entiers entretenant entre eux des rapports simples (double, triple, quintuple, etc.) pour aller progressivement vers des situations plus compliquées (nombres décimaux, fractions, rapports plus complexes). </a:t>
            </a:r>
          </a:p>
        </p:txBody>
      </p:sp>
    </p:spTree>
    <p:extLst>
      <p:ext uri="{BB962C8B-B14F-4D97-AF65-F5344CB8AC3E}">
        <p14:creationId xmlns:p14="http://schemas.microsoft.com/office/powerpoint/2010/main" val="182936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6" name="Shape 7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lnSpc>
                <a:spcPct val="115000"/>
              </a:lnSpc>
              <a:spcBef>
                <a:spcPts val="500"/>
              </a:spcBef>
              <a:buClr>
                <a:schemeClr val="dk1"/>
              </a:buClr>
              <a:buSzPts val="1100"/>
              <a:buFont typeface="Arial"/>
              <a:buNone/>
            </a:pPr>
            <a:r>
              <a:rPr lang="fr" sz="1200" dirty="0">
                <a:solidFill>
                  <a:schemeClr val="dk1"/>
                </a:solidFill>
              </a:rPr>
              <a:t>La fonction linéaire associée est la fonction qui au nombre de bonbons</a:t>
            </a:r>
            <a:r>
              <a:rPr lang="fr" sz="1200" baseline="0" dirty="0">
                <a:solidFill>
                  <a:schemeClr val="dk1"/>
                </a:solidFill>
              </a:rPr>
              <a:t> </a:t>
            </a:r>
            <a:r>
              <a:rPr lang="fr" sz="1200" dirty="0">
                <a:solidFill>
                  <a:schemeClr val="dk1"/>
                </a:solidFill>
              </a:rPr>
              <a:t>donne le prix à payer.</a:t>
            </a:r>
          </a:p>
          <a:p>
            <a:pPr marL="0" lvl="0" indent="0">
              <a:spcBef>
                <a:spcPts val="0"/>
              </a:spcBef>
              <a:buNone/>
            </a:pPr>
            <a:endParaRPr lang="fr-FR" dirty="0"/>
          </a:p>
          <a:p>
            <a:pPr marL="0" lvl="0" indent="0">
              <a:spcBef>
                <a:spcPts val="0"/>
              </a:spcBef>
              <a:buNone/>
            </a:pPr>
            <a:r>
              <a:rPr lang="fr-FR" sz="1100" b="1" i="0" kern="1200" dirty="0">
                <a:solidFill>
                  <a:schemeClr val="tx1"/>
                </a:solidFill>
                <a:effectLst/>
                <a:latin typeface="+mn-lt"/>
                <a:ea typeface="+mn-ea"/>
                <a:cs typeface="+mn-cs"/>
              </a:rPr>
              <a:t>Fonctions linéaires et suites proportionnelles</a:t>
            </a:r>
            <a:r>
              <a:rPr lang="fr-FR" dirty="0"/>
              <a:t> </a:t>
            </a:r>
            <a:br>
              <a:rPr lang="fr-FR" dirty="0"/>
            </a:br>
            <a:endParaRPr lang="fr-FR" dirty="0"/>
          </a:p>
          <a:p>
            <a:pPr marL="0" lvl="0" indent="0">
              <a:spcBef>
                <a:spcPts val="0"/>
              </a:spcBef>
              <a:buNone/>
            </a:pPr>
            <a:r>
              <a:rPr lang="fr-FR" sz="1100" b="0" i="0" kern="1200" dirty="0">
                <a:solidFill>
                  <a:schemeClr val="tx1"/>
                </a:solidFill>
                <a:effectLst/>
                <a:latin typeface="+mn-lt"/>
                <a:ea typeface="+mn-ea"/>
                <a:cs typeface="+mn-cs"/>
              </a:rPr>
              <a:t>Une première définition mathématique de la proportionnalité </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s'applique au</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registre des cas discrets. </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Deux suites (</a:t>
            </a:r>
            <a:r>
              <a:rPr lang="fr-FR" sz="1100" b="0" i="1" kern="1200" dirty="0">
                <a:solidFill>
                  <a:schemeClr val="tx1"/>
                </a:solidFill>
                <a:effectLst/>
                <a:latin typeface="+mn-lt"/>
                <a:ea typeface="+mn-ea"/>
                <a:cs typeface="+mn-cs"/>
              </a:rPr>
              <a:t>xi</a:t>
            </a:r>
            <a:r>
              <a:rPr lang="fr-FR" sz="1100" b="0" i="0" kern="1200" dirty="0">
                <a:solidFill>
                  <a:schemeClr val="tx1"/>
                </a:solidFill>
                <a:effectLst/>
                <a:latin typeface="+mn-lt"/>
                <a:ea typeface="+mn-ea"/>
                <a:cs typeface="+mn-cs"/>
              </a:rPr>
              <a:t>)</a:t>
            </a:r>
            <a:r>
              <a:rPr lang="fr-FR" sz="1100" b="0" i="1" kern="1200" dirty="0" err="1">
                <a:solidFill>
                  <a:schemeClr val="tx1"/>
                </a:solidFill>
                <a:effectLst/>
                <a:latin typeface="+mn-lt"/>
                <a:ea typeface="+mn-ea"/>
                <a:cs typeface="+mn-cs"/>
              </a:rPr>
              <a:t>i</a:t>
            </a:r>
            <a:r>
              <a:rPr lang="fr-FR" sz="1100" b="0" i="0" kern="1200" dirty="0" err="1">
                <a:solidFill>
                  <a:schemeClr val="tx1"/>
                </a:solidFill>
                <a:effectLst/>
                <a:latin typeface="+mn-lt"/>
                <a:ea typeface="+mn-ea"/>
                <a:cs typeface="+mn-cs"/>
              </a:rPr>
              <a:t>∈</a:t>
            </a:r>
            <a:r>
              <a:rPr lang="fr-FR" sz="1100" b="0" i="1" kern="1200" dirty="0" err="1">
                <a:solidFill>
                  <a:schemeClr val="tx1"/>
                </a:solidFill>
                <a:effectLst/>
                <a:latin typeface="+mn-lt"/>
                <a:ea typeface="+mn-ea"/>
                <a:cs typeface="+mn-cs"/>
              </a:rPr>
              <a:t>N</a:t>
            </a:r>
            <a:r>
              <a:rPr lang="fr-FR" sz="1100" b="0" i="1" kern="120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∩[1 </a:t>
            </a:r>
            <a:r>
              <a:rPr lang="fr-FR" sz="1100" b="0" i="1" kern="1200" dirty="0">
                <a:solidFill>
                  <a:schemeClr val="tx1"/>
                </a:solidFill>
                <a:effectLst/>
                <a:latin typeface="+mn-lt"/>
                <a:ea typeface="+mn-ea"/>
                <a:cs typeface="+mn-cs"/>
              </a:rPr>
              <a:t>; n</a:t>
            </a:r>
            <a:r>
              <a:rPr lang="fr-FR" sz="1100" b="0" i="0" kern="1200" dirty="0">
                <a:solidFill>
                  <a:schemeClr val="tx1"/>
                </a:solidFill>
                <a:effectLst/>
                <a:latin typeface="+mn-lt"/>
                <a:ea typeface="+mn-ea"/>
                <a:cs typeface="+mn-cs"/>
              </a:rPr>
              <a:t>] et ( </a:t>
            </a:r>
            <a:r>
              <a:rPr lang="fr-FR" sz="1100" b="0" i="1" kern="1200" dirty="0">
                <a:solidFill>
                  <a:schemeClr val="tx1"/>
                </a:solidFill>
                <a:effectLst/>
                <a:latin typeface="+mn-lt"/>
                <a:ea typeface="+mn-ea"/>
                <a:cs typeface="+mn-cs"/>
              </a:rPr>
              <a:t>yi</a:t>
            </a:r>
            <a:r>
              <a:rPr lang="fr-FR" sz="1100" b="0" i="0" kern="1200" dirty="0">
                <a:solidFill>
                  <a:schemeClr val="tx1"/>
                </a:solidFill>
                <a:effectLst/>
                <a:latin typeface="+mn-lt"/>
                <a:ea typeface="+mn-ea"/>
                <a:cs typeface="+mn-cs"/>
              </a:rPr>
              <a:t>= </a:t>
            </a:r>
            <a:r>
              <a:rPr lang="fr-FR" sz="1100" b="0" i="1" kern="1200" dirty="0">
                <a:solidFill>
                  <a:schemeClr val="tx1"/>
                </a:solidFill>
                <a:effectLst/>
                <a:latin typeface="+mn-lt"/>
                <a:ea typeface="+mn-ea"/>
                <a:cs typeface="+mn-cs"/>
              </a:rPr>
              <a:t>f </a:t>
            </a:r>
            <a:r>
              <a:rPr lang="fr-FR" sz="1100" b="0" i="0" kern="1200" dirty="0">
                <a:solidFill>
                  <a:schemeClr val="tx1"/>
                </a:solidFill>
                <a:effectLst/>
                <a:latin typeface="+mn-lt"/>
                <a:ea typeface="+mn-ea"/>
                <a:cs typeface="+mn-cs"/>
              </a:rPr>
              <a:t>(</a:t>
            </a:r>
            <a:r>
              <a:rPr lang="fr-FR" sz="1100" b="0" i="1" kern="1200" dirty="0">
                <a:solidFill>
                  <a:schemeClr val="tx1"/>
                </a:solidFill>
                <a:effectLst/>
                <a:latin typeface="+mn-lt"/>
                <a:ea typeface="+mn-ea"/>
                <a:cs typeface="+mn-cs"/>
              </a:rPr>
              <a:t>xi</a:t>
            </a:r>
            <a:r>
              <a:rPr lang="fr-FR" sz="1100" b="0" i="0" kern="1200" dirty="0">
                <a:solidFill>
                  <a:schemeClr val="tx1"/>
                </a:solidFill>
                <a:effectLst/>
                <a:latin typeface="+mn-lt"/>
                <a:ea typeface="+mn-ea"/>
                <a:cs typeface="+mn-cs"/>
              </a:rPr>
              <a:t>))</a:t>
            </a:r>
            <a:r>
              <a:rPr lang="fr-FR" sz="1100" b="0" i="1" kern="1200" dirty="0" err="1">
                <a:solidFill>
                  <a:schemeClr val="tx1"/>
                </a:solidFill>
                <a:effectLst/>
                <a:latin typeface="+mn-lt"/>
                <a:ea typeface="+mn-ea"/>
                <a:cs typeface="+mn-cs"/>
              </a:rPr>
              <a:t>i</a:t>
            </a:r>
            <a:r>
              <a:rPr lang="fr-FR" sz="1100" b="0" i="0" kern="1200" dirty="0" err="1">
                <a:solidFill>
                  <a:schemeClr val="tx1"/>
                </a:solidFill>
                <a:effectLst/>
                <a:latin typeface="+mn-lt"/>
                <a:ea typeface="+mn-ea"/>
                <a:cs typeface="+mn-cs"/>
              </a:rPr>
              <a:t>∈</a:t>
            </a:r>
            <a:r>
              <a:rPr lang="fr-FR" sz="1100" b="0" i="1" kern="1200" dirty="0" err="1">
                <a:solidFill>
                  <a:schemeClr val="tx1"/>
                </a:solidFill>
                <a:effectLst/>
                <a:latin typeface="+mn-lt"/>
                <a:ea typeface="+mn-ea"/>
                <a:cs typeface="+mn-cs"/>
              </a:rPr>
              <a:t>N</a:t>
            </a:r>
            <a:r>
              <a:rPr lang="fr-FR" sz="1100" b="0" i="1" kern="120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∩[1 </a:t>
            </a:r>
            <a:r>
              <a:rPr lang="fr-FR" sz="1100" b="0" i="1" kern="1200" dirty="0">
                <a:solidFill>
                  <a:schemeClr val="tx1"/>
                </a:solidFill>
                <a:effectLst/>
                <a:latin typeface="+mn-lt"/>
                <a:ea typeface="+mn-ea"/>
                <a:cs typeface="+mn-cs"/>
              </a:rPr>
              <a:t>;n</a:t>
            </a:r>
            <a:r>
              <a:rPr lang="fr-FR" sz="1100" b="0" i="0" kern="1200" dirty="0">
                <a:solidFill>
                  <a:schemeClr val="tx1"/>
                </a:solidFill>
                <a:effectLst/>
                <a:latin typeface="+mn-lt"/>
                <a:ea typeface="+mn-ea"/>
                <a:cs typeface="+mn-cs"/>
              </a:rPr>
              <a:t>] de nombres réels sont proportionnelles si</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on peut passer de chaque terme de la première suite, au terme correspondant de la deuxième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suite par un même opérateur multiplicatif. </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Cet opérateur est appelé coefficient de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proportionnalité entre la première suite et la deuxième suite.</a:t>
            </a:r>
            <a:r>
              <a:rPr lang="fr-FR" sz="1100" b="0" i="0" kern="1200" baseline="0" dirty="0">
                <a:solidFill>
                  <a:schemeClr val="tx1"/>
                </a:solidFill>
                <a:effectLst/>
                <a:latin typeface="+mn-lt"/>
                <a:ea typeface="+mn-ea"/>
                <a:cs typeface="+mn-cs"/>
              </a:rPr>
              <a:t>  </a:t>
            </a:r>
          </a:p>
          <a:p>
            <a:pPr marL="0" lvl="0" indent="0">
              <a:spcBef>
                <a:spcPts val="0"/>
              </a:spcBef>
              <a:buNone/>
            </a:pPr>
            <a:br>
              <a:rPr lang="fr-FR" dirty="0"/>
            </a:br>
            <a:endParaRPr dirty="0"/>
          </a:p>
        </p:txBody>
      </p:sp>
    </p:spTree>
    <p:extLst>
      <p:ext uri="{BB962C8B-B14F-4D97-AF65-F5344CB8AC3E}">
        <p14:creationId xmlns:p14="http://schemas.microsoft.com/office/powerpoint/2010/main" val="90828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95100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0FC1E81-F405-4156-BE1F-3AA1E43729A9}" type="slidenum">
              <a:rPr lang="fr-FR" altLang="fr-FR" kern="0" smtClean="0">
                <a:latin typeface="Arial" panose="020B0604020202020204" pitchFamily="34" charset="0"/>
                <a:cs typeface="Arial"/>
                <a:sym typeface="Arial"/>
              </a:rPr>
              <a:pPr>
                <a:spcBef>
                  <a:spcPct val="0"/>
                </a:spcBef>
                <a:buClrTx/>
                <a:buFontTx/>
                <a:buNone/>
              </a:pPr>
              <a:t>20</a:t>
            </a:fld>
            <a:endParaRPr lang="fr-FR" altLang="fr-FR" kern="0">
              <a:latin typeface="Arial" panose="020B0604020202020204" pitchFamily="34" charset="0"/>
              <a:cs typeface="Arial"/>
              <a:sym typeface="Arial"/>
            </a:endParaRPr>
          </a:p>
        </p:txBody>
      </p:sp>
      <p:sp>
        <p:nvSpPr>
          <p:cNvPr id="2560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E5031CB1-C782-4388-BB1E-985C7F17E2A0}" type="slidenum">
              <a:rPr lang="fr-FR" altLang="fr-FR" kern="0">
                <a:latin typeface="Arial" panose="020B0604020202020204" pitchFamily="34" charset="0"/>
                <a:cs typeface="Arial"/>
                <a:sym typeface="Arial"/>
              </a:rPr>
              <a:pPr algn="r">
                <a:spcBef>
                  <a:spcPct val="0"/>
                </a:spcBef>
                <a:buClrTx/>
                <a:buFontTx/>
                <a:buNone/>
              </a:pPr>
              <a:t>20</a:t>
            </a:fld>
            <a:endParaRPr lang="fr-FR" altLang="fr-FR" kern="0">
              <a:latin typeface="Arial" panose="020B0604020202020204" pitchFamily="34" charset="0"/>
              <a:cs typeface="Arial"/>
              <a:sym typeface="Arial"/>
            </a:endParaRPr>
          </a:p>
        </p:txBody>
      </p:sp>
      <p:sp>
        <p:nvSpPr>
          <p:cNvPr id="25604" name="Rectangle 2"/>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ea typeface="SimSun" panose="02010600030101010101" pitchFamily="2" charset="-122"/>
            </a:endParaRPr>
          </a:p>
        </p:txBody>
      </p:sp>
    </p:spTree>
    <p:extLst>
      <p:ext uri="{BB962C8B-B14F-4D97-AF65-F5344CB8AC3E}">
        <p14:creationId xmlns:p14="http://schemas.microsoft.com/office/powerpoint/2010/main" val="185139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6" name="Shape 6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29054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F2E6BA5-21E4-42A1-B987-02398081C742}" type="slidenum">
              <a:rPr lang="fr-FR" altLang="fr-FR" kern="0" smtClean="0">
                <a:latin typeface="Arial" panose="020B0604020202020204" pitchFamily="34" charset="0"/>
                <a:cs typeface="Arial"/>
                <a:sym typeface="Arial"/>
              </a:rPr>
              <a:pPr>
                <a:spcBef>
                  <a:spcPct val="0"/>
                </a:spcBef>
                <a:buClrTx/>
                <a:buFontTx/>
                <a:buNone/>
              </a:pPr>
              <a:t>21</a:t>
            </a:fld>
            <a:endParaRPr lang="fr-FR" altLang="fr-FR" kern="0">
              <a:latin typeface="Arial" panose="020B0604020202020204" pitchFamily="34" charset="0"/>
              <a:cs typeface="Arial"/>
              <a:sym typeface="Arial"/>
            </a:endParaRPr>
          </a:p>
        </p:txBody>
      </p:sp>
      <p:sp>
        <p:nvSpPr>
          <p:cNvPr id="2765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1044AD64-908C-47CC-9DF0-F18095B7CB5F}" type="slidenum">
              <a:rPr lang="fr-FR" altLang="fr-FR" kern="0">
                <a:latin typeface="Arial" panose="020B0604020202020204" pitchFamily="34" charset="0"/>
                <a:cs typeface="Arial"/>
                <a:sym typeface="Arial"/>
              </a:rPr>
              <a:pPr algn="r">
                <a:spcBef>
                  <a:spcPct val="0"/>
                </a:spcBef>
                <a:buClrTx/>
                <a:buFontTx/>
                <a:buNone/>
              </a:pPr>
              <a:t>21</a:t>
            </a:fld>
            <a:endParaRPr lang="fr-FR" altLang="fr-FR" kern="0">
              <a:latin typeface="Arial" panose="020B0604020202020204" pitchFamily="34" charset="0"/>
              <a:cs typeface="Arial"/>
              <a:sym typeface="Arial"/>
            </a:endParaRPr>
          </a:p>
        </p:txBody>
      </p:sp>
      <p:sp>
        <p:nvSpPr>
          <p:cNvPr id="27652" name="Rectangle 2"/>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ea typeface="SimSun" panose="02010600030101010101" pitchFamily="2" charset="-122"/>
            </a:endParaRPr>
          </a:p>
        </p:txBody>
      </p:sp>
    </p:spTree>
    <p:extLst>
      <p:ext uri="{BB962C8B-B14F-4D97-AF65-F5344CB8AC3E}">
        <p14:creationId xmlns:p14="http://schemas.microsoft.com/office/powerpoint/2010/main" val="312797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2F68E66-B1A8-4EF1-852D-FCD49FF407FE}" type="slidenum">
              <a:rPr lang="fr-FR" altLang="fr-FR" kern="0" smtClean="0">
                <a:latin typeface="Arial" panose="020B0604020202020204" pitchFamily="34" charset="0"/>
                <a:cs typeface="Arial"/>
                <a:sym typeface="Arial"/>
              </a:rPr>
              <a:pPr>
                <a:spcBef>
                  <a:spcPct val="0"/>
                </a:spcBef>
                <a:buClrTx/>
                <a:buFontTx/>
                <a:buNone/>
              </a:pPr>
              <a:t>22</a:t>
            </a:fld>
            <a:endParaRPr lang="fr-FR" altLang="fr-FR" kern="0">
              <a:latin typeface="Arial" panose="020B0604020202020204" pitchFamily="34" charset="0"/>
              <a:cs typeface="Arial"/>
              <a:sym typeface="Arial"/>
            </a:endParaRPr>
          </a:p>
        </p:txBody>
      </p:sp>
      <p:sp>
        <p:nvSpPr>
          <p:cNvPr id="2969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607C46A5-E585-4D38-B167-20FC3E756D24}" type="slidenum">
              <a:rPr lang="fr-FR" altLang="fr-FR" kern="0">
                <a:latin typeface="Arial" panose="020B0604020202020204" pitchFamily="34" charset="0"/>
                <a:cs typeface="Arial"/>
                <a:sym typeface="Arial"/>
              </a:rPr>
              <a:pPr algn="r">
                <a:spcBef>
                  <a:spcPct val="0"/>
                </a:spcBef>
                <a:buClrTx/>
                <a:buFontTx/>
                <a:buNone/>
              </a:pPr>
              <a:t>22</a:t>
            </a:fld>
            <a:endParaRPr lang="fr-FR" altLang="fr-FR" kern="0">
              <a:latin typeface="Arial" panose="020B0604020202020204" pitchFamily="34" charset="0"/>
              <a:cs typeface="Arial"/>
              <a:sym typeface="Arial"/>
            </a:endParaRPr>
          </a:p>
        </p:txBody>
      </p:sp>
      <p:sp>
        <p:nvSpPr>
          <p:cNvPr id="29700" name="Rectangle 2"/>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ea typeface="SimSun" panose="02010600030101010101" pitchFamily="2" charset="-122"/>
            </a:endParaRPr>
          </a:p>
        </p:txBody>
      </p:sp>
    </p:spTree>
    <p:extLst>
      <p:ext uri="{BB962C8B-B14F-4D97-AF65-F5344CB8AC3E}">
        <p14:creationId xmlns:p14="http://schemas.microsoft.com/office/powerpoint/2010/main" val="3896339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50E87D3-B1B4-49B8-83C1-FA3D96D200E6}" type="slidenum">
              <a:rPr lang="fr-FR" altLang="fr-FR" kern="0" smtClean="0">
                <a:latin typeface="Arial" panose="020B0604020202020204" pitchFamily="34" charset="0"/>
                <a:cs typeface="Arial"/>
                <a:sym typeface="Arial"/>
              </a:rPr>
              <a:pPr>
                <a:spcBef>
                  <a:spcPct val="0"/>
                </a:spcBef>
                <a:buClrTx/>
                <a:buFontTx/>
                <a:buNone/>
              </a:pPr>
              <a:t>23</a:t>
            </a:fld>
            <a:endParaRPr lang="fr-FR" altLang="fr-FR" kern="0">
              <a:latin typeface="Arial" panose="020B0604020202020204" pitchFamily="34" charset="0"/>
              <a:cs typeface="Arial"/>
              <a:sym typeface="Arial"/>
            </a:endParaRPr>
          </a:p>
        </p:txBody>
      </p:sp>
      <p:sp>
        <p:nvSpPr>
          <p:cNvPr id="3174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24D36260-DA67-4D9A-98DF-553CC7A456A1}" type="slidenum">
              <a:rPr lang="fr-FR" altLang="fr-FR" kern="0">
                <a:latin typeface="Arial" panose="020B0604020202020204" pitchFamily="34" charset="0"/>
                <a:cs typeface="Arial"/>
                <a:sym typeface="Arial"/>
              </a:rPr>
              <a:pPr algn="r">
                <a:spcBef>
                  <a:spcPct val="0"/>
                </a:spcBef>
                <a:buClrTx/>
                <a:buFontTx/>
                <a:buNone/>
              </a:pPr>
              <a:t>23</a:t>
            </a:fld>
            <a:endParaRPr lang="fr-FR" altLang="fr-FR" kern="0">
              <a:latin typeface="Arial" panose="020B0604020202020204" pitchFamily="34" charset="0"/>
              <a:cs typeface="Arial"/>
              <a:sym typeface="Arial"/>
            </a:endParaRPr>
          </a:p>
        </p:txBody>
      </p:sp>
      <p:sp>
        <p:nvSpPr>
          <p:cNvPr id="31748" name="Rectangle 2"/>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ea typeface="SimSun" panose="02010600030101010101" pitchFamily="2" charset="-122"/>
            </a:endParaRPr>
          </a:p>
        </p:txBody>
      </p:sp>
    </p:spTree>
    <p:extLst>
      <p:ext uri="{BB962C8B-B14F-4D97-AF65-F5344CB8AC3E}">
        <p14:creationId xmlns:p14="http://schemas.microsoft.com/office/powerpoint/2010/main" val="926850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C7C4E5F-C0F6-4166-9CBF-9C19A7DBEF72}" type="slidenum">
              <a:rPr lang="fr-FR" altLang="fr-FR" kern="0" smtClean="0">
                <a:latin typeface="Arial" panose="020B0604020202020204" pitchFamily="34" charset="0"/>
                <a:cs typeface="Arial"/>
                <a:sym typeface="Arial"/>
              </a:rPr>
              <a:pPr>
                <a:spcBef>
                  <a:spcPct val="0"/>
                </a:spcBef>
                <a:buClrTx/>
                <a:buFontTx/>
                <a:buNone/>
              </a:pPr>
              <a:t>24</a:t>
            </a:fld>
            <a:endParaRPr lang="fr-FR" altLang="fr-FR" kern="0">
              <a:latin typeface="Arial" panose="020B0604020202020204" pitchFamily="34" charset="0"/>
              <a:cs typeface="Arial"/>
              <a:sym typeface="Arial"/>
            </a:endParaRPr>
          </a:p>
        </p:txBody>
      </p:sp>
      <p:sp>
        <p:nvSpPr>
          <p:cNvPr id="33795" name="Rectangle 1"/>
          <p:cNvSpPr>
            <a:spLocks noGrp="1" noRot="1" noChangeAspect="1" noChangeArrowheads="1" noTextEdit="1"/>
          </p:cNvSpPr>
          <p:nvPr>
            <p:ph type="sldImg"/>
          </p:nvPr>
        </p:nvSpPr>
        <p:spPr>
          <a:xfrm>
            <a:off x="382588" y="685800"/>
            <a:ext cx="6091237"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extLst>
      <p:ext uri="{BB962C8B-B14F-4D97-AF65-F5344CB8AC3E}">
        <p14:creationId xmlns:p14="http://schemas.microsoft.com/office/powerpoint/2010/main" val="810918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2" name="Shape 8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sz="1100" b="0" i="0" kern="1200" dirty="0">
                <a:solidFill>
                  <a:schemeClr val="tx1"/>
                </a:solidFill>
                <a:effectLst/>
                <a:latin typeface="+mn-lt"/>
                <a:ea typeface="+mn-ea"/>
                <a:cs typeface="+mn-cs"/>
              </a:rPr>
              <a:t>L’historique de l’enseignement de la proportionnalité permet de mieux comprendre les</a:t>
            </a:r>
            <a:r>
              <a:rPr lang="fr-FR" sz="1100" b="0" i="0" kern="1200" baseline="0" dirty="0">
                <a:solidFill>
                  <a:schemeClr val="tx1"/>
                </a:solidFill>
                <a:effectLst/>
                <a:latin typeface="+mn-lt"/>
                <a:ea typeface="+mn-ea"/>
                <a:cs typeface="+mn-cs"/>
              </a:rPr>
              <a:t> attentes actuelles : </a:t>
            </a:r>
          </a:p>
          <a:p>
            <a:pPr marL="0" lvl="0" indent="0">
              <a:spcBef>
                <a:spcPts val="0"/>
              </a:spcBef>
              <a:buNone/>
            </a:pPr>
            <a:r>
              <a:rPr lang="fr-FR" sz="1100" b="0" i="0" kern="1200" dirty="0">
                <a:solidFill>
                  <a:schemeClr val="tx1"/>
                </a:solidFill>
                <a:effectLst/>
                <a:latin typeface="+mn-lt"/>
                <a:ea typeface="+mn-ea"/>
                <a:cs typeface="+mn-cs"/>
              </a:rPr>
              <a:t> on est passé </a:t>
            </a:r>
            <a:r>
              <a:rPr lang="fr-FR" sz="1100" b="1" i="0" kern="1200" dirty="0">
                <a:solidFill>
                  <a:schemeClr val="tx1"/>
                </a:solidFill>
                <a:effectLst/>
                <a:latin typeface="+mn-lt"/>
                <a:ea typeface="+mn-ea"/>
                <a:cs typeface="+mn-cs"/>
              </a:rPr>
              <a:t>d’un enseignement</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de la proportionnalité basé sur la </a:t>
            </a:r>
            <a:r>
              <a:rPr lang="fr-FR" sz="1100" b="1" i="1" kern="1200" dirty="0">
                <a:solidFill>
                  <a:schemeClr val="tx1"/>
                </a:solidFill>
                <a:effectLst/>
                <a:latin typeface="+mn-lt"/>
                <a:ea typeface="+mn-ea"/>
                <a:cs typeface="+mn-cs"/>
              </a:rPr>
              <a:t>théorie des proportions </a:t>
            </a:r>
            <a:r>
              <a:rPr lang="fr-FR" sz="1100" b="1" i="0" kern="1200" dirty="0">
                <a:solidFill>
                  <a:schemeClr val="tx1"/>
                </a:solidFill>
                <a:effectLst/>
                <a:latin typeface="+mn-lt"/>
                <a:ea typeface="+mn-ea"/>
                <a:cs typeface="+mn-cs"/>
              </a:rPr>
              <a:t>à un enseignement basé sur la</a:t>
            </a:r>
            <a:r>
              <a:rPr lang="fr-FR" sz="1100" b="1" i="0" kern="1200" baseline="0" dirty="0">
                <a:solidFill>
                  <a:schemeClr val="tx1"/>
                </a:solidFill>
                <a:effectLst/>
                <a:latin typeface="+mn-lt"/>
                <a:ea typeface="+mn-ea"/>
                <a:cs typeface="+mn-cs"/>
              </a:rPr>
              <a:t> </a:t>
            </a:r>
            <a:r>
              <a:rPr lang="fr-FR" sz="1100" b="1" i="1" kern="1200" dirty="0">
                <a:solidFill>
                  <a:schemeClr val="tx1"/>
                </a:solidFill>
                <a:effectLst/>
                <a:latin typeface="+mn-lt"/>
                <a:ea typeface="+mn-ea"/>
                <a:cs typeface="+mn-cs"/>
              </a:rPr>
              <a:t>linéarité</a:t>
            </a:r>
            <a:r>
              <a:rPr lang="fr-FR" sz="1100" b="1" i="0" kern="1200" dirty="0">
                <a:solidFill>
                  <a:schemeClr val="tx1"/>
                </a:solidFill>
                <a:effectLst/>
                <a:latin typeface="+mn-lt"/>
                <a:ea typeface="+mn-ea"/>
                <a:cs typeface="+mn-cs"/>
              </a:rPr>
              <a:t>. </a:t>
            </a:r>
          </a:p>
          <a:p>
            <a:pPr marL="0" lvl="0" indent="0">
              <a:spcBef>
                <a:spcPts val="0"/>
              </a:spcBef>
              <a:buNone/>
            </a:pPr>
            <a:br>
              <a:rPr lang="fr-FR" b="1" dirty="0"/>
            </a:br>
            <a:r>
              <a:rPr lang="fr-FR" sz="1100" b="0" i="0" kern="1200" dirty="0">
                <a:solidFill>
                  <a:schemeClr val="tx1"/>
                </a:solidFill>
                <a:effectLst/>
                <a:latin typeface="+mn-lt"/>
                <a:ea typeface="+mn-ea"/>
                <a:cs typeface="+mn-cs"/>
              </a:rPr>
              <a:t>Jusque dans les années 1970, on enseignait les « problèmes de règle de trois », les « rapports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de proportions » ainsi que les quantités « directement ou inversement proportionnelles »</a:t>
            </a:r>
            <a:r>
              <a:rPr lang="fr-FR" dirty="0"/>
              <a:t> .</a:t>
            </a:r>
            <a:r>
              <a:rPr lang="fr-FR" baseline="0" dirty="0"/>
              <a:t> </a:t>
            </a:r>
            <a:r>
              <a:rPr lang="fr-FR" sz="1100" b="0" i="0" kern="1200" dirty="0">
                <a:solidFill>
                  <a:schemeClr val="tx1"/>
                </a:solidFill>
                <a:effectLst/>
                <a:latin typeface="+mn-lt"/>
                <a:ea typeface="+mn-ea"/>
                <a:cs typeface="+mn-cs"/>
              </a:rPr>
              <a:t>Brousseau (1995) montre comment l’enseignement de la proportionnalité a</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subi les différentes réformes des années 1970 à 1990. </a:t>
            </a:r>
          </a:p>
          <a:p>
            <a:pPr marL="0" lvl="0" indent="0">
              <a:spcBef>
                <a:spcPts val="0"/>
              </a:spcBef>
              <a:buNone/>
            </a:pPr>
            <a:r>
              <a:rPr lang="fr-FR" sz="1100" b="0" i="0" kern="1200" dirty="0">
                <a:solidFill>
                  <a:schemeClr val="tx1"/>
                </a:solidFill>
                <a:effectLst/>
                <a:latin typeface="+mn-lt"/>
                <a:ea typeface="+mn-ea"/>
                <a:cs typeface="+mn-cs"/>
              </a:rPr>
              <a:t>En 70, après avoir insisté sur un enseignement</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global de la proportionnalité basé sur la linéarité, les programmes se sont vidés de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l’architecture théorique conceptuelle des fonctions </a:t>
            </a:r>
            <a:r>
              <a:rPr lang="fr-FR" sz="1100" b="1" i="0" kern="1200" dirty="0">
                <a:solidFill>
                  <a:schemeClr val="tx1"/>
                </a:solidFill>
                <a:effectLst/>
                <a:latin typeface="+mn-lt"/>
                <a:ea typeface="+mn-ea"/>
                <a:cs typeface="+mn-cs"/>
              </a:rPr>
              <a:t>linéaires pour ne retenir qu’une part du</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vocabulaire associé ainsi que la présentation sous forme de tableaux de valeurs (les « tableaux</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de proportionnalité » dont l’utilisation trop précoce peut engendrer des obstacles (Brousseau (1995))</a:t>
            </a:r>
            <a:r>
              <a:rPr lang="fr-FR" b="1" dirty="0"/>
              <a:t> </a:t>
            </a:r>
            <a:br>
              <a:rPr lang="fr-FR" b="1" dirty="0"/>
            </a:br>
            <a:endParaRPr lang="fr-FR" b="1" dirty="0"/>
          </a:p>
          <a:p>
            <a:pPr marL="0" lvl="0" indent="0">
              <a:spcBef>
                <a:spcPts val="0"/>
              </a:spcBef>
              <a:buNone/>
            </a:pPr>
            <a:r>
              <a:rPr lang="fr-FR" sz="1100" b="0" i="0" kern="1200" dirty="0">
                <a:solidFill>
                  <a:schemeClr val="tx1"/>
                </a:solidFill>
                <a:effectLst/>
                <a:latin typeface="+mn-lt"/>
                <a:ea typeface="+mn-ea"/>
                <a:cs typeface="+mn-cs"/>
              </a:rPr>
              <a:t>Le cadre arithmétique (lié à la théorie des</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proportions) semble plus naturel pour introduire les situations de proportionnalité, tandis que</a:t>
            </a:r>
            <a:br>
              <a:rPr lang="fr-FR" sz="1100" b="0" i="0" kern="1200" dirty="0">
                <a:solidFill>
                  <a:schemeClr val="tx1"/>
                </a:solidFill>
                <a:effectLst/>
                <a:latin typeface="+mn-lt"/>
                <a:ea typeface="+mn-ea"/>
                <a:cs typeface="+mn-cs"/>
              </a:rPr>
            </a:br>
            <a:r>
              <a:rPr lang="fr-FR" sz="1100" b="0" i="0" kern="1200" dirty="0">
                <a:solidFill>
                  <a:schemeClr val="tx1"/>
                </a:solidFill>
                <a:effectLst/>
                <a:latin typeface="+mn-lt"/>
                <a:ea typeface="+mn-ea"/>
                <a:cs typeface="+mn-cs"/>
              </a:rPr>
              <a:t>le cadre algébrique (fonctions linéaires) semble plus adapté pour parler du modèle</a:t>
            </a:r>
            <a:r>
              <a:rPr lang="fr-FR" sz="1100" b="0" i="0" kern="1200" baseline="0" dirty="0">
                <a:solidFill>
                  <a:schemeClr val="tx1"/>
                </a:solidFill>
                <a:effectLst/>
                <a:latin typeface="+mn-lt"/>
                <a:ea typeface="+mn-ea"/>
                <a:cs typeface="+mn-cs"/>
              </a:rPr>
              <a:t>  </a:t>
            </a:r>
            <a:r>
              <a:rPr lang="fr-FR" sz="1100" b="0" i="0" kern="1200" dirty="0">
                <a:solidFill>
                  <a:schemeClr val="tx1"/>
                </a:solidFill>
                <a:effectLst/>
                <a:latin typeface="+mn-lt"/>
                <a:ea typeface="+mn-ea"/>
                <a:cs typeface="+mn-cs"/>
              </a:rPr>
              <a:t>proportionnel dans toute sa généralité, </a:t>
            </a:r>
            <a:br>
              <a:rPr lang="fr-FR" dirty="0"/>
            </a:br>
            <a:r>
              <a:rPr lang="fr-FR" sz="1100" b="1" i="0" kern="1200" dirty="0">
                <a:solidFill>
                  <a:schemeClr val="tx1"/>
                </a:solidFill>
                <a:effectLst/>
                <a:latin typeface="+mn-lt"/>
                <a:ea typeface="+mn-ea"/>
                <a:cs typeface="+mn-cs"/>
              </a:rPr>
              <a:t>Bien entendu, la théorie des proportions n’a de sens que</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lorsque les rapports (correspondance entre écritures fractionnaires et quotient) ont été étudiés</a:t>
            </a:r>
            <a:r>
              <a:rPr lang="fr-FR" sz="1100" b="1" i="0" kern="1200" baseline="0" dirty="0">
                <a:solidFill>
                  <a:schemeClr val="tx1"/>
                </a:solidFill>
                <a:effectLst/>
                <a:latin typeface="+mn-lt"/>
                <a:ea typeface="+mn-ea"/>
                <a:cs typeface="+mn-cs"/>
              </a:rPr>
              <a:t>  </a:t>
            </a:r>
            <a:r>
              <a:rPr lang="fr-FR" sz="1100" b="1" i="0" kern="1200" dirty="0">
                <a:solidFill>
                  <a:schemeClr val="tx1"/>
                </a:solidFill>
                <a:effectLst/>
                <a:latin typeface="+mn-lt"/>
                <a:ea typeface="+mn-ea"/>
                <a:cs typeface="+mn-cs"/>
              </a:rPr>
              <a:t>(programme du collège). </a:t>
            </a:r>
            <a:br>
              <a:rPr lang="fr-FR" b="1" dirty="0"/>
            </a:br>
            <a:endParaRPr b="1" dirty="0"/>
          </a:p>
        </p:txBody>
      </p:sp>
    </p:spTree>
    <p:extLst>
      <p:ext uri="{BB962C8B-B14F-4D97-AF65-F5344CB8AC3E}">
        <p14:creationId xmlns:p14="http://schemas.microsoft.com/office/powerpoint/2010/main" val="3669843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8" name="Shape 8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
              <a:t>On appelle grandeur physique toute propriété de la nature qui peut être quantifiée par la mesure ou le calcul. Deux grandeurs sont de même nature (ou de même espèce) quand un procédé physique de comparaison adapté à l'une est adapté à l'autre.</a:t>
            </a:r>
          </a:p>
        </p:txBody>
      </p:sp>
    </p:spTree>
    <p:extLst>
      <p:ext uri="{BB962C8B-B14F-4D97-AF65-F5344CB8AC3E}">
        <p14:creationId xmlns:p14="http://schemas.microsoft.com/office/powerpoint/2010/main" val="3079131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4" name="Shape 8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ts val="1100"/>
              <a:buFont typeface="Arial"/>
              <a:buNone/>
            </a:pPr>
            <a:r>
              <a:rPr lang="fr" sz="1200" b="1" dirty="0">
                <a:solidFill>
                  <a:schemeClr val="dk1"/>
                </a:solidFill>
                <a:latin typeface="Times New Roman"/>
                <a:ea typeface="Times New Roman"/>
                <a:cs typeface="Times New Roman"/>
                <a:sym typeface="Times New Roman"/>
              </a:rPr>
              <a:t>Le rapport interne (rapport scalaire) est le rapport qu’il y a entre les nombres, les mesures d’une même grandeur, dans la même unité.</a:t>
            </a:r>
          </a:p>
          <a:p>
            <a:pPr marL="0" lvl="0" indent="-69850" rtl="0">
              <a:lnSpc>
                <a:spcPct val="115000"/>
              </a:lnSpc>
              <a:spcBef>
                <a:spcPts val="400"/>
              </a:spcBef>
              <a:buClr>
                <a:schemeClr val="dk1"/>
              </a:buClr>
              <a:buSzPts val="1100"/>
              <a:buFont typeface="Arial"/>
              <a:buNone/>
            </a:pPr>
            <a:endParaRPr lang="fr" sz="1200" b="1" dirty="0">
              <a:solidFill>
                <a:schemeClr val="dk1"/>
              </a:solidFill>
              <a:latin typeface="Times New Roman"/>
              <a:ea typeface="Times New Roman"/>
              <a:cs typeface="Times New Roman"/>
              <a:sym typeface="Times New Roman"/>
            </a:endParaRPr>
          </a:p>
          <a:p>
            <a:pPr marL="0" lvl="0" indent="-69850" rtl="0">
              <a:lnSpc>
                <a:spcPct val="115000"/>
              </a:lnSpc>
              <a:spcBef>
                <a:spcPts val="400"/>
              </a:spcBef>
              <a:buClr>
                <a:schemeClr val="dk1"/>
              </a:buClr>
              <a:buSzPts val="1100"/>
              <a:buFont typeface="Arial"/>
              <a:buNone/>
            </a:pPr>
            <a:r>
              <a:rPr lang="fr" sz="1200" b="1" dirty="0">
                <a:solidFill>
                  <a:schemeClr val="dk1"/>
                </a:solidFill>
                <a:latin typeface="Times New Roman"/>
                <a:ea typeface="Times New Roman"/>
                <a:cs typeface="Times New Roman"/>
                <a:sym typeface="Times New Roman"/>
              </a:rPr>
              <a:t>Le rapport externe (opérateur) est le rapport dans un couple de données se correspondant, c’est le coefficient de proportionnalité.</a:t>
            </a:r>
          </a:p>
          <a:p>
            <a:pPr marL="0" lvl="0" indent="-69850" rtl="0">
              <a:lnSpc>
                <a:spcPct val="115000"/>
              </a:lnSpc>
              <a:spcBef>
                <a:spcPts val="400"/>
              </a:spcBef>
              <a:buClr>
                <a:schemeClr val="dk1"/>
              </a:buClr>
              <a:buSzPts val="1100"/>
              <a:buFont typeface="Arial"/>
              <a:buNone/>
            </a:pPr>
            <a:endParaRPr lang="fr" sz="1200" b="1" dirty="0">
              <a:solidFill>
                <a:schemeClr val="dk1"/>
              </a:solidFill>
              <a:latin typeface="Times New Roman"/>
              <a:ea typeface="Times New Roman"/>
              <a:cs typeface="Times New Roman"/>
              <a:sym typeface="Times New Roman"/>
            </a:endParaRPr>
          </a:p>
          <a:p>
            <a:pPr marL="0" lvl="0" indent="-69850" rtl="0">
              <a:lnSpc>
                <a:spcPct val="115000"/>
              </a:lnSpc>
              <a:spcBef>
                <a:spcPts val="400"/>
              </a:spcBef>
              <a:buClr>
                <a:schemeClr val="dk1"/>
              </a:buClr>
              <a:buSzPts val="1100"/>
              <a:buFont typeface="Arial"/>
              <a:buNone/>
            </a:pPr>
            <a:r>
              <a:rPr lang="fr" sz="1200" b="1" dirty="0">
                <a:solidFill>
                  <a:schemeClr val="dk1"/>
                </a:solidFill>
                <a:latin typeface="Times New Roman"/>
                <a:ea typeface="Times New Roman"/>
                <a:cs typeface="Times New Roman"/>
                <a:sym typeface="Times New Roman"/>
              </a:rPr>
              <a:t>Si le rapport externe est simple on aura tendance à l’utiliser, cela va influencer une procédure plutôt basée sur le coefficient de proportionnalité.</a:t>
            </a:r>
          </a:p>
          <a:p>
            <a:pPr marL="0" lvl="0" indent="-69850" rtl="0">
              <a:lnSpc>
                <a:spcPct val="115000"/>
              </a:lnSpc>
              <a:spcBef>
                <a:spcPts val="400"/>
              </a:spcBef>
              <a:buClr>
                <a:schemeClr val="dk1"/>
              </a:buClr>
              <a:buSzPts val="1100"/>
              <a:buFont typeface="Arial"/>
              <a:buNone/>
            </a:pPr>
            <a:endParaRPr lang="fr" sz="1200" b="1" dirty="0">
              <a:solidFill>
                <a:schemeClr val="dk1"/>
              </a:solidFill>
              <a:latin typeface="Times New Roman"/>
              <a:ea typeface="Times New Roman"/>
              <a:cs typeface="Times New Roman"/>
              <a:sym typeface="Times New Roman"/>
            </a:endParaRPr>
          </a:p>
          <a:p>
            <a:pPr marL="0" lvl="0" indent="-69850" rtl="0">
              <a:lnSpc>
                <a:spcPct val="115000"/>
              </a:lnSpc>
              <a:spcBef>
                <a:spcPts val="400"/>
              </a:spcBef>
              <a:buClr>
                <a:schemeClr val="dk1"/>
              </a:buClr>
              <a:buSzPts val="1100"/>
              <a:buFont typeface="Arial"/>
              <a:buNone/>
            </a:pPr>
            <a:r>
              <a:rPr lang="fr" sz="1200" b="1" dirty="0">
                <a:solidFill>
                  <a:schemeClr val="dk1"/>
                </a:solidFill>
                <a:latin typeface="Times New Roman"/>
                <a:ea typeface="Times New Roman"/>
                <a:cs typeface="Times New Roman"/>
                <a:sym typeface="Times New Roman"/>
              </a:rPr>
              <a:t>Si le rapport interne est simple, on aura tendance à l’utiliser, c’est-à-dire utiliser les relations de linéarité : propriété additive et multiplicative.</a:t>
            </a:r>
          </a:p>
          <a:p>
            <a:pPr marL="0" lvl="0" indent="0">
              <a:spcBef>
                <a:spcPts val="0"/>
              </a:spcBef>
              <a:buNone/>
            </a:pPr>
            <a:endParaRPr dirty="0"/>
          </a:p>
        </p:txBody>
      </p:sp>
    </p:spTree>
    <p:extLst>
      <p:ext uri="{BB962C8B-B14F-4D97-AF65-F5344CB8AC3E}">
        <p14:creationId xmlns:p14="http://schemas.microsoft.com/office/powerpoint/2010/main" val="241168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462555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9160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9" name="Shape 8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14394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3" name="Shape 6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938550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Shape 8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9" name="Shape 8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 b="1" dirty="0">
                <a:solidFill>
                  <a:schemeClr val="dk1"/>
                </a:solidFill>
              </a:rPr>
              <a:t>Les procédures relatives à la linéarité sont les premières rencontrées</a:t>
            </a:r>
            <a:r>
              <a:rPr lang="fr" dirty="0">
                <a:solidFill>
                  <a:schemeClr val="dk1"/>
                </a:solidFill>
              </a:rPr>
              <a:t>. </a:t>
            </a:r>
          </a:p>
          <a:p>
            <a:pPr marL="0" lvl="0" indent="-69850">
              <a:spcBef>
                <a:spcPts val="0"/>
              </a:spcBef>
              <a:buClr>
                <a:schemeClr val="dk1"/>
              </a:buClr>
              <a:buSzPts val="1100"/>
              <a:buFont typeface="Arial"/>
              <a:buNone/>
            </a:pPr>
            <a:r>
              <a:rPr lang="fr" b="1" dirty="0">
                <a:solidFill>
                  <a:schemeClr val="dk1"/>
                </a:solidFill>
              </a:rPr>
              <a:t>Les relations entre les nombres mis en jeu constituent une variable didactique avec laquelle l’enseignant peut jouer</a:t>
            </a:r>
            <a:r>
              <a:rPr lang="fr" dirty="0">
                <a:solidFill>
                  <a:schemeClr val="dk1"/>
                </a:solidFill>
              </a:rPr>
              <a:t>. </a:t>
            </a:r>
          </a:p>
          <a:p>
            <a:pPr marL="0" lvl="0" indent="-69850">
              <a:spcBef>
                <a:spcPts val="0"/>
              </a:spcBef>
              <a:buClr>
                <a:schemeClr val="dk1"/>
              </a:buClr>
              <a:buSzPts val="1100"/>
              <a:buFont typeface="Arial"/>
              <a:buNone/>
            </a:pPr>
            <a:r>
              <a:rPr lang="fr" dirty="0">
                <a:solidFill>
                  <a:schemeClr val="dk1"/>
                </a:solidFill>
              </a:rPr>
              <a:t>En effet, les rapports entre les nombres en jeu et la connaissance des tables de multiplication dans les deux sens (composition-décomposition) par les élèves </a:t>
            </a:r>
            <a:r>
              <a:rPr lang="fr" b="1" dirty="0">
                <a:solidFill>
                  <a:schemeClr val="dk1"/>
                </a:solidFill>
              </a:rPr>
              <a:t>vont influer sur le choix de la procédure à privilégier</a:t>
            </a:r>
            <a:r>
              <a:rPr lang="fr" dirty="0">
                <a:solidFill>
                  <a:schemeClr val="dk1"/>
                </a:solidFill>
              </a:rPr>
              <a:t>. </a:t>
            </a:r>
          </a:p>
          <a:p>
            <a:pPr marL="0" lvl="0" indent="-69850">
              <a:spcBef>
                <a:spcPts val="0"/>
              </a:spcBef>
              <a:buClr>
                <a:schemeClr val="dk1"/>
              </a:buClr>
              <a:buSzPts val="1100"/>
              <a:buFont typeface="Arial"/>
              <a:buNone/>
            </a:pPr>
            <a:endParaRPr lang="fr" dirty="0">
              <a:solidFill>
                <a:schemeClr val="dk1"/>
              </a:solidFill>
            </a:endParaRPr>
          </a:p>
          <a:p>
            <a:pPr marL="0" lvl="0" indent="-69850" rtl="0">
              <a:lnSpc>
                <a:spcPct val="115000"/>
              </a:lnSpc>
              <a:spcBef>
                <a:spcPts val="0"/>
              </a:spcBef>
              <a:spcAft>
                <a:spcPts val="1600"/>
              </a:spcAft>
              <a:buClr>
                <a:schemeClr val="dk1"/>
              </a:buClr>
              <a:buSzPts val="1100"/>
              <a:buFont typeface="Arial"/>
              <a:buNone/>
            </a:pPr>
            <a:endParaRPr sz="1800" dirty="0">
              <a:solidFill>
                <a:schemeClr val="dk2"/>
              </a:solidFill>
            </a:endParaRPr>
          </a:p>
          <a:p>
            <a:pPr marL="0" lvl="0" indent="0">
              <a:spcBef>
                <a:spcPts val="0"/>
              </a:spcBef>
              <a:buNone/>
            </a:pPr>
            <a:endParaRPr dirty="0"/>
          </a:p>
        </p:txBody>
      </p:sp>
    </p:spTree>
    <p:extLst>
      <p:ext uri="{BB962C8B-B14F-4D97-AF65-F5344CB8AC3E}">
        <p14:creationId xmlns:p14="http://schemas.microsoft.com/office/powerpoint/2010/main" val="1284220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3FACCD17-8ABD-4A2A-957D-4A0E57CE1DB7}" type="slidenum">
              <a:rPr lang="fr-FR" altLang="fr-FR" kern="0" smtClean="0">
                <a:latin typeface="Arial" panose="020B0604020202020204" pitchFamily="34" charset="0"/>
                <a:cs typeface="Arial"/>
                <a:sym typeface="Arial"/>
              </a:rPr>
              <a:pPr>
                <a:spcBef>
                  <a:spcPct val="0"/>
                </a:spcBef>
                <a:buClrTx/>
                <a:buFontTx/>
                <a:buNone/>
              </a:pPr>
              <a:t>32</a:t>
            </a:fld>
            <a:endParaRPr lang="fr-FR" altLang="fr-FR" kern="0">
              <a:latin typeface="Arial" panose="020B0604020202020204" pitchFamily="34" charset="0"/>
              <a:cs typeface="Arial"/>
              <a:sym typeface="Arial"/>
            </a:endParaRPr>
          </a:p>
        </p:txBody>
      </p:sp>
      <p:sp>
        <p:nvSpPr>
          <p:cNvPr id="49155" name="Rectangle 1"/>
          <p:cNvSpPr>
            <a:spLocks noGrp="1" noRot="1" noChangeAspect="1" noChangeArrowheads="1" noTextEdit="1"/>
          </p:cNvSpPr>
          <p:nvPr>
            <p:ph type="sldImg"/>
          </p:nvPr>
        </p:nvSpPr>
        <p:spPr>
          <a:xfrm>
            <a:off x="382588" y="685800"/>
            <a:ext cx="6091237"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a:spLocks noGrp="1"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Exo 1 : valeur unitaire du stylo ou double de la valeur de 4 stylos… </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Exo 2 : il est assez difficile de passer de 4 à 14…donc on va préférer utiliser la valeur unitaire 0,5 euros…</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Exo 3 : La valeur unitaire est compliquée…on utilisera plutôt le double du prix de 4 stylos…</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Exo 4 : Enfin la valeur unitaire est compliquée et il est difficile de passer de 4 à 14…pas de procédure efficace simple…</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Le rapport interne (rapport scalaire) est le rapport qu’il y a entre les nombres, les mesures d’une même grandeur, dans la même unité.</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Le rapport externe (opérateur) est le rapport dans un couple de données se correspondant, c’est le coefficient de proportionnalité.</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Si le rapport externe est simple on aura tendance à l’utiliser, cela va influencer une procédure plutôt basée sur le coefficient de proportionnalité.</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000" dirty="0">
                <a:ea typeface="SimSun" panose="02010600030101010101" pitchFamily="2" charset="-122"/>
              </a:rPr>
              <a:t>Si le rapport interne est simple, on aura tendance à l’utiliser, c’est-à-dire utiliser les relations de linéarité : propriété additive et multiplicative.</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000" dirty="0">
              <a:ea typeface="SimSun" panose="02010600030101010101" pitchFamily="2" charset="-122"/>
            </a:endParaRPr>
          </a:p>
          <a:p>
            <a:pPr marL="0" marR="0" lvl="0" indent="0" algn="l" defTabSz="914400" rtl="0" eaLnBrk="1" fontAlgn="auto" latinLnBrk="0" hangingPunct="1">
              <a:lnSpc>
                <a:spcPct val="100000"/>
              </a:lnSpc>
              <a:spcBef>
                <a:spcPts val="375"/>
              </a:spcBef>
              <a:spcAft>
                <a:spcPts val="0"/>
              </a:spcAft>
              <a:buClrTx/>
              <a:buSzPts val="11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 sz="1000" b="1" dirty="0">
                <a:solidFill>
                  <a:schemeClr val="dk1"/>
                </a:solidFill>
              </a:rPr>
              <a:t>L’enseignant propose dans un premier temps des situations mettant en jeu des nombres entiers entretenant entre eux des rapports simples (double, triple, quintuple, etc.) pour aller progressivement vers des situations plus compliquées (nombres décimaux, fractions, rapports plus complexes). </a:t>
            </a:r>
          </a:p>
          <a:p>
            <a:pPr>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000" b="1" dirty="0">
              <a:ea typeface="SimSun" panose="02010600030101010101" pitchFamily="2" charset="-122"/>
            </a:endParaRPr>
          </a:p>
        </p:txBody>
      </p:sp>
    </p:spTree>
    <p:extLst>
      <p:ext uri="{BB962C8B-B14F-4D97-AF65-F5344CB8AC3E}">
        <p14:creationId xmlns:p14="http://schemas.microsoft.com/office/powerpoint/2010/main" val="2565152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9724EC3-EBD0-4992-8A89-312CEFA682FB}" type="slidenum">
              <a:rPr lang="fr-FR" altLang="fr-FR" kern="0" smtClean="0">
                <a:latin typeface="Arial" panose="020B0604020202020204" pitchFamily="34" charset="0"/>
                <a:cs typeface="Arial"/>
                <a:sym typeface="Arial"/>
              </a:rPr>
              <a:pPr>
                <a:spcBef>
                  <a:spcPct val="0"/>
                </a:spcBef>
                <a:buClrTx/>
                <a:buFontTx/>
                <a:buNone/>
              </a:pPr>
              <a:t>33</a:t>
            </a:fld>
            <a:endParaRPr lang="fr-FR" altLang="fr-FR" kern="0">
              <a:latin typeface="Arial" panose="020B0604020202020204" pitchFamily="34" charset="0"/>
              <a:cs typeface="Arial"/>
              <a:sym typeface="Arial"/>
            </a:endParaRPr>
          </a:p>
        </p:txBody>
      </p:sp>
      <p:sp>
        <p:nvSpPr>
          <p:cNvPr id="7168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21614040-5E8C-428A-841E-B1A56D4A9DDE}" type="slidenum">
              <a:rPr lang="fr-FR" altLang="fr-FR" kern="0">
                <a:latin typeface="Arial" panose="020B0604020202020204" pitchFamily="34" charset="0"/>
                <a:cs typeface="Arial"/>
                <a:sym typeface="Arial"/>
              </a:rPr>
              <a:pPr algn="r">
                <a:spcBef>
                  <a:spcPct val="0"/>
                </a:spcBef>
                <a:buClrTx/>
                <a:buFontTx/>
                <a:buNone/>
              </a:pPr>
              <a:t>33</a:t>
            </a:fld>
            <a:endParaRPr lang="fr-FR" altLang="fr-FR" kern="0">
              <a:latin typeface="Arial" panose="020B0604020202020204" pitchFamily="34" charset="0"/>
              <a:cs typeface="Arial"/>
              <a:sym typeface="Arial"/>
            </a:endParaRPr>
          </a:p>
        </p:txBody>
      </p:sp>
      <p:sp>
        <p:nvSpPr>
          <p:cNvPr id="71684" name="Rectangle 2"/>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Text Box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ea typeface="SimSun" panose="02010600030101010101" pitchFamily="2" charset="-122"/>
              </a:rPr>
              <a:t>Nous allons parler ici d’agrandissement – réduction d’image géométrique</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ea typeface="SimSun" panose="02010600030101010101" pitchFamily="2" charset="-122"/>
              </a:rPr>
              <a:t>Par exemple, je trace sur feuille blanche un triangle ABC et je fais passer ce dessin à la photocopieuse avec un certain coefficent d’agrandissement.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ea typeface="SimSun" panose="02010600030101010101" pitchFamily="2" charset="-122"/>
              </a:rPr>
              <a:t>Par superposition par exemple, on peut voir que les angles se superposent et on par mesurage par exemple on voit rapidement que les mesures des longueurs des côtés sont proportionnelles (le coeff de prop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ea typeface="SimSun" panose="02010600030101010101" pitchFamily="2" charset="-122"/>
              </a:rPr>
              <a:t>Étant le coeff d’agrandissement évidemment). </a:t>
            </a:r>
          </a:p>
        </p:txBody>
      </p:sp>
    </p:spTree>
    <p:extLst>
      <p:ext uri="{BB962C8B-B14F-4D97-AF65-F5344CB8AC3E}">
        <p14:creationId xmlns:p14="http://schemas.microsoft.com/office/powerpoint/2010/main" val="2006793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B2D7A05-430D-4F11-A7ED-6215FB3F8866}" type="slidenum">
              <a:rPr lang="fr-FR" altLang="fr-FR" kern="0" smtClean="0">
                <a:latin typeface="Arial" panose="020B0604020202020204" pitchFamily="34" charset="0"/>
                <a:cs typeface="Arial"/>
                <a:sym typeface="Arial"/>
              </a:rPr>
              <a:pPr>
                <a:spcBef>
                  <a:spcPct val="0"/>
                </a:spcBef>
                <a:buClrTx/>
                <a:buFontTx/>
                <a:buNone/>
              </a:pPr>
              <a:t>34</a:t>
            </a:fld>
            <a:endParaRPr lang="fr-FR" altLang="fr-FR" kern="0">
              <a:latin typeface="Arial" panose="020B0604020202020204" pitchFamily="34" charset="0"/>
              <a:cs typeface="Arial"/>
              <a:sym typeface="Arial"/>
            </a:endParaRPr>
          </a:p>
        </p:txBody>
      </p:sp>
      <p:sp>
        <p:nvSpPr>
          <p:cNvPr id="7373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6A51129A-1235-4FDC-988F-ACB3EC3939A2}" type="slidenum">
              <a:rPr lang="fr-FR" altLang="fr-FR" kern="0">
                <a:latin typeface="Arial" panose="020B0604020202020204" pitchFamily="34" charset="0"/>
                <a:cs typeface="Arial"/>
                <a:sym typeface="Arial"/>
              </a:rPr>
              <a:pPr algn="r">
                <a:spcBef>
                  <a:spcPct val="0"/>
                </a:spcBef>
                <a:buClrTx/>
                <a:buFontTx/>
                <a:buNone/>
              </a:pPr>
              <a:t>34</a:t>
            </a:fld>
            <a:endParaRPr lang="fr-FR" altLang="fr-FR" kern="0">
              <a:latin typeface="Arial" panose="020B0604020202020204" pitchFamily="34" charset="0"/>
              <a:cs typeface="Arial"/>
              <a:sym typeface="Arial"/>
            </a:endParaRPr>
          </a:p>
        </p:txBody>
      </p:sp>
      <p:sp>
        <p:nvSpPr>
          <p:cNvPr id="73732" name="Rectangle 2"/>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Text Box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ea typeface="SimSun" panose="02010600030101010101" pitchFamily="2" charset="-122"/>
              </a:rPr>
              <a:t>Je peux résumer ceci dans un tableau de prop. Cela donne :</a:t>
            </a:r>
          </a:p>
        </p:txBody>
      </p:sp>
    </p:spTree>
    <p:extLst>
      <p:ext uri="{BB962C8B-B14F-4D97-AF65-F5344CB8AC3E}">
        <p14:creationId xmlns:p14="http://schemas.microsoft.com/office/powerpoint/2010/main" val="175333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xfrm>
            <a:off x="3884613" y="8685213"/>
            <a:ext cx="2968625" cy="454025"/>
          </a:xfrm>
          <a:prstGeom prst="rect">
            <a:avLst/>
          </a:prstGeom>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6FEFE51-F842-4A20-BC51-CFEB2298CFE3}" type="slidenum">
              <a:rPr lang="fr-FR" altLang="fr-FR" kern="0" smtClean="0">
                <a:latin typeface="Arial" panose="020B0604020202020204" pitchFamily="34" charset="0"/>
                <a:cs typeface="Arial"/>
                <a:sym typeface="Arial"/>
              </a:rPr>
              <a:pPr>
                <a:spcBef>
                  <a:spcPct val="0"/>
                </a:spcBef>
                <a:buClrTx/>
                <a:buFontTx/>
                <a:buNone/>
              </a:pPr>
              <a:t>35</a:t>
            </a:fld>
            <a:endParaRPr lang="fr-FR" altLang="fr-FR" kern="0">
              <a:latin typeface="Arial" panose="020B0604020202020204" pitchFamily="34" charset="0"/>
              <a:cs typeface="Arial"/>
              <a:sym typeface="Arial"/>
            </a:endParaRPr>
          </a:p>
        </p:txBody>
      </p:sp>
      <p:sp>
        <p:nvSpPr>
          <p:cNvPr id="7577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29427703-C6F9-4C62-895F-0CF16DA6EC6C}" type="slidenum">
              <a:rPr lang="fr-FR" altLang="fr-FR" kern="0">
                <a:latin typeface="Arial" panose="020B0604020202020204" pitchFamily="34" charset="0"/>
                <a:cs typeface="Arial"/>
                <a:sym typeface="Arial"/>
              </a:rPr>
              <a:pPr algn="r">
                <a:spcBef>
                  <a:spcPct val="0"/>
                </a:spcBef>
                <a:buClrTx/>
                <a:buFontTx/>
                <a:buNone/>
              </a:pPr>
              <a:t>35</a:t>
            </a:fld>
            <a:endParaRPr lang="fr-FR" altLang="fr-FR" kern="0">
              <a:latin typeface="Arial" panose="020B0604020202020204" pitchFamily="34" charset="0"/>
              <a:cs typeface="Arial"/>
              <a:sym typeface="Arial"/>
            </a:endParaRPr>
          </a:p>
        </p:txBody>
      </p:sp>
      <p:sp>
        <p:nvSpPr>
          <p:cNvPr id="75780" name="Rectangle 2"/>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1" name="Text Box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ea typeface="SimSun" panose="02010600030101010101" pitchFamily="2" charset="-122"/>
              </a:rPr>
              <a:t>Maintenant je fais glisser les deux triangle l’un sur l’autre en faisant se correspondre les angles en A.</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latin typeface="Arial" panose="020B0604020202020204" pitchFamily="34" charset="0"/>
                <a:ea typeface="SimSun" panose="02010600030101010101" pitchFamily="2" charset="-122"/>
              </a:rPr>
              <a:t>Puis je considère le tableau de prop et je dis que les proportions sont conservées, c’est-à-dire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925646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2" name="Shape 8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74433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8" name="Shape 8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r>
              <a:rPr lang="fr" sz="1100" b="0" i="0" u="none" strike="noStrike" cap="none">
                <a:solidFill>
                  <a:schemeClr val="dk1"/>
                </a:solidFill>
                <a:latin typeface="Arial"/>
                <a:ea typeface="Arial"/>
                <a:cs typeface="Arial"/>
                <a:sym typeface="Arial"/>
              </a:rPr>
              <a:t>En vrac pour le moment</a:t>
            </a:r>
          </a:p>
        </p:txBody>
      </p:sp>
    </p:spTree>
    <p:extLst>
      <p:ext uri="{BB962C8B-B14F-4D97-AF65-F5344CB8AC3E}">
        <p14:creationId xmlns:p14="http://schemas.microsoft.com/office/powerpoint/2010/main" val="1814746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5" name="Shape 9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r>
              <a:rPr lang="fr" sz="1100" b="0" i="0" u="none" strike="noStrike" cap="none">
                <a:solidFill>
                  <a:schemeClr val="dk1"/>
                </a:solidFill>
                <a:latin typeface="Arial"/>
                <a:ea typeface="Arial"/>
                <a:cs typeface="Arial"/>
                <a:sym typeface="Arial"/>
              </a:rPr>
              <a:t>En vrac pour le moment</a:t>
            </a:r>
          </a:p>
        </p:txBody>
      </p:sp>
    </p:spTree>
    <p:extLst>
      <p:ext uri="{BB962C8B-B14F-4D97-AF65-F5344CB8AC3E}">
        <p14:creationId xmlns:p14="http://schemas.microsoft.com/office/powerpoint/2010/main" val="402894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2" name="Shape 9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714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9" name="Shape 9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3204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5" name="Shape 6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 sz="1400">
                <a:solidFill>
                  <a:schemeClr val="dk1"/>
                </a:solidFill>
              </a:rPr>
              <a:t>De manière théorique (hors école élémentaire), si on</a:t>
            </a:r>
          </a:p>
          <a:p>
            <a:pPr marL="0" lvl="0" indent="-69850">
              <a:spcBef>
                <a:spcPts val="0"/>
              </a:spcBef>
              <a:buClr>
                <a:schemeClr val="dk1"/>
              </a:buClr>
              <a:buSzPts val="1100"/>
              <a:buFont typeface="Arial"/>
              <a:buNone/>
            </a:pPr>
            <a:r>
              <a:rPr lang="fr" sz="1400">
                <a:solidFill>
                  <a:schemeClr val="dk1"/>
                </a:solidFill>
              </a:rPr>
              <a:t>désigne par f la fonction qui associe à un nombre x de cubes la hauteur f (x) (en cm)</a:t>
            </a:r>
          </a:p>
          <a:p>
            <a:pPr marL="0" lvl="0" indent="-69850">
              <a:spcBef>
                <a:spcPts val="0"/>
              </a:spcBef>
              <a:buClr>
                <a:schemeClr val="dk1"/>
              </a:buClr>
              <a:buSzPts val="1100"/>
              <a:buFont typeface="Arial"/>
              <a:buNone/>
            </a:pPr>
            <a:r>
              <a:rPr lang="fr" sz="1400">
                <a:solidFill>
                  <a:schemeClr val="dk1"/>
                </a:solidFill>
              </a:rPr>
              <a:t>de la tour composée des x cubes empilés alors f (4) = 22 cm. Et on a également</a:t>
            </a:r>
          </a:p>
          <a:p>
            <a:pPr marL="0" lvl="0" indent="-69850">
              <a:spcBef>
                <a:spcPts val="0"/>
              </a:spcBef>
              <a:buClr>
                <a:schemeClr val="dk1"/>
              </a:buClr>
              <a:buSzPts val="1100"/>
              <a:buFont typeface="Arial"/>
              <a:buNone/>
            </a:pPr>
            <a:r>
              <a:rPr lang="fr" sz="1400">
                <a:solidFill>
                  <a:schemeClr val="dk1"/>
                </a:solidFill>
              </a:rPr>
              <a:t>f (12) = f (4 + 4 + 4) = f (4) + f (4) + f (4) = 22 cm + 22 cm + 22 cm = 66 cm</a:t>
            </a:r>
          </a:p>
          <a:p>
            <a:pPr marL="0" lvl="0" indent="0">
              <a:spcBef>
                <a:spcPts val="0"/>
              </a:spcBef>
              <a:buNone/>
            </a:pPr>
            <a:endParaRPr/>
          </a:p>
        </p:txBody>
      </p:sp>
    </p:spTree>
    <p:extLst>
      <p:ext uri="{BB962C8B-B14F-4D97-AF65-F5344CB8AC3E}">
        <p14:creationId xmlns:p14="http://schemas.microsoft.com/office/powerpoint/2010/main" val="217148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0" name="Shape 7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fr" sz="1400" dirty="0">
                <a:solidFill>
                  <a:schemeClr val="dk1"/>
                </a:solidFill>
              </a:rPr>
              <a:t>Cette  procédure est une utilisation en acte de la propriété multiplicative. </a:t>
            </a:r>
          </a:p>
          <a:p>
            <a:pPr marL="0" lvl="0" indent="-69850">
              <a:spcBef>
                <a:spcPts val="0"/>
              </a:spcBef>
              <a:buClr>
                <a:schemeClr val="dk1"/>
              </a:buClr>
              <a:buSzPts val="1100"/>
              <a:buFont typeface="Arial"/>
              <a:buNone/>
            </a:pPr>
            <a:r>
              <a:rPr lang="fr" sz="1400" dirty="0">
                <a:solidFill>
                  <a:schemeClr val="dk1"/>
                </a:solidFill>
              </a:rPr>
              <a:t>De manière  théorique on a effectué le calcul</a:t>
            </a:r>
            <a:r>
              <a:rPr lang="fr" sz="1400" baseline="0" dirty="0">
                <a:solidFill>
                  <a:schemeClr val="dk1"/>
                </a:solidFill>
              </a:rPr>
              <a:t>  </a:t>
            </a:r>
            <a:r>
              <a:rPr lang="fr" sz="1400" dirty="0">
                <a:solidFill>
                  <a:schemeClr val="dk1"/>
                </a:solidFill>
              </a:rPr>
              <a:t>f (10 × 4) = 10 × f (4) = 10 × 22 cm = 220 cm</a:t>
            </a:r>
          </a:p>
          <a:p>
            <a:pPr marL="0" lvl="0" indent="0">
              <a:spcBef>
                <a:spcPts val="0"/>
              </a:spcBef>
              <a:buNone/>
            </a:pPr>
            <a:endParaRPr dirty="0"/>
          </a:p>
        </p:txBody>
      </p:sp>
    </p:spTree>
    <p:extLst>
      <p:ext uri="{BB962C8B-B14F-4D97-AF65-F5344CB8AC3E}">
        <p14:creationId xmlns:p14="http://schemas.microsoft.com/office/powerpoint/2010/main" val="120233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0" name="Shape 7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20025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6" name="Shape 7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7662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2" name="Shape 7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Ce qui frappe : </a:t>
            </a:r>
          </a:p>
          <a:p>
            <a:pPr marL="171450" lvl="0" indent="-171450">
              <a:spcBef>
                <a:spcPts val="0"/>
              </a:spcBef>
              <a:buFontTx/>
              <a:buChar char="-"/>
            </a:pPr>
            <a:r>
              <a:rPr lang="fr-FR" dirty="0"/>
              <a:t>On demande à l’élève de passer par l’unité, la procédure est contrainte</a:t>
            </a:r>
          </a:p>
          <a:p>
            <a:pPr marL="171450" lvl="0" indent="-171450">
              <a:spcBef>
                <a:spcPts val="0"/>
              </a:spcBef>
              <a:buFontTx/>
              <a:buChar char="-"/>
            </a:pPr>
            <a:r>
              <a:rPr lang="fr-FR" dirty="0"/>
              <a:t>Dès la première séance, le tableau de proportionnalité est présenté, on ne peut comprendre le pourquoi du x5</a:t>
            </a:r>
            <a:endParaRPr dirty="0"/>
          </a:p>
        </p:txBody>
      </p:sp>
    </p:spTree>
    <p:extLst>
      <p:ext uri="{BB962C8B-B14F-4D97-AF65-F5344CB8AC3E}">
        <p14:creationId xmlns:p14="http://schemas.microsoft.com/office/powerpoint/2010/main" val="103458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8" name="Shape 7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fr-FR" dirty="0"/>
              <a:t>Là aussi la situation proposée interroge.</a:t>
            </a:r>
            <a:r>
              <a:rPr lang="fr-FR" baseline="0" dirty="0"/>
              <a:t> </a:t>
            </a:r>
            <a:endParaRPr dirty="0"/>
          </a:p>
        </p:txBody>
      </p:sp>
    </p:spTree>
    <p:extLst>
      <p:ext uri="{BB962C8B-B14F-4D97-AF65-F5344CB8AC3E}">
        <p14:creationId xmlns:p14="http://schemas.microsoft.com/office/powerpoint/2010/main" val="430344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6"/>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55307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3"/>
            <a:ext cx="10364432" cy="811611"/>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176112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2"/>
            <a:ext cx="10364452" cy="1586380"/>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78047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5" y="3610033"/>
            <a:ext cx="8752299" cy="594788"/>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75" y="4372796"/>
            <a:ext cx="10364452" cy="1421053"/>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
        <p:nvSpPr>
          <p:cNvPr id="13" name="TextBox 12"/>
          <p:cNvSpPr txBox="1"/>
          <p:nvPr/>
        </p:nvSpPr>
        <p:spPr>
          <a:xfrm>
            <a:off x="1001488" y="75416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4" name="TextBox 13"/>
          <p:cNvSpPr txBox="1"/>
          <p:nvPr/>
        </p:nvSpPr>
        <p:spPr>
          <a:xfrm>
            <a:off x="10557559" y="299357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Tree>
    <p:extLst>
      <p:ext uri="{BB962C8B-B14F-4D97-AF65-F5344CB8AC3E}">
        <p14:creationId xmlns:p14="http://schemas.microsoft.com/office/powerpoint/2010/main" val="93819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230111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1"/>
            <a:ext cx="10364452" cy="1605095"/>
          </a:xfrm>
        </p:spPr>
        <p:txBody>
          <a:bodyPr/>
          <a:lstStyle/>
          <a:p>
            <a:r>
              <a:rPr lang="fr-FR"/>
              <a:t>Modifiez le style du titre</a:t>
            </a:r>
            <a:endParaRPr lang="en-US" dirty="0"/>
          </a:p>
        </p:txBody>
      </p:sp>
      <p:sp>
        <p:nvSpPr>
          <p:cNvPr id="7" name="Text Placeholder 2"/>
          <p:cNvSpPr>
            <a:spLocks noGrp="1"/>
          </p:cNvSpPr>
          <p:nvPr>
            <p:ph type="body" idx="1"/>
          </p:nvPr>
        </p:nvSpPr>
        <p:spPr>
          <a:xfrm>
            <a:off x="913775" y="2367094"/>
            <a:ext cx="3298976" cy="576263"/>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75" y="2943356"/>
            <a:ext cx="3298976"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52390" y="2367094"/>
            <a:ext cx="3291521" cy="576263"/>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1350" y="2943356"/>
            <a:ext cx="3303351"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9" y="2367094"/>
            <a:ext cx="3304928" cy="576263"/>
          </a:xfrm>
        </p:spPr>
        <p:txBody>
          <a:bodyPr anchor="b">
            <a:noAutofit/>
          </a:bodyPr>
          <a:lstStyle>
            <a:lvl1pPr marL="0" indent="0" algn="ctr">
              <a:lnSpc>
                <a:spcPct val="85000"/>
              </a:lnSpc>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3299" y="2943356"/>
            <a:ext cx="3304928" cy="284784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73464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3"/>
          </a:xfrm>
        </p:spPr>
        <p:txBody>
          <a:bodyPr/>
          <a:lstStyle/>
          <a:p>
            <a:r>
              <a:rPr lang="fr-FR"/>
              <a:t>Modifiez le style du titre</a:t>
            </a:r>
            <a:endParaRPr lang="en-US" dirty="0"/>
          </a:p>
        </p:txBody>
      </p:sp>
      <p:sp>
        <p:nvSpPr>
          <p:cNvPr id="19" name="Text Placeholder 2"/>
          <p:cNvSpPr>
            <a:spLocks noGrp="1"/>
          </p:cNvSpPr>
          <p:nvPr>
            <p:ph type="body" idx="1"/>
          </p:nvPr>
        </p:nvSpPr>
        <p:spPr>
          <a:xfrm>
            <a:off x="913776" y="4204821"/>
            <a:ext cx="3296409" cy="576263"/>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6" y="4781082"/>
            <a:ext cx="3296409" cy="101011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59" y="4204821"/>
            <a:ext cx="3301828" cy="576263"/>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300" y="4204821"/>
            <a:ext cx="3300681" cy="576263"/>
          </a:xfrm>
        </p:spPr>
        <p:txBody>
          <a:bodyPr anchor="b">
            <a:noAutofit/>
          </a:bodyPr>
          <a:lstStyle>
            <a:lvl1pPr marL="0" indent="0" algn="ctr">
              <a:lnSpc>
                <a:spcPct val="85000"/>
              </a:lnSpc>
              <a:buNone/>
              <a:defRPr sz="22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02571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192622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2"/>
            <a:ext cx="2553327"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2"/>
            <a:ext cx="7658724" cy="518159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053029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fr">
                <a:solidFill>
                  <a:prstClr val="black"/>
                </a:solidFill>
              </a:rPr>
              <a:pPr/>
              <a:t>‹N°›</a:t>
            </a:fld>
            <a:endParaRPr lang="fr">
              <a:solidFill>
                <a:prstClr val="black"/>
              </a:solidFill>
            </a:endParaRPr>
          </a:p>
        </p:txBody>
      </p:sp>
    </p:spTree>
    <p:extLst>
      <p:ext uri="{BB962C8B-B14F-4D97-AF65-F5344CB8AC3E}">
        <p14:creationId xmlns:p14="http://schemas.microsoft.com/office/powerpoint/2010/main" val="396776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609602" y="128588"/>
            <a:ext cx="10968567" cy="1433512"/>
          </a:xfrm>
        </p:spPr>
        <p:txBody>
          <a:bodyPr/>
          <a:lstStyle/>
          <a:p>
            <a:r>
              <a:rPr lang="fr-FR"/>
              <a:t>Modifiez le style du titre</a:t>
            </a:r>
          </a:p>
        </p:txBody>
      </p:sp>
      <p:sp>
        <p:nvSpPr>
          <p:cNvPr id="3" name="Espace réservé du contenu 2"/>
          <p:cNvSpPr>
            <a:spLocks noGrp="1"/>
          </p:cNvSpPr>
          <p:nvPr>
            <p:ph sz="half" idx="1"/>
          </p:nvPr>
        </p:nvSpPr>
        <p:spPr>
          <a:xfrm>
            <a:off x="609602" y="1600200"/>
            <a:ext cx="10968567" cy="21844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3937001"/>
            <a:ext cx="10968567"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a:ln/>
        </p:spPr>
        <p:txBody>
          <a:bodyPr/>
          <a:lstStyle>
            <a:lvl1pPr>
              <a:defRPr/>
            </a:lvl1pPr>
          </a:lstStyle>
          <a:p>
            <a:pPr>
              <a:defRPr/>
            </a:pPr>
            <a:fld id="{48F7FC02-BD1D-41CF-BF2D-9EA7DF1EB681}" type="slidenum">
              <a:rPr lang="fr-FR" altLang="fr-FR">
                <a:solidFill>
                  <a:prstClr val="black"/>
                </a:solidFill>
              </a:rPr>
              <a:pPr>
                <a:defRPr/>
              </a:pPr>
              <a:t>‹N°›</a:t>
            </a:fld>
            <a:endParaRPr lang="fr-FR" altLang="fr-FR">
              <a:solidFill>
                <a:prstClr val="black"/>
              </a:solidFill>
            </a:endParaRPr>
          </a:p>
        </p:txBody>
      </p:sp>
    </p:spTree>
    <p:extLst>
      <p:ext uri="{BB962C8B-B14F-4D97-AF65-F5344CB8AC3E}">
        <p14:creationId xmlns:p14="http://schemas.microsoft.com/office/powerpoint/2010/main" val="368699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68431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4"/>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5" y="3657458"/>
            <a:ext cx="10351752" cy="1368183"/>
          </a:xfrm>
        </p:spPr>
        <p:txBody>
          <a:bodyPr>
            <a:normAutofit/>
          </a:bodyPr>
          <a:lstStyle>
            <a:lvl1pPr marL="0" indent="0" algn="ctr">
              <a:buNone/>
              <a:defRPr sz="2000">
                <a:solidFill>
                  <a:schemeClr val="bg1">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90663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8"/>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3" y="2367093"/>
            <a:ext cx="5106027"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3"/>
            <a:ext cx="5105400"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99680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8"/>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7"/>
            <a:ext cx="4873475" cy="679995"/>
          </a:xfrm>
        </p:spPr>
        <p:txBody>
          <a:bodyPr anchor="b">
            <a:noAutofit/>
          </a:bodyPr>
          <a:lstStyle>
            <a:lvl1pPr marL="0" indent="0">
              <a:lnSpc>
                <a:spcPct val="85000"/>
              </a:lnSpc>
              <a:buNone/>
              <a:defRPr sz="2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913775" y="3051013"/>
            <a:ext cx="5106027"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7"/>
            <a:ext cx="4881804" cy="679995"/>
          </a:xfrm>
        </p:spPr>
        <p:txBody>
          <a:bodyPr anchor="b">
            <a:noAutofit/>
          </a:bodyPr>
          <a:lstStyle>
            <a:lvl1pPr marL="0" indent="0">
              <a:lnSpc>
                <a:spcPct val="85000"/>
              </a:lnSpc>
              <a:buNone/>
              <a:defRPr sz="2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6172201" y="3051013"/>
            <a:ext cx="5105401"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solidFill>
                <a:prstClr val="black"/>
              </a:solidFill>
            </a:endParaRPr>
          </a:p>
        </p:txBody>
      </p:sp>
      <p:sp>
        <p:nvSpPr>
          <p:cNvPr id="8" name="Footer Placeholder 7"/>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19013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3963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dirty="0">
              <a:solidFill>
                <a:prstClr val="black"/>
              </a:solidFill>
            </a:endParaRPr>
          </a:p>
        </p:txBody>
      </p:sp>
      <p:sp>
        <p:nvSpPr>
          <p:cNvPr id="3" name="Footer Placeholder 2"/>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44466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6" y="2632853"/>
            <a:ext cx="3935689" cy="3158348"/>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18944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1"/>
            <a:ext cx="5934969" cy="2023255"/>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632852"/>
            <a:ext cx="5934949" cy="3158347"/>
          </a:xfrm>
        </p:spPr>
        <p:txBody>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en-US" dirty="0">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fr" sz="1333" smtClean="0">
                <a:solidFill>
                  <a:srgbClr val="355071"/>
                </a:solidFill>
              </a:rPr>
              <a:pPr/>
              <a:t>‹N°›</a:t>
            </a:fld>
            <a:endParaRPr lang="fr" sz="1333">
              <a:solidFill>
                <a:srgbClr val="355071"/>
              </a:solidFill>
            </a:endParaRPr>
          </a:p>
        </p:txBody>
      </p:sp>
    </p:spTree>
    <p:extLst>
      <p:ext uri="{BB962C8B-B14F-4D97-AF65-F5344CB8AC3E}">
        <p14:creationId xmlns:p14="http://schemas.microsoft.com/office/powerpoint/2010/main" val="255980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8"/>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6"/>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kern="0" dirty="0">
              <a:solidFill>
                <a:prstClr val="black"/>
              </a:solidFill>
              <a:latin typeface="Arial"/>
              <a:cs typeface="Arial"/>
              <a:sym typeface="Arial"/>
            </a:endParaRPr>
          </a:p>
        </p:txBody>
      </p:sp>
      <p:sp>
        <p:nvSpPr>
          <p:cNvPr id="5" name="Footer Placeholder 4"/>
          <p:cNvSpPr>
            <a:spLocks noGrp="1"/>
          </p:cNvSpPr>
          <p:nvPr>
            <p:ph type="ftr" sz="quarter" idx="3"/>
          </p:nvPr>
        </p:nvSpPr>
        <p:spPr>
          <a:xfrm>
            <a:off x="913775" y="5883276"/>
            <a:ext cx="6672887" cy="365125"/>
          </a:xfrm>
          <a:prstGeom prst="rect">
            <a:avLst/>
          </a:prstGeom>
        </p:spPr>
        <p:txBody>
          <a:bodyPr vert="horz" lIns="91440" tIns="45720" rIns="91440" bIns="45720" rtlCol="0" anchor="ctr"/>
          <a:lstStyle>
            <a:lvl1pPr algn="l">
              <a:defRPr sz="1000">
                <a:solidFill>
                  <a:schemeClr val="tx1"/>
                </a:solidFill>
              </a:defRPr>
            </a:lvl1pPr>
          </a:lstStyle>
          <a:p>
            <a:r>
              <a:rPr lang="fr-FR" kern="0">
                <a:solidFill>
                  <a:prstClr val="black"/>
                </a:solidFill>
                <a:latin typeface="Arial"/>
                <a:cs typeface="Arial"/>
                <a:sym typeface="Arial"/>
              </a:rPr>
              <a:t>MISSION MATHS 68</a:t>
            </a:r>
            <a:endParaRPr lang="en-US" kern="0" dirty="0">
              <a:solidFill>
                <a:prstClr val="black"/>
              </a:solidFill>
              <a:latin typeface="Arial"/>
              <a:cs typeface="Arial"/>
              <a:sym typeface="Arial"/>
            </a:endParaRPr>
          </a:p>
        </p:txBody>
      </p:sp>
      <p:sp>
        <p:nvSpPr>
          <p:cNvPr id="6" name="Slide Number Placeholder 5"/>
          <p:cNvSpPr>
            <a:spLocks noGrp="1"/>
          </p:cNvSpPr>
          <p:nvPr>
            <p:ph type="sldNum" sz="quarter" idx="4"/>
          </p:nvPr>
        </p:nvSpPr>
        <p:spPr>
          <a:xfrm>
            <a:off x="10514013" y="5883276"/>
            <a:ext cx="764215" cy="365125"/>
          </a:xfrm>
          <a:prstGeom prst="rect">
            <a:avLst/>
          </a:prstGeom>
        </p:spPr>
        <p:txBody>
          <a:bodyPr vert="horz" lIns="91440" tIns="45720" rIns="91440" bIns="45720" rtlCol="0" anchor="ctr"/>
          <a:lstStyle>
            <a:lvl1pPr algn="r">
              <a:defRPr sz="1000">
                <a:solidFill>
                  <a:schemeClr val="tx1"/>
                </a:solidFill>
              </a:defRPr>
            </a:lvl1pPr>
          </a:lstStyle>
          <a:p>
            <a:fld id="{00000000-1234-1234-1234-123412341234}" type="slidenum">
              <a:rPr lang="fr" sz="1333" kern="0" smtClean="0">
                <a:solidFill>
                  <a:srgbClr val="355071"/>
                </a:solidFill>
                <a:latin typeface="Arial"/>
                <a:cs typeface="Arial"/>
                <a:sym typeface="Arial"/>
              </a:rPr>
              <a:pPr/>
              <a:t>‹N°›</a:t>
            </a:fld>
            <a:endParaRPr lang="fr" sz="1333" kern="0">
              <a:solidFill>
                <a:srgbClr val="355071"/>
              </a:solidFill>
              <a:latin typeface="Arial"/>
              <a:cs typeface="Arial"/>
              <a:sym typeface="Arial"/>
            </a:endParaRPr>
          </a:p>
        </p:txBody>
      </p:sp>
    </p:spTree>
    <p:extLst>
      <p:ext uri="{BB962C8B-B14F-4D97-AF65-F5344CB8AC3E}">
        <p14:creationId xmlns:p14="http://schemas.microsoft.com/office/powerpoint/2010/main" val="2269334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ctr" defTabSz="91437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hyperlink" Target="http://cache.media.eduscol.education.fr/file/Proportionnalite/95/5/RA16_C3_MATH_doc_maitre_proport_N.D_576955.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RA_16_C3_MATH_calcul_ligne_c3_N.D_601002.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RA16_C3_MATH_PROPO_PUZZLE_614225.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eduscol.education.fr/cid102696/ressources-maths-cycle-2.htm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eduscol.education.fr/cid121293/education-financiere-et-budgetaire.html" TargetMode="External"/><Relationship Id="rId4" Type="http://schemas.openxmlformats.org/officeDocument/2006/relationships/hyperlink" Target="http://eduscol.education.fr/cid101461/ressources-maths-cycle-3.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671"/>
        <p:cNvGrpSpPr/>
        <p:nvPr/>
      </p:nvGrpSpPr>
      <p:grpSpPr>
        <a:xfrm>
          <a:off x="0" y="0"/>
          <a:ext cx="0" cy="0"/>
          <a:chOff x="0" y="0"/>
          <a:chExt cx="0" cy="0"/>
        </a:xfrm>
      </p:grpSpPr>
      <p:sp>
        <p:nvSpPr>
          <p:cNvPr id="672" name="Shape 672"/>
          <p:cNvSpPr txBox="1">
            <a:spLocks noGrp="1"/>
          </p:cNvSpPr>
          <p:nvPr>
            <p:ph type="title"/>
          </p:nvPr>
        </p:nvSpPr>
        <p:spPr>
          <a:prstGeom prst="rect">
            <a:avLst/>
          </a:prstGeom>
        </p:spPr>
        <p:txBody>
          <a:bodyPr vert="horz" wrap="square" lIns="121900" tIns="121900" rIns="121900" bIns="121900" rtlCol="0" anchor="t" anchorCtr="0">
            <a:noAutofit/>
          </a:bodyPr>
          <a:lstStyle/>
          <a:p>
            <a:r>
              <a:rPr lang="fr"/>
              <a:t>PROPORTIONNALITÉ 			Points d’appui</a:t>
            </a:r>
          </a:p>
        </p:txBody>
      </p:sp>
      <p:sp>
        <p:nvSpPr>
          <p:cNvPr id="673" name="Shape 673"/>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0">
              <a:buNone/>
            </a:pPr>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a:t>
            </a:fld>
            <a:endParaRPr lang="fr">
              <a:solidFill>
                <a:prstClr val="black"/>
              </a:solidFill>
            </a:endParaRPr>
          </a:p>
        </p:txBody>
      </p:sp>
    </p:spTree>
    <p:extLst>
      <p:ext uri="{BB962C8B-B14F-4D97-AF65-F5344CB8AC3E}">
        <p14:creationId xmlns:p14="http://schemas.microsoft.com/office/powerpoint/2010/main" val="346676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15600" y="1536633"/>
            <a:ext cx="11360800" cy="5007236"/>
          </a:xfrm>
        </p:spPr>
        <p:txBody>
          <a:bodyPr/>
          <a:lstStyle/>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85" y="1731541"/>
            <a:ext cx="10578353" cy="3717536"/>
          </a:xfrm>
          <a:prstGeom prst="rect">
            <a:avLst/>
          </a:prstGeom>
        </p:spPr>
      </p:pic>
      <p:sp>
        <p:nvSpPr>
          <p:cNvPr id="5" name="Shape 745"/>
          <p:cNvSpPr txBox="1">
            <a:spLocks noGrp="1"/>
          </p:cNvSpPr>
          <p:nvPr>
            <p:ph type="title"/>
          </p:nvPr>
        </p:nvSpPr>
        <p:spPr>
          <a:xfrm>
            <a:off x="986972" y="152829"/>
            <a:ext cx="10029371" cy="1065200"/>
          </a:xfrm>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10</a:t>
            </a:fld>
            <a:endParaRPr lang="fr">
              <a:solidFill>
                <a:prstClr val="black"/>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216" y="6081627"/>
            <a:ext cx="953576" cy="561519"/>
          </a:xfrm>
          <a:prstGeom prst="rect">
            <a:avLst/>
          </a:prstGeom>
        </p:spPr>
      </p:pic>
    </p:spTree>
    <p:extLst>
      <p:ext uri="{BB962C8B-B14F-4D97-AF65-F5344CB8AC3E}">
        <p14:creationId xmlns:p14="http://schemas.microsoft.com/office/powerpoint/2010/main" val="281864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4" name="Shape 745"/>
          <p:cNvSpPr txBox="1">
            <a:spLocks noGrp="1"/>
          </p:cNvSpPr>
          <p:nvPr>
            <p:ph type="title"/>
          </p:nvPr>
        </p:nvSpPr>
        <p:spPr>
          <a:xfrm rot="5400000">
            <a:off x="8105167" y="2908267"/>
            <a:ext cx="6596000" cy="1065200"/>
          </a:xfrm>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97" y="0"/>
            <a:ext cx="9378089" cy="6007272"/>
          </a:xfrm>
          <a:prstGeom prst="rect">
            <a:avLst/>
          </a:prstGeom>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11</a:t>
            </a:fld>
            <a:endParaRPr lang="fr">
              <a:solidFill>
                <a:prstClr val="black"/>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96" y="6137241"/>
            <a:ext cx="953576" cy="561519"/>
          </a:xfrm>
          <a:prstGeom prst="rect">
            <a:avLst/>
          </a:prstGeom>
        </p:spPr>
      </p:pic>
    </p:spTree>
    <p:extLst>
      <p:ext uri="{BB962C8B-B14F-4D97-AF65-F5344CB8AC3E}">
        <p14:creationId xmlns:p14="http://schemas.microsoft.com/office/powerpoint/2010/main" val="189847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22536"/>
            <a:ext cx="12046857" cy="4669299"/>
          </a:xfrm>
          <a:prstGeom prst="rect">
            <a:avLst/>
          </a:prstGeom>
        </p:spPr>
      </p:pic>
      <p:sp>
        <p:nvSpPr>
          <p:cNvPr id="6" name="Shape 745"/>
          <p:cNvSpPr txBox="1">
            <a:spLocks noGrp="1"/>
          </p:cNvSpPr>
          <p:nvPr>
            <p:ph type="title"/>
          </p:nvPr>
        </p:nvSpPr>
        <p:spPr>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12</a:t>
            </a:fld>
            <a:endParaRPr lang="fr">
              <a:solidFill>
                <a:prstClr val="black"/>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39" y="6231493"/>
            <a:ext cx="953576" cy="561519"/>
          </a:xfrm>
          <a:prstGeom prst="rect">
            <a:avLst/>
          </a:prstGeom>
        </p:spPr>
      </p:pic>
    </p:spTree>
    <p:extLst>
      <p:ext uri="{BB962C8B-B14F-4D97-AF65-F5344CB8AC3E}">
        <p14:creationId xmlns:p14="http://schemas.microsoft.com/office/powerpoint/2010/main" val="189746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4" name="Shape 745"/>
          <p:cNvSpPr txBox="1">
            <a:spLocks noGrp="1"/>
          </p:cNvSpPr>
          <p:nvPr>
            <p:ph type="title"/>
          </p:nvPr>
        </p:nvSpPr>
        <p:spPr>
          <a:xfrm>
            <a:off x="986972" y="152829"/>
            <a:ext cx="10029371" cy="1065200"/>
          </a:xfrm>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486"/>
            <a:ext cx="12192000" cy="4708137"/>
          </a:xfrm>
          <a:prstGeom prst="rect">
            <a:avLst/>
          </a:prstGeom>
        </p:spPr>
      </p:pic>
      <p:sp>
        <p:nvSpPr>
          <p:cNvPr id="3" name="Espace réservé du numéro de diapositive 2"/>
          <p:cNvSpPr>
            <a:spLocks noGrp="1"/>
          </p:cNvSpPr>
          <p:nvPr>
            <p:ph type="sldNum" idx="12"/>
          </p:nvPr>
        </p:nvSpPr>
        <p:spPr/>
        <p:txBody>
          <a:bodyPr/>
          <a:lstStyle/>
          <a:p>
            <a:fld id="{00000000-1234-1234-1234-123412341234}" type="slidenum">
              <a:rPr lang="fr" smtClean="0">
                <a:solidFill>
                  <a:prstClr val="black"/>
                </a:solidFill>
              </a:rPr>
              <a:pPr/>
              <a:t>13</a:t>
            </a:fld>
            <a:endParaRPr lang="fr">
              <a:solidFill>
                <a:prstClr val="black"/>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816" y="6248401"/>
            <a:ext cx="953576" cy="561519"/>
          </a:xfrm>
          <a:prstGeom prst="rect">
            <a:avLst/>
          </a:prstGeom>
        </p:spPr>
      </p:pic>
    </p:spTree>
    <p:extLst>
      <p:ext uri="{BB962C8B-B14F-4D97-AF65-F5344CB8AC3E}">
        <p14:creationId xmlns:p14="http://schemas.microsoft.com/office/powerpoint/2010/main" val="156341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60090" y="1011833"/>
            <a:ext cx="11616311" cy="5080001"/>
          </a:xfrm>
        </p:spPr>
        <p:txBody>
          <a:bodyPr/>
          <a:lstStyle/>
          <a:p>
            <a:endParaRPr lang="fr-FR" dirty="0"/>
          </a:p>
        </p:txBody>
      </p:sp>
      <p:sp>
        <p:nvSpPr>
          <p:cNvPr id="5" name="Shape 745"/>
          <p:cNvSpPr txBox="1">
            <a:spLocks noGrp="1"/>
          </p:cNvSpPr>
          <p:nvPr>
            <p:ph type="title"/>
          </p:nvPr>
        </p:nvSpPr>
        <p:spPr>
          <a:xfrm>
            <a:off x="350284" y="0"/>
            <a:ext cx="11360800" cy="763600"/>
          </a:xfrm>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36633"/>
            <a:ext cx="12061372" cy="4680991"/>
          </a:xfrm>
          <a:prstGeom prst="rect">
            <a:avLst/>
          </a:prstGeom>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14</a:t>
            </a:fld>
            <a:endParaRPr lang="fr">
              <a:solidFill>
                <a:prstClr val="black"/>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89" y="6231493"/>
            <a:ext cx="953576" cy="561519"/>
          </a:xfrm>
          <a:prstGeom prst="rect">
            <a:avLst/>
          </a:prstGeom>
        </p:spPr>
      </p:pic>
    </p:spTree>
    <p:extLst>
      <p:ext uri="{BB962C8B-B14F-4D97-AF65-F5344CB8AC3E}">
        <p14:creationId xmlns:p14="http://schemas.microsoft.com/office/powerpoint/2010/main" val="60287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0" y="1082351"/>
            <a:ext cx="12192000" cy="4727511"/>
          </a:xfrm>
          <a:prstGeom prst="rect">
            <a:avLst/>
          </a:prstGeom>
        </p:spPr>
      </p:pic>
      <p:sp>
        <p:nvSpPr>
          <p:cNvPr id="6" name="Shape 745"/>
          <p:cNvSpPr txBox="1">
            <a:spLocks noGrp="1"/>
          </p:cNvSpPr>
          <p:nvPr>
            <p:ph type="title"/>
          </p:nvPr>
        </p:nvSpPr>
        <p:spPr>
          <a:xfrm>
            <a:off x="301611" y="170379"/>
            <a:ext cx="11360800" cy="763600"/>
          </a:xfrm>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15</a:t>
            </a:fld>
            <a:endParaRPr lang="fr">
              <a:solidFill>
                <a:prstClr val="black"/>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816" y="6248401"/>
            <a:ext cx="953576" cy="561519"/>
          </a:xfrm>
          <a:prstGeom prst="rect">
            <a:avLst/>
          </a:prstGeom>
        </p:spPr>
      </p:pic>
    </p:spTree>
    <p:extLst>
      <p:ext uri="{BB962C8B-B14F-4D97-AF65-F5344CB8AC3E}">
        <p14:creationId xmlns:p14="http://schemas.microsoft.com/office/powerpoint/2010/main" val="284905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a:spLocks noGrp="1"/>
          </p:cNvSpPr>
          <p:nvPr>
            <p:ph type="title"/>
          </p:nvPr>
        </p:nvSpPr>
        <p:spPr>
          <a:xfrm>
            <a:off x="415600" y="157939"/>
            <a:ext cx="11360800" cy="763600"/>
          </a:xfrm>
          <a:prstGeom prst="rect">
            <a:avLst/>
          </a:prstGeom>
        </p:spPr>
        <p:txBody>
          <a:bodyPr vert="horz" wrap="square" lIns="121900" tIns="121900" rIns="121900" bIns="121900" rtlCol="0" anchor="t" anchorCtr="0">
            <a:noAutofit/>
          </a:bodyPr>
          <a:lstStyle/>
          <a:p>
            <a:r>
              <a:rPr lang="fr" dirty="0"/>
              <a:t>Points de vigilance  la proportionnalité</a:t>
            </a:r>
          </a:p>
        </p:txBody>
      </p:sp>
      <p:sp>
        <p:nvSpPr>
          <p:cNvPr id="771" name="Shape 771"/>
          <p:cNvSpPr txBox="1">
            <a:spLocks noGrp="1"/>
          </p:cNvSpPr>
          <p:nvPr>
            <p:ph type="body" idx="1"/>
          </p:nvPr>
        </p:nvSpPr>
        <p:spPr>
          <a:xfrm>
            <a:off x="415600" y="808654"/>
            <a:ext cx="11660285" cy="4702628"/>
          </a:xfrm>
          <a:prstGeom prst="rect">
            <a:avLst/>
          </a:prstGeom>
        </p:spPr>
        <p:txBody>
          <a:bodyPr vert="horz" wrap="square" lIns="121900" tIns="121900" rIns="121900" bIns="121900" rtlCol="0" anchor="t" anchorCtr="0">
            <a:noAutofit/>
          </a:bodyPr>
          <a:lstStyle/>
          <a:p>
            <a:pPr marL="0" indent="0">
              <a:lnSpc>
                <a:spcPct val="90000"/>
              </a:lnSpc>
              <a:buNone/>
            </a:pPr>
            <a:r>
              <a:rPr lang="fr-FR" sz="2400" cap="none" dirty="0">
                <a:solidFill>
                  <a:srgbClr val="000000"/>
                </a:solidFill>
                <a:latin typeface="Times New Roman" panose="02020603050405020304" pitchFamily="18" charset="0"/>
                <a:cs typeface="Times New Roman" panose="02020603050405020304" pitchFamily="18" charset="0"/>
              </a:rPr>
              <a:t>Dès le cycle 2, l’élève a rencontré des situations de proportionnalité dans le cadre de la résolution de problèmes multiplicatifs.</a:t>
            </a:r>
          </a:p>
          <a:p>
            <a:pPr marL="0" indent="0">
              <a:lnSpc>
                <a:spcPct val="90000"/>
              </a:lnSpc>
              <a:buNone/>
            </a:pPr>
            <a:endParaRPr lang="fr-FR" sz="2400" cap="none" dirty="0">
              <a:solidFill>
                <a:srgbClr val="000000"/>
              </a:solidFill>
              <a:latin typeface="Times New Roman" panose="02020603050405020304" pitchFamily="18" charset="0"/>
              <a:cs typeface="Times New Roman" panose="02020603050405020304" pitchFamily="18" charset="0"/>
            </a:endParaRPr>
          </a:p>
          <a:p>
            <a:pPr marL="0" indent="0">
              <a:lnSpc>
                <a:spcPct val="90000"/>
              </a:lnSpc>
              <a:buNone/>
            </a:pPr>
            <a:r>
              <a:rPr lang="fr-FR" sz="2400" cap="none" dirty="0">
                <a:solidFill>
                  <a:srgbClr val="000000"/>
                </a:solidFill>
                <a:latin typeface="Times New Roman" panose="02020603050405020304" pitchFamily="18" charset="0"/>
                <a:cs typeface="Times New Roman" panose="02020603050405020304" pitchFamily="18" charset="0"/>
              </a:rPr>
              <a:t>Au cycle 3, l’élève enrichit le champ des problèmes multiplicatifs en croisant </a:t>
            </a:r>
            <a:r>
              <a:rPr lang="fr-FR" sz="2400" cap="none" dirty="0">
                <a:solidFill>
                  <a:srgbClr val="FF0000"/>
                </a:solidFill>
                <a:latin typeface="Times New Roman" panose="02020603050405020304" pitchFamily="18" charset="0"/>
                <a:cs typeface="Times New Roman" panose="02020603050405020304" pitchFamily="18" charset="0"/>
              </a:rPr>
              <a:t>diverses situations relevant de la proportionnalité auxquelles il peut donner du sens.</a:t>
            </a:r>
          </a:p>
          <a:p>
            <a:pPr marL="0" indent="0">
              <a:lnSpc>
                <a:spcPct val="90000"/>
              </a:lnSpc>
              <a:buNone/>
            </a:pPr>
            <a:endParaRPr lang="fr-FR" sz="2400" cap="none" dirty="0">
              <a:solidFill>
                <a:srgbClr val="FF0000"/>
              </a:solidFill>
              <a:latin typeface="Times New Roman" panose="02020603050405020304" pitchFamily="18" charset="0"/>
              <a:cs typeface="Times New Roman" panose="02020603050405020304" pitchFamily="18" charset="0"/>
            </a:endParaRPr>
          </a:p>
          <a:p>
            <a:pPr marL="0" indent="0">
              <a:lnSpc>
                <a:spcPct val="90000"/>
              </a:lnSpc>
              <a:buNone/>
            </a:pPr>
            <a:r>
              <a:rPr lang="fr-FR" sz="2400" cap="none" dirty="0">
                <a:solidFill>
                  <a:srgbClr val="000000"/>
                </a:solidFill>
                <a:latin typeface="Times New Roman" panose="02020603050405020304" pitchFamily="18" charset="0"/>
                <a:cs typeface="Times New Roman" panose="02020603050405020304" pitchFamily="18" charset="0"/>
              </a:rPr>
              <a:t> </a:t>
            </a:r>
            <a:r>
              <a:rPr lang="fr-FR" sz="2400" cap="none" dirty="0">
                <a:solidFill>
                  <a:srgbClr val="0000FF"/>
                </a:solidFill>
                <a:latin typeface="Times New Roman" panose="02020603050405020304" pitchFamily="18" charset="0"/>
                <a:cs typeface="Times New Roman" panose="02020603050405020304" pitchFamily="18" charset="0"/>
              </a:rPr>
              <a:t>Il apprend à repérer des situations relevant ou non de la proportionnalité. </a:t>
            </a:r>
          </a:p>
          <a:p>
            <a:pPr marL="0" indent="0">
              <a:lnSpc>
                <a:spcPct val="90000"/>
              </a:lnSpc>
              <a:buNone/>
            </a:pPr>
            <a:endParaRPr lang="fr-FR" sz="2400" cap="none" dirty="0">
              <a:solidFill>
                <a:srgbClr val="0000FF"/>
              </a:solidFill>
              <a:latin typeface="Times New Roman" panose="02020603050405020304" pitchFamily="18" charset="0"/>
              <a:cs typeface="Times New Roman" panose="02020603050405020304" pitchFamily="18" charset="0"/>
            </a:endParaRPr>
          </a:p>
          <a:p>
            <a:pPr marL="0" indent="0">
              <a:lnSpc>
                <a:spcPct val="90000"/>
              </a:lnSpc>
              <a:buNone/>
            </a:pPr>
            <a:r>
              <a:rPr lang="fr-FR" sz="2400" cap="none" dirty="0">
                <a:latin typeface="Times New Roman" panose="02020603050405020304" pitchFamily="18" charset="0"/>
                <a:cs typeface="Times New Roman" panose="02020603050405020304" pitchFamily="18" charset="0"/>
              </a:rPr>
              <a:t>L’objectif n’est pas, à ce stade, de mettre en avant telle ou telle procédure particulière, mais de </a:t>
            </a:r>
            <a:r>
              <a:rPr lang="fr-FR" sz="2400" cap="none" dirty="0">
                <a:solidFill>
                  <a:srgbClr val="FF0000"/>
                </a:solidFill>
                <a:latin typeface="Times New Roman" panose="02020603050405020304" pitchFamily="18" charset="0"/>
                <a:cs typeface="Times New Roman" panose="02020603050405020304" pitchFamily="18" charset="0"/>
              </a:rPr>
              <a:t>permettre à l’élève de disposer d’un répertoire de procédures, </a:t>
            </a:r>
            <a:r>
              <a:rPr lang="fr-FR" sz="2400" cap="none" dirty="0">
                <a:latin typeface="Times New Roman" panose="02020603050405020304" pitchFamily="18" charset="0"/>
                <a:cs typeface="Times New Roman" panose="02020603050405020304" pitchFamily="18" charset="0"/>
              </a:rPr>
              <a:t>s’appuyant toujours sur le sens, parmi lesquelles il pourra </a:t>
            </a:r>
            <a:r>
              <a:rPr lang="fr-FR" sz="2400" cap="none" dirty="0">
                <a:solidFill>
                  <a:srgbClr val="0000FF"/>
                </a:solidFill>
                <a:latin typeface="Times New Roman" panose="02020603050405020304" pitchFamily="18" charset="0"/>
                <a:cs typeface="Times New Roman" panose="02020603050405020304" pitchFamily="18" charset="0"/>
              </a:rPr>
              <a:t>choisir en fonction des nombres en jeu</a:t>
            </a:r>
            <a:r>
              <a:rPr lang="fr-FR" sz="2400" cap="none" dirty="0">
                <a:latin typeface="Times New Roman" panose="02020603050405020304" pitchFamily="18" charset="0"/>
                <a:cs typeface="Times New Roman" panose="02020603050405020304" pitchFamily="18" charset="0"/>
              </a:rPr>
              <a:t> dans le problème à résoudre</a:t>
            </a:r>
          </a:p>
          <a:p>
            <a:pPr marL="0" indent="-93131">
              <a:lnSpc>
                <a:spcPct val="90000"/>
              </a:lnSpc>
              <a:buClr>
                <a:schemeClr val="dk1"/>
              </a:buClr>
              <a:buSzPts val="1100"/>
              <a:buNone/>
            </a:pPr>
            <a:endParaRPr lang="fr-FR" sz="2400" cap="none" dirty="0">
              <a:solidFill>
                <a:srgbClr val="0000FF"/>
              </a:solidFill>
              <a:latin typeface="Times New Roman" panose="02020603050405020304" pitchFamily="18" charset="0"/>
              <a:cs typeface="Times New Roman" panose="02020603050405020304" pitchFamily="18" charset="0"/>
            </a:endParaRPr>
          </a:p>
          <a:p>
            <a:pPr marL="0" indent="0">
              <a:buNone/>
            </a:pPr>
            <a:endParaRPr lang="fr-FR" sz="2400"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16</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599" y="6161997"/>
            <a:ext cx="953576" cy="561519"/>
          </a:xfrm>
          <a:prstGeom prst="rect">
            <a:avLst/>
          </a:prstGeom>
        </p:spPr>
      </p:pic>
    </p:spTree>
    <p:extLst>
      <p:ext uri="{BB962C8B-B14F-4D97-AF65-F5344CB8AC3E}">
        <p14:creationId xmlns:p14="http://schemas.microsoft.com/office/powerpoint/2010/main" val="163982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349000" y="160600"/>
            <a:ext cx="11360800" cy="763600"/>
          </a:xfrm>
          <a:prstGeom prst="rect">
            <a:avLst/>
          </a:prstGeom>
        </p:spPr>
        <p:txBody>
          <a:bodyPr vert="horz" wrap="square" lIns="121900" tIns="121900" rIns="121900" bIns="121900" rtlCol="0" anchor="t" anchorCtr="0">
            <a:noAutofit/>
          </a:bodyPr>
          <a:lstStyle/>
          <a:p>
            <a:r>
              <a:rPr lang="fr"/>
              <a:t>Points de vigilance  la proportionnalité </a:t>
            </a:r>
          </a:p>
        </p:txBody>
      </p:sp>
      <p:sp>
        <p:nvSpPr>
          <p:cNvPr id="777" name="Shape 777"/>
          <p:cNvSpPr txBox="1">
            <a:spLocks noGrp="1"/>
          </p:cNvSpPr>
          <p:nvPr>
            <p:ph type="body" idx="1"/>
          </p:nvPr>
        </p:nvSpPr>
        <p:spPr>
          <a:xfrm>
            <a:off x="0" y="1131900"/>
            <a:ext cx="12192000" cy="5609600"/>
          </a:xfrm>
          <a:prstGeom prst="rect">
            <a:avLst/>
          </a:prstGeom>
        </p:spPr>
        <p:txBody>
          <a:bodyPr vert="horz" wrap="square" lIns="121900" tIns="121900" rIns="121900" bIns="121900" rtlCol="0" anchor="t" anchorCtr="0">
            <a:noAutofit/>
          </a:bodyPr>
          <a:lstStyle/>
          <a:p>
            <a:pPr marL="0" indent="0">
              <a:buNone/>
            </a:pPr>
            <a:r>
              <a:rPr lang="fr" sz="2400" cap="none" dirty="0">
                <a:latin typeface="Times New Roman" panose="02020603050405020304" pitchFamily="18" charset="0"/>
                <a:cs typeface="Times New Roman" panose="02020603050405020304" pitchFamily="18" charset="0"/>
              </a:rPr>
              <a:t>Des situations de proportionnalité mettant en jeu des nombres simples, avec des rapports entre les nombres permettant des calculs aisés, donnent l’occasion de travailler le calcul mental.</a:t>
            </a:r>
          </a:p>
          <a:p>
            <a:pPr marL="0" indent="0">
              <a:buNone/>
            </a:pPr>
            <a:endParaRPr lang="fr" sz="2400" cap="none" dirty="0">
              <a:latin typeface="Times New Roman" panose="02020603050405020304" pitchFamily="18" charset="0"/>
              <a:cs typeface="Times New Roman" panose="02020603050405020304" pitchFamily="18" charset="0"/>
            </a:endParaRPr>
          </a:p>
          <a:p>
            <a:pPr marL="0" indent="0">
              <a:buNone/>
            </a:pPr>
            <a:r>
              <a:rPr lang="fr" sz="2400" cap="none" dirty="0">
                <a:solidFill>
                  <a:srgbClr val="FF0000"/>
                </a:solidFill>
                <a:latin typeface="Times New Roman" panose="02020603050405020304" pitchFamily="18" charset="0"/>
                <a:cs typeface="Times New Roman" panose="02020603050405020304" pitchFamily="18" charset="0"/>
              </a:rPr>
              <a:t>Les tableaux de proportionnalité</a:t>
            </a:r>
            <a:r>
              <a:rPr lang="fr" sz="2400" cap="none" dirty="0">
                <a:latin typeface="Times New Roman" panose="02020603050405020304" pitchFamily="18" charset="0"/>
                <a:cs typeface="Times New Roman" panose="02020603050405020304" pitchFamily="18" charset="0"/>
              </a:rPr>
              <a:t> ne doivent pas être conçus comme des objets d’enseignement ; s’ils </a:t>
            </a:r>
            <a:r>
              <a:rPr lang="fr" sz="2400" cap="none" dirty="0">
                <a:solidFill>
                  <a:srgbClr val="FF0000"/>
                </a:solidFill>
                <a:latin typeface="Times New Roman" panose="02020603050405020304" pitchFamily="18" charset="0"/>
                <a:cs typeface="Times New Roman" panose="02020603050405020304" pitchFamily="18" charset="0"/>
              </a:rPr>
              <a:t>peuvent permettre de résumer clairement une situation</a:t>
            </a:r>
            <a:r>
              <a:rPr lang="fr" sz="2400" cap="none" dirty="0">
                <a:latin typeface="Times New Roman" panose="02020603050405020304" pitchFamily="18" charset="0"/>
                <a:cs typeface="Times New Roman" panose="02020603050405020304" pitchFamily="18" charset="0"/>
              </a:rPr>
              <a:t> proposée dans un problème, </a:t>
            </a:r>
            <a:r>
              <a:rPr lang="fr" sz="2400" cap="none" dirty="0">
                <a:solidFill>
                  <a:srgbClr val="0000FF"/>
                </a:solidFill>
                <a:latin typeface="Times New Roman" panose="02020603050405020304" pitchFamily="18" charset="0"/>
                <a:cs typeface="Times New Roman" panose="02020603050405020304" pitchFamily="18" charset="0"/>
              </a:rPr>
              <a:t>les opérations à réaliser pour résoudre un problème de proportionnalité au cycle 3 ne doivent pas se faire par un raisonnement sur des lignes ou des colonnes d’un tableau </a:t>
            </a:r>
            <a:r>
              <a:rPr lang="fr" sz="2400" cap="none" dirty="0">
                <a:latin typeface="Times New Roman" panose="02020603050405020304" pitchFamily="18" charset="0"/>
                <a:cs typeface="Times New Roman" panose="02020603050405020304" pitchFamily="18" charset="0"/>
              </a:rPr>
              <a:t>mais uniquement sur des cardinaux ou des grandeurs, </a:t>
            </a:r>
          </a:p>
          <a:p>
            <a:pPr marL="0" indent="0">
              <a:buNone/>
            </a:pPr>
            <a:endParaRPr dirty="0"/>
          </a:p>
          <a:p>
            <a:pPr marL="0" indent="0">
              <a:buNone/>
            </a:pPr>
            <a:r>
              <a:rPr lang="fr" sz="1600" u="sng" dirty="0">
                <a:solidFill>
                  <a:schemeClr val="hlink"/>
                </a:solidFill>
                <a:hlinkClick r:id="rId3"/>
              </a:rPr>
              <a:t>http://cache.media.eduscol.education.fr/file/Proportionnalite/95/5/RA16_C3_MATH_doc_maitre_proport_N.D_576955.pdf</a:t>
            </a:r>
          </a:p>
          <a:p>
            <a:pPr marL="0" indent="0">
              <a:buNone/>
            </a:pPr>
            <a:endParaRPr dirty="0"/>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17</a:t>
            </a:fld>
            <a:endParaRPr lang="fr">
              <a:solidFill>
                <a:prstClr val="black"/>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816" y="6248401"/>
            <a:ext cx="953576" cy="561519"/>
          </a:xfrm>
          <a:prstGeom prst="rect">
            <a:avLst/>
          </a:prstGeom>
        </p:spPr>
      </p:pic>
    </p:spTree>
    <p:extLst>
      <p:ext uri="{BB962C8B-B14F-4D97-AF65-F5344CB8AC3E}">
        <p14:creationId xmlns:p14="http://schemas.microsoft.com/office/powerpoint/2010/main" val="121617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301611" y="99247"/>
            <a:ext cx="11360800" cy="1219480"/>
          </a:xfrm>
          <a:prstGeom prst="rect">
            <a:avLst/>
          </a:prstGeom>
        </p:spPr>
        <p:txBody>
          <a:bodyPr vert="horz" wrap="square" lIns="121900" tIns="121900" rIns="121900" bIns="121900" rtlCol="0" anchor="t" anchorCtr="0">
            <a:noAutofit/>
          </a:bodyPr>
          <a:lstStyle/>
          <a:p>
            <a:r>
              <a:rPr lang="fr" dirty="0"/>
              <a:t> la proportionnalité les points d’appui (extraits A. Simard)</a:t>
            </a:r>
          </a:p>
        </p:txBody>
      </p:sp>
      <p:pic>
        <p:nvPicPr>
          <p:cNvPr id="789" name="Shape 789"/>
          <p:cNvPicPr preferRelativeResize="0"/>
          <p:nvPr/>
        </p:nvPicPr>
        <p:blipFill>
          <a:blip r:embed="rId3">
            <a:alphaModFix/>
          </a:blip>
          <a:stretch>
            <a:fillRect/>
          </a:stretch>
        </p:blipFill>
        <p:spPr>
          <a:xfrm>
            <a:off x="277168" y="1094578"/>
            <a:ext cx="11914833" cy="4914337"/>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18</a:t>
            </a:fld>
            <a:endParaRPr lang="fr">
              <a:solidFill>
                <a:prstClr val="black"/>
              </a:solidFill>
            </a:endParaRPr>
          </a:p>
        </p:txBody>
      </p:sp>
    </p:spTree>
    <p:extLst>
      <p:ext uri="{BB962C8B-B14F-4D97-AF65-F5344CB8AC3E}">
        <p14:creationId xmlns:p14="http://schemas.microsoft.com/office/powerpoint/2010/main" val="320554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xfrm>
            <a:off x="1487400" y="60967"/>
            <a:ext cx="10143200" cy="1021200"/>
          </a:xfrm>
          <a:prstGeom prst="rect">
            <a:avLst/>
          </a:prstGeom>
        </p:spPr>
        <p:txBody>
          <a:bodyPr vert="horz" wrap="square" lIns="121900" tIns="121900" rIns="121900" bIns="121900" rtlCol="0" anchor="t" anchorCtr="0">
            <a:noAutofit/>
          </a:bodyPr>
          <a:lstStyle/>
          <a:p>
            <a:pPr indent="-93131">
              <a:lnSpc>
                <a:spcPct val="115000"/>
              </a:lnSpc>
              <a:buClr>
                <a:schemeClr val="dk1"/>
              </a:buClr>
              <a:buSzPts val="1100"/>
            </a:pPr>
            <a:r>
              <a:rPr lang="fr" sz="2400" dirty="0"/>
              <a:t>NOTION MATH SOUS-JACENTE : fonction linéaire</a:t>
            </a:r>
          </a:p>
          <a:p>
            <a:pPr indent="-93131">
              <a:lnSpc>
                <a:spcPct val="115000"/>
              </a:lnSpc>
              <a:buClr>
                <a:schemeClr val="dk1"/>
              </a:buClr>
              <a:buSzPts val="1100"/>
            </a:pPr>
            <a:r>
              <a:rPr lang="fr" sz="2400" dirty="0"/>
              <a:t>CONTEXTE : Situation de proportionnalité  extrait A. Simard)</a:t>
            </a:r>
          </a:p>
          <a:p>
            <a:endParaRPr sz="2400" dirty="0"/>
          </a:p>
        </p:txBody>
      </p:sp>
      <p:sp>
        <p:nvSpPr>
          <p:cNvPr id="795" name="Shape 795"/>
          <p:cNvSpPr txBox="1">
            <a:spLocks noGrp="1"/>
          </p:cNvSpPr>
          <p:nvPr>
            <p:ph type="body" idx="1"/>
          </p:nvPr>
        </p:nvSpPr>
        <p:spPr>
          <a:xfrm>
            <a:off x="1564700" y="1248367"/>
            <a:ext cx="10212000" cy="5260000"/>
          </a:xfrm>
          <a:prstGeom prst="rect">
            <a:avLst/>
          </a:prstGeom>
        </p:spPr>
        <p:txBody>
          <a:bodyPr vert="horz" wrap="square" lIns="121900" tIns="121900" rIns="121900" bIns="121900" rtlCol="0" anchor="t" anchorCtr="0">
            <a:noAutofit/>
          </a:bodyPr>
          <a:lstStyle/>
          <a:p>
            <a:pPr marL="0" indent="0">
              <a:buNone/>
            </a:pPr>
            <a:endParaRPr/>
          </a:p>
        </p:txBody>
      </p:sp>
      <p:pic>
        <p:nvPicPr>
          <p:cNvPr id="796" name="Shape 796"/>
          <p:cNvPicPr preferRelativeResize="0"/>
          <p:nvPr/>
        </p:nvPicPr>
        <p:blipFill>
          <a:blip r:embed="rId3">
            <a:alphaModFix/>
          </a:blip>
          <a:stretch>
            <a:fillRect/>
          </a:stretch>
        </p:blipFill>
        <p:spPr>
          <a:xfrm>
            <a:off x="105279" y="0"/>
            <a:ext cx="1528043" cy="6858000"/>
          </a:xfrm>
          <a:prstGeom prst="rect">
            <a:avLst/>
          </a:prstGeom>
          <a:noFill/>
          <a:ln>
            <a:noFill/>
          </a:ln>
        </p:spPr>
      </p:pic>
      <p:pic>
        <p:nvPicPr>
          <p:cNvPr id="797" name="Shape 797"/>
          <p:cNvPicPr preferRelativeResize="0"/>
          <p:nvPr/>
        </p:nvPicPr>
        <p:blipFill>
          <a:blip r:embed="rId4">
            <a:alphaModFix/>
          </a:blip>
          <a:stretch>
            <a:fillRect/>
          </a:stretch>
        </p:blipFill>
        <p:spPr>
          <a:xfrm>
            <a:off x="1487400" y="1248367"/>
            <a:ext cx="7168333" cy="1414933"/>
          </a:xfrm>
          <a:prstGeom prst="rect">
            <a:avLst/>
          </a:prstGeom>
          <a:noFill/>
          <a:ln>
            <a:noFill/>
          </a:ln>
        </p:spPr>
      </p:pic>
      <p:pic>
        <p:nvPicPr>
          <p:cNvPr id="798" name="Shape 798"/>
          <p:cNvPicPr preferRelativeResize="0"/>
          <p:nvPr/>
        </p:nvPicPr>
        <p:blipFill>
          <a:blip r:embed="rId5">
            <a:alphaModFix/>
          </a:blip>
          <a:stretch>
            <a:fillRect/>
          </a:stretch>
        </p:blipFill>
        <p:spPr>
          <a:xfrm>
            <a:off x="1487400" y="2946400"/>
            <a:ext cx="9898200" cy="1697733"/>
          </a:xfrm>
          <a:prstGeom prst="rect">
            <a:avLst/>
          </a:prstGeom>
          <a:noFill/>
          <a:ln>
            <a:noFill/>
          </a:ln>
        </p:spPr>
      </p:pic>
      <p:pic>
        <p:nvPicPr>
          <p:cNvPr id="799" name="Shape 799"/>
          <p:cNvPicPr preferRelativeResize="0"/>
          <p:nvPr/>
        </p:nvPicPr>
        <p:blipFill>
          <a:blip r:embed="rId6">
            <a:alphaModFix/>
          </a:blip>
          <a:stretch>
            <a:fillRect/>
          </a:stretch>
        </p:blipFill>
        <p:spPr>
          <a:xfrm>
            <a:off x="1487400" y="4644133"/>
            <a:ext cx="10289467" cy="2133600"/>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19</a:t>
            </a:fld>
            <a:endParaRPr lang="fr">
              <a:solidFill>
                <a:prstClr val="black"/>
              </a:solidFill>
            </a:endParaRPr>
          </a:p>
        </p:txBody>
      </p:sp>
    </p:spTree>
    <p:extLst>
      <p:ext uri="{BB962C8B-B14F-4D97-AF65-F5344CB8AC3E}">
        <p14:creationId xmlns:p14="http://schemas.microsoft.com/office/powerpoint/2010/main" val="235873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15600" y="393633"/>
            <a:ext cx="11360800" cy="763600"/>
          </a:xfrm>
          <a:prstGeom prst="rect">
            <a:avLst/>
          </a:prstGeom>
        </p:spPr>
        <p:txBody>
          <a:bodyPr vert="horz" wrap="square" lIns="121900" tIns="121900" rIns="121900" bIns="121900" rtlCol="0" anchor="t" anchorCtr="0">
            <a:noAutofit/>
          </a:bodyPr>
          <a:lstStyle/>
          <a:p>
            <a:r>
              <a:rPr lang="fr" dirty="0"/>
              <a:t>Introduction  la proportionnalité</a:t>
            </a:r>
          </a:p>
        </p:txBody>
      </p:sp>
      <p:graphicFrame>
        <p:nvGraphicFramePr>
          <p:cNvPr id="679" name="Shape 679"/>
          <p:cNvGraphicFramePr/>
          <p:nvPr>
            <p:extLst/>
          </p:nvPr>
        </p:nvGraphicFramePr>
        <p:xfrm>
          <a:off x="165867" y="1011259"/>
          <a:ext cx="11696200" cy="2072600"/>
        </p:xfrm>
        <a:graphic>
          <a:graphicData uri="http://schemas.openxmlformats.org/drawingml/2006/table">
            <a:tbl>
              <a:tblPr>
                <a:noFill/>
              </a:tblPr>
              <a:tblGrid>
                <a:gridCol w="11696200">
                  <a:extLst>
                    <a:ext uri="{9D8B030D-6E8A-4147-A177-3AD203B41FA5}">
                      <a16:colId xmlns:a16="http://schemas.microsoft.com/office/drawing/2014/main" val="20000"/>
                    </a:ext>
                  </a:extLst>
                </a:gridCol>
              </a:tblGrid>
              <a:tr h="2072600">
                <a:tc>
                  <a:txBody>
                    <a:bodyPr/>
                    <a:lstStyle/>
                    <a:p>
                      <a:pPr marL="0" lvl="0" indent="0">
                        <a:spcBef>
                          <a:spcPts val="0"/>
                        </a:spcBef>
                        <a:buNone/>
                      </a:pPr>
                      <a:r>
                        <a:rPr lang="fr" sz="2400" dirty="0"/>
                        <a:t>Cette notion en prise directe avec la vie courante est un incontournable de toutes les disciplines scientifiques, c’est pourquoi l’initiation aux raisonnements propres à la proportionnalité est particulièrement importante.</a:t>
                      </a:r>
                    </a:p>
                    <a:p>
                      <a:pPr marL="0" lvl="0" indent="0">
                        <a:spcBef>
                          <a:spcPts val="0"/>
                        </a:spcBef>
                        <a:buNone/>
                      </a:pPr>
                      <a:endParaRPr sz="2400" dirty="0"/>
                    </a:p>
                    <a:p>
                      <a:pPr marL="0" lvl="0" indent="0" rtl="0">
                        <a:spcBef>
                          <a:spcPts val="0"/>
                        </a:spcBef>
                        <a:buNone/>
                      </a:pPr>
                      <a:endParaRPr sz="2400" dirty="0"/>
                    </a:p>
                  </a:txBody>
                  <a:tcPr marL="121900" marR="121900" marT="121900" marB="121900"/>
                </a:tc>
                <a:extLst>
                  <a:ext uri="{0D108BD9-81ED-4DB2-BD59-A6C34878D82A}">
                    <a16:rowId xmlns:a16="http://schemas.microsoft.com/office/drawing/2014/main" val="10000"/>
                  </a:ext>
                </a:extLst>
              </a:tr>
            </a:tbl>
          </a:graphicData>
        </a:graphic>
      </p:graphicFrame>
      <p:graphicFrame>
        <p:nvGraphicFramePr>
          <p:cNvPr id="680" name="Shape 680"/>
          <p:cNvGraphicFramePr/>
          <p:nvPr>
            <p:extLst/>
          </p:nvPr>
        </p:nvGraphicFramePr>
        <p:xfrm>
          <a:off x="165867" y="3418542"/>
          <a:ext cx="11696200" cy="2450353"/>
        </p:xfrm>
        <a:graphic>
          <a:graphicData uri="http://schemas.openxmlformats.org/drawingml/2006/table">
            <a:tbl>
              <a:tblPr>
                <a:noFill/>
              </a:tblPr>
              <a:tblGrid>
                <a:gridCol w="11696200">
                  <a:extLst>
                    <a:ext uri="{9D8B030D-6E8A-4147-A177-3AD203B41FA5}">
                      <a16:colId xmlns:a16="http://schemas.microsoft.com/office/drawing/2014/main" val="20000"/>
                    </a:ext>
                  </a:extLst>
                </a:gridCol>
              </a:tblGrid>
              <a:tr h="2450353">
                <a:tc>
                  <a:txBody>
                    <a:bodyPr/>
                    <a:lstStyle/>
                    <a:p>
                      <a:pPr marL="0" lvl="0" indent="0">
                        <a:spcBef>
                          <a:spcPts val="0"/>
                        </a:spcBef>
                        <a:buNone/>
                      </a:pPr>
                      <a:r>
                        <a:rPr lang="fr" sz="2400" dirty="0"/>
                        <a:t>La notion de proportionnalité est présente dans les situations mathématiques depuis la maternelle. </a:t>
                      </a:r>
                    </a:p>
                    <a:p>
                      <a:pPr marL="0" lvl="0" indent="0">
                        <a:spcBef>
                          <a:spcPts val="0"/>
                        </a:spcBef>
                        <a:buNone/>
                      </a:pPr>
                      <a:endParaRPr sz="2400" dirty="0"/>
                    </a:p>
                    <a:p>
                      <a:pPr marL="0" lvl="0" indent="0">
                        <a:spcBef>
                          <a:spcPts val="0"/>
                        </a:spcBef>
                        <a:buNone/>
                      </a:pPr>
                      <a:r>
                        <a:rPr lang="fr" sz="2400" dirty="0"/>
                        <a:t>En effet, les jeux d’échange sont déjà des problèmes relevant de la proportionnalité.</a:t>
                      </a:r>
                    </a:p>
                    <a:p>
                      <a:pPr marL="0" lvl="0" indent="0">
                        <a:spcBef>
                          <a:spcPts val="0"/>
                        </a:spcBef>
                        <a:buNone/>
                      </a:pPr>
                      <a:endParaRPr sz="2400" dirty="0"/>
                    </a:p>
                    <a:p>
                      <a:pPr marL="0" lvl="0" indent="0" rtl="0">
                        <a:spcBef>
                          <a:spcPts val="0"/>
                        </a:spcBef>
                        <a:buNone/>
                      </a:pPr>
                      <a:endParaRPr sz="2400" dirty="0"/>
                    </a:p>
                  </a:txBody>
                  <a:tcPr marL="121900" marR="121900" marT="121900" marB="121900"/>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a:t>
            </a:fld>
            <a:endParaRPr lang="fr">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717" y="6180905"/>
            <a:ext cx="953576" cy="561519"/>
          </a:xfrm>
          <a:prstGeom prst="rect">
            <a:avLst/>
          </a:prstGeom>
        </p:spPr>
      </p:pic>
    </p:spTree>
    <p:extLst>
      <p:ext uri="{BB962C8B-B14F-4D97-AF65-F5344CB8AC3E}">
        <p14:creationId xmlns:p14="http://schemas.microsoft.com/office/powerpoint/2010/main" val="326361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992313" y="115889"/>
            <a:ext cx="82296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r>
              <a:rPr lang="fr-FR" altLang="fr-FR" sz="3600" u="sng" kern="0">
                <a:cs typeface="Arial"/>
                <a:sym typeface="Arial"/>
              </a:rPr>
              <a:t>Cadre fonctionnel et cadre graphique</a:t>
            </a:r>
          </a:p>
        </p:txBody>
      </p:sp>
      <p:graphicFrame>
        <p:nvGraphicFramePr>
          <p:cNvPr id="28674" name="Group 2"/>
          <p:cNvGraphicFramePr>
            <a:graphicFrameLocks noGrp="1"/>
          </p:cNvGraphicFramePr>
          <p:nvPr/>
        </p:nvGraphicFramePr>
        <p:xfrm>
          <a:off x="1992314" y="981075"/>
          <a:ext cx="7502527" cy="1152525"/>
        </p:xfrm>
        <a:graphic>
          <a:graphicData uri="http://schemas.openxmlformats.org/drawingml/2006/table">
            <a:tbl>
              <a:tblPr/>
              <a:tblGrid>
                <a:gridCol w="3490912">
                  <a:extLst>
                    <a:ext uri="{9D8B030D-6E8A-4147-A177-3AD203B41FA5}">
                      <a16:colId xmlns:a16="http://schemas.microsoft.com/office/drawing/2014/main" val="20000"/>
                    </a:ext>
                  </a:extLst>
                </a:gridCol>
                <a:gridCol w="1595439">
                  <a:extLst>
                    <a:ext uri="{9D8B030D-6E8A-4147-A177-3AD203B41FA5}">
                      <a16:colId xmlns:a16="http://schemas.microsoft.com/office/drawing/2014/main" val="20001"/>
                    </a:ext>
                  </a:extLst>
                </a:gridCol>
                <a:gridCol w="1274763">
                  <a:extLst>
                    <a:ext uri="{9D8B030D-6E8A-4147-A177-3AD203B41FA5}">
                      <a16:colId xmlns:a16="http://schemas.microsoft.com/office/drawing/2014/main" val="20002"/>
                    </a:ext>
                  </a:extLst>
                </a:gridCol>
                <a:gridCol w="1141413">
                  <a:extLst>
                    <a:ext uri="{9D8B030D-6E8A-4147-A177-3AD203B41FA5}">
                      <a16:colId xmlns:a16="http://schemas.microsoft.com/office/drawing/2014/main" val="20003"/>
                    </a:ext>
                  </a:extLst>
                </a:gridCol>
              </a:tblGrid>
              <a:tr h="5762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Nombre de bonbons</a:t>
                      </a:r>
                    </a:p>
                  </a:txBody>
                  <a:tcPr marL="90000" marR="90000" marT="117504" marB="46800"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3</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15</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a:t>
                      </a:r>
                    </a:p>
                  </a:txBody>
                  <a:tcPr marL="90000" marR="90000" marT="117504" marB="46800"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Prix à payer</a:t>
                      </a:r>
                    </a:p>
                  </a:txBody>
                  <a:tcPr marL="90000" marR="90000" marT="117504" marB="46800"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2,46</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12,30</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0,82</a:t>
                      </a:r>
                    </a:p>
                  </a:txBody>
                  <a:tcPr marL="90000" marR="90000" marT="117504" marB="46800"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24596" name="Group 34"/>
          <p:cNvGrpSpPr>
            <a:grpSpLocks/>
          </p:cNvGrpSpPr>
          <p:nvPr/>
        </p:nvGrpSpPr>
        <p:grpSpPr bwMode="auto">
          <a:xfrm>
            <a:off x="9551988" y="1125538"/>
            <a:ext cx="1255712" cy="931863"/>
            <a:chOff x="5057" y="709"/>
            <a:chExt cx="791" cy="587"/>
          </a:xfrm>
        </p:grpSpPr>
        <p:sp>
          <p:nvSpPr>
            <p:cNvPr id="24601" name="AutoShape 35"/>
            <p:cNvSpPr>
              <a:spLocks noChangeArrowheads="1"/>
            </p:cNvSpPr>
            <p:nvPr/>
          </p:nvSpPr>
          <p:spPr bwMode="auto">
            <a:xfrm>
              <a:off x="5057" y="709"/>
              <a:ext cx="135" cy="587"/>
            </a:xfrm>
            <a:prstGeom prst="curvedLeftArrow">
              <a:avLst>
                <a:gd name="adj1" fmla="val 86963"/>
                <a:gd name="adj2" fmla="val 173926"/>
                <a:gd name="adj3" fmla="val 33333"/>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sp>
          <p:nvSpPr>
            <p:cNvPr id="24602" name="Text Box 36"/>
            <p:cNvSpPr txBox="1">
              <a:spLocks noChangeArrowheads="1"/>
            </p:cNvSpPr>
            <p:nvPr/>
          </p:nvSpPr>
          <p:spPr bwMode="auto">
            <a:xfrm>
              <a:off x="5238" y="844"/>
              <a:ext cx="61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en-US" altLang="fr-FR" sz="1800" kern="0">
                  <a:cs typeface="Arial" panose="020B0604020202020204" pitchFamily="34" charset="0"/>
                  <a:sym typeface="Arial"/>
                </a:rPr>
                <a:t>×</a:t>
              </a:r>
              <a:r>
                <a:rPr lang="fr-FR" altLang="fr-FR" sz="1800" kern="0">
                  <a:cs typeface="Arial"/>
                  <a:sym typeface="Arial"/>
                </a:rPr>
                <a:t>0,82</a:t>
              </a:r>
            </a:p>
          </p:txBody>
        </p:sp>
      </p:grpSp>
      <p:sp>
        <p:nvSpPr>
          <p:cNvPr id="24597" name="Text Box 37"/>
          <p:cNvSpPr txBox="1">
            <a:spLocks noChangeArrowheads="1"/>
          </p:cNvSpPr>
          <p:nvPr/>
        </p:nvSpPr>
        <p:spPr bwMode="auto">
          <a:xfrm>
            <a:off x="8328025" y="5938840"/>
            <a:ext cx="247967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Nombre de bonbons</a:t>
            </a:r>
          </a:p>
        </p:txBody>
      </p:sp>
      <p:sp>
        <p:nvSpPr>
          <p:cNvPr id="24598" name="Text Box 43"/>
          <p:cNvSpPr txBox="1">
            <a:spLocks noChangeArrowheads="1"/>
          </p:cNvSpPr>
          <p:nvPr/>
        </p:nvSpPr>
        <p:spPr bwMode="auto">
          <a:xfrm>
            <a:off x="4043365" y="2511426"/>
            <a:ext cx="93662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Prix (€)</a:t>
            </a:r>
          </a:p>
        </p:txBody>
      </p:sp>
      <p:sp>
        <p:nvSpPr>
          <p:cNvPr id="24599" name="Line 50"/>
          <p:cNvSpPr>
            <a:spLocks noChangeShapeType="1"/>
          </p:cNvSpPr>
          <p:nvPr/>
        </p:nvSpPr>
        <p:spPr bwMode="auto">
          <a:xfrm>
            <a:off x="4957763" y="3068639"/>
            <a:ext cx="0" cy="3475037"/>
          </a:xfrm>
          <a:prstGeom prst="line">
            <a:avLst/>
          </a:prstGeom>
          <a:noFill/>
          <a:ln w="9525">
            <a:solidFill>
              <a:srgbClr val="000000"/>
            </a:solidFill>
            <a:miter lim="80000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4600" name="Line 51"/>
          <p:cNvSpPr>
            <a:spLocks noChangeShapeType="1"/>
          </p:cNvSpPr>
          <p:nvPr/>
        </p:nvSpPr>
        <p:spPr bwMode="auto">
          <a:xfrm>
            <a:off x="4511676" y="5889625"/>
            <a:ext cx="3902075"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 name="Espace réservé du pied de page 1"/>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3" name="Espace réservé du numéro de diapositive 2"/>
          <p:cNvSpPr>
            <a:spLocks noGrp="1"/>
          </p:cNvSpPr>
          <p:nvPr>
            <p:ph type="sldNum" sz="quarter" idx="12"/>
          </p:nvPr>
        </p:nvSpPr>
        <p:spPr/>
        <p:txBody>
          <a:bodyPr/>
          <a:lstStyle/>
          <a:p>
            <a:fld id="{00000000-1234-1234-1234-123412341234}" type="slidenum">
              <a:rPr lang="fr" sz="1333">
                <a:solidFill>
                  <a:srgbClr val="355071"/>
                </a:solidFill>
              </a:rPr>
              <a:pPr/>
              <a:t>20</a:t>
            </a:fld>
            <a:endParaRPr lang="fr" sz="1333">
              <a:solidFill>
                <a:srgbClr val="355071"/>
              </a:solidFill>
            </a:endParaRPr>
          </a:p>
        </p:txBody>
      </p:sp>
    </p:spTree>
    <p:extLst>
      <p:ext uri="{BB962C8B-B14F-4D97-AF65-F5344CB8AC3E}">
        <p14:creationId xmlns:p14="http://schemas.microsoft.com/office/powerpoint/2010/main" val="16945800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992313" y="115889"/>
            <a:ext cx="82296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r>
              <a:rPr lang="fr-FR" altLang="fr-FR" sz="3600" u="sng" kern="0">
                <a:cs typeface="Arial"/>
                <a:sym typeface="Arial"/>
              </a:rPr>
              <a:t>Cadre fonctionnel et cadre graphique</a:t>
            </a:r>
          </a:p>
        </p:txBody>
      </p:sp>
      <p:graphicFrame>
        <p:nvGraphicFramePr>
          <p:cNvPr id="28674" name="Group 2"/>
          <p:cNvGraphicFramePr>
            <a:graphicFrameLocks noGrp="1"/>
          </p:cNvGraphicFramePr>
          <p:nvPr/>
        </p:nvGraphicFramePr>
        <p:xfrm>
          <a:off x="1992314" y="981075"/>
          <a:ext cx="7502527" cy="1152525"/>
        </p:xfrm>
        <a:graphic>
          <a:graphicData uri="http://schemas.openxmlformats.org/drawingml/2006/table">
            <a:tbl>
              <a:tblPr/>
              <a:tblGrid>
                <a:gridCol w="3490912">
                  <a:extLst>
                    <a:ext uri="{9D8B030D-6E8A-4147-A177-3AD203B41FA5}">
                      <a16:colId xmlns:a16="http://schemas.microsoft.com/office/drawing/2014/main" val="20000"/>
                    </a:ext>
                  </a:extLst>
                </a:gridCol>
                <a:gridCol w="1595439">
                  <a:extLst>
                    <a:ext uri="{9D8B030D-6E8A-4147-A177-3AD203B41FA5}">
                      <a16:colId xmlns:a16="http://schemas.microsoft.com/office/drawing/2014/main" val="20001"/>
                    </a:ext>
                  </a:extLst>
                </a:gridCol>
                <a:gridCol w="1274763">
                  <a:extLst>
                    <a:ext uri="{9D8B030D-6E8A-4147-A177-3AD203B41FA5}">
                      <a16:colId xmlns:a16="http://schemas.microsoft.com/office/drawing/2014/main" val="20002"/>
                    </a:ext>
                  </a:extLst>
                </a:gridCol>
                <a:gridCol w="1141413">
                  <a:extLst>
                    <a:ext uri="{9D8B030D-6E8A-4147-A177-3AD203B41FA5}">
                      <a16:colId xmlns:a16="http://schemas.microsoft.com/office/drawing/2014/main" val="20003"/>
                    </a:ext>
                  </a:extLst>
                </a:gridCol>
              </a:tblGrid>
              <a:tr h="5762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Nombre de bonbons</a:t>
                      </a:r>
                    </a:p>
                  </a:txBody>
                  <a:tcPr marL="90000" marR="90000" marT="117504" marB="46800"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3</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15</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a:t>
                      </a:r>
                    </a:p>
                  </a:txBody>
                  <a:tcPr marL="90000" marR="90000" marT="117504" marB="46800"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Prix à payer</a:t>
                      </a:r>
                    </a:p>
                  </a:txBody>
                  <a:tcPr marL="90000" marR="90000" marT="117504" marB="46800"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2,46</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12,30</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0,82</a:t>
                      </a:r>
                    </a:p>
                  </a:txBody>
                  <a:tcPr marL="90000" marR="90000" marT="117504" marB="46800"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26644" name="Group 34"/>
          <p:cNvGrpSpPr>
            <a:grpSpLocks/>
          </p:cNvGrpSpPr>
          <p:nvPr/>
        </p:nvGrpSpPr>
        <p:grpSpPr bwMode="auto">
          <a:xfrm>
            <a:off x="9551988" y="1125538"/>
            <a:ext cx="1255712" cy="931863"/>
            <a:chOff x="5057" y="709"/>
            <a:chExt cx="791" cy="587"/>
          </a:xfrm>
        </p:grpSpPr>
        <p:sp>
          <p:nvSpPr>
            <p:cNvPr id="26664" name="AutoShape 35"/>
            <p:cNvSpPr>
              <a:spLocks noChangeArrowheads="1"/>
            </p:cNvSpPr>
            <p:nvPr/>
          </p:nvSpPr>
          <p:spPr bwMode="auto">
            <a:xfrm>
              <a:off x="5057" y="709"/>
              <a:ext cx="135" cy="587"/>
            </a:xfrm>
            <a:prstGeom prst="curvedLeftArrow">
              <a:avLst>
                <a:gd name="adj1" fmla="val 86963"/>
                <a:gd name="adj2" fmla="val 173926"/>
                <a:gd name="adj3" fmla="val 33333"/>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sp>
          <p:nvSpPr>
            <p:cNvPr id="26665" name="Text Box 36"/>
            <p:cNvSpPr txBox="1">
              <a:spLocks noChangeArrowheads="1"/>
            </p:cNvSpPr>
            <p:nvPr/>
          </p:nvSpPr>
          <p:spPr bwMode="auto">
            <a:xfrm>
              <a:off x="5238" y="844"/>
              <a:ext cx="61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en-US" altLang="fr-FR" sz="1800" kern="0">
                  <a:cs typeface="Arial" panose="020B0604020202020204" pitchFamily="34" charset="0"/>
                  <a:sym typeface="Arial"/>
                </a:rPr>
                <a:t>×</a:t>
              </a:r>
              <a:r>
                <a:rPr lang="fr-FR" altLang="fr-FR" sz="1800" kern="0">
                  <a:cs typeface="Arial"/>
                  <a:sym typeface="Arial"/>
                </a:rPr>
                <a:t>0,82</a:t>
              </a:r>
            </a:p>
          </p:txBody>
        </p:sp>
      </p:grpSp>
      <p:sp>
        <p:nvSpPr>
          <p:cNvPr id="26645" name="Text Box 37"/>
          <p:cNvSpPr txBox="1">
            <a:spLocks noChangeArrowheads="1"/>
          </p:cNvSpPr>
          <p:nvPr/>
        </p:nvSpPr>
        <p:spPr bwMode="auto">
          <a:xfrm>
            <a:off x="8328025" y="5959477"/>
            <a:ext cx="247967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Nombre de bonbons</a:t>
            </a:r>
          </a:p>
        </p:txBody>
      </p:sp>
      <p:sp>
        <p:nvSpPr>
          <p:cNvPr id="26646" name="Text Box 40"/>
          <p:cNvSpPr txBox="1">
            <a:spLocks noChangeArrowheads="1"/>
          </p:cNvSpPr>
          <p:nvPr/>
        </p:nvSpPr>
        <p:spPr bwMode="auto">
          <a:xfrm>
            <a:off x="5232401" y="6021390"/>
            <a:ext cx="30999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a:t>
            </a:r>
          </a:p>
        </p:txBody>
      </p:sp>
      <p:sp>
        <p:nvSpPr>
          <p:cNvPr id="26647" name="Text Box 41"/>
          <p:cNvSpPr txBox="1">
            <a:spLocks noChangeArrowheads="1"/>
          </p:cNvSpPr>
          <p:nvPr/>
        </p:nvSpPr>
        <p:spPr bwMode="auto">
          <a:xfrm>
            <a:off x="5735638" y="6021390"/>
            <a:ext cx="30999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3</a:t>
            </a:r>
          </a:p>
        </p:txBody>
      </p:sp>
      <p:sp>
        <p:nvSpPr>
          <p:cNvPr id="26648" name="Text Box 42"/>
          <p:cNvSpPr txBox="1">
            <a:spLocks noChangeArrowheads="1"/>
          </p:cNvSpPr>
          <p:nvPr/>
        </p:nvSpPr>
        <p:spPr bwMode="auto">
          <a:xfrm>
            <a:off x="7321550" y="6021390"/>
            <a:ext cx="43823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15</a:t>
            </a:r>
          </a:p>
        </p:txBody>
      </p:sp>
      <p:sp>
        <p:nvSpPr>
          <p:cNvPr id="26649" name="Text Box 43"/>
          <p:cNvSpPr txBox="1">
            <a:spLocks noChangeArrowheads="1"/>
          </p:cNvSpPr>
          <p:nvPr/>
        </p:nvSpPr>
        <p:spPr bwMode="auto">
          <a:xfrm>
            <a:off x="4040188" y="2552702"/>
            <a:ext cx="13319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Prix (€)</a:t>
            </a:r>
          </a:p>
        </p:txBody>
      </p:sp>
      <p:sp>
        <p:nvSpPr>
          <p:cNvPr id="26650" name="Text Box 44"/>
          <p:cNvSpPr txBox="1">
            <a:spLocks noChangeArrowheads="1"/>
          </p:cNvSpPr>
          <p:nvPr/>
        </p:nvSpPr>
        <p:spPr bwMode="auto">
          <a:xfrm>
            <a:off x="4094163" y="5373690"/>
            <a:ext cx="8239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0,82</a:t>
            </a:r>
          </a:p>
        </p:txBody>
      </p:sp>
      <p:sp>
        <p:nvSpPr>
          <p:cNvPr id="26651" name="Text Box 45"/>
          <p:cNvSpPr txBox="1">
            <a:spLocks noChangeArrowheads="1"/>
          </p:cNvSpPr>
          <p:nvPr/>
        </p:nvSpPr>
        <p:spPr bwMode="auto">
          <a:xfrm>
            <a:off x="4095752" y="4868864"/>
            <a:ext cx="82391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2,46</a:t>
            </a:r>
          </a:p>
        </p:txBody>
      </p:sp>
      <p:sp>
        <p:nvSpPr>
          <p:cNvPr id="26652" name="Text Box 46"/>
          <p:cNvSpPr txBox="1">
            <a:spLocks noChangeArrowheads="1"/>
          </p:cNvSpPr>
          <p:nvPr/>
        </p:nvSpPr>
        <p:spPr bwMode="auto">
          <a:xfrm>
            <a:off x="3984626" y="3500439"/>
            <a:ext cx="99218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12,30</a:t>
            </a:r>
          </a:p>
        </p:txBody>
      </p:sp>
      <p:sp>
        <p:nvSpPr>
          <p:cNvPr id="26653" name="Line 47"/>
          <p:cNvSpPr>
            <a:spLocks noChangeShapeType="1"/>
          </p:cNvSpPr>
          <p:nvPr/>
        </p:nvSpPr>
        <p:spPr bwMode="auto">
          <a:xfrm flipV="1">
            <a:off x="4903788" y="5516563"/>
            <a:ext cx="112712"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6654" name="Line 48"/>
          <p:cNvSpPr>
            <a:spLocks noChangeShapeType="1"/>
          </p:cNvSpPr>
          <p:nvPr/>
        </p:nvSpPr>
        <p:spPr bwMode="auto">
          <a:xfrm>
            <a:off x="4919663" y="3716339"/>
            <a:ext cx="95251"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6655" name="Line 49"/>
          <p:cNvSpPr>
            <a:spLocks noChangeShapeType="1"/>
          </p:cNvSpPr>
          <p:nvPr/>
        </p:nvSpPr>
        <p:spPr bwMode="auto">
          <a:xfrm>
            <a:off x="4919663" y="5157788"/>
            <a:ext cx="95251"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6656" name="Line 50"/>
          <p:cNvSpPr>
            <a:spLocks noChangeShapeType="1"/>
          </p:cNvSpPr>
          <p:nvPr/>
        </p:nvSpPr>
        <p:spPr bwMode="auto">
          <a:xfrm>
            <a:off x="4957763" y="3068639"/>
            <a:ext cx="0" cy="3475037"/>
          </a:xfrm>
          <a:prstGeom prst="line">
            <a:avLst/>
          </a:prstGeom>
          <a:noFill/>
          <a:ln w="9525">
            <a:solidFill>
              <a:srgbClr val="000000"/>
            </a:solidFill>
            <a:miter lim="80000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6657" name="Line 51"/>
          <p:cNvSpPr>
            <a:spLocks noChangeShapeType="1"/>
          </p:cNvSpPr>
          <p:nvPr/>
        </p:nvSpPr>
        <p:spPr bwMode="auto">
          <a:xfrm>
            <a:off x="4511676" y="5889625"/>
            <a:ext cx="3902075"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6658" name="Line 52"/>
          <p:cNvSpPr>
            <a:spLocks noChangeShapeType="1"/>
          </p:cNvSpPr>
          <p:nvPr/>
        </p:nvSpPr>
        <p:spPr bwMode="auto">
          <a:xfrm>
            <a:off x="5375275" y="5805489"/>
            <a:ext cx="0" cy="142875"/>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6659" name="Line 53"/>
          <p:cNvSpPr>
            <a:spLocks noChangeShapeType="1"/>
          </p:cNvSpPr>
          <p:nvPr/>
        </p:nvSpPr>
        <p:spPr bwMode="auto">
          <a:xfrm>
            <a:off x="5880100" y="5805489"/>
            <a:ext cx="0" cy="142875"/>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6660" name="Line 54"/>
          <p:cNvSpPr>
            <a:spLocks noChangeShapeType="1"/>
          </p:cNvSpPr>
          <p:nvPr/>
        </p:nvSpPr>
        <p:spPr bwMode="auto">
          <a:xfrm>
            <a:off x="7554913" y="5837237"/>
            <a:ext cx="0" cy="131763"/>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 name="Multiplier 1"/>
          <p:cNvSpPr/>
          <p:nvPr/>
        </p:nvSpPr>
        <p:spPr bwMode="auto">
          <a:xfrm rot="19553363">
            <a:off x="5219700" y="5389563"/>
            <a:ext cx="304800" cy="323851"/>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34" name="Multiplier 33"/>
          <p:cNvSpPr/>
          <p:nvPr/>
        </p:nvSpPr>
        <p:spPr bwMode="auto">
          <a:xfrm rot="19672308">
            <a:off x="5707063" y="4989513"/>
            <a:ext cx="304800" cy="323851"/>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35" name="Multiplier 34"/>
          <p:cNvSpPr/>
          <p:nvPr/>
        </p:nvSpPr>
        <p:spPr bwMode="auto">
          <a:xfrm rot="19372384">
            <a:off x="7385051" y="3559175"/>
            <a:ext cx="304800" cy="323851"/>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3" name="Espace réservé du pied de page 2"/>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00000000-1234-1234-1234-123412341234}" type="slidenum">
              <a:rPr lang="fr" sz="1333">
                <a:solidFill>
                  <a:srgbClr val="355071"/>
                </a:solidFill>
              </a:rPr>
              <a:pPr/>
              <a:t>21</a:t>
            </a:fld>
            <a:endParaRPr lang="fr" sz="1333">
              <a:solidFill>
                <a:srgbClr val="355071"/>
              </a:solidFill>
            </a:endParaRPr>
          </a:p>
        </p:txBody>
      </p:sp>
    </p:spTree>
    <p:extLst>
      <p:ext uri="{BB962C8B-B14F-4D97-AF65-F5344CB8AC3E}">
        <p14:creationId xmlns:p14="http://schemas.microsoft.com/office/powerpoint/2010/main" val="31822419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992313" y="115889"/>
            <a:ext cx="82296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r>
              <a:rPr lang="fr-FR" altLang="fr-FR" sz="3600" u="sng" kern="0">
                <a:cs typeface="Arial"/>
                <a:sym typeface="Arial"/>
              </a:rPr>
              <a:t>Cadre fonctionnel et cadre graphique</a:t>
            </a:r>
          </a:p>
        </p:txBody>
      </p:sp>
      <p:graphicFrame>
        <p:nvGraphicFramePr>
          <p:cNvPr id="3" name="Group 2"/>
          <p:cNvGraphicFramePr>
            <a:graphicFrameLocks noGrp="1"/>
          </p:cNvGraphicFramePr>
          <p:nvPr/>
        </p:nvGraphicFramePr>
        <p:xfrm>
          <a:off x="1992314" y="981075"/>
          <a:ext cx="7502527" cy="1152525"/>
        </p:xfrm>
        <a:graphic>
          <a:graphicData uri="http://schemas.openxmlformats.org/drawingml/2006/table">
            <a:tbl>
              <a:tblPr/>
              <a:tblGrid>
                <a:gridCol w="3490912">
                  <a:extLst>
                    <a:ext uri="{9D8B030D-6E8A-4147-A177-3AD203B41FA5}">
                      <a16:colId xmlns:a16="http://schemas.microsoft.com/office/drawing/2014/main" val="20000"/>
                    </a:ext>
                  </a:extLst>
                </a:gridCol>
                <a:gridCol w="1595439">
                  <a:extLst>
                    <a:ext uri="{9D8B030D-6E8A-4147-A177-3AD203B41FA5}">
                      <a16:colId xmlns:a16="http://schemas.microsoft.com/office/drawing/2014/main" val="20001"/>
                    </a:ext>
                  </a:extLst>
                </a:gridCol>
                <a:gridCol w="1274763">
                  <a:extLst>
                    <a:ext uri="{9D8B030D-6E8A-4147-A177-3AD203B41FA5}">
                      <a16:colId xmlns:a16="http://schemas.microsoft.com/office/drawing/2014/main" val="20002"/>
                    </a:ext>
                  </a:extLst>
                </a:gridCol>
                <a:gridCol w="1141413">
                  <a:extLst>
                    <a:ext uri="{9D8B030D-6E8A-4147-A177-3AD203B41FA5}">
                      <a16:colId xmlns:a16="http://schemas.microsoft.com/office/drawing/2014/main" val="20003"/>
                    </a:ext>
                  </a:extLst>
                </a:gridCol>
              </a:tblGrid>
              <a:tr h="5762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Nombre de bonbons</a:t>
                      </a:r>
                    </a:p>
                  </a:txBody>
                  <a:tcPr marL="90000" marR="90000" marT="117504" marB="46800"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3</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15</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a:t>
                      </a:r>
                    </a:p>
                  </a:txBody>
                  <a:tcPr marL="90000" marR="90000" marT="117504" marB="46800"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Prix à payer</a:t>
                      </a:r>
                    </a:p>
                  </a:txBody>
                  <a:tcPr marL="90000" marR="90000" marT="117504" marB="46800"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2,46</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12,30</a:t>
                      </a:r>
                    </a:p>
                  </a:txBody>
                  <a:tcPr marL="90000" marR="90000" marT="117504" marB="4680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0,82</a:t>
                      </a:r>
                    </a:p>
                  </a:txBody>
                  <a:tcPr marL="90000" marR="90000" marT="117504" marB="46800"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705" name="Freeform 33"/>
          <p:cNvSpPr>
            <a:spLocks noChangeArrowheads="1"/>
          </p:cNvSpPr>
          <p:nvPr/>
        </p:nvSpPr>
        <p:spPr bwMode="auto">
          <a:xfrm>
            <a:off x="4654551" y="3068640"/>
            <a:ext cx="3673475" cy="3095625"/>
          </a:xfrm>
          <a:custGeom>
            <a:avLst/>
            <a:gdLst>
              <a:gd name="T0" fmla="*/ 2147483646 w 10205"/>
              <a:gd name="T1" fmla="*/ 0 h 8600"/>
              <a:gd name="T2" fmla="*/ 0 w 10205"/>
              <a:gd name="T3" fmla="*/ 2147483646 h 8600"/>
              <a:gd name="T4" fmla="*/ 0 60000 65536"/>
              <a:gd name="T5" fmla="*/ 0 60000 65536"/>
            </a:gdLst>
            <a:ahLst/>
            <a:cxnLst>
              <a:cxn ang="T4">
                <a:pos x="T0" y="T1"/>
              </a:cxn>
              <a:cxn ang="T5">
                <a:pos x="T2" y="T3"/>
              </a:cxn>
            </a:cxnLst>
            <a:rect l="0" t="0" r="r" b="b"/>
            <a:pathLst>
              <a:path w="10205" h="8600">
                <a:moveTo>
                  <a:pt x="10204" y="0"/>
                </a:moveTo>
                <a:lnTo>
                  <a:pt x="0" y="8599"/>
                </a:lnTo>
              </a:path>
            </a:pathLst>
          </a:cu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grpSp>
        <p:nvGrpSpPr>
          <p:cNvPr id="28693" name="Group 34"/>
          <p:cNvGrpSpPr>
            <a:grpSpLocks/>
          </p:cNvGrpSpPr>
          <p:nvPr/>
        </p:nvGrpSpPr>
        <p:grpSpPr bwMode="auto">
          <a:xfrm>
            <a:off x="9551988" y="1125538"/>
            <a:ext cx="1255712" cy="931863"/>
            <a:chOff x="5057" y="709"/>
            <a:chExt cx="791" cy="587"/>
          </a:xfrm>
        </p:grpSpPr>
        <p:sp>
          <p:nvSpPr>
            <p:cNvPr id="28714" name="AutoShape 35"/>
            <p:cNvSpPr>
              <a:spLocks noChangeArrowheads="1"/>
            </p:cNvSpPr>
            <p:nvPr/>
          </p:nvSpPr>
          <p:spPr bwMode="auto">
            <a:xfrm>
              <a:off x="5057" y="709"/>
              <a:ext cx="135" cy="587"/>
            </a:xfrm>
            <a:prstGeom prst="curvedLeftArrow">
              <a:avLst>
                <a:gd name="adj1" fmla="val 86963"/>
                <a:gd name="adj2" fmla="val 173926"/>
                <a:gd name="adj3" fmla="val 33333"/>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sp>
          <p:nvSpPr>
            <p:cNvPr id="28715" name="Text Box 36"/>
            <p:cNvSpPr txBox="1">
              <a:spLocks noChangeArrowheads="1"/>
            </p:cNvSpPr>
            <p:nvPr/>
          </p:nvSpPr>
          <p:spPr bwMode="auto">
            <a:xfrm>
              <a:off x="5238" y="844"/>
              <a:ext cx="61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en-US" altLang="fr-FR" sz="1800" kern="0">
                  <a:cs typeface="Arial" panose="020B0604020202020204" pitchFamily="34" charset="0"/>
                  <a:sym typeface="Arial"/>
                </a:rPr>
                <a:t>×</a:t>
              </a:r>
              <a:r>
                <a:rPr lang="fr-FR" altLang="fr-FR" sz="1800" kern="0">
                  <a:cs typeface="Arial"/>
                  <a:sym typeface="Arial"/>
                </a:rPr>
                <a:t>0,82</a:t>
              </a:r>
            </a:p>
          </p:txBody>
        </p:sp>
      </p:grpSp>
      <p:sp>
        <p:nvSpPr>
          <p:cNvPr id="28694" name="Text Box 37"/>
          <p:cNvSpPr txBox="1">
            <a:spLocks noChangeArrowheads="1"/>
          </p:cNvSpPr>
          <p:nvPr/>
        </p:nvSpPr>
        <p:spPr bwMode="auto">
          <a:xfrm>
            <a:off x="8328025" y="5957890"/>
            <a:ext cx="247967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Nombre de bonbons</a:t>
            </a:r>
          </a:p>
        </p:txBody>
      </p:sp>
      <p:sp>
        <p:nvSpPr>
          <p:cNvPr id="28710" name="Text Box 38"/>
          <p:cNvSpPr txBox="1">
            <a:spLocks noChangeArrowheads="1"/>
          </p:cNvSpPr>
          <p:nvPr/>
        </p:nvSpPr>
        <p:spPr bwMode="auto">
          <a:xfrm>
            <a:off x="1809750" y="4071940"/>
            <a:ext cx="2571751" cy="9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Les points sont alignés sur une droite qui passe par l’origine…</a:t>
            </a:r>
          </a:p>
        </p:txBody>
      </p:sp>
      <p:sp>
        <p:nvSpPr>
          <p:cNvPr id="28696" name="Text Box 40"/>
          <p:cNvSpPr txBox="1">
            <a:spLocks noChangeArrowheads="1"/>
          </p:cNvSpPr>
          <p:nvPr/>
        </p:nvSpPr>
        <p:spPr bwMode="auto">
          <a:xfrm>
            <a:off x="5232401" y="6021390"/>
            <a:ext cx="30999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a:t>
            </a:r>
          </a:p>
        </p:txBody>
      </p:sp>
      <p:sp>
        <p:nvSpPr>
          <p:cNvPr id="28697" name="Text Box 41"/>
          <p:cNvSpPr txBox="1">
            <a:spLocks noChangeArrowheads="1"/>
          </p:cNvSpPr>
          <p:nvPr/>
        </p:nvSpPr>
        <p:spPr bwMode="auto">
          <a:xfrm>
            <a:off x="5735638" y="6021390"/>
            <a:ext cx="30999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3</a:t>
            </a:r>
          </a:p>
        </p:txBody>
      </p:sp>
      <p:sp>
        <p:nvSpPr>
          <p:cNvPr id="28698" name="Text Box 42"/>
          <p:cNvSpPr txBox="1">
            <a:spLocks noChangeArrowheads="1"/>
          </p:cNvSpPr>
          <p:nvPr/>
        </p:nvSpPr>
        <p:spPr bwMode="auto">
          <a:xfrm>
            <a:off x="7321550" y="6021390"/>
            <a:ext cx="43823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15</a:t>
            </a:r>
          </a:p>
        </p:txBody>
      </p:sp>
      <p:sp>
        <p:nvSpPr>
          <p:cNvPr id="28699" name="Text Box 43"/>
          <p:cNvSpPr txBox="1">
            <a:spLocks noChangeArrowheads="1"/>
          </p:cNvSpPr>
          <p:nvPr/>
        </p:nvSpPr>
        <p:spPr bwMode="auto">
          <a:xfrm>
            <a:off x="4040188" y="2552702"/>
            <a:ext cx="13319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Prix (€)</a:t>
            </a:r>
          </a:p>
        </p:txBody>
      </p:sp>
      <p:sp>
        <p:nvSpPr>
          <p:cNvPr id="28700" name="Text Box 44"/>
          <p:cNvSpPr txBox="1">
            <a:spLocks noChangeArrowheads="1"/>
          </p:cNvSpPr>
          <p:nvPr/>
        </p:nvSpPr>
        <p:spPr bwMode="auto">
          <a:xfrm>
            <a:off x="4094163" y="5373690"/>
            <a:ext cx="8239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0,82</a:t>
            </a:r>
          </a:p>
        </p:txBody>
      </p:sp>
      <p:sp>
        <p:nvSpPr>
          <p:cNvPr id="28701" name="Text Box 45"/>
          <p:cNvSpPr txBox="1">
            <a:spLocks noChangeArrowheads="1"/>
          </p:cNvSpPr>
          <p:nvPr/>
        </p:nvSpPr>
        <p:spPr bwMode="auto">
          <a:xfrm>
            <a:off x="4095752" y="4868864"/>
            <a:ext cx="82391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2,46</a:t>
            </a:r>
          </a:p>
        </p:txBody>
      </p:sp>
      <p:sp>
        <p:nvSpPr>
          <p:cNvPr id="28702" name="Text Box 46"/>
          <p:cNvSpPr txBox="1">
            <a:spLocks noChangeArrowheads="1"/>
          </p:cNvSpPr>
          <p:nvPr/>
        </p:nvSpPr>
        <p:spPr bwMode="auto">
          <a:xfrm>
            <a:off x="3984626" y="3500439"/>
            <a:ext cx="99218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12,30</a:t>
            </a:r>
          </a:p>
        </p:txBody>
      </p:sp>
      <p:sp>
        <p:nvSpPr>
          <p:cNvPr id="28703" name="Line 47"/>
          <p:cNvSpPr>
            <a:spLocks noChangeShapeType="1"/>
          </p:cNvSpPr>
          <p:nvPr/>
        </p:nvSpPr>
        <p:spPr bwMode="auto">
          <a:xfrm flipV="1">
            <a:off x="4903788" y="5516563"/>
            <a:ext cx="112712"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8704" name="Line 48"/>
          <p:cNvSpPr>
            <a:spLocks noChangeShapeType="1"/>
          </p:cNvSpPr>
          <p:nvPr/>
        </p:nvSpPr>
        <p:spPr bwMode="auto">
          <a:xfrm>
            <a:off x="4919663" y="3716339"/>
            <a:ext cx="95251"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4" name="Line 49"/>
          <p:cNvSpPr>
            <a:spLocks noChangeShapeType="1"/>
          </p:cNvSpPr>
          <p:nvPr/>
        </p:nvSpPr>
        <p:spPr bwMode="auto">
          <a:xfrm>
            <a:off x="4919663" y="5157788"/>
            <a:ext cx="95251"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8706" name="Line 50"/>
          <p:cNvSpPr>
            <a:spLocks noChangeShapeType="1"/>
          </p:cNvSpPr>
          <p:nvPr/>
        </p:nvSpPr>
        <p:spPr bwMode="auto">
          <a:xfrm>
            <a:off x="4957763" y="3068639"/>
            <a:ext cx="0" cy="3475037"/>
          </a:xfrm>
          <a:prstGeom prst="line">
            <a:avLst/>
          </a:prstGeom>
          <a:noFill/>
          <a:ln w="9525">
            <a:solidFill>
              <a:srgbClr val="000000"/>
            </a:solidFill>
            <a:miter lim="80000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8707" name="Line 51"/>
          <p:cNvSpPr>
            <a:spLocks noChangeShapeType="1"/>
          </p:cNvSpPr>
          <p:nvPr/>
        </p:nvSpPr>
        <p:spPr bwMode="auto">
          <a:xfrm>
            <a:off x="4511676" y="5889625"/>
            <a:ext cx="3902075"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8708" name="Line 52"/>
          <p:cNvSpPr>
            <a:spLocks noChangeShapeType="1"/>
          </p:cNvSpPr>
          <p:nvPr/>
        </p:nvSpPr>
        <p:spPr bwMode="auto">
          <a:xfrm>
            <a:off x="5375275" y="5805489"/>
            <a:ext cx="0" cy="142875"/>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8709" name="Line 53"/>
          <p:cNvSpPr>
            <a:spLocks noChangeShapeType="1"/>
          </p:cNvSpPr>
          <p:nvPr/>
        </p:nvSpPr>
        <p:spPr bwMode="auto">
          <a:xfrm>
            <a:off x="5880100" y="5805489"/>
            <a:ext cx="0" cy="142875"/>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5" name="Line 54"/>
          <p:cNvSpPr>
            <a:spLocks noChangeShapeType="1"/>
          </p:cNvSpPr>
          <p:nvPr/>
        </p:nvSpPr>
        <p:spPr bwMode="auto">
          <a:xfrm>
            <a:off x="7554913" y="5837237"/>
            <a:ext cx="0" cy="131763"/>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2" name="Multiplier 1"/>
          <p:cNvSpPr/>
          <p:nvPr/>
        </p:nvSpPr>
        <p:spPr bwMode="auto">
          <a:xfrm rot="19553363">
            <a:off x="5219700" y="5389563"/>
            <a:ext cx="304800" cy="323851"/>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34" name="Multiplier 33"/>
          <p:cNvSpPr/>
          <p:nvPr/>
        </p:nvSpPr>
        <p:spPr bwMode="auto">
          <a:xfrm rot="19672308">
            <a:off x="5707063" y="4989513"/>
            <a:ext cx="304800" cy="323851"/>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35" name="Multiplier 34"/>
          <p:cNvSpPr/>
          <p:nvPr/>
        </p:nvSpPr>
        <p:spPr bwMode="auto">
          <a:xfrm rot="19372384">
            <a:off x="7385051" y="3559175"/>
            <a:ext cx="304800" cy="323851"/>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6" name="Espace réservé du pied de page 5"/>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7" name="Espace réservé du numéro de diapositive 6"/>
          <p:cNvSpPr>
            <a:spLocks noGrp="1"/>
          </p:cNvSpPr>
          <p:nvPr>
            <p:ph type="sldNum" sz="quarter" idx="12"/>
          </p:nvPr>
        </p:nvSpPr>
        <p:spPr/>
        <p:txBody>
          <a:bodyPr/>
          <a:lstStyle/>
          <a:p>
            <a:fld id="{00000000-1234-1234-1234-123412341234}" type="slidenum">
              <a:rPr lang="fr" sz="1333">
                <a:solidFill>
                  <a:srgbClr val="355071"/>
                </a:solidFill>
              </a:rPr>
              <a:pPr/>
              <a:t>22</a:t>
            </a:fld>
            <a:endParaRPr lang="fr" sz="1333">
              <a:solidFill>
                <a:srgbClr val="355071"/>
              </a:solidFill>
            </a:endParaRPr>
          </a:p>
        </p:txBody>
      </p:sp>
    </p:spTree>
    <p:extLst>
      <p:ext uri="{BB962C8B-B14F-4D97-AF65-F5344CB8AC3E}">
        <p14:creationId xmlns:p14="http://schemas.microsoft.com/office/powerpoint/2010/main" val="14173889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287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87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grpId="1" nodeType="clickEffect">
                                  <p:stCondLst>
                                    <p:cond delay="0"/>
                                  </p:stCondLst>
                                  <p:childTnLst>
                                    <p:set>
                                      <p:cBhvr additive="repl">
                                        <p:cTn id="14" dur="1" fill="hold">
                                          <p:stCondLst>
                                            <p:cond delay="0"/>
                                          </p:stCondLst>
                                        </p:cTn>
                                        <p:tgtEl>
                                          <p:spTgt spid="28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5" grpId="0" animBg="1"/>
      <p:bldP spid="2870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981200" y="274639"/>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r>
              <a:rPr lang="fr-FR" altLang="fr-FR" sz="4400" u="sng" kern="0">
                <a:cs typeface="Arial"/>
                <a:sym typeface="Arial"/>
              </a:rPr>
              <a:t>Représentation graphique</a:t>
            </a:r>
          </a:p>
        </p:txBody>
      </p:sp>
      <p:sp>
        <p:nvSpPr>
          <p:cNvPr id="30723" name="Text Box 2"/>
          <p:cNvSpPr txBox="1">
            <a:spLocks noChangeArrowheads="1"/>
          </p:cNvSpPr>
          <p:nvPr/>
        </p:nvSpPr>
        <p:spPr bwMode="auto">
          <a:xfrm>
            <a:off x="1524000" y="1452565"/>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r>
              <a:rPr lang="fr-FR" altLang="fr-FR" sz="2800" kern="0">
                <a:cs typeface="Arial"/>
                <a:sym typeface="Arial"/>
              </a:rPr>
              <a:t>Toute situation de proportionnalité est associée à une fonction linéaire.</a:t>
            </a:r>
          </a:p>
          <a:p>
            <a:pPr algn="ctr">
              <a:spcBef>
                <a:spcPct val="0"/>
              </a:spcBef>
              <a:buClrTx/>
              <a:buFontTx/>
              <a:buNone/>
            </a:pPr>
            <a:endParaRPr lang="fr-FR" altLang="fr-FR" sz="2800" kern="0">
              <a:cs typeface="Arial"/>
              <a:sym typeface="Arial"/>
            </a:endParaRPr>
          </a:p>
        </p:txBody>
      </p:sp>
      <p:sp>
        <p:nvSpPr>
          <p:cNvPr id="2" name="Text Box 3"/>
          <p:cNvSpPr txBox="1">
            <a:spLocks noChangeArrowheads="1"/>
          </p:cNvSpPr>
          <p:nvPr/>
        </p:nvSpPr>
        <p:spPr bwMode="auto">
          <a:xfrm>
            <a:off x="1416051" y="3068639"/>
            <a:ext cx="914400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FontTx/>
              <a:buNone/>
            </a:pPr>
            <a:r>
              <a:rPr lang="fr-FR" altLang="fr-FR" sz="2800" kern="0">
                <a:cs typeface="Arial"/>
                <a:sym typeface="Arial"/>
              </a:rPr>
              <a:t>Or la représentation graphique d’une fonction linéaire est une droite qui passe par l’origine du repère.</a:t>
            </a:r>
          </a:p>
        </p:txBody>
      </p:sp>
      <p:sp>
        <p:nvSpPr>
          <p:cNvPr id="29700" name="Text Box 4"/>
          <p:cNvSpPr txBox="1">
            <a:spLocks noChangeArrowheads="1"/>
          </p:cNvSpPr>
          <p:nvPr/>
        </p:nvSpPr>
        <p:spPr bwMode="auto">
          <a:xfrm>
            <a:off x="2049465" y="4960939"/>
            <a:ext cx="858309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En effet : F(X) = </a:t>
            </a:r>
            <a:r>
              <a:rPr lang="fr-FR" altLang="fr-FR" sz="2400" i="1" kern="0">
                <a:latin typeface="Monotype Corsiva" panose="03010101010201010101" pitchFamily="66" charset="0"/>
                <a:cs typeface="Arial"/>
                <a:sym typeface="Arial"/>
              </a:rPr>
              <a:t>a</a:t>
            </a:r>
            <a:r>
              <a:rPr lang="fr-FR" altLang="fr-FR" sz="1400" i="1" kern="0">
                <a:latin typeface="Monotype Corsiva" panose="03010101010201010101" pitchFamily="66" charset="0"/>
                <a:cs typeface="Arial"/>
                <a:sym typeface="Arial"/>
              </a:rPr>
              <a:t>×</a:t>
            </a:r>
            <a:r>
              <a:rPr lang="fr-FR" altLang="fr-FR" sz="1800" kern="0">
                <a:cs typeface="Arial"/>
                <a:sym typeface="Arial"/>
              </a:rPr>
              <a:t>X implique F(0)=0, donc la droite passe par l’origine du repère.</a:t>
            </a:r>
          </a:p>
        </p:txBody>
      </p:sp>
      <p:sp>
        <p:nvSpPr>
          <p:cNvPr id="3" name="Espace réservé du pied de page 2"/>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00000000-1234-1234-1234-123412341234}" type="slidenum">
              <a:rPr lang="fr" sz="1333">
                <a:solidFill>
                  <a:srgbClr val="355071"/>
                </a:solidFill>
              </a:rPr>
              <a:pPr/>
              <a:t>23</a:t>
            </a:fld>
            <a:endParaRPr lang="fr" sz="1333">
              <a:solidFill>
                <a:srgbClr val="355071"/>
              </a:solidFill>
            </a:endParaRPr>
          </a:p>
        </p:txBody>
      </p:sp>
    </p:spTree>
    <p:extLst>
      <p:ext uri="{BB962C8B-B14F-4D97-AF65-F5344CB8AC3E}">
        <p14:creationId xmlns:p14="http://schemas.microsoft.com/office/powerpoint/2010/main" val="797052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1981200" y="128590"/>
            <a:ext cx="8228013" cy="1131887"/>
          </a:xfrm>
        </p:spPr>
        <p:txBody>
          <a:bodyPr/>
          <a:lstStyle/>
          <a:p>
            <a:pPr>
              <a:tabLst>
                <a:tab pos="0" algn="l"/>
                <a:tab pos="447663" algn="l"/>
                <a:tab pos="896916" algn="l"/>
                <a:tab pos="1346166" algn="l"/>
                <a:tab pos="1795418" algn="l"/>
                <a:tab pos="2244669" algn="l"/>
                <a:tab pos="2693921" algn="l"/>
                <a:tab pos="3143172" algn="l"/>
                <a:tab pos="3592424" algn="l"/>
                <a:tab pos="4041674" algn="l"/>
                <a:tab pos="4490926" algn="l"/>
                <a:tab pos="4940176" algn="l"/>
                <a:tab pos="5389428" algn="l"/>
                <a:tab pos="5838679" algn="l"/>
                <a:tab pos="6287931" algn="l"/>
                <a:tab pos="6737182" algn="l"/>
                <a:tab pos="7186434" algn="l"/>
                <a:tab pos="7635684" algn="l"/>
                <a:tab pos="8084937" algn="l"/>
                <a:tab pos="8534187" algn="l"/>
                <a:tab pos="8983438" algn="l"/>
              </a:tabLst>
            </a:pPr>
            <a:r>
              <a:rPr lang="fr-FR" altLang="fr-FR"/>
              <a:t>Remarque</a:t>
            </a:r>
          </a:p>
        </p:txBody>
      </p:sp>
      <p:sp>
        <p:nvSpPr>
          <p:cNvPr id="3" name="Rectangle 2"/>
          <p:cNvSpPr>
            <a:spLocks noGrp="1" noChangeArrowheads="1"/>
          </p:cNvSpPr>
          <p:nvPr>
            <p:ph type="body" idx="1"/>
          </p:nvPr>
        </p:nvSpPr>
        <p:spPr>
          <a:xfrm>
            <a:off x="1981200" y="1600201"/>
            <a:ext cx="3683000" cy="1576388"/>
          </a:xfrm>
        </p:spPr>
        <p:txBody>
          <a:bodyPr/>
          <a:lstStyle/>
          <a:p>
            <a:pPr indent="-341305">
              <a:buClrTx/>
              <a:buNone/>
              <a:tabLst>
                <a:tab pos="342891" algn="l"/>
                <a:tab pos="447663" algn="l"/>
                <a:tab pos="896916" algn="l"/>
                <a:tab pos="1346166" algn="l"/>
                <a:tab pos="1795418" algn="l"/>
                <a:tab pos="2244669" algn="l"/>
                <a:tab pos="2693921" algn="l"/>
                <a:tab pos="3143172" algn="l"/>
                <a:tab pos="3592424" algn="l"/>
                <a:tab pos="4041674" algn="l"/>
                <a:tab pos="4490926" algn="l"/>
                <a:tab pos="4940176" algn="l"/>
                <a:tab pos="5389428" algn="l"/>
                <a:tab pos="5838679" algn="l"/>
                <a:tab pos="6287931" algn="l"/>
                <a:tab pos="6737182" algn="l"/>
                <a:tab pos="7186434" algn="l"/>
                <a:tab pos="7635684" algn="l"/>
                <a:tab pos="8084937" algn="l"/>
                <a:tab pos="8534187" algn="l"/>
                <a:tab pos="8983438" algn="l"/>
              </a:tabLst>
            </a:pPr>
            <a:r>
              <a:rPr lang="fr-FR" altLang="fr-FR" sz="2800"/>
              <a:t>Si 3 bonbons valent </a:t>
            </a:r>
          </a:p>
          <a:p>
            <a:pPr indent="-341305">
              <a:buClrTx/>
              <a:buNone/>
              <a:tabLst>
                <a:tab pos="342891" algn="l"/>
                <a:tab pos="447663" algn="l"/>
                <a:tab pos="896916" algn="l"/>
                <a:tab pos="1346166" algn="l"/>
                <a:tab pos="1795418" algn="l"/>
                <a:tab pos="2244669" algn="l"/>
                <a:tab pos="2693921" algn="l"/>
                <a:tab pos="3143172" algn="l"/>
                <a:tab pos="3592424" algn="l"/>
                <a:tab pos="4041674" algn="l"/>
                <a:tab pos="4490926" algn="l"/>
                <a:tab pos="4940176" algn="l"/>
                <a:tab pos="5389428" algn="l"/>
                <a:tab pos="5838679" algn="l"/>
                <a:tab pos="6287931" algn="l"/>
                <a:tab pos="6737182" algn="l"/>
                <a:tab pos="7186434" algn="l"/>
                <a:tab pos="7635684" algn="l"/>
                <a:tab pos="8084937" algn="l"/>
                <a:tab pos="8534187" algn="l"/>
                <a:tab pos="8983438" algn="l"/>
              </a:tabLst>
            </a:pPr>
            <a:r>
              <a:rPr lang="fr-FR" altLang="fr-FR" sz="2800"/>
              <a:t>2,46 euros...</a:t>
            </a:r>
          </a:p>
          <a:p>
            <a:pPr indent="-341305">
              <a:buClrTx/>
              <a:buNone/>
              <a:tabLst>
                <a:tab pos="342891" algn="l"/>
                <a:tab pos="447663" algn="l"/>
                <a:tab pos="896916" algn="l"/>
                <a:tab pos="1346166" algn="l"/>
                <a:tab pos="1795418" algn="l"/>
                <a:tab pos="2244669" algn="l"/>
                <a:tab pos="2693921" algn="l"/>
                <a:tab pos="3143172" algn="l"/>
                <a:tab pos="3592424" algn="l"/>
                <a:tab pos="4041674" algn="l"/>
                <a:tab pos="4490926" algn="l"/>
                <a:tab pos="4940176" algn="l"/>
                <a:tab pos="5389428" algn="l"/>
                <a:tab pos="5838679" algn="l"/>
                <a:tab pos="6287931" algn="l"/>
                <a:tab pos="6737182" algn="l"/>
                <a:tab pos="7186434" algn="l"/>
                <a:tab pos="7635684" algn="l"/>
                <a:tab pos="8084937" algn="l"/>
                <a:tab pos="8534187" algn="l"/>
                <a:tab pos="8983438" algn="l"/>
              </a:tabLst>
            </a:pPr>
            <a:endParaRPr lang="fr-FR" altLang="fr-FR" sz="2800"/>
          </a:p>
        </p:txBody>
      </p:sp>
      <p:sp>
        <p:nvSpPr>
          <p:cNvPr id="32771" name="Text Box 3"/>
          <p:cNvSpPr txBox="1">
            <a:spLocks noChangeArrowheads="1"/>
          </p:cNvSpPr>
          <p:nvPr/>
        </p:nvSpPr>
        <p:spPr bwMode="auto">
          <a:xfrm>
            <a:off x="6203951" y="1619249"/>
            <a:ext cx="8561388" cy="1049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buClrTx/>
              <a:buFontTx/>
              <a:buNone/>
            </a:pPr>
            <a:r>
              <a:rPr lang="fr-FR" altLang="fr-FR" sz="2800" kern="0">
                <a:solidFill>
                  <a:srgbClr val="FF0000"/>
                </a:solidFill>
                <a:cs typeface="Arial"/>
                <a:sym typeface="Arial"/>
              </a:rPr>
              <a:t>Si le taxi met 3 minutes</a:t>
            </a:r>
          </a:p>
          <a:p>
            <a:pPr>
              <a:buClrTx/>
              <a:buFontTx/>
              <a:buNone/>
            </a:pPr>
            <a:r>
              <a:rPr lang="fr-FR" altLang="fr-FR" sz="2800" kern="0">
                <a:solidFill>
                  <a:srgbClr val="FF0000"/>
                </a:solidFill>
                <a:cs typeface="Arial"/>
                <a:sym typeface="Arial"/>
              </a:rPr>
              <a:t>pour faire 2,46km..</a:t>
            </a:r>
          </a:p>
        </p:txBody>
      </p:sp>
      <p:sp>
        <p:nvSpPr>
          <p:cNvPr id="32795" name="Text Box 27"/>
          <p:cNvSpPr txBox="1">
            <a:spLocks noChangeArrowheads="1"/>
          </p:cNvSpPr>
          <p:nvPr/>
        </p:nvSpPr>
        <p:spPr bwMode="auto">
          <a:xfrm>
            <a:off x="1620839" y="6119814"/>
            <a:ext cx="3683000" cy="110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buClrTx/>
              <a:buFontTx/>
              <a:buNone/>
            </a:pPr>
            <a:r>
              <a:rPr lang="fr-FR" altLang="fr-FR" sz="2800" kern="0">
                <a:cs typeface="Arial"/>
                <a:sym typeface="Arial"/>
              </a:rPr>
              <a:t>Entiers...cadre discret</a:t>
            </a:r>
          </a:p>
          <a:p>
            <a:pPr>
              <a:buClrTx/>
              <a:buFontTx/>
              <a:buNone/>
            </a:pPr>
            <a:endParaRPr lang="fr-FR" altLang="fr-FR" kern="0">
              <a:cs typeface="Arial"/>
              <a:sym typeface="Arial"/>
            </a:endParaRPr>
          </a:p>
        </p:txBody>
      </p:sp>
      <p:sp>
        <p:nvSpPr>
          <p:cNvPr id="32796" name="Text Box 28"/>
          <p:cNvSpPr txBox="1">
            <a:spLocks noChangeArrowheads="1"/>
          </p:cNvSpPr>
          <p:nvPr/>
        </p:nvSpPr>
        <p:spPr bwMode="auto">
          <a:xfrm>
            <a:off x="6024565" y="6119814"/>
            <a:ext cx="4859337" cy="110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8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buClrTx/>
              <a:buFontTx/>
              <a:buNone/>
            </a:pPr>
            <a:r>
              <a:rPr lang="fr-FR" altLang="fr-FR" sz="2800" kern="0">
                <a:solidFill>
                  <a:srgbClr val="FF0000"/>
                </a:solidFill>
                <a:cs typeface="Arial"/>
                <a:sym typeface="Arial"/>
              </a:rPr>
              <a:t>Tout nombre...cadre continu</a:t>
            </a:r>
          </a:p>
          <a:p>
            <a:pPr>
              <a:buClrTx/>
              <a:buFontTx/>
              <a:buNone/>
            </a:pPr>
            <a:endParaRPr lang="fr-FR" altLang="fr-FR" kern="0">
              <a:solidFill>
                <a:srgbClr val="FF0000"/>
              </a:solidFill>
              <a:cs typeface="Arial"/>
              <a:sym typeface="Arial"/>
            </a:endParaRPr>
          </a:p>
        </p:txBody>
      </p:sp>
      <p:sp>
        <p:nvSpPr>
          <p:cNvPr id="31" name="Freeform 33"/>
          <p:cNvSpPr>
            <a:spLocks noChangeArrowheads="1"/>
          </p:cNvSpPr>
          <p:nvPr/>
        </p:nvSpPr>
        <p:spPr bwMode="auto">
          <a:xfrm>
            <a:off x="4367213" y="2800351"/>
            <a:ext cx="3313112" cy="2811463"/>
          </a:xfrm>
          <a:custGeom>
            <a:avLst/>
            <a:gdLst>
              <a:gd name="T0" fmla="*/ 2147483646 w 10205"/>
              <a:gd name="T1" fmla="*/ 0 h 8600"/>
              <a:gd name="T2" fmla="*/ 0 w 10205"/>
              <a:gd name="T3" fmla="*/ 2147483646 h 8600"/>
              <a:gd name="T4" fmla="*/ 0 60000 65536"/>
              <a:gd name="T5" fmla="*/ 0 60000 65536"/>
            </a:gdLst>
            <a:ahLst/>
            <a:cxnLst>
              <a:cxn ang="T4">
                <a:pos x="T0" y="T1"/>
              </a:cxn>
              <a:cxn ang="T5">
                <a:pos x="T2" y="T3"/>
              </a:cxn>
            </a:cxnLst>
            <a:rect l="0" t="0" r="r" b="b"/>
            <a:pathLst>
              <a:path w="10205" h="8600">
                <a:moveTo>
                  <a:pt x="10204" y="0"/>
                </a:moveTo>
                <a:lnTo>
                  <a:pt x="0" y="8599"/>
                </a:lnTo>
              </a:path>
            </a:pathLst>
          </a:cu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grpSp>
        <p:nvGrpSpPr>
          <p:cNvPr id="2" name="Groupe 1"/>
          <p:cNvGrpSpPr>
            <a:grpSpLocks/>
          </p:cNvGrpSpPr>
          <p:nvPr/>
        </p:nvGrpSpPr>
        <p:grpSpPr bwMode="auto">
          <a:xfrm>
            <a:off x="3611564" y="2600326"/>
            <a:ext cx="4429125" cy="3475039"/>
            <a:chOff x="2087693" y="2599532"/>
            <a:chExt cx="4428994" cy="3475037"/>
          </a:xfrm>
        </p:grpSpPr>
        <p:sp>
          <p:nvSpPr>
            <p:cNvPr id="32777" name="Text Box 40"/>
            <p:cNvSpPr txBox="1">
              <a:spLocks noChangeArrowheads="1"/>
            </p:cNvSpPr>
            <p:nvPr/>
          </p:nvSpPr>
          <p:spPr bwMode="auto">
            <a:xfrm>
              <a:off x="3335337" y="5552283"/>
              <a:ext cx="30998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a:t>
              </a:r>
            </a:p>
          </p:txBody>
        </p:sp>
        <p:sp>
          <p:nvSpPr>
            <p:cNvPr id="32778" name="Text Box 41"/>
            <p:cNvSpPr txBox="1">
              <a:spLocks noChangeArrowheads="1"/>
            </p:cNvSpPr>
            <p:nvPr/>
          </p:nvSpPr>
          <p:spPr bwMode="auto">
            <a:xfrm>
              <a:off x="3838574" y="5552283"/>
              <a:ext cx="30998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3</a:t>
              </a:r>
            </a:p>
          </p:txBody>
        </p:sp>
        <p:sp>
          <p:nvSpPr>
            <p:cNvPr id="32779" name="Text Box 42"/>
            <p:cNvSpPr txBox="1">
              <a:spLocks noChangeArrowheads="1"/>
            </p:cNvSpPr>
            <p:nvPr/>
          </p:nvSpPr>
          <p:spPr bwMode="auto">
            <a:xfrm>
              <a:off x="5424487" y="5552283"/>
              <a:ext cx="43822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15</a:t>
              </a:r>
            </a:p>
          </p:txBody>
        </p:sp>
        <p:sp>
          <p:nvSpPr>
            <p:cNvPr id="32780" name="Text Box 44"/>
            <p:cNvSpPr txBox="1">
              <a:spLocks noChangeArrowheads="1"/>
            </p:cNvSpPr>
            <p:nvPr/>
          </p:nvSpPr>
          <p:spPr bwMode="auto">
            <a:xfrm>
              <a:off x="2197100" y="4904582"/>
              <a:ext cx="8239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0,82</a:t>
              </a:r>
            </a:p>
          </p:txBody>
        </p:sp>
        <p:sp>
          <p:nvSpPr>
            <p:cNvPr id="32781" name="Text Box 45"/>
            <p:cNvSpPr txBox="1">
              <a:spLocks noChangeArrowheads="1"/>
            </p:cNvSpPr>
            <p:nvPr/>
          </p:nvSpPr>
          <p:spPr bwMode="auto">
            <a:xfrm>
              <a:off x="2198688" y="4399756"/>
              <a:ext cx="82391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2,46</a:t>
              </a:r>
            </a:p>
          </p:txBody>
        </p:sp>
        <p:sp>
          <p:nvSpPr>
            <p:cNvPr id="32782" name="Text Box 46"/>
            <p:cNvSpPr txBox="1">
              <a:spLocks noChangeArrowheads="1"/>
            </p:cNvSpPr>
            <p:nvPr/>
          </p:nvSpPr>
          <p:spPr bwMode="auto">
            <a:xfrm>
              <a:off x="2087693" y="3031332"/>
              <a:ext cx="992057"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12,30</a:t>
              </a:r>
            </a:p>
          </p:txBody>
        </p:sp>
        <p:sp>
          <p:nvSpPr>
            <p:cNvPr id="32783" name="Line 47"/>
            <p:cNvSpPr>
              <a:spLocks noChangeShapeType="1"/>
            </p:cNvSpPr>
            <p:nvPr/>
          </p:nvSpPr>
          <p:spPr bwMode="auto">
            <a:xfrm flipV="1">
              <a:off x="3006145" y="5048126"/>
              <a:ext cx="112672"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32784" name="Line 48"/>
            <p:cNvSpPr>
              <a:spLocks noChangeShapeType="1"/>
            </p:cNvSpPr>
            <p:nvPr/>
          </p:nvSpPr>
          <p:spPr bwMode="auto">
            <a:xfrm>
              <a:off x="3023268" y="3247232"/>
              <a:ext cx="94581"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32785" name="Line 49"/>
            <p:cNvSpPr>
              <a:spLocks noChangeShapeType="1"/>
            </p:cNvSpPr>
            <p:nvPr/>
          </p:nvSpPr>
          <p:spPr bwMode="auto">
            <a:xfrm>
              <a:off x="3023268" y="4688682"/>
              <a:ext cx="94581"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32786" name="Line 50"/>
            <p:cNvSpPr>
              <a:spLocks noChangeShapeType="1"/>
            </p:cNvSpPr>
            <p:nvPr/>
          </p:nvSpPr>
          <p:spPr bwMode="auto">
            <a:xfrm>
              <a:off x="3060700" y="2599532"/>
              <a:ext cx="0" cy="3475037"/>
            </a:xfrm>
            <a:prstGeom prst="line">
              <a:avLst/>
            </a:prstGeom>
            <a:noFill/>
            <a:ln w="9525">
              <a:solidFill>
                <a:srgbClr val="000000"/>
              </a:solidFill>
              <a:miter lim="80000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32787" name="Line 51"/>
            <p:cNvSpPr>
              <a:spLocks noChangeShapeType="1"/>
            </p:cNvSpPr>
            <p:nvPr/>
          </p:nvSpPr>
          <p:spPr bwMode="auto">
            <a:xfrm>
              <a:off x="2614612" y="5420519"/>
              <a:ext cx="3902075"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32788" name="Line 52"/>
            <p:cNvSpPr>
              <a:spLocks noChangeShapeType="1"/>
            </p:cNvSpPr>
            <p:nvPr/>
          </p:nvSpPr>
          <p:spPr bwMode="auto">
            <a:xfrm>
              <a:off x="3478212" y="5336382"/>
              <a:ext cx="0" cy="142875"/>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32789" name="Line 53"/>
            <p:cNvSpPr>
              <a:spLocks noChangeShapeType="1"/>
            </p:cNvSpPr>
            <p:nvPr/>
          </p:nvSpPr>
          <p:spPr bwMode="auto">
            <a:xfrm>
              <a:off x="3983037" y="5336382"/>
              <a:ext cx="0" cy="142875"/>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32790" name="Line 54"/>
            <p:cNvSpPr>
              <a:spLocks noChangeShapeType="1"/>
            </p:cNvSpPr>
            <p:nvPr/>
          </p:nvSpPr>
          <p:spPr bwMode="auto">
            <a:xfrm>
              <a:off x="5657850" y="5368132"/>
              <a:ext cx="0" cy="131762"/>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47" name="Multiplier 46"/>
            <p:cNvSpPr/>
            <p:nvPr/>
          </p:nvSpPr>
          <p:spPr bwMode="auto">
            <a:xfrm rot="19553363">
              <a:off x="3322731" y="4920456"/>
              <a:ext cx="304791" cy="323850"/>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48" name="Multiplier 47"/>
            <p:cNvSpPr/>
            <p:nvPr/>
          </p:nvSpPr>
          <p:spPr bwMode="auto">
            <a:xfrm rot="19672308">
              <a:off x="3810079" y="4520406"/>
              <a:ext cx="304791" cy="323850"/>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sp>
          <p:nvSpPr>
            <p:cNvPr id="49" name="Multiplier 48"/>
            <p:cNvSpPr/>
            <p:nvPr/>
          </p:nvSpPr>
          <p:spPr bwMode="auto">
            <a:xfrm rot="19372384">
              <a:off x="5488017" y="3090070"/>
              <a:ext cx="304791" cy="323850"/>
            </a:xfrm>
            <a:prstGeom prst="mathMultiply">
              <a:avLst>
                <a:gd name="adj1" fmla="val 114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8" charset="0"/>
                <a:buNone/>
                <a:defRPr/>
              </a:pPr>
              <a:endParaRPr lang="fr-FR" sz="1400" kern="0">
                <a:solidFill>
                  <a:srgbClr val="000000"/>
                </a:solidFill>
                <a:latin typeface="Arial" charset="0"/>
                <a:cs typeface="Arial"/>
                <a:sym typeface="Arial"/>
              </a:endParaRPr>
            </a:p>
          </p:txBody>
        </p:sp>
      </p:grpSp>
      <p:sp>
        <p:nvSpPr>
          <p:cNvPr id="4" name="Espace réservé du numéro de diapositive 3"/>
          <p:cNvSpPr>
            <a:spLocks noGrp="1"/>
          </p:cNvSpPr>
          <p:nvPr>
            <p:ph type="sldNum" idx="10"/>
          </p:nvPr>
        </p:nvSpPr>
        <p:spPr/>
        <p:txBody>
          <a:bodyPr/>
          <a:lstStyle/>
          <a:p>
            <a:pPr>
              <a:defRPr/>
            </a:pPr>
            <a:fld id="{48F7FC02-BD1D-41CF-BF2D-9EA7DF1EB681}" type="slidenum">
              <a:rPr lang="fr-FR" altLang="fr-FR" smtClean="0">
                <a:solidFill>
                  <a:prstClr val="black"/>
                </a:solidFill>
              </a:rPr>
              <a:pPr>
                <a:defRPr/>
              </a:pPr>
              <a:t>24</a:t>
            </a:fld>
            <a:endParaRPr lang="fr-FR" altLang="fr-FR">
              <a:solidFill>
                <a:prstClr val="black"/>
              </a:solidFill>
            </a:endParaRPr>
          </a:p>
        </p:txBody>
      </p:sp>
    </p:spTree>
    <p:extLst>
      <p:ext uri="{BB962C8B-B14F-4D97-AF65-F5344CB8AC3E}">
        <p14:creationId xmlns:p14="http://schemas.microsoft.com/office/powerpoint/2010/main" val="9859639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27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27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27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prstGeom prst="rect">
            <a:avLst/>
          </a:prstGeom>
        </p:spPr>
        <p:txBody>
          <a:bodyPr vert="horz" wrap="square" lIns="121900" tIns="121900" rIns="121900" bIns="121900" rtlCol="0" anchor="t" anchorCtr="0">
            <a:noAutofit/>
          </a:bodyPr>
          <a:lstStyle/>
          <a:p>
            <a:pPr indent="-93131">
              <a:buClr>
                <a:schemeClr val="dk1"/>
              </a:buClr>
              <a:buSzPts val="1100"/>
            </a:pPr>
            <a:r>
              <a:rPr lang="fr" sz="2400"/>
              <a:t>Extraits de la présentation d’Arnaud Simard  la proportionnalité</a:t>
            </a:r>
          </a:p>
          <a:p>
            <a:endParaRPr/>
          </a:p>
        </p:txBody>
      </p:sp>
      <p:sp>
        <p:nvSpPr>
          <p:cNvPr id="805" name="Shape 805"/>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93131">
              <a:spcBef>
                <a:spcPts val="533"/>
              </a:spcBef>
              <a:buClr>
                <a:schemeClr val="dk1"/>
              </a:buClr>
              <a:buSzPts val="1100"/>
              <a:buNone/>
            </a:pPr>
            <a:r>
              <a:rPr lang="fr" sz="2667" cap="none" dirty="0">
                <a:solidFill>
                  <a:schemeClr val="dk1"/>
                </a:solidFill>
                <a:latin typeface="Times New Roman"/>
                <a:ea typeface="Times New Roman"/>
                <a:cs typeface="Times New Roman"/>
                <a:sym typeface="Times New Roman"/>
              </a:rPr>
              <a:t>Voici  différentes versions du même énoncé permettant de mettre en évidence  les différentes procédures que l’on peut mettre en route selon le rapport entre les nombres utilisés.</a:t>
            </a:r>
          </a:p>
          <a:p>
            <a:pPr marL="0" indent="0">
              <a:spcBef>
                <a:spcPts val="533"/>
              </a:spcBef>
              <a:buNone/>
            </a:pPr>
            <a:r>
              <a:rPr lang="fr" sz="2667" cap="none" dirty="0">
                <a:solidFill>
                  <a:schemeClr val="dk1"/>
                </a:solidFill>
                <a:latin typeface="Times New Roman"/>
                <a:ea typeface="Times New Roman"/>
                <a:cs typeface="Times New Roman"/>
                <a:sym typeface="Times New Roman"/>
              </a:rPr>
              <a:t>Essayez de résoudre le problème mentalement de la façon la plus facile selon vous.</a:t>
            </a:r>
          </a:p>
          <a:p>
            <a:pPr marL="0" indent="-93131">
              <a:spcBef>
                <a:spcPts val="533"/>
              </a:spcBef>
              <a:buClr>
                <a:schemeClr val="dk1"/>
              </a:buClr>
              <a:buSzPts val="1100"/>
              <a:buNone/>
            </a:pPr>
            <a:r>
              <a:rPr lang="fr" sz="2667" cap="none" dirty="0">
                <a:solidFill>
                  <a:schemeClr val="dk1"/>
                </a:solidFill>
                <a:latin typeface="Times New Roman"/>
                <a:ea typeface="Times New Roman"/>
                <a:cs typeface="Times New Roman"/>
                <a:sym typeface="Times New Roman"/>
              </a:rPr>
              <a:t>N’utilisez pas toujours la même méthode…</a:t>
            </a:r>
          </a:p>
          <a:p>
            <a:pPr marL="0" indent="0">
              <a:buNone/>
            </a:pPr>
            <a:endParaRPr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25</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371" y="6271501"/>
            <a:ext cx="953576" cy="561519"/>
          </a:xfrm>
          <a:prstGeom prst="rect">
            <a:avLst/>
          </a:prstGeom>
        </p:spPr>
      </p:pic>
    </p:spTree>
    <p:extLst>
      <p:ext uri="{BB962C8B-B14F-4D97-AF65-F5344CB8AC3E}">
        <p14:creationId xmlns:p14="http://schemas.microsoft.com/office/powerpoint/2010/main" val="2258810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349000" y="160600"/>
            <a:ext cx="11360800" cy="763600"/>
          </a:xfrm>
          <a:prstGeom prst="rect">
            <a:avLst/>
          </a:prstGeom>
        </p:spPr>
        <p:txBody>
          <a:bodyPr vert="horz" wrap="square" lIns="121900" tIns="121900" rIns="121900" bIns="121900" rtlCol="0" anchor="t" anchorCtr="0">
            <a:noAutofit/>
          </a:bodyPr>
          <a:lstStyle/>
          <a:p>
            <a:pPr indent="-93131">
              <a:buClr>
                <a:schemeClr val="dk1"/>
              </a:buClr>
              <a:buSzPts val="1100"/>
            </a:pPr>
            <a:r>
              <a:rPr lang="fr" sz="2400"/>
              <a:t>Extraits de la présentation d’Arnaud Simard  à l’ESEN </a:t>
            </a:r>
            <a:r>
              <a:rPr lang="fr"/>
              <a:t> </a:t>
            </a:r>
            <a:r>
              <a:rPr lang="fr" sz="2400"/>
              <a:t>la proportionnalité</a:t>
            </a:r>
          </a:p>
          <a:p>
            <a:endParaRPr sz="2400"/>
          </a:p>
        </p:txBody>
      </p:sp>
      <p:sp>
        <p:nvSpPr>
          <p:cNvPr id="811" name="Shape 811"/>
          <p:cNvSpPr txBox="1">
            <a:spLocks noGrp="1"/>
          </p:cNvSpPr>
          <p:nvPr>
            <p:ph type="body" idx="1"/>
          </p:nvPr>
        </p:nvSpPr>
        <p:spPr>
          <a:xfrm>
            <a:off x="111800" y="924200"/>
            <a:ext cx="11968400" cy="5933600"/>
          </a:xfrm>
          <a:prstGeom prst="rect">
            <a:avLst/>
          </a:prstGeom>
        </p:spPr>
        <p:txBody>
          <a:bodyPr vert="horz" wrap="square" lIns="121900" tIns="121900" rIns="121900" bIns="121900" rtlCol="0" anchor="t" anchorCtr="0">
            <a:noAutofit/>
          </a:bodyPr>
          <a:lstStyle/>
          <a:p>
            <a:pPr marL="152396" indent="0">
              <a:buClr>
                <a:srgbClr val="000000"/>
              </a:buClr>
              <a:buNone/>
            </a:pPr>
            <a:r>
              <a:rPr lang="fr" dirty="0">
                <a:solidFill>
                  <a:srgbClr val="000000"/>
                </a:solidFill>
              </a:rPr>
              <a:t>1. Sachant que 4 bonbons valent 2 euros, combien valent 8 bonbons?</a:t>
            </a:r>
          </a:p>
          <a:p>
            <a:pPr marL="0" indent="0">
              <a:buNone/>
            </a:pPr>
            <a:endParaRPr dirty="0">
              <a:solidFill>
                <a:srgbClr val="000000"/>
              </a:solidFill>
            </a:endParaRPr>
          </a:p>
          <a:p>
            <a:pPr marL="152396" indent="0">
              <a:buClr>
                <a:srgbClr val="000000"/>
              </a:buClr>
              <a:buNone/>
            </a:pPr>
            <a:endParaRPr lang="fr" dirty="0">
              <a:solidFill>
                <a:srgbClr val="000000"/>
              </a:solidFill>
            </a:endParaRPr>
          </a:p>
          <a:p>
            <a:pPr marL="152396" indent="0">
              <a:buClr>
                <a:srgbClr val="000000"/>
              </a:buClr>
              <a:buNone/>
            </a:pPr>
            <a:r>
              <a:rPr lang="fr" dirty="0">
                <a:solidFill>
                  <a:srgbClr val="000000"/>
                </a:solidFill>
              </a:rPr>
              <a:t>2. Sachant que 4 bonbons valent 2,42 euros, combien valent 8 bonbons?</a:t>
            </a:r>
          </a:p>
          <a:p>
            <a:pPr marL="0" indent="0">
              <a:buNone/>
            </a:pPr>
            <a:endParaRPr dirty="0">
              <a:solidFill>
                <a:srgbClr val="000000"/>
              </a:solidFill>
            </a:endParaRPr>
          </a:p>
          <a:p>
            <a:pPr marL="0" indent="0">
              <a:buNone/>
            </a:pPr>
            <a:endParaRPr dirty="0">
              <a:solidFill>
                <a:srgbClr val="000000"/>
              </a:solidFill>
            </a:endParaRPr>
          </a:p>
          <a:p>
            <a:pPr marL="152396" indent="0">
              <a:buClr>
                <a:srgbClr val="000000"/>
              </a:buClr>
              <a:buNone/>
            </a:pPr>
            <a:r>
              <a:rPr lang="fr" dirty="0">
                <a:solidFill>
                  <a:srgbClr val="000000"/>
                </a:solidFill>
              </a:rPr>
              <a:t>3. Sachant que 4 bonbons valent 2 euros, combien valent 14 bonbons?</a:t>
            </a:r>
          </a:p>
          <a:p>
            <a:pPr marL="0" indent="0">
              <a:buNone/>
            </a:pPr>
            <a:endParaRPr dirty="0">
              <a:solidFill>
                <a:srgbClr val="000000"/>
              </a:solidFill>
            </a:endParaRPr>
          </a:p>
          <a:p>
            <a:pPr marL="0" indent="0">
              <a:buNone/>
            </a:pPr>
            <a:endParaRPr dirty="0">
              <a:solidFill>
                <a:srgbClr val="000000"/>
              </a:solidFill>
            </a:endParaRPr>
          </a:p>
          <a:p>
            <a:pPr marL="152396" indent="0">
              <a:buClr>
                <a:srgbClr val="000000"/>
              </a:buClr>
              <a:buNone/>
            </a:pPr>
            <a:r>
              <a:rPr lang="fr" dirty="0">
                <a:solidFill>
                  <a:srgbClr val="000000"/>
                </a:solidFill>
              </a:rPr>
              <a:t>4. Sachant que 4 bonbons valent 2,42 euros, combien valent 14 bonbons?</a:t>
            </a:r>
          </a:p>
          <a:p>
            <a:pPr marL="0" indent="0">
              <a:buNone/>
            </a:pPr>
            <a:endParaRPr dirty="0">
              <a:solidFill>
                <a:srgbClr val="000000"/>
              </a:solidFil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26</a:t>
            </a:fld>
            <a:endParaRPr lang="fr">
              <a:solidFill>
                <a:prstClr val="black"/>
              </a:solidFill>
            </a:endParaRPr>
          </a:p>
        </p:txBody>
      </p:sp>
    </p:spTree>
    <p:extLst>
      <p:ext uri="{BB962C8B-B14F-4D97-AF65-F5344CB8AC3E}">
        <p14:creationId xmlns:p14="http://schemas.microsoft.com/office/powerpoint/2010/main" val="738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a:spLocks noGrp="1"/>
          </p:cNvSpPr>
          <p:nvPr>
            <p:ph type="title"/>
          </p:nvPr>
        </p:nvSpPr>
        <p:spPr>
          <a:xfrm>
            <a:off x="428500" y="0"/>
            <a:ext cx="11360800" cy="763600"/>
          </a:xfrm>
          <a:prstGeom prst="rect">
            <a:avLst/>
          </a:prstGeom>
        </p:spPr>
        <p:txBody>
          <a:bodyPr vert="horz" wrap="square" lIns="121900" tIns="121900" rIns="121900" bIns="121900" rtlCol="0" anchor="t" anchorCtr="0">
            <a:noAutofit/>
          </a:bodyPr>
          <a:lstStyle/>
          <a:p>
            <a:r>
              <a:rPr lang="fr" dirty="0"/>
              <a:t>Version 1   </a:t>
            </a:r>
            <a:r>
              <a:rPr lang="fr" sz="2400" dirty="0"/>
              <a:t>extraits de la présentation d’Arnaud Simard à l’ESEN</a:t>
            </a:r>
          </a:p>
          <a:p>
            <a:endParaRPr dirty="0"/>
          </a:p>
        </p:txBody>
      </p:sp>
      <p:sp>
        <p:nvSpPr>
          <p:cNvPr id="817" name="Shape 817"/>
          <p:cNvSpPr txBox="1">
            <a:spLocks noGrp="1"/>
          </p:cNvSpPr>
          <p:nvPr>
            <p:ph type="body" idx="1"/>
          </p:nvPr>
        </p:nvSpPr>
        <p:spPr>
          <a:xfrm>
            <a:off x="99867" y="1001486"/>
            <a:ext cx="11676400" cy="5656748"/>
          </a:xfrm>
          <a:prstGeom prst="rect">
            <a:avLst/>
          </a:prstGeom>
        </p:spPr>
        <p:txBody>
          <a:bodyPr vert="horz" wrap="square" lIns="121900" tIns="121900" rIns="121900" bIns="121900" rtlCol="0" anchor="t" anchorCtr="0">
            <a:noAutofit/>
          </a:bodyPr>
          <a:lstStyle/>
          <a:p>
            <a:pPr marL="0" indent="-93131">
              <a:spcBef>
                <a:spcPts val="1067"/>
              </a:spcBef>
              <a:buClr>
                <a:schemeClr val="dk1"/>
              </a:buClr>
              <a:buSzPts val="1100"/>
              <a:buNone/>
            </a:pPr>
            <a:r>
              <a:rPr lang="fr" dirty="0">
                <a:solidFill>
                  <a:schemeClr val="dk1"/>
                </a:solidFill>
              </a:rPr>
              <a:t>Sachant que 4 bonbons valent 2 euros, combien valent 8 bonbons?</a:t>
            </a:r>
          </a:p>
          <a:p>
            <a:pPr marL="0" indent="0">
              <a:spcBef>
                <a:spcPts val="1067"/>
              </a:spcBef>
              <a:buNone/>
            </a:pPr>
            <a:r>
              <a:rPr lang="fr" dirty="0">
                <a:solidFill>
                  <a:schemeClr val="dk1"/>
                </a:solidFill>
              </a:rPr>
              <a:t>   	</a:t>
            </a:r>
          </a:p>
          <a:p>
            <a:pPr marL="0" indent="0">
              <a:spcBef>
                <a:spcPts val="1067"/>
              </a:spcBef>
              <a:buNone/>
            </a:pPr>
            <a:r>
              <a:rPr lang="fr" sz="1867" cap="none" dirty="0">
                <a:solidFill>
                  <a:schemeClr val="accent1">
                    <a:lumMod val="75000"/>
                  </a:schemeClr>
                </a:solidFill>
                <a:latin typeface="Times New Roman" panose="02020603050405020304" pitchFamily="18" charset="0"/>
                <a:cs typeface="Times New Roman" panose="02020603050405020304" pitchFamily="18" charset="0"/>
              </a:rPr>
              <a:t>  </a:t>
            </a:r>
            <a:r>
              <a:rPr lang="fr" sz="1867" cap="none" dirty="0">
                <a:solidFill>
                  <a:schemeClr val="accent1">
                    <a:lumMod val="75000"/>
                  </a:schemeClr>
                </a:solidFill>
                <a:latin typeface="Times New Roman" panose="02020603050405020304" pitchFamily="18" charset="0"/>
                <a:ea typeface="Times New Roman"/>
                <a:cs typeface="Times New Roman" panose="02020603050405020304" pitchFamily="18" charset="0"/>
                <a:sym typeface="Times New Roman"/>
              </a:rPr>
              <a:t>Le rapport interne (rapport scalaire) est le rapport qu’il y a entre  les nombres, nombres, les mesures d’une même grandeur, dans la même unité</a:t>
            </a:r>
          </a:p>
          <a:p>
            <a:pPr marL="0" indent="0">
              <a:spcBef>
                <a:spcPts val="1067"/>
              </a:spcBef>
              <a:buNone/>
            </a:pPr>
            <a:r>
              <a:rPr lang="fr" dirty="0">
                <a:solidFill>
                  <a:schemeClr val="dk1"/>
                </a:solidFill>
              </a:rPr>
              <a:t>                      </a:t>
            </a:r>
          </a:p>
          <a:p>
            <a:pPr marL="0" indent="-93131">
              <a:spcBef>
                <a:spcPts val="1067"/>
              </a:spcBef>
              <a:buClr>
                <a:schemeClr val="dk1"/>
              </a:buClr>
              <a:buSzPts val="1100"/>
              <a:buNone/>
            </a:pPr>
            <a:r>
              <a:rPr lang="fr" dirty="0">
                <a:solidFill>
                  <a:schemeClr val="dk1"/>
                </a:solidFill>
              </a:rPr>
              <a:t>                            </a:t>
            </a:r>
          </a:p>
          <a:p>
            <a:pPr marL="0" indent="-93131">
              <a:spcBef>
                <a:spcPts val="1067"/>
              </a:spcBef>
              <a:buClr>
                <a:schemeClr val="dk1"/>
              </a:buClr>
              <a:buSzPts val="1100"/>
              <a:buNone/>
            </a:pPr>
            <a:r>
              <a:rPr lang="fr" dirty="0">
                <a:solidFill>
                  <a:schemeClr val="dk1"/>
                </a:solidFill>
              </a:rPr>
              <a:t>                              4 bonbons  coûtent  2 euros                       </a:t>
            </a:r>
          </a:p>
          <a:p>
            <a:pPr marL="0" indent="-93131">
              <a:spcBef>
                <a:spcPts val="1067"/>
              </a:spcBef>
              <a:buClr>
                <a:schemeClr val="dk1"/>
              </a:buClr>
              <a:buSzPts val="1100"/>
              <a:buNone/>
            </a:pPr>
            <a:r>
              <a:rPr lang="fr" dirty="0">
                <a:solidFill>
                  <a:schemeClr val="dk1"/>
                </a:solidFill>
              </a:rPr>
              <a:t>   	                 8 bonbons  coûtent  ?                      </a:t>
            </a:r>
          </a:p>
          <a:p>
            <a:pPr marL="0" indent="0">
              <a:buNone/>
            </a:pPr>
            <a:endParaRPr lang="fr-FR" sz="1867" cap="none" dirty="0">
              <a:solidFill>
                <a:schemeClr val="dk1"/>
              </a:solidFill>
              <a:latin typeface="Times New Roman"/>
              <a:ea typeface="Times New Roman"/>
              <a:cs typeface="Times New Roman"/>
              <a:sym typeface="Times New Roman"/>
            </a:endParaRPr>
          </a:p>
          <a:p>
            <a:pPr marL="0" indent="0">
              <a:buNone/>
            </a:pPr>
            <a:r>
              <a:rPr lang="fr-FR" sz="1867" cap="none" dirty="0">
                <a:solidFill>
                  <a:srgbClr val="FF0000"/>
                </a:solidFill>
                <a:latin typeface="Times New Roman"/>
                <a:ea typeface="Times New Roman"/>
                <a:cs typeface="Times New Roman"/>
                <a:sym typeface="Times New Roman"/>
              </a:rPr>
              <a:t>Le rapport externe (opérateur) est le rapport dans un couple de données se correspondant, c’est le coefficient de proportionnalité</a:t>
            </a:r>
            <a:endParaRPr lang="fr-FR" sz="1867" cap="none" dirty="0">
              <a:solidFill>
                <a:srgbClr val="FF0000"/>
              </a:solidFill>
            </a:endParaRPr>
          </a:p>
        </p:txBody>
      </p:sp>
      <p:pic>
        <p:nvPicPr>
          <p:cNvPr id="818" name="Shape 818"/>
          <p:cNvPicPr preferRelativeResize="0"/>
          <p:nvPr/>
        </p:nvPicPr>
        <p:blipFill>
          <a:blip r:embed="rId3">
            <a:alphaModFix/>
          </a:blip>
          <a:stretch>
            <a:fillRect/>
          </a:stretch>
        </p:blipFill>
        <p:spPr>
          <a:xfrm>
            <a:off x="203200" y="203201"/>
            <a:ext cx="9200" cy="22257"/>
          </a:xfrm>
          <a:prstGeom prst="rect">
            <a:avLst/>
          </a:prstGeom>
          <a:noFill/>
          <a:ln>
            <a:noFill/>
          </a:ln>
        </p:spPr>
      </p:pic>
      <p:sp>
        <p:nvSpPr>
          <p:cNvPr id="819" name="Shape 819"/>
          <p:cNvSpPr/>
          <p:nvPr/>
        </p:nvSpPr>
        <p:spPr>
          <a:xfrm>
            <a:off x="1564833" y="3994867"/>
            <a:ext cx="532800" cy="763600"/>
          </a:xfrm>
          <a:prstGeom prst="curvedRightArrow">
            <a:avLst>
              <a:gd name="adj1" fmla="val 25000"/>
              <a:gd name="adj2" fmla="val 50000"/>
              <a:gd name="adj3" fmla="val 25000"/>
            </a:avLst>
          </a:prstGeom>
          <a:solidFill>
            <a:srgbClr val="4A86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pic>
        <p:nvPicPr>
          <p:cNvPr id="820" name="Shape 820"/>
          <p:cNvPicPr preferRelativeResize="0"/>
          <p:nvPr/>
        </p:nvPicPr>
        <p:blipFill>
          <a:blip r:embed="rId3">
            <a:alphaModFix/>
          </a:blip>
          <a:stretch>
            <a:fillRect/>
          </a:stretch>
        </p:blipFill>
        <p:spPr>
          <a:xfrm>
            <a:off x="11979600" y="203201"/>
            <a:ext cx="9200" cy="22257"/>
          </a:xfrm>
          <a:prstGeom prst="rect">
            <a:avLst/>
          </a:prstGeom>
          <a:noFill/>
          <a:ln>
            <a:noFill/>
          </a:ln>
        </p:spPr>
      </p:pic>
      <p:sp>
        <p:nvSpPr>
          <p:cNvPr id="821" name="Shape 821"/>
          <p:cNvSpPr/>
          <p:nvPr/>
        </p:nvSpPr>
        <p:spPr>
          <a:xfrm>
            <a:off x="2413600" y="3528867"/>
            <a:ext cx="2896400" cy="466000"/>
          </a:xfrm>
          <a:prstGeom prst="curvedDownArrow">
            <a:avLst>
              <a:gd name="adj1" fmla="val 25000"/>
              <a:gd name="adj2" fmla="val 50000"/>
              <a:gd name="adj3" fmla="val 25000"/>
            </a:avLst>
          </a:prstGeom>
          <a:solidFill>
            <a:srgbClr val="FF00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822" name="Shape 822"/>
          <p:cNvSpPr txBox="1"/>
          <p:nvPr/>
        </p:nvSpPr>
        <p:spPr>
          <a:xfrm>
            <a:off x="299633" y="3528867"/>
            <a:ext cx="1265200" cy="1581200"/>
          </a:xfrm>
          <a:prstGeom prst="rect">
            <a:avLst/>
          </a:prstGeom>
          <a:noFill/>
          <a:ln>
            <a:noFill/>
          </a:ln>
        </p:spPr>
        <p:txBody>
          <a:bodyPr wrap="square" lIns="121900" tIns="121900" rIns="121900" bIns="121900" anchor="t" anchorCtr="0">
            <a:noAutofit/>
          </a:bodyPr>
          <a:lstStyle/>
          <a:p>
            <a:r>
              <a:rPr lang="fr" sz="2400" kern="0" dirty="0">
                <a:solidFill>
                  <a:srgbClr val="4A86E8"/>
                </a:solidFill>
                <a:latin typeface="Arial"/>
                <a:cs typeface="Arial"/>
                <a:sym typeface="Arial"/>
              </a:rPr>
              <a:t>rapport interne simple</a:t>
            </a:r>
          </a:p>
        </p:txBody>
      </p:sp>
      <p:sp>
        <p:nvSpPr>
          <p:cNvPr id="823" name="Shape 823"/>
          <p:cNvSpPr txBox="1"/>
          <p:nvPr/>
        </p:nvSpPr>
        <p:spPr>
          <a:xfrm>
            <a:off x="2600733" y="2879667"/>
            <a:ext cx="3961600" cy="649200"/>
          </a:xfrm>
          <a:prstGeom prst="rect">
            <a:avLst/>
          </a:prstGeom>
          <a:noFill/>
          <a:ln>
            <a:noFill/>
          </a:ln>
        </p:spPr>
        <p:txBody>
          <a:bodyPr wrap="square" lIns="121900" tIns="121900" rIns="121900" bIns="121900" anchor="t" anchorCtr="0">
            <a:noAutofit/>
          </a:bodyPr>
          <a:lstStyle/>
          <a:p>
            <a:r>
              <a:rPr lang="fr" sz="2400" kern="0" dirty="0">
                <a:solidFill>
                  <a:srgbClr val="FF0000"/>
                </a:solidFill>
                <a:latin typeface="Arial"/>
                <a:cs typeface="Arial"/>
                <a:sym typeface="Arial"/>
              </a:rPr>
              <a:t>rapport externe simple </a:t>
            </a:r>
          </a:p>
        </p:txBody>
      </p:sp>
      <p:pic>
        <p:nvPicPr>
          <p:cNvPr id="824" name="Shape 824"/>
          <p:cNvPicPr preferRelativeResize="0"/>
          <p:nvPr/>
        </p:nvPicPr>
        <p:blipFill>
          <a:blip r:embed="rId4">
            <a:alphaModFix/>
          </a:blip>
          <a:stretch>
            <a:fillRect/>
          </a:stretch>
        </p:blipFill>
        <p:spPr>
          <a:xfrm>
            <a:off x="2851634" y="5784659"/>
            <a:ext cx="9127967" cy="677239"/>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27</a:t>
            </a:fld>
            <a:endParaRPr lang="fr">
              <a:solidFill>
                <a:prstClr val="black"/>
              </a:solidFill>
            </a:endParaRPr>
          </a:p>
        </p:txBody>
      </p:sp>
    </p:spTree>
    <p:extLst>
      <p:ext uri="{BB962C8B-B14F-4D97-AF65-F5344CB8AC3E}">
        <p14:creationId xmlns:p14="http://schemas.microsoft.com/office/powerpoint/2010/main" val="164183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title"/>
          </p:nvPr>
        </p:nvSpPr>
        <p:spPr>
          <a:xfrm>
            <a:off x="415600" y="373533"/>
            <a:ext cx="11360800" cy="763600"/>
          </a:xfrm>
          <a:prstGeom prst="rect">
            <a:avLst/>
          </a:prstGeom>
        </p:spPr>
        <p:txBody>
          <a:bodyPr vert="horz" wrap="square" lIns="121900" tIns="121900" rIns="121900" bIns="121900" rtlCol="0" anchor="t" anchorCtr="0">
            <a:noAutofit/>
          </a:bodyPr>
          <a:lstStyle/>
          <a:p>
            <a:r>
              <a:rPr lang="fr"/>
              <a:t>Version 2  </a:t>
            </a:r>
            <a:r>
              <a:rPr lang="fr" sz="2400"/>
              <a:t>extraits de la présentation d’Arnaud Simard  à l’ESEN</a:t>
            </a:r>
          </a:p>
        </p:txBody>
      </p:sp>
      <p:sp>
        <p:nvSpPr>
          <p:cNvPr id="830" name="Shape 830"/>
          <p:cNvSpPr txBox="1">
            <a:spLocks noGrp="1"/>
          </p:cNvSpPr>
          <p:nvPr>
            <p:ph type="body" idx="1"/>
          </p:nvPr>
        </p:nvSpPr>
        <p:spPr>
          <a:xfrm>
            <a:off x="203200" y="1536633"/>
            <a:ext cx="11573200" cy="5118000"/>
          </a:xfrm>
          <a:prstGeom prst="rect">
            <a:avLst/>
          </a:prstGeom>
        </p:spPr>
        <p:txBody>
          <a:bodyPr vert="horz" wrap="square" lIns="121900" tIns="121900" rIns="121900" bIns="121900" rtlCol="0" anchor="t" anchorCtr="0">
            <a:noAutofit/>
          </a:bodyPr>
          <a:lstStyle/>
          <a:p>
            <a:pPr marL="0" indent="0">
              <a:buNone/>
            </a:pPr>
            <a:r>
              <a:rPr lang="fr" dirty="0">
                <a:solidFill>
                  <a:srgbClr val="000000"/>
                </a:solidFill>
              </a:rPr>
              <a:t>Sachant que 4 bonbons valent 2,42 euros, combien valent 8 bonbons?</a:t>
            </a:r>
          </a:p>
          <a:p>
            <a:pPr marL="0" indent="0">
              <a:buNone/>
            </a:pPr>
            <a:endParaRPr dirty="0">
              <a:solidFill>
                <a:srgbClr val="000000"/>
              </a:solidFill>
            </a:endParaRPr>
          </a:p>
          <a:p>
            <a:pPr marL="0" indent="0">
              <a:buNone/>
            </a:pPr>
            <a:endParaRPr dirty="0">
              <a:solidFill>
                <a:srgbClr val="000000"/>
              </a:solidFill>
            </a:endParaRPr>
          </a:p>
          <a:p>
            <a:pPr marL="0" indent="0">
              <a:buNone/>
            </a:pPr>
            <a:r>
              <a:rPr lang="fr" dirty="0">
                <a:solidFill>
                  <a:srgbClr val="000000"/>
                </a:solidFill>
              </a:rPr>
              <a:t> </a:t>
            </a:r>
          </a:p>
          <a:p>
            <a:pPr marL="0" indent="0">
              <a:buNone/>
            </a:pPr>
            <a:endParaRPr dirty="0">
              <a:solidFill>
                <a:srgbClr val="000000"/>
              </a:solidFill>
            </a:endParaRPr>
          </a:p>
          <a:p>
            <a:pPr marL="0" indent="0">
              <a:buNone/>
            </a:pPr>
            <a:r>
              <a:rPr lang="fr" dirty="0">
                <a:solidFill>
                  <a:srgbClr val="000000"/>
                </a:solidFill>
              </a:rPr>
              <a:t>                            4 bonbons  coûtent  2,42                    </a:t>
            </a:r>
          </a:p>
          <a:p>
            <a:pPr marL="0" indent="0">
              <a:buNone/>
            </a:pPr>
            <a:endParaRPr dirty="0">
              <a:solidFill>
                <a:srgbClr val="000000"/>
              </a:solidFill>
            </a:endParaRPr>
          </a:p>
          <a:p>
            <a:pPr marL="0" indent="0">
              <a:buNone/>
            </a:pPr>
            <a:r>
              <a:rPr lang="fr" dirty="0">
                <a:solidFill>
                  <a:srgbClr val="000000"/>
                </a:solidFill>
              </a:rPr>
              <a:t>                            8 bonbons à             ?              </a:t>
            </a:r>
          </a:p>
          <a:p>
            <a:pPr marL="0" indent="0">
              <a:buNone/>
            </a:pPr>
            <a:endParaRPr lang="fr" dirty="0">
              <a:solidFill>
                <a:schemeClr val="accent1">
                  <a:lumMod val="75000"/>
                </a:schemeClr>
              </a:solidFill>
            </a:endParaRPr>
          </a:p>
          <a:p>
            <a:pPr marL="0" indent="0">
              <a:buNone/>
            </a:pPr>
            <a:r>
              <a:rPr lang="fr" dirty="0">
                <a:solidFill>
                  <a:schemeClr val="accent1">
                    <a:lumMod val="75000"/>
                  </a:schemeClr>
                </a:solidFill>
              </a:rPr>
              <a:t> </a:t>
            </a:r>
            <a:r>
              <a:rPr lang="fr" sz="1867" cap="none" dirty="0">
                <a:solidFill>
                  <a:schemeClr val="accent1">
                    <a:lumMod val="75000"/>
                  </a:schemeClr>
                </a:solidFill>
                <a:latin typeface="Times New Roman"/>
                <a:ea typeface="Times New Roman"/>
                <a:cs typeface="Times New Roman"/>
                <a:sym typeface="Times New Roman"/>
              </a:rPr>
              <a:t>Si le rapport interne est simple, on aura tendance à l’utiliser, c’est-à-dire utiliser les relations de linéarité : propriété additive et multiplicative.</a:t>
            </a:r>
          </a:p>
          <a:p>
            <a:pPr marL="0" indent="0">
              <a:buNone/>
            </a:pPr>
            <a:endParaRPr dirty="0">
              <a:solidFill>
                <a:srgbClr val="000000"/>
              </a:solidFill>
            </a:endParaRPr>
          </a:p>
          <a:p>
            <a:pPr marL="0" indent="-93131">
              <a:buClr>
                <a:schemeClr val="dk1"/>
              </a:buClr>
              <a:buSzPts val="1100"/>
              <a:buNone/>
            </a:pPr>
            <a:endParaRPr dirty="0">
              <a:solidFill>
                <a:srgbClr val="000000"/>
              </a:solidFill>
            </a:endParaRPr>
          </a:p>
          <a:p>
            <a:pPr marL="0" indent="0">
              <a:buNone/>
            </a:pPr>
            <a:endParaRPr dirty="0">
              <a:solidFill>
                <a:srgbClr val="000000"/>
              </a:solidFill>
            </a:endParaRPr>
          </a:p>
        </p:txBody>
      </p:sp>
      <p:pic>
        <p:nvPicPr>
          <p:cNvPr id="831" name="Shape 831"/>
          <p:cNvPicPr preferRelativeResize="0"/>
          <p:nvPr/>
        </p:nvPicPr>
        <p:blipFill>
          <a:blip r:embed="rId3">
            <a:alphaModFix/>
          </a:blip>
          <a:stretch>
            <a:fillRect/>
          </a:stretch>
        </p:blipFill>
        <p:spPr>
          <a:xfrm>
            <a:off x="203201" y="5936342"/>
            <a:ext cx="9127967" cy="718457"/>
          </a:xfrm>
          <a:prstGeom prst="rect">
            <a:avLst/>
          </a:prstGeom>
          <a:noFill/>
          <a:ln>
            <a:noFill/>
          </a:ln>
        </p:spPr>
      </p:pic>
      <p:sp>
        <p:nvSpPr>
          <p:cNvPr id="832" name="Shape 832"/>
          <p:cNvSpPr/>
          <p:nvPr/>
        </p:nvSpPr>
        <p:spPr>
          <a:xfrm>
            <a:off x="1538684" y="3610357"/>
            <a:ext cx="649200" cy="1062000"/>
          </a:xfrm>
          <a:prstGeom prst="curvedRightArrow">
            <a:avLst>
              <a:gd name="adj1" fmla="val 25000"/>
              <a:gd name="adj2" fmla="val 50000"/>
              <a:gd name="adj3" fmla="val 25000"/>
            </a:avLst>
          </a:prstGeom>
          <a:solidFill>
            <a:srgbClr val="4A86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833" name="Shape 833"/>
          <p:cNvSpPr/>
          <p:nvPr/>
        </p:nvSpPr>
        <p:spPr>
          <a:xfrm>
            <a:off x="2280400" y="2699517"/>
            <a:ext cx="2730000" cy="763600"/>
          </a:xfrm>
          <a:prstGeom prst="curvedDownArrow">
            <a:avLst>
              <a:gd name="adj1" fmla="val 25000"/>
              <a:gd name="adj2" fmla="val 50000"/>
              <a:gd name="adj3" fmla="val 25000"/>
            </a:avLst>
          </a:prstGeom>
          <a:solidFill>
            <a:srgbClr val="FF00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834" name="Shape 834"/>
          <p:cNvSpPr txBox="1"/>
          <p:nvPr/>
        </p:nvSpPr>
        <p:spPr>
          <a:xfrm>
            <a:off x="169144" y="2898250"/>
            <a:ext cx="1072657" cy="1579212"/>
          </a:xfrm>
          <a:prstGeom prst="rect">
            <a:avLst/>
          </a:prstGeom>
          <a:noFill/>
          <a:ln>
            <a:noFill/>
          </a:ln>
        </p:spPr>
        <p:txBody>
          <a:bodyPr wrap="square" lIns="121900" tIns="121900" rIns="121900" bIns="121900" anchor="t" anchorCtr="0">
            <a:noAutofit/>
          </a:bodyPr>
          <a:lstStyle/>
          <a:p>
            <a:pPr>
              <a:lnSpc>
                <a:spcPct val="115000"/>
              </a:lnSpc>
            </a:pPr>
            <a:r>
              <a:rPr lang="fr" sz="2400" kern="0" dirty="0">
                <a:solidFill>
                  <a:prstClr val="black"/>
                </a:solidFill>
                <a:latin typeface="Arial"/>
                <a:cs typeface="Arial"/>
                <a:sym typeface="Arial"/>
              </a:rPr>
              <a:t> </a:t>
            </a:r>
          </a:p>
          <a:p>
            <a:pPr indent="-93131">
              <a:lnSpc>
                <a:spcPct val="115000"/>
              </a:lnSpc>
              <a:buClr>
                <a:prstClr val="black"/>
              </a:buClr>
              <a:buSzPts val="1100"/>
            </a:pPr>
            <a:r>
              <a:rPr lang="fr" sz="1867" kern="0" dirty="0">
                <a:solidFill>
                  <a:srgbClr val="0000FF"/>
                </a:solidFill>
                <a:latin typeface="Arial"/>
                <a:cs typeface="Arial"/>
                <a:sym typeface="Arial"/>
              </a:rPr>
              <a:t>rapport interne simple</a:t>
            </a:r>
          </a:p>
          <a:p>
            <a:pPr indent="-93131">
              <a:lnSpc>
                <a:spcPct val="115000"/>
              </a:lnSpc>
              <a:buClr>
                <a:prstClr val="black"/>
              </a:buClr>
              <a:buSzPts val="1100"/>
            </a:pPr>
            <a:r>
              <a:rPr lang="fr" sz="2400" kern="0" dirty="0">
                <a:solidFill>
                  <a:prstClr val="black"/>
                </a:solidFill>
                <a:latin typeface="Arial"/>
                <a:cs typeface="Arial"/>
                <a:sym typeface="Arial"/>
              </a:rPr>
              <a:t>   	          </a:t>
            </a:r>
          </a:p>
        </p:txBody>
      </p:sp>
      <p:sp>
        <p:nvSpPr>
          <p:cNvPr id="835" name="Shape 835"/>
          <p:cNvSpPr txBox="1"/>
          <p:nvPr/>
        </p:nvSpPr>
        <p:spPr>
          <a:xfrm>
            <a:off x="2347033" y="2213867"/>
            <a:ext cx="5093600" cy="516000"/>
          </a:xfrm>
          <a:prstGeom prst="rect">
            <a:avLst/>
          </a:prstGeom>
          <a:noFill/>
          <a:ln>
            <a:noFill/>
          </a:ln>
        </p:spPr>
        <p:txBody>
          <a:bodyPr wrap="square" lIns="121900" tIns="121900" rIns="121900" bIns="121900" anchor="t" anchorCtr="0">
            <a:noAutofit/>
          </a:bodyPr>
          <a:lstStyle/>
          <a:p>
            <a:r>
              <a:rPr lang="fr" sz="2400" kern="0">
                <a:solidFill>
                  <a:srgbClr val="FF0000"/>
                </a:solidFill>
                <a:latin typeface="Arial"/>
                <a:cs typeface="Arial"/>
                <a:sym typeface="Arial"/>
              </a:rPr>
              <a:t>rapport externe complexe </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28</a:t>
            </a:fld>
            <a:endParaRPr lang="fr">
              <a:solidFill>
                <a:prstClr val="black"/>
              </a:solidFill>
            </a:endParaRPr>
          </a:p>
        </p:txBody>
      </p:sp>
    </p:spTree>
    <p:extLst>
      <p:ext uri="{BB962C8B-B14F-4D97-AF65-F5344CB8AC3E}">
        <p14:creationId xmlns:p14="http://schemas.microsoft.com/office/powerpoint/2010/main" val="861317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415467" y="271533"/>
            <a:ext cx="11360800" cy="763600"/>
          </a:xfrm>
          <a:prstGeom prst="rect">
            <a:avLst/>
          </a:prstGeom>
        </p:spPr>
        <p:txBody>
          <a:bodyPr vert="horz" wrap="square" lIns="121900" tIns="121900" rIns="121900" bIns="121900" rtlCol="0" anchor="t" anchorCtr="0">
            <a:noAutofit/>
          </a:bodyPr>
          <a:lstStyle/>
          <a:p>
            <a:r>
              <a:rPr lang="fr" dirty="0"/>
              <a:t>Version 3   </a:t>
            </a:r>
            <a:r>
              <a:rPr lang="fr" sz="2400" dirty="0"/>
              <a:t>extraits de la présentation d’Arnaud Simart  à l’ESEN</a:t>
            </a:r>
          </a:p>
          <a:p>
            <a:endParaRPr dirty="0"/>
          </a:p>
        </p:txBody>
      </p:sp>
      <p:sp>
        <p:nvSpPr>
          <p:cNvPr id="841" name="Shape 841"/>
          <p:cNvSpPr txBox="1">
            <a:spLocks noGrp="1"/>
          </p:cNvSpPr>
          <p:nvPr>
            <p:ph type="body" idx="1"/>
          </p:nvPr>
        </p:nvSpPr>
        <p:spPr>
          <a:xfrm>
            <a:off x="99867" y="1123577"/>
            <a:ext cx="11676400" cy="5531057"/>
          </a:xfrm>
          <a:prstGeom prst="rect">
            <a:avLst/>
          </a:prstGeom>
        </p:spPr>
        <p:txBody>
          <a:bodyPr vert="horz" wrap="square" lIns="121900" tIns="121900" rIns="121900" bIns="121900" rtlCol="0" anchor="t" anchorCtr="0">
            <a:noAutofit/>
          </a:bodyPr>
          <a:lstStyle/>
          <a:p>
            <a:pPr marL="0" indent="-93131">
              <a:spcBef>
                <a:spcPts val="1067"/>
              </a:spcBef>
              <a:buClr>
                <a:schemeClr val="dk1"/>
              </a:buClr>
              <a:buSzPts val="1100"/>
              <a:buNone/>
            </a:pPr>
            <a:r>
              <a:rPr lang="fr" dirty="0">
                <a:solidFill>
                  <a:schemeClr val="dk1"/>
                </a:solidFill>
              </a:rPr>
              <a:t>Sachant que 4 bonbons valent 2 euros, combien valent 14 bonbons?</a:t>
            </a:r>
          </a:p>
          <a:p>
            <a:pPr marL="0" indent="0">
              <a:buNone/>
            </a:pPr>
            <a:endParaRPr dirty="0"/>
          </a:p>
          <a:p>
            <a:pPr marL="0" indent="0">
              <a:buNone/>
            </a:pPr>
            <a:r>
              <a:rPr lang="fr" dirty="0"/>
              <a:t>                                          </a:t>
            </a:r>
          </a:p>
          <a:p>
            <a:pPr marL="0" indent="0">
              <a:buNone/>
            </a:pPr>
            <a:r>
              <a:rPr lang="fr" dirty="0">
                <a:solidFill>
                  <a:srgbClr val="00B050"/>
                </a:solidFill>
              </a:rPr>
              <a:t>                          </a:t>
            </a:r>
          </a:p>
          <a:p>
            <a:pPr marL="0" indent="0">
              <a:buNone/>
            </a:pPr>
            <a:endParaRPr lang="fr" dirty="0">
              <a:solidFill>
                <a:srgbClr val="00B050"/>
              </a:solidFill>
            </a:endParaRPr>
          </a:p>
          <a:p>
            <a:pPr marL="0" indent="0">
              <a:buNone/>
            </a:pPr>
            <a:endParaRPr lang="fr" dirty="0">
              <a:solidFill>
                <a:srgbClr val="00B050"/>
              </a:solidFill>
            </a:endParaRPr>
          </a:p>
          <a:p>
            <a:pPr marL="0" indent="0">
              <a:buNone/>
            </a:pPr>
            <a:r>
              <a:rPr lang="fr" dirty="0">
                <a:solidFill>
                  <a:srgbClr val="00B050"/>
                </a:solidFill>
              </a:rPr>
              <a:t>                                 </a:t>
            </a:r>
            <a:r>
              <a:rPr lang="fr" dirty="0">
                <a:solidFill>
                  <a:srgbClr val="000000"/>
                </a:solidFill>
              </a:rPr>
              <a:t>4 bonbons</a:t>
            </a:r>
            <a:r>
              <a:rPr lang="fr" dirty="0">
                <a:solidFill>
                  <a:srgbClr val="00B050"/>
                </a:solidFill>
              </a:rPr>
              <a:t>  </a:t>
            </a:r>
            <a:r>
              <a:rPr lang="fr" dirty="0">
                <a:solidFill>
                  <a:schemeClr val="dk1"/>
                </a:solidFill>
              </a:rPr>
              <a:t>coûtent  2 </a:t>
            </a:r>
            <a:r>
              <a:rPr lang="fr" dirty="0">
                <a:solidFill>
                  <a:srgbClr val="990000"/>
                </a:solidFill>
              </a:rPr>
              <a:t>euros</a:t>
            </a:r>
          </a:p>
          <a:p>
            <a:pPr marL="0" indent="0">
              <a:spcBef>
                <a:spcPts val="1067"/>
              </a:spcBef>
              <a:buNone/>
            </a:pPr>
            <a:r>
              <a:rPr lang="fr" dirty="0">
                <a:solidFill>
                  <a:schemeClr val="dk1"/>
                </a:solidFill>
              </a:rPr>
              <a:t>  	                  </a:t>
            </a:r>
            <a:r>
              <a:rPr lang="fr" dirty="0">
                <a:solidFill>
                  <a:srgbClr val="000000"/>
                </a:solidFill>
              </a:rPr>
              <a:t>14 bonbons</a:t>
            </a:r>
            <a:r>
              <a:rPr lang="fr" dirty="0">
                <a:solidFill>
                  <a:schemeClr val="dk1"/>
                </a:solidFill>
              </a:rPr>
              <a:t> coûtent  ? </a:t>
            </a:r>
          </a:p>
          <a:p>
            <a:pPr marL="0" indent="0">
              <a:spcBef>
                <a:spcPts val="1067"/>
              </a:spcBef>
              <a:buNone/>
            </a:pPr>
            <a:endParaRPr lang="fr" sz="1867" cap="none" dirty="0">
              <a:solidFill>
                <a:schemeClr val="dk1"/>
              </a:solidFill>
              <a:latin typeface="Times New Roman"/>
              <a:ea typeface="Times New Roman"/>
              <a:cs typeface="Times New Roman"/>
              <a:sym typeface="Times New Roman"/>
            </a:endParaRPr>
          </a:p>
          <a:p>
            <a:pPr marL="0" indent="0">
              <a:spcBef>
                <a:spcPts val="1067"/>
              </a:spcBef>
              <a:buNone/>
            </a:pPr>
            <a:r>
              <a:rPr lang="fr" sz="1867" cap="none" dirty="0">
                <a:solidFill>
                  <a:srgbClr val="FF0000"/>
                </a:solidFill>
                <a:latin typeface="Times New Roman"/>
                <a:ea typeface="Times New Roman"/>
                <a:cs typeface="Times New Roman"/>
                <a:sym typeface="Times New Roman"/>
              </a:rPr>
              <a:t>Le rapport externe (opérateur) est le rapport dans un couple de  données se  correspondant, c’est le coefficient de proportionnalité</a:t>
            </a:r>
          </a:p>
          <a:p>
            <a:pPr marL="0" indent="0">
              <a:buNone/>
            </a:pPr>
            <a:endParaRPr dirty="0"/>
          </a:p>
          <a:p>
            <a:pPr marL="0" indent="0">
              <a:buNone/>
            </a:pPr>
            <a:endParaRPr dirty="0"/>
          </a:p>
        </p:txBody>
      </p:sp>
      <p:sp>
        <p:nvSpPr>
          <p:cNvPr id="842" name="Shape 842"/>
          <p:cNvSpPr/>
          <p:nvPr/>
        </p:nvSpPr>
        <p:spPr>
          <a:xfrm>
            <a:off x="1897600" y="3828500"/>
            <a:ext cx="466000" cy="599200"/>
          </a:xfrm>
          <a:prstGeom prst="curvedRightArrow">
            <a:avLst>
              <a:gd name="adj1" fmla="val 25000"/>
              <a:gd name="adj2" fmla="val 50000"/>
              <a:gd name="adj3" fmla="val 25000"/>
            </a:avLst>
          </a:prstGeom>
          <a:solidFill>
            <a:srgbClr val="6D9EEB"/>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843" name="Shape 843"/>
          <p:cNvSpPr txBox="1"/>
          <p:nvPr/>
        </p:nvSpPr>
        <p:spPr>
          <a:xfrm>
            <a:off x="330486" y="3445700"/>
            <a:ext cx="1336497" cy="1273696"/>
          </a:xfrm>
          <a:prstGeom prst="rect">
            <a:avLst/>
          </a:prstGeom>
          <a:noFill/>
          <a:ln>
            <a:noFill/>
          </a:ln>
        </p:spPr>
        <p:txBody>
          <a:bodyPr wrap="square" lIns="121900" tIns="121900" rIns="121900" bIns="121900" anchor="t" anchorCtr="0">
            <a:noAutofit/>
          </a:bodyPr>
          <a:lstStyle/>
          <a:p>
            <a:r>
              <a:rPr lang="fr" sz="1867" b="1" kern="0" dirty="0">
                <a:solidFill>
                  <a:srgbClr val="4A86E8"/>
                </a:solidFill>
                <a:latin typeface="Arial"/>
                <a:cs typeface="Arial"/>
                <a:sym typeface="Arial"/>
              </a:rPr>
              <a:t>rapport </a:t>
            </a:r>
          </a:p>
          <a:p>
            <a:r>
              <a:rPr lang="fr" sz="1867" b="1" kern="0" dirty="0">
                <a:solidFill>
                  <a:srgbClr val="4A86E8"/>
                </a:solidFill>
                <a:latin typeface="Arial"/>
                <a:cs typeface="Arial"/>
                <a:sym typeface="Arial"/>
              </a:rPr>
              <a:t>interne      </a:t>
            </a:r>
          </a:p>
          <a:p>
            <a:r>
              <a:rPr lang="fr" sz="1867" b="1" kern="0" dirty="0">
                <a:solidFill>
                  <a:srgbClr val="4A86E8"/>
                </a:solidFill>
                <a:latin typeface="Arial"/>
                <a:cs typeface="Arial"/>
                <a:sym typeface="Arial"/>
              </a:rPr>
              <a:t>complexe</a:t>
            </a:r>
          </a:p>
        </p:txBody>
      </p:sp>
      <p:sp>
        <p:nvSpPr>
          <p:cNvPr id="844" name="Shape 844"/>
          <p:cNvSpPr txBox="1"/>
          <p:nvPr/>
        </p:nvSpPr>
        <p:spPr>
          <a:xfrm>
            <a:off x="2363600" y="2446900"/>
            <a:ext cx="3612000" cy="599200"/>
          </a:xfrm>
          <a:prstGeom prst="rect">
            <a:avLst/>
          </a:prstGeom>
          <a:noFill/>
          <a:ln>
            <a:noFill/>
          </a:ln>
        </p:spPr>
        <p:txBody>
          <a:bodyPr wrap="square" lIns="121900" tIns="121900" rIns="121900" bIns="121900" anchor="t" anchorCtr="0">
            <a:noAutofit/>
          </a:bodyPr>
          <a:lstStyle/>
          <a:p>
            <a:r>
              <a:rPr lang="fr" sz="2400" kern="0" dirty="0">
                <a:solidFill>
                  <a:srgbClr val="FF0000"/>
                </a:solidFill>
                <a:latin typeface="Arial"/>
                <a:cs typeface="Arial"/>
                <a:sym typeface="Arial"/>
              </a:rPr>
              <a:t>rapport externe simple</a:t>
            </a:r>
            <a:r>
              <a:rPr lang="fr" sz="1867" kern="0" dirty="0">
                <a:solidFill>
                  <a:srgbClr val="000000"/>
                </a:solidFill>
                <a:latin typeface="Arial"/>
                <a:cs typeface="Arial"/>
                <a:sym typeface="Arial"/>
              </a:rPr>
              <a:t> </a:t>
            </a:r>
          </a:p>
        </p:txBody>
      </p:sp>
      <p:sp>
        <p:nvSpPr>
          <p:cNvPr id="845" name="Shape 845"/>
          <p:cNvSpPr/>
          <p:nvPr/>
        </p:nvSpPr>
        <p:spPr>
          <a:xfrm>
            <a:off x="2546767" y="3046100"/>
            <a:ext cx="2796400" cy="399600"/>
          </a:xfrm>
          <a:prstGeom prst="curvedDownArrow">
            <a:avLst>
              <a:gd name="adj1" fmla="val 25000"/>
              <a:gd name="adj2" fmla="val 50000"/>
              <a:gd name="adj3" fmla="val 25000"/>
            </a:avLst>
          </a:prstGeom>
          <a:solidFill>
            <a:srgbClr val="FF00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pic>
        <p:nvPicPr>
          <p:cNvPr id="846" name="Shape 846"/>
          <p:cNvPicPr preferRelativeResize="0"/>
          <p:nvPr/>
        </p:nvPicPr>
        <p:blipFill>
          <a:blip r:embed="rId3">
            <a:alphaModFix/>
          </a:blip>
          <a:stretch>
            <a:fillRect/>
          </a:stretch>
        </p:blipFill>
        <p:spPr>
          <a:xfrm>
            <a:off x="203201" y="5692800"/>
            <a:ext cx="9601500" cy="962000"/>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29</a:t>
            </a:fld>
            <a:endParaRPr lang="fr">
              <a:solidFill>
                <a:prstClr val="black"/>
              </a:solidFill>
            </a:endParaRPr>
          </a:p>
        </p:txBody>
      </p:sp>
    </p:spTree>
    <p:extLst>
      <p:ext uri="{BB962C8B-B14F-4D97-AF65-F5344CB8AC3E}">
        <p14:creationId xmlns:p14="http://schemas.microsoft.com/office/powerpoint/2010/main" val="25970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415600" y="147837"/>
            <a:ext cx="11360800" cy="763600"/>
          </a:xfrm>
          <a:prstGeom prst="rect">
            <a:avLst/>
          </a:prstGeom>
        </p:spPr>
        <p:txBody>
          <a:bodyPr vert="horz" wrap="square" lIns="121900" tIns="121900" rIns="121900" bIns="121900" rtlCol="0" anchor="t" anchorCtr="0">
            <a:noAutofit/>
          </a:bodyPr>
          <a:lstStyle/>
          <a:p>
            <a:r>
              <a:rPr lang="fr" dirty="0"/>
              <a:t>Introduction  la proportionnalité</a:t>
            </a:r>
          </a:p>
        </p:txBody>
      </p:sp>
      <p:sp>
        <p:nvSpPr>
          <p:cNvPr id="686" name="Shape 686"/>
          <p:cNvSpPr txBox="1">
            <a:spLocks noGrp="1"/>
          </p:cNvSpPr>
          <p:nvPr>
            <p:ph type="body" idx="1"/>
          </p:nvPr>
        </p:nvSpPr>
        <p:spPr>
          <a:xfrm>
            <a:off x="415600" y="1082352"/>
            <a:ext cx="11360800" cy="5775649"/>
          </a:xfrm>
          <a:prstGeom prst="rect">
            <a:avLst/>
          </a:prstGeom>
        </p:spPr>
        <p:txBody>
          <a:bodyPr vert="horz" wrap="square" lIns="121900" tIns="121900" rIns="121900" bIns="121900" rtlCol="0" anchor="t" anchorCtr="0">
            <a:noAutofit/>
          </a:bodyPr>
          <a:lstStyle/>
          <a:p>
            <a:pPr marL="0" indent="0">
              <a:lnSpc>
                <a:spcPct val="100000"/>
              </a:lnSpc>
              <a:buNone/>
            </a:pPr>
            <a:r>
              <a:rPr lang="fr" dirty="0"/>
              <a:t>Une bille bleue vaut deux billes rouges. Si je te donne 3 billes bleues, combien me donnes-tu de billes rouges ?</a:t>
            </a:r>
          </a:p>
          <a:p>
            <a:pPr marL="0" indent="0">
              <a:lnSpc>
                <a:spcPct val="100000"/>
              </a:lnSpc>
              <a:buNone/>
            </a:pPr>
            <a:endParaRPr dirty="0"/>
          </a:p>
          <a:p>
            <a:pPr marL="0" indent="0">
              <a:lnSpc>
                <a:spcPct val="100000"/>
              </a:lnSpc>
              <a:buNone/>
            </a:pPr>
            <a:r>
              <a:rPr lang="fr" dirty="0"/>
              <a:t>                                                                   </a:t>
            </a:r>
          </a:p>
          <a:p>
            <a:pPr marL="0" indent="0">
              <a:lnSpc>
                <a:spcPct val="100000"/>
              </a:lnSpc>
              <a:buNone/>
            </a:pPr>
            <a:r>
              <a:rPr lang="fr" dirty="0"/>
              <a:t>                                                </a:t>
            </a:r>
          </a:p>
          <a:p>
            <a:pPr marL="0" indent="0">
              <a:lnSpc>
                <a:spcPct val="100000"/>
              </a:lnSpc>
              <a:buNone/>
            </a:pPr>
            <a:endParaRPr lang="fr" dirty="0"/>
          </a:p>
          <a:p>
            <a:pPr marL="0" indent="0">
              <a:lnSpc>
                <a:spcPct val="100000"/>
              </a:lnSpc>
              <a:buNone/>
            </a:pPr>
            <a:r>
              <a:rPr lang="fr" dirty="0"/>
              <a:t>                                                              vaut                                     </a:t>
            </a:r>
          </a:p>
          <a:p>
            <a:pPr marL="0" indent="0">
              <a:lnSpc>
                <a:spcPct val="100000"/>
              </a:lnSpc>
              <a:buNone/>
            </a:pPr>
            <a:endParaRPr dirty="0"/>
          </a:p>
          <a:p>
            <a:pPr marL="0" indent="0">
              <a:lnSpc>
                <a:spcPct val="100000"/>
              </a:lnSpc>
              <a:buNone/>
            </a:pPr>
            <a:endParaRPr dirty="0"/>
          </a:p>
          <a:p>
            <a:pPr marL="0" indent="0">
              <a:lnSpc>
                <a:spcPct val="100000"/>
              </a:lnSpc>
              <a:buNone/>
            </a:pPr>
            <a:r>
              <a:rPr lang="fr" dirty="0"/>
              <a:t>            </a:t>
            </a:r>
          </a:p>
          <a:p>
            <a:pPr marL="0" indent="0">
              <a:lnSpc>
                <a:spcPct val="100000"/>
              </a:lnSpc>
              <a:buNone/>
            </a:pPr>
            <a:endParaRPr dirty="0"/>
          </a:p>
          <a:p>
            <a:pPr marL="0" indent="0">
              <a:lnSpc>
                <a:spcPct val="100000"/>
              </a:lnSpc>
              <a:buNone/>
            </a:pPr>
            <a:r>
              <a:rPr lang="fr" dirty="0"/>
              <a:t>        </a:t>
            </a:r>
          </a:p>
          <a:p>
            <a:pPr marL="0" indent="0">
              <a:lnSpc>
                <a:spcPct val="100000"/>
              </a:lnSpc>
              <a:buNone/>
            </a:pPr>
            <a:r>
              <a:rPr lang="fr" dirty="0"/>
              <a:t>                                                               valent                               ????</a:t>
            </a:r>
          </a:p>
          <a:p>
            <a:pPr marL="0" indent="0">
              <a:lnSpc>
                <a:spcPct val="100000"/>
              </a:lnSpc>
              <a:buNone/>
            </a:pPr>
            <a:endParaRPr dirty="0"/>
          </a:p>
          <a:p>
            <a:pPr marL="0" indent="0">
              <a:lnSpc>
                <a:spcPct val="100000"/>
              </a:lnSpc>
              <a:buNone/>
            </a:pPr>
            <a:endParaRPr dirty="0"/>
          </a:p>
          <a:p>
            <a:pPr marL="0" indent="-93131">
              <a:lnSpc>
                <a:spcPct val="100000"/>
              </a:lnSpc>
              <a:buClr>
                <a:schemeClr val="dk1"/>
              </a:buClr>
              <a:buSzPts val="1100"/>
              <a:buNone/>
            </a:pPr>
            <a:r>
              <a:rPr lang="fr" sz="1867" b="1" dirty="0">
                <a:solidFill>
                  <a:schemeClr val="dk1"/>
                </a:solidFill>
              </a:rPr>
              <a:t>                                                                                                 Extraits  du nombre au cycle III </a:t>
            </a:r>
          </a:p>
          <a:p>
            <a:pPr marL="0" indent="-93131">
              <a:lnSpc>
                <a:spcPct val="100000"/>
              </a:lnSpc>
              <a:buClr>
                <a:schemeClr val="dk1"/>
              </a:buClr>
              <a:buSzPts val="1100"/>
              <a:buNone/>
            </a:pPr>
            <a:endParaRPr dirty="0"/>
          </a:p>
          <a:p>
            <a:pPr marL="0" indent="0">
              <a:lnSpc>
                <a:spcPct val="100000"/>
              </a:lnSpc>
              <a:buNone/>
            </a:pPr>
            <a:endParaRPr dirty="0"/>
          </a:p>
          <a:p>
            <a:pPr marL="0" indent="0">
              <a:buNone/>
            </a:pPr>
            <a:endParaRPr dirty="0"/>
          </a:p>
        </p:txBody>
      </p:sp>
      <p:pic>
        <p:nvPicPr>
          <p:cNvPr id="687" name="Shape 687"/>
          <p:cNvPicPr preferRelativeResize="0"/>
          <p:nvPr/>
        </p:nvPicPr>
        <p:blipFill>
          <a:blip r:embed="rId3">
            <a:alphaModFix/>
          </a:blip>
          <a:stretch>
            <a:fillRect/>
          </a:stretch>
        </p:blipFill>
        <p:spPr>
          <a:xfrm>
            <a:off x="1204956" y="2616123"/>
            <a:ext cx="1142067" cy="1142067"/>
          </a:xfrm>
          <a:prstGeom prst="rect">
            <a:avLst/>
          </a:prstGeom>
          <a:noFill/>
          <a:ln>
            <a:noFill/>
          </a:ln>
        </p:spPr>
      </p:pic>
      <p:pic>
        <p:nvPicPr>
          <p:cNvPr id="688" name="Shape 688"/>
          <p:cNvPicPr preferRelativeResize="0"/>
          <p:nvPr/>
        </p:nvPicPr>
        <p:blipFill>
          <a:blip r:embed="rId4">
            <a:alphaModFix/>
          </a:blip>
          <a:stretch>
            <a:fillRect/>
          </a:stretch>
        </p:blipFill>
        <p:spPr>
          <a:xfrm>
            <a:off x="7837667" y="2507333"/>
            <a:ext cx="1367400" cy="1367400"/>
          </a:xfrm>
          <a:prstGeom prst="rect">
            <a:avLst/>
          </a:prstGeom>
          <a:noFill/>
          <a:ln>
            <a:noFill/>
          </a:ln>
        </p:spPr>
      </p:pic>
      <p:pic>
        <p:nvPicPr>
          <p:cNvPr id="689" name="Shape 689"/>
          <p:cNvPicPr preferRelativeResize="0"/>
          <p:nvPr/>
        </p:nvPicPr>
        <p:blipFill>
          <a:blip r:embed="rId4">
            <a:alphaModFix/>
          </a:blip>
          <a:stretch>
            <a:fillRect/>
          </a:stretch>
        </p:blipFill>
        <p:spPr>
          <a:xfrm>
            <a:off x="6060000" y="2507333"/>
            <a:ext cx="1367400" cy="1367400"/>
          </a:xfrm>
          <a:prstGeom prst="rect">
            <a:avLst/>
          </a:prstGeom>
          <a:noFill/>
          <a:ln>
            <a:noFill/>
          </a:ln>
        </p:spPr>
      </p:pic>
      <p:pic>
        <p:nvPicPr>
          <p:cNvPr id="690" name="Shape 690"/>
          <p:cNvPicPr preferRelativeResize="0"/>
          <p:nvPr/>
        </p:nvPicPr>
        <p:blipFill>
          <a:blip r:embed="rId3">
            <a:alphaModFix/>
          </a:blip>
          <a:stretch>
            <a:fillRect/>
          </a:stretch>
        </p:blipFill>
        <p:spPr>
          <a:xfrm>
            <a:off x="415600" y="4383552"/>
            <a:ext cx="1142067" cy="1142067"/>
          </a:xfrm>
          <a:prstGeom prst="rect">
            <a:avLst/>
          </a:prstGeom>
          <a:noFill/>
          <a:ln>
            <a:noFill/>
          </a:ln>
        </p:spPr>
      </p:pic>
      <p:pic>
        <p:nvPicPr>
          <p:cNvPr id="691" name="Shape 691"/>
          <p:cNvPicPr preferRelativeResize="0"/>
          <p:nvPr/>
        </p:nvPicPr>
        <p:blipFill>
          <a:blip r:embed="rId3">
            <a:alphaModFix/>
          </a:blip>
          <a:stretch>
            <a:fillRect/>
          </a:stretch>
        </p:blipFill>
        <p:spPr>
          <a:xfrm>
            <a:off x="1821185" y="4383552"/>
            <a:ext cx="1142067" cy="1142067"/>
          </a:xfrm>
          <a:prstGeom prst="rect">
            <a:avLst/>
          </a:prstGeom>
          <a:noFill/>
          <a:ln>
            <a:noFill/>
          </a:ln>
        </p:spPr>
      </p:pic>
      <p:pic>
        <p:nvPicPr>
          <p:cNvPr id="692" name="Shape 692"/>
          <p:cNvPicPr preferRelativeResize="0"/>
          <p:nvPr/>
        </p:nvPicPr>
        <p:blipFill>
          <a:blip r:embed="rId3">
            <a:alphaModFix/>
          </a:blip>
          <a:stretch>
            <a:fillRect/>
          </a:stretch>
        </p:blipFill>
        <p:spPr>
          <a:xfrm>
            <a:off x="3134609" y="4383552"/>
            <a:ext cx="1142067" cy="1142067"/>
          </a:xfrm>
          <a:prstGeom prst="rect">
            <a:avLst/>
          </a:prstGeom>
          <a:noFill/>
          <a:ln>
            <a:noFill/>
          </a:ln>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a:t>
            </a:fld>
            <a:endParaRPr lang="fr">
              <a:solidFill>
                <a:prstClr val="black"/>
              </a:solidFill>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1033" y="6217623"/>
            <a:ext cx="953576" cy="561519"/>
          </a:xfrm>
          <a:prstGeom prst="rect">
            <a:avLst/>
          </a:prstGeom>
        </p:spPr>
      </p:pic>
    </p:spTree>
    <p:extLst>
      <p:ext uri="{BB962C8B-B14F-4D97-AF65-F5344CB8AC3E}">
        <p14:creationId xmlns:p14="http://schemas.microsoft.com/office/powerpoint/2010/main" val="312050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415600" y="193867"/>
            <a:ext cx="11360800" cy="763600"/>
          </a:xfrm>
          <a:prstGeom prst="rect">
            <a:avLst/>
          </a:prstGeom>
        </p:spPr>
        <p:txBody>
          <a:bodyPr vert="horz" wrap="square" lIns="121900" tIns="121900" rIns="121900" bIns="121900" rtlCol="0" anchor="t" anchorCtr="0">
            <a:noAutofit/>
          </a:bodyPr>
          <a:lstStyle/>
          <a:p>
            <a:r>
              <a:rPr lang="fr"/>
              <a:t>Version 4   </a:t>
            </a:r>
            <a:r>
              <a:rPr lang="fr" sz="2400"/>
              <a:t>extraits de la présentation d’Arnaud Simard à l’ESEN</a:t>
            </a:r>
          </a:p>
          <a:p>
            <a:endParaRPr/>
          </a:p>
        </p:txBody>
      </p:sp>
      <p:sp>
        <p:nvSpPr>
          <p:cNvPr id="852" name="Shape 852"/>
          <p:cNvSpPr txBox="1">
            <a:spLocks noGrp="1"/>
          </p:cNvSpPr>
          <p:nvPr>
            <p:ph type="body" idx="1"/>
          </p:nvPr>
        </p:nvSpPr>
        <p:spPr>
          <a:xfrm>
            <a:off x="149800" y="1131900"/>
            <a:ext cx="11626400" cy="5726000"/>
          </a:xfrm>
          <a:prstGeom prst="rect">
            <a:avLst/>
          </a:prstGeom>
        </p:spPr>
        <p:txBody>
          <a:bodyPr vert="horz" wrap="square" lIns="121900" tIns="121900" rIns="121900" bIns="121900" rtlCol="0" anchor="t" anchorCtr="0">
            <a:noAutofit/>
          </a:bodyPr>
          <a:lstStyle/>
          <a:p>
            <a:pPr marL="0" indent="-93131">
              <a:spcBef>
                <a:spcPts val="1067"/>
              </a:spcBef>
              <a:buClr>
                <a:schemeClr val="dk1"/>
              </a:buClr>
              <a:buSzPts val="1100"/>
              <a:buNone/>
            </a:pPr>
            <a:r>
              <a:rPr lang="fr" dirty="0">
                <a:solidFill>
                  <a:schemeClr val="dk1"/>
                </a:solidFill>
              </a:rPr>
              <a:t>Sachant que 4 bonbons valent 2,42 euros, combien valent 14 bonbons?</a:t>
            </a:r>
          </a:p>
          <a:p>
            <a:pPr marL="0" indent="0">
              <a:buNone/>
            </a:pPr>
            <a:endParaRPr dirty="0"/>
          </a:p>
          <a:p>
            <a:pPr marL="0" indent="0">
              <a:buNone/>
            </a:pPr>
            <a:r>
              <a:rPr lang="fr" dirty="0"/>
              <a:t> </a:t>
            </a:r>
          </a:p>
          <a:p>
            <a:pPr marL="0" indent="0">
              <a:buNone/>
            </a:pPr>
            <a:r>
              <a:rPr lang="fr" dirty="0"/>
              <a:t>                     </a:t>
            </a:r>
          </a:p>
          <a:p>
            <a:pPr marL="0" indent="0">
              <a:buNone/>
            </a:pPr>
            <a:r>
              <a:rPr lang="fr" dirty="0">
                <a:solidFill>
                  <a:srgbClr val="00B050"/>
                </a:solidFill>
              </a:rPr>
              <a:t>                               </a:t>
            </a:r>
          </a:p>
          <a:p>
            <a:pPr marL="0" indent="0">
              <a:buNone/>
            </a:pPr>
            <a:r>
              <a:rPr lang="fr" dirty="0">
                <a:solidFill>
                  <a:srgbClr val="00B050"/>
                </a:solidFill>
              </a:rPr>
              <a:t>                                      </a:t>
            </a:r>
            <a:r>
              <a:rPr lang="fr" dirty="0">
                <a:solidFill>
                  <a:srgbClr val="000000"/>
                </a:solidFill>
              </a:rPr>
              <a:t>4 bonbons</a:t>
            </a:r>
            <a:r>
              <a:rPr lang="fr" dirty="0">
                <a:solidFill>
                  <a:srgbClr val="00B050"/>
                </a:solidFill>
              </a:rPr>
              <a:t> </a:t>
            </a:r>
            <a:r>
              <a:rPr lang="fr" dirty="0">
                <a:solidFill>
                  <a:schemeClr val="dk1"/>
                </a:solidFill>
              </a:rPr>
              <a:t>coûtent 2,42 euros</a:t>
            </a:r>
          </a:p>
          <a:p>
            <a:pPr marL="0" indent="0">
              <a:spcBef>
                <a:spcPts val="1067"/>
              </a:spcBef>
              <a:buNone/>
            </a:pPr>
            <a:r>
              <a:rPr lang="fr" dirty="0">
                <a:solidFill>
                  <a:schemeClr val="dk1"/>
                </a:solidFill>
              </a:rPr>
              <a:t>    	                       </a:t>
            </a:r>
            <a:r>
              <a:rPr lang="fr" dirty="0">
                <a:solidFill>
                  <a:srgbClr val="000000"/>
                </a:solidFill>
              </a:rPr>
              <a:t>14 bonbons</a:t>
            </a:r>
            <a:r>
              <a:rPr lang="fr" dirty="0">
                <a:solidFill>
                  <a:schemeClr val="dk1"/>
                </a:solidFill>
              </a:rPr>
              <a:t> coûtent   ?</a:t>
            </a:r>
          </a:p>
          <a:p>
            <a:pPr marL="0" indent="0">
              <a:spcBef>
                <a:spcPts val="1067"/>
              </a:spcBef>
              <a:buNone/>
            </a:pPr>
            <a:endParaRPr dirty="0">
              <a:solidFill>
                <a:schemeClr val="dk1"/>
              </a:solidFill>
            </a:endParaRPr>
          </a:p>
          <a:p>
            <a:pPr marL="0" indent="0">
              <a:spcBef>
                <a:spcPts val="1067"/>
              </a:spcBef>
              <a:buNone/>
            </a:pPr>
            <a:r>
              <a:rPr lang="fr" sz="1333" dirty="0">
                <a:solidFill>
                  <a:schemeClr val="dk1"/>
                </a:solidFill>
                <a:latin typeface="Times New Roman"/>
                <a:ea typeface="Times New Roman"/>
                <a:cs typeface="Times New Roman"/>
                <a:sym typeface="Times New Roman"/>
              </a:rPr>
              <a:t> </a:t>
            </a:r>
          </a:p>
          <a:p>
            <a:pPr marL="0" indent="0">
              <a:spcBef>
                <a:spcPts val="1067"/>
              </a:spcBef>
              <a:buNone/>
            </a:pPr>
            <a:endParaRPr lang="fr" sz="1333" cap="none" dirty="0">
              <a:solidFill>
                <a:schemeClr val="dk1"/>
              </a:solidFill>
              <a:latin typeface="Times New Roman"/>
              <a:ea typeface="Times New Roman"/>
              <a:cs typeface="Times New Roman"/>
              <a:sym typeface="Times New Roman"/>
            </a:endParaRPr>
          </a:p>
          <a:p>
            <a:pPr marL="0" indent="0">
              <a:spcBef>
                <a:spcPts val="1067"/>
              </a:spcBef>
              <a:buNone/>
            </a:pPr>
            <a:endParaRPr lang="fr" sz="1333" cap="none" dirty="0">
              <a:solidFill>
                <a:schemeClr val="dk1"/>
              </a:solidFill>
              <a:latin typeface="Times New Roman"/>
              <a:ea typeface="Times New Roman"/>
              <a:cs typeface="Times New Roman"/>
              <a:sym typeface="Times New Roman"/>
            </a:endParaRPr>
          </a:p>
          <a:p>
            <a:pPr marL="0" indent="0">
              <a:spcBef>
                <a:spcPts val="1067"/>
              </a:spcBef>
              <a:buNone/>
            </a:pPr>
            <a:r>
              <a:rPr lang="fr" sz="1867" cap="none" dirty="0">
                <a:solidFill>
                  <a:schemeClr val="dk1"/>
                </a:solidFill>
                <a:latin typeface="Times New Roman"/>
                <a:ea typeface="Times New Roman"/>
                <a:cs typeface="Times New Roman"/>
                <a:sym typeface="Times New Roman"/>
              </a:rPr>
              <a:t>La valeur unitaire est compliquée et il est difficile de passer de 4 à 14…</a:t>
            </a:r>
          </a:p>
          <a:p>
            <a:pPr marL="0" indent="-93131">
              <a:spcBef>
                <a:spcPts val="1067"/>
              </a:spcBef>
              <a:buClr>
                <a:schemeClr val="dk1"/>
              </a:buClr>
              <a:buSzPts val="1100"/>
              <a:buNone/>
            </a:pPr>
            <a:r>
              <a:rPr lang="fr" sz="1867" cap="none" dirty="0">
                <a:solidFill>
                  <a:schemeClr val="dk1"/>
                </a:solidFill>
                <a:latin typeface="Times New Roman"/>
                <a:ea typeface="Times New Roman"/>
                <a:cs typeface="Times New Roman"/>
                <a:sym typeface="Times New Roman"/>
              </a:rPr>
              <a:t>Pas de procédure efficace simple</a:t>
            </a:r>
          </a:p>
          <a:p>
            <a:pPr marL="0" indent="0">
              <a:buNone/>
            </a:pPr>
            <a:endParaRPr dirty="0"/>
          </a:p>
        </p:txBody>
      </p:sp>
      <p:sp>
        <p:nvSpPr>
          <p:cNvPr id="853" name="Shape 853"/>
          <p:cNvSpPr/>
          <p:nvPr/>
        </p:nvSpPr>
        <p:spPr>
          <a:xfrm>
            <a:off x="2082987" y="3179433"/>
            <a:ext cx="449600" cy="848800"/>
          </a:xfrm>
          <a:prstGeom prst="curvedRightArrow">
            <a:avLst>
              <a:gd name="adj1" fmla="val 25000"/>
              <a:gd name="adj2" fmla="val 50000"/>
              <a:gd name="adj3" fmla="val 25000"/>
            </a:avLst>
          </a:prstGeom>
          <a:solidFill>
            <a:srgbClr val="4A86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854" name="Shape 854"/>
          <p:cNvSpPr/>
          <p:nvPr/>
        </p:nvSpPr>
        <p:spPr>
          <a:xfrm>
            <a:off x="2935004" y="2621633"/>
            <a:ext cx="2829600" cy="482800"/>
          </a:xfrm>
          <a:prstGeom prst="curvedDownArrow">
            <a:avLst>
              <a:gd name="adj1" fmla="val 25000"/>
              <a:gd name="adj2" fmla="val 50000"/>
              <a:gd name="adj3" fmla="val 25000"/>
            </a:avLst>
          </a:prstGeom>
          <a:solidFill>
            <a:srgbClr val="FF00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855" name="Shape 855"/>
          <p:cNvSpPr txBox="1"/>
          <p:nvPr/>
        </p:nvSpPr>
        <p:spPr>
          <a:xfrm>
            <a:off x="3054533" y="1939167"/>
            <a:ext cx="4311200" cy="616000"/>
          </a:xfrm>
          <a:prstGeom prst="rect">
            <a:avLst/>
          </a:prstGeom>
          <a:noFill/>
          <a:ln>
            <a:noFill/>
          </a:ln>
        </p:spPr>
        <p:txBody>
          <a:bodyPr wrap="square" lIns="121900" tIns="121900" rIns="121900" bIns="121900" anchor="t" anchorCtr="0">
            <a:noAutofit/>
          </a:bodyPr>
          <a:lstStyle/>
          <a:p>
            <a:r>
              <a:rPr lang="fr" sz="2400" kern="0" dirty="0">
                <a:solidFill>
                  <a:srgbClr val="FF0000"/>
                </a:solidFill>
                <a:latin typeface="Arial"/>
                <a:cs typeface="Arial"/>
                <a:sym typeface="Arial"/>
              </a:rPr>
              <a:t>rapport externe complexe</a:t>
            </a:r>
            <a:r>
              <a:rPr lang="fr" sz="1867" kern="0" dirty="0">
                <a:solidFill>
                  <a:srgbClr val="000000"/>
                </a:solidFill>
                <a:latin typeface="Arial"/>
                <a:cs typeface="Arial"/>
                <a:sym typeface="Arial"/>
              </a:rPr>
              <a:t> </a:t>
            </a:r>
          </a:p>
        </p:txBody>
      </p:sp>
      <p:sp>
        <p:nvSpPr>
          <p:cNvPr id="856" name="Shape 856"/>
          <p:cNvSpPr txBox="1"/>
          <p:nvPr/>
        </p:nvSpPr>
        <p:spPr>
          <a:xfrm>
            <a:off x="308993" y="2863033"/>
            <a:ext cx="1614800" cy="1481600"/>
          </a:xfrm>
          <a:prstGeom prst="rect">
            <a:avLst/>
          </a:prstGeom>
          <a:noFill/>
          <a:ln>
            <a:noFill/>
          </a:ln>
        </p:spPr>
        <p:txBody>
          <a:bodyPr wrap="square" lIns="121900" tIns="121900" rIns="121900" bIns="121900" anchor="t" anchorCtr="0">
            <a:noAutofit/>
          </a:bodyPr>
          <a:lstStyle/>
          <a:p>
            <a:r>
              <a:rPr lang="fr" sz="2400" kern="0">
                <a:solidFill>
                  <a:srgbClr val="4A86E8"/>
                </a:solidFill>
                <a:latin typeface="Arial"/>
                <a:cs typeface="Arial"/>
                <a:sym typeface="Arial"/>
              </a:rPr>
              <a:t>rapport</a:t>
            </a:r>
          </a:p>
          <a:p>
            <a:r>
              <a:rPr lang="fr" sz="2400" kern="0">
                <a:solidFill>
                  <a:srgbClr val="4A86E8"/>
                </a:solidFill>
                <a:latin typeface="Arial"/>
                <a:cs typeface="Arial"/>
                <a:sym typeface="Arial"/>
              </a:rPr>
              <a:t>interne </a:t>
            </a:r>
          </a:p>
          <a:p>
            <a:r>
              <a:rPr lang="fr" sz="2400" kern="0">
                <a:solidFill>
                  <a:srgbClr val="4A86E8"/>
                </a:solidFill>
                <a:latin typeface="Arial"/>
                <a:cs typeface="Arial"/>
                <a:sym typeface="Arial"/>
              </a:rPr>
              <a:t>complexe</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30</a:t>
            </a:fld>
            <a:endParaRPr lang="fr">
              <a:solidFill>
                <a:prstClr val="black"/>
              </a:solidFill>
            </a:endParaRPr>
          </a:p>
        </p:txBody>
      </p:sp>
    </p:spTree>
    <p:extLst>
      <p:ext uri="{BB962C8B-B14F-4D97-AF65-F5344CB8AC3E}">
        <p14:creationId xmlns:p14="http://schemas.microsoft.com/office/powerpoint/2010/main" val="2505139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prstGeom prst="rect">
            <a:avLst/>
          </a:prstGeom>
        </p:spPr>
        <p:txBody>
          <a:bodyPr vert="horz" wrap="square" lIns="121900" tIns="121900" rIns="121900" bIns="121900" rtlCol="0" anchor="t" anchorCtr="0">
            <a:noAutofit/>
          </a:bodyPr>
          <a:lstStyle/>
          <a:p>
            <a:pPr indent="-93131">
              <a:buClr>
                <a:schemeClr val="dk1"/>
              </a:buClr>
              <a:buSzPts val="1100"/>
            </a:pPr>
            <a:r>
              <a:rPr lang="fr" sz="2400"/>
              <a:t>extraits de la présentation d’Arnaud Simard à l’ESEN</a:t>
            </a:r>
          </a:p>
          <a:p>
            <a:endParaRPr/>
          </a:p>
        </p:txBody>
      </p:sp>
      <p:sp>
        <p:nvSpPr>
          <p:cNvPr id="862" name="Shape 862"/>
          <p:cNvSpPr txBox="1">
            <a:spLocks noGrp="1"/>
          </p:cNvSpPr>
          <p:nvPr>
            <p:ph type="body" idx="1"/>
          </p:nvPr>
        </p:nvSpPr>
        <p:spPr>
          <a:xfrm>
            <a:off x="0" y="1536633"/>
            <a:ext cx="12034800" cy="4988400"/>
          </a:xfrm>
          <a:prstGeom prst="rect">
            <a:avLst/>
          </a:prstGeom>
        </p:spPr>
        <p:txBody>
          <a:bodyPr vert="horz" wrap="square" lIns="121900" tIns="121900" rIns="121900" bIns="121900" rtlCol="0" anchor="t" anchorCtr="0">
            <a:noAutofit/>
          </a:bodyPr>
          <a:lstStyle/>
          <a:p>
            <a:pPr marL="0" indent="0">
              <a:buNone/>
            </a:pPr>
            <a:r>
              <a:rPr lang="fr" dirty="0">
                <a:solidFill>
                  <a:srgbClr val="000000"/>
                </a:solidFill>
              </a:rPr>
              <a:t>                                            Sachant que 4 bonbons valent 2 euros,                                                </a:t>
            </a:r>
          </a:p>
          <a:p>
            <a:pPr marL="0" indent="0">
              <a:buNone/>
            </a:pPr>
            <a:r>
              <a:rPr lang="fr" dirty="0">
                <a:solidFill>
                  <a:srgbClr val="000000"/>
                </a:solidFill>
              </a:rPr>
              <a:t>                                            combien valent 14 bonbons?</a:t>
            </a:r>
          </a:p>
          <a:p>
            <a:pPr marL="0" indent="0">
              <a:buNone/>
            </a:pPr>
            <a:r>
              <a:rPr lang="fr" dirty="0">
                <a:solidFill>
                  <a:srgbClr val="000000"/>
                </a:solidFill>
              </a:rPr>
              <a:t>                                               </a:t>
            </a:r>
            <a:r>
              <a:rPr lang="fr" sz="1600" dirty="0">
                <a:solidFill>
                  <a:srgbClr val="000000"/>
                </a:solidFill>
              </a:rPr>
              <a:t>(les implicites : les bonbons sont vendus au même tarif)</a:t>
            </a:r>
          </a:p>
          <a:p>
            <a:pPr marL="0" indent="0">
              <a:buNone/>
            </a:pPr>
            <a:endParaRPr dirty="0">
              <a:solidFill>
                <a:srgbClr val="741B47"/>
              </a:solidFill>
            </a:endParaRPr>
          </a:p>
          <a:p>
            <a:pPr marL="0" indent="0">
              <a:buNone/>
            </a:pPr>
            <a:r>
              <a:rPr lang="fr" dirty="0">
                <a:solidFill>
                  <a:srgbClr val="0000FF"/>
                </a:solidFill>
              </a:rPr>
              <a:t>Introduction </a:t>
            </a:r>
          </a:p>
          <a:p>
            <a:pPr marL="0" indent="0">
              <a:buNone/>
            </a:pPr>
            <a:r>
              <a:rPr lang="fr" dirty="0">
                <a:solidFill>
                  <a:srgbClr val="0000FF"/>
                </a:solidFill>
              </a:rPr>
              <a:t>d’un                  </a:t>
            </a:r>
          </a:p>
          <a:p>
            <a:pPr marL="0" indent="0">
              <a:buNone/>
            </a:pPr>
            <a:r>
              <a:rPr lang="fr" dirty="0">
                <a:solidFill>
                  <a:srgbClr val="0000FF"/>
                </a:solidFill>
              </a:rPr>
              <a:t>troisième couple                    </a:t>
            </a:r>
          </a:p>
          <a:p>
            <a:pPr marL="0" indent="0">
              <a:buNone/>
            </a:pPr>
            <a:r>
              <a:rPr lang="fr" dirty="0">
                <a:solidFill>
                  <a:srgbClr val="0000FF"/>
                </a:solidFill>
              </a:rPr>
              <a:t>de données</a:t>
            </a:r>
          </a:p>
          <a:p>
            <a:pPr marL="0" indent="0">
              <a:buNone/>
            </a:pPr>
            <a:r>
              <a:rPr lang="fr" dirty="0">
                <a:solidFill>
                  <a:srgbClr val="000000"/>
                </a:solidFill>
              </a:rPr>
              <a:t>                                            </a:t>
            </a:r>
          </a:p>
          <a:p>
            <a:pPr marL="0" indent="0">
              <a:buNone/>
            </a:pPr>
            <a:r>
              <a:rPr lang="fr" dirty="0">
                <a:solidFill>
                  <a:srgbClr val="000000"/>
                </a:solidFill>
              </a:rPr>
              <a:t>                                            Sachant que 4 bonbons valent 2 euros </a:t>
            </a:r>
          </a:p>
          <a:p>
            <a:pPr marL="0" indent="0">
              <a:buNone/>
            </a:pPr>
            <a:r>
              <a:rPr lang="fr" dirty="0">
                <a:solidFill>
                  <a:srgbClr val="000000"/>
                </a:solidFill>
              </a:rPr>
              <a:t>                                            </a:t>
            </a:r>
            <a:r>
              <a:rPr lang="fr" dirty="0">
                <a:solidFill>
                  <a:srgbClr val="4A86E8"/>
                </a:solidFill>
              </a:rPr>
              <a:t>et que 6 bonbons valent 3 euros,</a:t>
            </a:r>
            <a:r>
              <a:rPr lang="fr" dirty="0">
                <a:solidFill>
                  <a:srgbClr val="000000"/>
                </a:solidFill>
              </a:rPr>
              <a:t>                                          </a:t>
            </a:r>
          </a:p>
          <a:p>
            <a:pPr marL="0" indent="0">
              <a:buNone/>
            </a:pPr>
            <a:r>
              <a:rPr lang="fr" dirty="0">
                <a:solidFill>
                  <a:srgbClr val="000000"/>
                </a:solidFill>
              </a:rPr>
              <a:t>                                            combien valent 14 bonbons?</a:t>
            </a:r>
          </a:p>
          <a:p>
            <a:pPr marL="0" indent="0">
              <a:buNone/>
            </a:pPr>
            <a:endParaRPr dirty="0">
              <a:solidFill>
                <a:srgbClr val="000000"/>
              </a:solidFill>
            </a:endParaRPr>
          </a:p>
          <a:p>
            <a:pPr marL="0" indent="0">
              <a:buNone/>
            </a:pPr>
            <a:endParaRPr dirty="0">
              <a:solidFill>
                <a:srgbClr val="000000"/>
              </a:solidFill>
            </a:endParaRPr>
          </a:p>
          <a:p>
            <a:pPr marL="0" indent="-93131">
              <a:buClr>
                <a:schemeClr val="dk1"/>
              </a:buClr>
              <a:buSzPts val="1100"/>
              <a:buNone/>
            </a:pPr>
            <a:endParaRPr dirty="0">
              <a:solidFill>
                <a:srgbClr val="000000"/>
              </a:solidFill>
            </a:endParaRPr>
          </a:p>
          <a:p>
            <a:pPr marL="0" indent="0">
              <a:buNone/>
            </a:pPr>
            <a:endParaRPr dirty="0">
              <a:solidFill>
                <a:srgbClr val="000000"/>
              </a:solidFill>
            </a:endParaRPr>
          </a:p>
        </p:txBody>
      </p:sp>
      <p:sp>
        <p:nvSpPr>
          <p:cNvPr id="863" name="Shape 863"/>
          <p:cNvSpPr/>
          <p:nvPr/>
        </p:nvSpPr>
        <p:spPr>
          <a:xfrm>
            <a:off x="2313617" y="1880967"/>
            <a:ext cx="582800" cy="3944800"/>
          </a:xfrm>
          <a:prstGeom prst="curvedRightArrow">
            <a:avLst>
              <a:gd name="adj1" fmla="val 25000"/>
              <a:gd name="adj2" fmla="val 50000"/>
              <a:gd name="adj3" fmla="val 25000"/>
            </a:avLst>
          </a:prstGeom>
          <a:solidFill>
            <a:srgbClr val="4A86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864" name="Shape 864"/>
          <p:cNvSpPr txBox="1"/>
          <p:nvPr/>
        </p:nvSpPr>
        <p:spPr>
          <a:xfrm>
            <a:off x="4544267" y="3212567"/>
            <a:ext cx="5110000" cy="1531600"/>
          </a:xfrm>
          <a:prstGeom prst="rect">
            <a:avLst/>
          </a:prstGeom>
          <a:noFill/>
          <a:ln>
            <a:noFill/>
          </a:ln>
        </p:spPr>
        <p:txBody>
          <a:bodyPr wrap="square" lIns="121900" tIns="121900" rIns="121900" bIns="121900" anchor="t" anchorCtr="0">
            <a:noAutofit/>
          </a:bodyPr>
          <a:lstStyle/>
          <a:p>
            <a:pPr indent="-93131">
              <a:lnSpc>
                <a:spcPct val="115000"/>
              </a:lnSpc>
              <a:buClr>
                <a:prstClr val="black"/>
              </a:buClr>
              <a:buSzPts val="1100"/>
            </a:pPr>
            <a:r>
              <a:rPr lang="fr" sz="2400" kern="0">
                <a:solidFill>
                  <a:srgbClr val="FF0000"/>
                </a:solidFill>
                <a:latin typeface="Arial"/>
                <a:cs typeface="Arial"/>
                <a:sym typeface="Arial"/>
              </a:rPr>
              <a:t>Repérer des régularités</a:t>
            </a:r>
          </a:p>
          <a:p>
            <a:pPr indent="-93131">
              <a:lnSpc>
                <a:spcPct val="115000"/>
              </a:lnSpc>
              <a:buClr>
                <a:prstClr val="black"/>
              </a:buClr>
              <a:buSzPts val="1100"/>
            </a:pPr>
            <a:r>
              <a:rPr lang="fr" sz="2400" kern="0">
                <a:solidFill>
                  <a:srgbClr val="FF0000"/>
                </a:solidFill>
                <a:latin typeface="Arial"/>
                <a:cs typeface="Arial"/>
                <a:sym typeface="Arial"/>
              </a:rPr>
              <a:t>Tester des hypothèses de modèle</a:t>
            </a:r>
          </a:p>
          <a:p>
            <a:pPr indent="-93131">
              <a:lnSpc>
                <a:spcPct val="115000"/>
              </a:lnSpc>
              <a:buClr>
                <a:prstClr val="black"/>
              </a:buClr>
              <a:buSzPts val="1100"/>
            </a:pPr>
            <a:r>
              <a:rPr lang="fr" sz="2400" kern="0">
                <a:solidFill>
                  <a:srgbClr val="FF0000"/>
                </a:solidFill>
                <a:latin typeface="Arial"/>
                <a:cs typeface="Arial"/>
                <a:sym typeface="Arial"/>
              </a:rPr>
              <a:t>Diversifier les procédures</a:t>
            </a:r>
          </a:p>
          <a:p>
            <a:endParaRPr sz="1867" kern="0">
              <a:solidFill>
                <a:srgbClr val="FF0000"/>
              </a:solidFill>
              <a:latin typeface="Arial"/>
              <a:cs typeface="Arial"/>
              <a:sym typeface="Arial"/>
            </a:endParaRPr>
          </a:p>
        </p:txBody>
      </p:sp>
      <p:sp>
        <p:nvSpPr>
          <p:cNvPr id="865" name="Shape 865"/>
          <p:cNvSpPr/>
          <p:nvPr/>
        </p:nvSpPr>
        <p:spPr>
          <a:xfrm>
            <a:off x="2605017" y="3653567"/>
            <a:ext cx="1648000" cy="399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31</a:t>
            </a:fld>
            <a:endParaRPr lang="fr">
              <a:solidFill>
                <a:prstClr val="black"/>
              </a:solidFill>
            </a:endParaRPr>
          </a:p>
        </p:txBody>
      </p:sp>
    </p:spTree>
    <p:extLst>
      <p:ext uri="{BB962C8B-B14F-4D97-AF65-F5344CB8AC3E}">
        <p14:creationId xmlns:p14="http://schemas.microsoft.com/office/powerpoint/2010/main" val="4128449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1992313" y="333375"/>
            <a:ext cx="8229600" cy="129698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9pPr>
          </a:lstStyle>
          <a:p>
            <a:pPr algn="ctr">
              <a:buClrTx/>
              <a:buFontTx/>
              <a:buNone/>
            </a:pPr>
            <a:r>
              <a:rPr lang="fr-FR" altLang="fr-FR" kern="0">
                <a:cs typeface="Arial"/>
                <a:sym typeface="Arial"/>
              </a:rPr>
              <a:t>Sachant que 4 bonbons valent 2 euros, combien valent 8 bonbons?</a:t>
            </a:r>
          </a:p>
        </p:txBody>
      </p:sp>
      <p:sp>
        <p:nvSpPr>
          <p:cNvPr id="48131" name="Rectangle 2"/>
          <p:cNvSpPr>
            <a:spLocks noChangeArrowheads="1"/>
          </p:cNvSpPr>
          <p:nvPr/>
        </p:nvSpPr>
        <p:spPr bwMode="auto">
          <a:xfrm>
            <a:off x="1992313" y="3421064"/>
            <a:ext cx="8229600" cy="1296987"/>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9pPr>
          </a:lstStyle>
          <a:p>
            <a:pPr algn="ctr">
              <a:buClrTx/>
              <a:buFontTx/>
              <a:buNone/>
            </a:pPr>
            <a:r>
              <a:rPr lang="fr-FR" altLang="fr-FR" kern="0">
                <a:cs typeface="Arial"/>
                <a:sym typeface="Arial"/>
              </a:rPr>
              <a:t>Sachant que 4 bonbons valent 2 euros, combien valent 14 bonbons?</a:t>
            </a:r>
          </a:p>
        </p:txBody>
      </p:sp>
      <p:sp>
        <p:nvSpPr>
          <p:cNvPr id="48132" name="Rectangle 3"/>
          <p:cNvSpPr>
            <a:spLocks noChangeArrowheads="1"/>
          </p:cNvSpPr>
          <p:nvPr/>
        </p:nvSpPr>
        <p:spPr bwMode="auto">
          <a:xfrm>
            <a:off x="2046288" y="1831975"/>
            <a:ext cx="8229600" cy="129698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9pPr>
          </a:lstStyle>
          <a:p>
            <a:pPr algn="ctr">
              <a:buClrTx/>
              <a:buFontTx/>
              <a:buNone/>
            </a:pPr>
            <a:r>
              <a:rPr lang="fr-FR" altLang="fr-FR" kern="0">
                <a:cs typeface="Arial"/>
                <a:sym typeface="Arial"/>
              </a:rPr>
              <a:t>Sachant que 4 bonbons valent 2,42 euros, combien valent 8 bonbons?</a:t>
            </a:r>
          </a:p>
        </p:txBody>
      </p:sp>
      <p:sp>
        <p:nvSpPr>
          <p:cNvPr id="48133" name="Rectangle 4"/>
          <p:cNvSpPr>
            <a:spLocks noChangeArrowheads="1"/>
          </p:cNvSpPr>
          <p:nvPr/>
        </p:nvSpPr>
        <p:spPr bwMode="auto">
          <a:xfrm>
            <a:off x="1992313" y="5084764"/>
            <a:ext cx="8229600" cy="1296987"/>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9pPr>
          </a:lstStyle>
          <a:p>
            <a:pPr algn="ctr">
              <a:buClrTx/>
              <a:buFontTx/>
              <a:buNone/>
            </a:pPr>
            <a:r>
              <a:rPr lang="fr-FR" altLang="fr-FR" kern="0">
                <a:cs typeface="Arial"/>
                <a:sym typeface="Arial"/>
              </a:rPr>
              <a:t>Sachant que 4 stylos valent 2,42 euros, combien valent 14 bonbons?</a:t>
            </a:r>
          </a:p>
        </p:txBody>
      </p:sp>
      <p:sp>
        <p:nvSpPr>
          <p:cNvPr id="48134" name="WordArt 5"/>
          <p:cNvSpPr>
            <a:spLocks noChangeArrowheads="1" noChangeShapeType="1" noTextEdit="1"/>
          </p:cNvSpPr>
          <p:nvPr/>
        </p:nvSpPr>
        <p:spPr bwMode="auto">
          <a:xfrm>
            <a:off x="8759826" y="765175"/>
            <a:ext cx="1511300" cy="869951"/>
          </a:xfrm>
          <a:prstGeom prst="rect">
            <a:avLst/>
          </a:prstGeom>
        </p:spPr>
        <p:txBody>
          <a:bodyPr wrap="none" fromWordArt="1">
            <a:prstTxWarp prst="textSlantUp">
              <a:avLst>
                <a:gd name="adj" fmla="val 55556"/>
              </a:avLst>
            </a:prstTxWarp>
          </a:bodyPr>
          <a:lstStyle/>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interne simple</a:t>
            </a:r>
          </a:p>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externe simple</a:t>
            </a:r>
          </a:p>
        </p:txBody>
      </p:sp>
      <p:sp>
        <p:nvSpPr>
          <p:cNvPr id="48135" name="WordArt 6"/>
          <p:cNvSpPr>
            <a:spLocks noChangeArrowheads="1" noChangeShapeType="1" noTextEdit="1"/>
          </p:cNvSpPr>
          <p:nvPr/>
        </p:nvSpPr>
        <p:spPr bwMode="auto">
          <a:xfrm rot="300000">
            <a:off x="8810626" y="2281239"/>
            <a:ext cx="1368425" cy="1039812"/>
          </a:xfrm>
          <a:prstGeom prst="rect">
            <a:avLst/>
          </a:prstGeom>
        </p:spPr>
        <p:txBody>
          <a:bodyPr wrap="none" fromWordArt="1">
            <a:prstTxWarp prst="textSlantUp">
              <a:avLst>
                <a:gd name="adj" fmla="val 55556"/>
              </a:avLst>
            </a:prstTxWarp>
          </a:bodyPr>
          <a:lstStyle/>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interne simple</a:t>
            </a:r>
          </a:p>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externe complexe</a:t>
            </a:r>
          </a:p>
        </p:txBody>
      </p:sp>
      <p:sp>
        <p:nvSpPr>
          <p:cNvPr id="48136" name="WordArt 7"/>
          <p:cNvSpPr>
            <a:spLocks noChangeArrowheads="1" noChangeShapeType="1" noTextEdit="1"/>
          </p:cNvSpPr>
          <p:nvPr/>
        </p:nvSpPr>
        <p:spPr bwMode="auto">
          <a:xfrm rot="300000">
            <a:off x="8832852" y="3779839"/>
            <a:ext cx="1368425" cy="1039812"/>
          </a:xfrm>
          <a:prstGeom prst="rect">
            <a:avLst/>
          </a:prstGeom>
        </p:spPr>
        <p:txBody>
          <a:bodyPr wrap="none" fromWordArt="1">
            <a:prstTxWarp prst="textSlantUp">
              <a:avLst>
                <a:gd name="adj" fmla="val 55556"/>
              </a:avLst>
            </a:prstTxWarp>
          </a:bodyPr>
          <a:lstStyle/>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interne complexe</a:t>
            </a:r>
          </a:p>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externe simple</a:t>
            </a:r>
          </a:p>
        </p:txBody>
      </p:sp>
      <p:sp>
        <p:nvSpPr>
          <p:cNvPr id="48137" name="WordArt 8"/>
          <p:cNvSpPr>
            <a:spLocks noChangeArrowheads="1" noChangeShapeType="1" noTextEdit="1"/>
          </p:cNvSpPr>
          <p:nvPr/>
        </p:nvSpPr>
        <p:spPr bwMode="auto">
          <a:xfrm rot="300000">
            <a:off x="8832852" y="5443539"/>
            <a:ext cx="1368425" cy="1039812"/>
          </a:xfrm>
          <a:prstGeom prst="rect">
            <a:avLst/>
          </a:prstGeom>
        </p:spPr>
        <p:txBody>
          <a:bodyPr wrap="none" fromWordArt="1">
            <a:prstTxWarp prst="textSlantUp">
              <a:avLst>
                <a:gd name="adj" fmla="val 55556"/>
              </a:avLst>
            </a:prstTxWarp>
          </a:bodyPr>
          <a:lstStyle/>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interne complexe</a:t>
            </a:r>
          </a:p>
          <a:p>
            <a:pPr algn="ctr"/>
            <a:r>
              <a:rPr lang="fr-FR" sz="3600" kern="10">
                <a:ln w="9360">
                  <a:solidFill>
                    <a:srgbClr val="000000"/>
                  </a:solidFill>
                  <a:miter lim="800000"/>
                  <a:headEnd/>
                  <a:tailEnd/>
                </a:ln>
                <a:solidFill>
                  <a:srgbClr val="FF0000"/>
                </a:solidFill>
                <a:latin typeface="Arial Black" panose="020B0A04020102020204" pitchFamily="34" charset="0"/>
                <a:cs typeface="Arial"/>
                <a:sym typeface="Arial"/>
              </a:rPr>
              <a:t>rapport externe complexe</a:t>
            </a:r>
          </a:p>
        </p:txBody>
      </p:sp>
      <p:sp>
        <p:nvSpPr>
          <p:cNvPr id="48138" name="Text Box 9"/>
          <p:cNvSpPr txBox="1">
            <a:spLocks noChangeArrowheads="1"/>
          </p:cNvSpPr>
          <p:nvPr/>
        </p:nvSpPr>
        <p:spPr bwMode="auto">
          <a:xfrm>
            <a:off x="3725864" y="4357690"/>
            <a:ext cx="487535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solidFill>
                  <a:srgbClr val="FF0000"/>
                </a:solidFill>
                <a:cs typeface="Arial" panose="020B0604020202020204" pitchFamily="34" charset="0"/>
                <a:sym typeface="Arial"/>
              </a:rPr>
              <a:t>→ </a:t>
            </a:r>
            <a:r>
              <a:rPr lang="fr-FR" altLang="fr-FR" sz="1800" kern="0">
                <a:solidFill>
                  <a:srgbClr val="FF0000"/>
                </a:solidFill>
                <a:cs typeface="Arial"/>
                <a:sym typeface="Arial"/>
              </a:rPr>
              <a:t>Utilisation du coefficient de proportionnalité</a:t>
            </a:r>
          </a:p>
        </p:txBody>
      </p:sp>
      <p:sp>
        <p:nvSpPr>
          <p:cNvPr id="48139" name="Text Box 10"/>
          <p:cNvSpPr txBox="1">
            <a:spLocks noChangeArrowheads="1"/>
          </p:cNvSpPr>
          <p:nvPr/>
        </p:nvSpPr>
        <p:spPr bwMode="auto">
          <a:xfrm>
            <a:off x="4064000" y="2767014"/>
            <a:ext cx="4195677"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solidFill>
                  <a:srgbClr val="FF0000"/>
                </a:solidFill>
                <a:cs typeface="Arial" panose="020B0604020202020204" pitchFamily="34" charset="0"/>
                <a:sym typeface="Arial"/>
              </a:rPr>
              <a:t>→ </a:t>
            </a:r>
            <a:r>
              <a:rPr lang="fr-FR" altLang="fr-FR" sz="1800" kern="0">
                <a:solidFill>
                  <a:srgbClr val="FF0000"/>
                </a:solidFill>
                <a:cs typeface="Arial"/>
                <a:sym typeface="Arial"/>
              </a:rPr>
              <a:t>Utilisation des propriétés de linéarité</a:t>
            </a:r>
          </a:p>
        </p:txBody>
      </p:sp>
      <p:sp>
        <p:nvSpPr>
          <p:cNvPr id="48140" name="Rectangle 2"/>
          <p:cNvSpPr>
            <a:spLocks noChangeArrowheads="1"/>
          </p:cNvSpPr>
          <p:nvPr/>
        </p:nvSpPr>
        <p:spPr bwMode="auto">
          <a:xfrm>
            <a:off x="1524000" y="-22225"/>
            <a:ext cx="9144000" cy="6858000"/>
          </a:xfrm>
          <a:prstGeom prst="rect">
            <a:avLst/>
          </a:prstGeom>
          <a:solidFill>
            <a:schemeClr val="bg1">
              <a:alpha val="81960"/>
            </a:schemeClr>
          </a:solidFill>
          <a:ln w="9525" algn="ctr">
            <a:solidFill>
              <a:schemeClr val="tx1"/>
            </a:solidFill>
            <a:round/>
            <a:headEnd/>
            <a:tailEnd/>
          </a:ln>
        </p:spPr>
        <p:txBody>
          <a:bodyP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sp>
        <p:nvSpPr>
          <p:cNvPr id="26637" name="Flèche vers le bas 3"/>
          <p:cNvSpPr>
            <a:spLocks noChangeArrowheads="1"/>
          </p:cNvSpPr>
          <p:nvPr/>
        </p:nvSpPr>
        <p:spPr bwMode="auto">
          <a:xfrm>
            <a:off x="2220913" y="333376"/>
            <a:ext cx="792163" cy="5978525"/>
          </a:xfrm>
          <a:prstGeom prst="downArrow">
            <a:avLst>
              <a:gd name="adj1" fmla="val 10417"/>
              <a:gd name="adj2" fmla="val 85988"/>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sp>
        <p:nvSpPr>
          <p:cNvPr id="15" name="Rectangle 14"/>
          <p:cNvSpPr/>
          <p:nvPr/>
        </p:nvSpPr>
        <p:spPr bwMode="auto">
          <a:xfrm>
            <a:off x="2805114" y="1997075"/>
            <a:ext cx="2859087" cy="9413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Clr>
                <a:srgbClr val="000000"/>
              </a:buClr>
              <a:buSzPct val="100000"/>
              <a:buFont typeface="Times New Roman" pitchFamily="18" charset="0"/>
              <a:buNone/>
              <a:defRPr/>
            </a:pPr>
            <a:r>
              <a:rPr lang="fr-FR" sz="1400" kern="0" dirty="0">
                <a:solidFill>
                  <a:prstClr val="black"/>
                </a:solidFill>
                <a:sym typeface="Arial"/>
              </a:rPr>
              <a:t>Relation entre les nombres (variable didactique fondamentale)</a:t>
            </a:r>
          </a:p>
        </p:txBody>
      </p:sp>
      <p:sp>
        <p:nvSpPr>
          <p:cNvPr id="16" name="Rectangle 15"/>
          <p:cNvSpPr/>
          <p:nvPr/>
        </p:nvSpPr>
        <p:spPr bwMode="auto">
          <a:xfrm>
            <a:off x="2782889" y="603251"/>
            <a:ext cx="2520951" cy="635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Clr>
                <a:srgbClr val="000000"/>
              </a:buClr>
              <a:buSzPct val="100000"/>
              <a:buFont typeface="Times New Roman" pitchFamily="18" charset="0"/>
              <a:buNone/>
              <a:defRPr/>
            </a:pPr>
            <a:r>
              <a:rPr lang="fr-FR" sz="1400" kern="0" dirty="0">
                <a:solidFill>
                  <a:prstClr val="black"/>
                </a:solidFill>
                <a:sym typeface="Arial"/>
              </a:rPr>
              <a:t>Pourquoi changer de procédure ?</a:t>
            </a:r>
          </a:p>
        </p:txBody>
      </p:sp>
      <p:sp>
        <p:nvSpPr>
          <p:cNvPr id="17" name="Rectangle 16"/>
          <p:cNvSpPr/>
          <p:nvPr/>
        </p:nvSpPr>
        <p:spPr bwMode="auto">
          <a:xfrm>
            <a:off x="2816226" y="3727450"/>
            <a:ext cx="2703513" cy="630239"/>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Clr>
                <a:srgbClr val="000000"/>
              </a:buClr>
              <a:buSzPct val="100000"/>
              <a:buFont typeface="Times New Roman" pitchFamily="18" charset="0"/>
              <a:buNone/>
              <a:defRPr/>
            </a:pPr>
            <a:r>
              <a:rPr lang="fr-FR" sz="1400" kern="0" dirty="0">
                <a:solidFill>
                  <a:prstClr val="black"/>
                </a:solidFill>
                <a:sym typeface="Arial"/>
              </a:rPr>
              <a:t>Savoir faire « parler les nombres </a:t>
            </a:r>
            <a:r>
              <a:rPr lang="fr-FR" sz="1400" kern="0" dirty="0">
                <a:solidFill>
                  <a:prstClr val="black"/>
                </a:solidFill>
                <a:sym typeface="Arial"/>
                <a:hlinkClick r:id="rId3" action="ppaction://hlinkfile"/>
              </a:rPr>
              <a:t>*</a:t>
            </a:r>
            <a:r>
              <a:rPr lang="fr-FR" sz="1400" kern="0" dirty="0">
                <a:solidFill>
                  <a:prstClr val="black"/>
                </a:solidFill>
                <a:sym typeface="Arial"/>
              </a:rPr>
              <a:t> »</a:t>
            </a:r>
          </a:p>
        </p:txBody>
      </p:sp>
      <p:sp>
        <p:nvSpPr>
          <p:cNvPr id="18" name="Flèche vers le bas 3"/>
          <p:cNvSpPr>
            <a:spLocks noChangeArrowheads="1"/>
          </p:cNvSpPr>
          <p:nvPr/>
        </p:nvSpPr>
        <p:spPr bwMode="auto">
          <a:xfrm>
            <a:off x="6575425" y="333376"/>
            <a:ext cx="792163" cy="5978525"/>
          </a:xfrm>
          <a:prstGeom prst="downArrow">
            <a:avLst>
              <a:gd name="adj1" fmla="val 10417"/>
              <a:gd name="adj2" fmla="val 85988"/>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sp>
        <p:nvSpPr>
          <p:cNvPr id="20" name="Rectangle 19"/>
          <p:cNvSpPr/>
          <p:nvPr/>
        </p:nvSpPr>
        <p:spPr bwMode="auto">
          <a:xfrm>
            <a:off x="7175501" y="603251"/>
            <a:ext cx="2520951" cy="635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Clr>
                <a:srgbClr val="000000"/>
              </a:buClr>
              <a:buSzPct val="100000"/>
              <a:buFont typeface="Times New Roman" pitchFamily="18" charset="0"/>
              <a:buNone/>
              <a:defRPr/>
            </a:pPr>
            <a:r>
              <a:rPr lang="fr-FR" sz="1400" kern="0" dirty="0">
                <a:solidFill>
                  <a:prstClr val="black"/>
                </a:solidFill>
                <a:sym typeface="Arial"/>
              </a:rPr>
              <a:t>Nombres entiers</a:t>
            </a:r>
          </a:p>
        </p:txBody>
      </p:sp>
      <p:sp>
        <p:nvSpPr>
          <p:cNvPr id="21" name="Rectangle 20"/>
          <p:cNvSpPr/>
          <p:nvPr/>
        </p:nvSpPr>
        <p:spPr bwMode="auto">
          <a:xfrm>
            <a:off x="7248526" y="3357563"/>
            <a:ext cx="2520951" cy="635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Clr>
                <a:srgbClr val="000000"/>
              </a:buClr>
              <a:buSzPct val="100000"/>
              <a:buFont typeface="Times New Roman" pitchFamily="18" charset="0"/>
              <a:buNone/>
              <a:defRPr/>
            </a:pPr>
            <a:r>
              <a:rPr lang="fr-FR" sz="1400" kern="0" dirty="0">
                <a:solidFill>
                  <a:prstClr val="black"/>
                </a:solidFill>
                <a:sym typeface="Arial"/>
              </a:rPr>
              <a:t>Nombres rationnels</a:t>
            </a:r>
          </a:p>
        </p:txBody>
      </p:sp>
      <p:sp>
        <p:nvSpPr>
          <p:cNvPr id="22" name="Rectangle 21"/>
          <p:cNvSpPr/>
          <p:nvPr/>
        </p:nvSpPr>
        <p:spPr bwMode="auto">
          <a:xfrm>
            <a:off x="7175501" y="1989139"/>
            <a:ext cx="2520951" cy="635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Clr>
                <a:srgbClr val="000000"/>
              </a:buClr>
              <a:buSzPct val="100000"/>
              <a:buFont typeface="Times New Roman" pitchFamily="18" charset="0"/>
              <a:buNone/>
              <a:defRPr/>
            </a:pPr>
            <a:r>
              <a:rPr lang="fr-FR" sz="1400" kern="0" dirty="0">
                <a:solidFill>
                  <a:prstClr val="black"/>
                </a:solidFill>
                <a:sym typeface="Arial"/>
              </a:rPr>
              <a:t>Nombres décimaux</a:t>
            </a:r>
          </a:p>
        </p:txBody>
      </p:sp>
      <p:sp>
        <p:nvSpPr>
          <p:cNvPr id="23" name="Rectangle 22"/>
          <p:cNvSpPr/>
          <p:nvPr/>
        </p:nvSpPr>
        <p:spPr bwMode="auto">
          <a:xfrm>
            <a:off x="7243763" y="4724401"/>
            <a:ext cx="2519363" cy="6365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Clr>
                <a:srgbClr val="000000"/>
              </a:buClr>
              <a:buSzPct val="100000"/>
              <a:buFont typeface="Times New Roman" pitchFamily="18" charset="0"/>
              <a:buNone/>
              <a:defRPr/>
            </a:pPr>
            <a:r>
              <a:rPr lang="fr-FR" sz="1400" kern="0" dirty="0">
                <a:solidFill>
                  <a:prstClr val="black"/>
                </a:solidFill>
                <a:sym typeface="Arial"/>
              </a:rPr>
              <a:t>Nombres irrationnels</a:t>
            </a:r>
          </a:p>
        </p:txBody>
      </p:sp>
      <p:sp>
        <p:nvSpPr>
          <p:cNvPr id="2" name="Espace réservé du pied de page 1"/>
          <p:cNvSpPr>
            <a:spLocks noGrp="1"/>
          </p:cNvSpPr>
          <p:nvPr>
            <p:ph type="ftr" sz="quarter" idx="11"/>
          </p:nvPr>
        </p:nvSpPr>
        <p:spPr>
          <a:xfrm>
            <a:off x="1" y="6318331"/>
            <a:ext cx="6672887" cy="365125"/>
          </a:xfrm>
        </p:spPr>
        <p:txBody>
          <a:bodyPr/>
          <a:lstStyle/>
          <a:p>
            <a:r>
              <a:rPr lang="fr-FR" dirty="0">
                <a:solidFill>
                  <a:prstClr val="black"/>
                </a:solidFill>
              </a:rPr>
              <a:t>MISSION MATHS 68</a:t>
            </a:r>
            <a:endParaRPr lang="en-US" dirty="0">
              <a:solidFill>
                <a:prstClr val="black"/>
              </a:solidFill>
            </a:endParaRPr>
          </a:p>
        </p:txBody>
      </p:sp>
      <p:sp>
        <p:nvSpPr>
          <p:cNvPr id="3" name="Espace réservé du numéro de diapositive 2"/>
          <p:cNvSpPr>
            <a:spLocks noGrp="1"/>
          </p:cNvSpPr>
          <p:nvPr>
            <p:ph type="sldNum" sz="quarter" idx="12"/>
          </p:nvPr>
        </p:nvSpPr>
        <p:spPr/>
        <p:txBody>
          <a:bodyPr/>
          <a:lstStyle/>
          <a:p>
            <a:fld id="{00000000-1234-1234-1234-123412341234}" type="slidenum">
              <a:rPr lang="fr" sz="1333">
                <a:solidFill>
                  <a:srgbClr val="355071"/>
                </a:solidFill>
              </a:rPr>
              <a:pPr/>
              <a:t>32</a:t>
            </a:fld>
            <a:endParaRPr lang="fr" sz="1333">
              <a:solidFill>
                <a:srgbClr val="355071"/>
              </a:solidFill>
            </a:endParaRPr>
          </a:p>
        </p:txBody>
      </p:sp>
    </p:spTree>
    <p:extLst>
      <p:ext uri="{BB962C8B-B14F-4D97-AF65-F5344CB8AC3E}">
        <p14:creationId xmlns:p14="http://schemas.microsoft.com/office/powerpoint/2010/main" val="21753140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P spid="15" grpId="0" animBg="1"/>
      <p:bldP spid="16" grpId="0" animBg="1"/>
      <p:bldP spid="17" grpId="0" animBg="1"/>
      <p:bldP spid="18"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3436939" y="1168402"/>
            <a:ext cx="466215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800" kern="0">
                <a:cs typeface="Arial"/>
                <a:sym typeface="Arial"/>
              </a:rPr>
              <a:t>Agrandissement – réduction</a:t>
            </a:r>
          </a:p>
        </p:txBody>
      </p:sp>
      <p:sp>
        <p:nvSpPr>
          <p:cNvPr id="70659" name="Rectangle 20"/>
          <p:cNvSpPr>
            <a:spLocks noChangeArrowheads="1"/>
          </p:cNvSpPr>
          <p:nvPr/>
        </p:nvSpPr>
        <p:spPr bwMode="auto">
          <a:xfrm>
            <a:off x="2640013" y="476251"/>
            <a:ext cx="6851651"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spcBef>
                <a:spcPts val="8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9pPr>
          </a:lstStyle>
          <a:p>
            <a:pPr algn="ctr">
              <a:spcBef>
                <a:spcPts val="700"/>
              </a:spcBef>
              <a:buClrTx/>
            </a:pPr>
            <a:r>
              <a:rPr lang="fr-FR" altLang="fr-FR" sz="3600" u="sng" kern="0" dirty="0">
                <a:cs typeface="Arial"/>
                <a:sym typeface="Arial"/>
              </a:rPr>
              <a:t>La proportionnalité en géométrie</a:t>
            </a:r>
          </a:p>
        </p:txBody>
      </p:sp>
      <p:grpSp>
        <p:nvGrpSpPr>
          <p:cNvPr id="17" name="Groupe 16"/>
          <p:cNvGrpSpPr>
            <a:grpSpLocks/>
          </p:cNvGrpSpPr>
          <p:nvPr/>
        </p:nvGrpSpPr>
        <p:grpSpPr bwMode="auto">
          <a:xfrm>
            <a:off x="1874839" y="2420939"/>
            <a:ext cx="2752725" cy="2592387"/>
            <a:chOff x="350764" y="2420938"/>
            <a:chExt cx="2752726" cy="2592238"/>
          </a:xfrm>
        </p:grpSpPr>
        <p:grpSp>
          <p:nvGrpSpPr>
            <p:cNvPr id="70668" name="Group 2"/>
            <p:cNvGrpSpPr>
              <a:grpSpLocks/>
            </p:cNvGrpSpPr>
            <p:nvPr/>
          </p:nvGrpSpPr>
          <p:grpSpPr bwMode="auto">
            <a:xfrm>
              <a:off x="755576" y="2888558"/>
              <a:ext cx="2149476" cy="1665288"/>
              <a:chOff x="794" y="1888"/>
              <a:chExt cx="1354" cy="1049"/>
            </a:xfrm>
          </p:grpSpPr>
          <p:grpSp>
            <p:nvGrpSpPr>
              <p:cNvPr id="70670" name="Group 3"/>
              <p:cNvGrpSpPr>
                <a:grpSpLocks/>
              </p:cNvGrpSpPr>
              <p:nvPr/>
            </p:nvGrpSpPr>
            <p:grpSpPr bwMode="auto">
              <a:xfrm>
                <a:off x="1020" y="2115"/>
                <a:ext cx="951" cy="587"/>
                <a:chOff x="1020" y="2115"/>
                <a:chExt cx="951" cy="587"/>
              </a:xfrm>
            </p:grpSpPr>
            <p:sp>
              <p:nvSpPr>
                <p:cNvPr id="70674" name="Line 4"/>
                <p:cNvSpPr>
                  <a:spLocks noChangeShapeType="1"/>
                </p:cNvSpPr>
                <p:nvPr/>
              </p:nvSpPr>
              <p:spPr bwMode="auto">
                <a:xfrm flipV="1">
                  <a:off x="1020" y="2114"/>
                  <a:ext cx="588" cy="54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0675" name="Line 5"/>
                <p:cNvSpPr>
                  <a:spLocks noChangeShapeType="1"/>
                </p:cNvSpPr>
                <p:nvPr/>
              </p:nvSpPr>
              <p:spPr bwMode="auto">
                <a:xfrm>
                  <a:off x="1609" y="2116"/>
                  <a:ext cx="361" cy="5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0676" name="Line 6"/>
                <p:cNvSpPr>
                  <a:spLocks noChangeShapeType="1"/>
                </p:cNvSpPr>
                <p:nvPr/>
              </p:nvSpPr>
              <p:spPr bwMode="auto">
                <a:xfrm>
                  <a:off x="1020" y="2658"/>
                  <a:ext cx="951" cy="4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grpSp>
          <p:sp>
            <p:nvSpPr>
              <p:cNvPr id="70671" name="Text Box 7"/>
              <p:cNvSpPr txBox="1">
                <a:spLocks noChangeArrowheads="1"/>
              </p:cNvSpPr>
              <p:nvPr/>
            </p:nvSpPr>
            <p:spPr bwMode="auto">
              <a:xfrm>
                <a:off x="794" y="2613"/>
                <a:ext cx="21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A</a:t>
                </a:r>
              </a:p>
            </p:txBody>
          </p:sp>
          <p:sp>
            <p:nvSpPr>
              <p:cNvPr id="70672" name="Text Box 8"/>
              <p:cNvSpPr txBox="1">
                <a:spLocks noChangeArrowheads="1"/>
              </p:cNvSpPr>
              <p:nvPr/>
            </p:nvSpPr>
            <p:spPr bwMode="auto">
              <a:xfrm>
                <a:off x="1475" y="1888"/>
                <a:ext cx="21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B</a:t>
                </a:r>
              </a:p>
            </p:txBody>
          </p:sp>
          <p:sp>
            <p:nvSpPr>
              <p:cNvPr id="70673" name="Text Box 9"/>
              <p:cNvSpPr txBox="1">
                <a:spLocks noChangeArrowheads="1"/>
              </p:cNvSpPr>
              <p:nvPr/>
            </p:nvSpPr>
            <p:spPr bwMode="auto">
              <a:xfrm>
                <a:off x="1928" y="2703"/>
                <a:ext cx="2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C</a:t>
                </a:r>
              </a:p>
            </p:txBody>
          </p:sp>
        </p:grpSp>
        <p:sp>
          <p:nvSpPr>
            <p:cNvPr id="70669" name="Rectangle 1"/>
            <p:cNvSpPr>
              <a:spLocks noChangeArrowheads="1"/>
            </p:cNvSpPr>
            <p:nvPr/>
          </p:nvSpPr>
          <p:spPr bwMode="auto">
            <a:xfrm>
              <a:off x="350764" y="2420938"/>
              <a:ext cx="2752726" cy="25922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grpSp>
      <p:grpSp>
        <p:nvGrpSpPr>
          <p:cNvPr id="18" name="Groupe 17"/>
          <p:cNvGrpSpPr>
            <a:grpSpLocks/>
          </p:cNvGrpSpPr>
          <p:nvPr/>
        </p:nvGrpSpPr>
        <p:grpSpPr bwMode="auto">
          <a:xfrm>
            <a:off x="4845051" y="2178052"/>
            <a:ext cx="1655763" cy="1343025"/>
            <a:chOff x="3320567" y="2178463"/>
            <a:chExt cx="1656184" cy="1342278"/>
          </a:xfrm>
        </p:grpSpPr>
        <p:cxnSp>
          <p:nvCxnSpPr>
            <p:cNvPr id="70666" name="Connecteur droit avec flèche 14"/>
            <p:cNvCxnSpPr>
              <a:cxnSpLocks noChangeShapeType="1"/>
            </p:cNvCxnSpPr>
            <p:nvPr/>
          </p:nvCxnSpPr>
          <p:spPr bwMode="auto">
            <a:xfrm>
              <a:off x="3320567" y="3512803"/>
              <a:ext cx="1656184" cy="79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0667" name="Imag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2346" y="2178463"/>
              <a:ext cx="1279453" cy="117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e 18"/>
          <p:cNvGrpSpPr>
            <a:grpSpLocks/>
          </p:cNvGrpSpPr>
          <p:nvPr/>
        </p:nvGrpSpPr>
        <p:grpSpPr bwMode="auto">
          <a:xfrm>
            <a:off x="6743703" y="2079626"/>
            <a:ext cx="3854451" cy="2992439"/>
            <a:chOff x="5220074" y="2080405"/>
            <a:chExt cx="3854451" cy="2991657"/>
          </a:xfrm>
        </p:grpSpPr>
        <p:grpSp>
          <p:nvGrpSpPr>
            <p:cNvPr id="51210" name="Group 10"/>
            <p:cNvGrpSpPr>
              <a:grpSpLocks/>
            </p:cNvGrpSpPr>
            <p:nvPr/>
          </p:nvGrpSpPr>
          <p:grpSpPr bwMode="auto">
            <a:xfrm>
              <a:off x="5220074" y="2172581"/>
              <a:ext cx="3854451" cy="2530475"/>
              <a:chOff x="2745" y="1434"/>
              <a:chExt cx="2428" cy="1594"/>
            </a:xfrm>
            <a:noFill/>
          </p:grpSpPr>
          <p:sp>
            <p:nvSpPr>
              <p:cNvPr id="50183" name="Text Box 11"/>
              <p:cNvSpPr txBox="1">
                <a:spLocks noChangeArrowheads="1"/>
              </p:cNvSpPr>
              <p:nvPr/>
            </p:nvSpPr>
            <p:spPr bwMode="auto">
              <a:xfrm>
                <a:off x="4196" y="1434"/>
                <a:ext cx="244" cy="234"/>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defRPr/>
                </a:pPr>
                <a:r>
                  <a:rPr lang="fr-FR" altLang="fr-FR" sz="1800" kern="0">
                    <a:cs typeface="Arial"/>
                    <a:sym typeface="Arial"/>
                  </a:rPr>
                  <a:t>B’</a:t>
                </a:r>
              </a:p>
            </p:txBody>
          </p:sp>
          <p:grpSp>
            <p:nvGrpSpPr>
              <p:cNvPr id="50184" name="Group 12"/>
              <p:cNvGrpSpPr>
                <a:grpSpLocks/>
              </p:cNvGrpSpPr>
              <p:nvPr/>
            </p:nvGrpSpPr>
            <p:grpSpPr bwMode="auto">
              <a:xfrm>
                <a:off x="2745" y="1616"/>
                <a:ext cx="2428" cy="1412"/>
                <a:chOff x="2745" y="1616"/>
                <a:chExt cx="2428" cy="1412"/>
              </a:xfrm>
              <a:grpFill/>
            </p:grpSpPr>
            <p:grpSp>
              <p:nvGrpSpPr>
                <p:cNvPr id="50185" name="Group 13"/>
                <p:cNvGrpSpPr>
                  <a:grpSpLocks/>
                </p:cNvGrpSpPr>
                <p:nvPr/>
              </p:nvGrpSpPr>
              <p:grpSpPr bwMode="auto">
                <a:xfrm>
                  <a:off x="2971" y="1616"/>
                  <a:ext cx="1948" cy="1177"/>
                  <a:chOff x="2971" y="1616"/>
                  <a:chExt cx="1948" cy="1177"/>
                </a:xfrm>
                <a:grpFill/>
              </p:grpSpPr>
              <p:sp>
                <p:nvSpPr>
                  <p:cNvPr id="50188" name="Line 14"/>
                  <p:cNvSpPr>
                    <a:spLocks noChangeShapeType="1"/>
                  </p:cNvSpPr>
                  <p:nvPr/>
                </p:nvSpPr>
                <p:spPr bwMode="auto">
                  <a:xfrm flipV="1">
                    <a:off x="2971" y="1615"/>
                    <a:ext cx="1205" cy="1090"/>
                  </a:xfrm>
                  <a:prstGeom prst="line">
                    <a:avLst/>
                  </a:prstGeom>
                  <a:gr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r-FR" sz="1400" kern="0">
                      <a:solidFill>
                        <a:srgbClr val="000000"/>
                      </a:solidFill>
                      <a:latin typeface="Arial"/>
                      <a:cs typeface="Arial"/>
                      <a:sym typeface="Arial"/>
                    </a:endParaRPr>
                  </a:p>
                </p:txBody>
              </p:sp>
              <p:sp>
                <p:nvSpPr>
                  <p:cNvPr id="50189" name="Line 15"/>
                  <p:cNvSpPr>
                    <a:spLocks noChangeShapeType="1"/>
                  </p:cNvSpPr>
                  <p:nvPr/>
                </p:nvSpPr>
                <p:spPr bwMode="auto">
                  <a:xfrm>
                    <a:off x="4177" y="1617"/>
                    <a:ext cx="741" cy="1176"/>
                  </a:xfrm>
                  <a:prstGeom prst="line">
                    <a:avLst/>
                  </a:prstGeom>
                  <a:gr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r-FR" sz="1400" kern="0">
                      <a:solidFill>
                        <a:srgbClr val="000000"/>
                      </a:solidFill>
                      <a:latin typeface="Arial"/>
                      <a:cs typeface="Arial"/>
                      <a:sym typeface="Arial"/>
                    </a:endParaRPr>
                  </a:p>
                </p:txBody>
              </p:sp>
              <p:sp>
                <p:nvSpPr>
                  <p:cNvPr id="50190" name="Line 16"/>
                  <p:cNvSpPr>
                    <a:spLocks noChangeShapeType="1"/>
                  </p:cNvSpPr>
                  <p:nvPr/>
                </p:nvSpPr>
                <p:spPr bwMode="auto">
                  <a:xfrm>
                    <a:off x="2971" y="2704"/>
                    <a:ext cx="1948" cy="89"/>
                  </a:xfrm>
                  <a:prstGeom prst="line">
                    <a:avLst/>
                  </a:prstGeom>
                  <a:gr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fr-FR" sz="1400" kern="0">
                      <a:solidFill>
                        <a:srgbClr val="000000"/>
                      </a:solidFill>
                      <a:latin typeface="Arial"/>
                      <a:cs typeface="Arial"/>
                      <a:sym typeface="Arial"/>
                    </a:endParaRPr>
                  </a:p>
                </p:txBody>
              </p:sp>
            </p:grpSp>
            <p:sp>
              <p:nvSpPr>
                <p:cNvPr id="50186" name="Text Box 17"/>
                <p:cNvSpPr txBox="1">
                  <a:spLocks noChangeArrowheads="1"/>
                </p:cNvSpPr>
                <p:nvPr/>
              </p:nvSpPr>
              <p:spPr bwMode="auto">
                <a:xfrm>
                  <a:off x="2745" y="2658"/>
                  <a:ext cx="244" cy="234"/>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defRPr/>
                  </a:pPr>
                  <a:r>
                    <a:rPr lang="fr-FR" altLang="fr-FR" sz="1800" kern="0">
                      <a:cs typeface="Arial"/>
                      <a:sym typeface="Arial"/>
                    </a:rPr>
                    <a:t>A’</a:t>
                  </a:r>
                </a:p>
              </p:txBody>
            </p:sp>
            <p:sp>
              <p:nvSpPr>
                <p:cNvPr id="50187" name="Text Box 18"/>
                <p:cNvSpPr txBox="1">
                  <a:spLocks noChangeArrowheads="1"/>
                </p:cNvSpPr>
                <p:nvPr/>
              </p:nvSpPr>
              <p:spPr bwMode="auto">
                <a:xfrm>
                  <a:off x="4921" y="2794"/>
                  <a:ext cx="252" cy="234"/>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defRPr/>
                  </a:pPr>
                  <a:r>
                    <a:rPr lang="fr-FR" altLang="fr-FR" sz="1800" kern="0">
                      <a:cs typeface="Arial"/>
                      <a:sym typeface="Arial"/>
                    </a:rPr>
                    <a:t>C’</a:t>
                  </a:r>
                </a:p>
              </p:txBody>
            </p:sp>
          </p:grpSp>
        </p:grpSp>
        <p:sp>
          <p:nvSpPr>
            <p:cNvPr id="70665" name="Rectangle 36"/>
            <p:cNvSpPr>
              <a:spLocks noChangeArrowheads="1"/>
            </p:cNvSpPr>
            <p:nvPr/>
          </p:nvSpPr>
          <p:spPr bwMode="auto">
            <a:xfrm>
              <a:off x="5237762" y="2080405"/>
              <a:ext cx="3830410" cy="299165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fr-FR" altLang="fr-FR" sz="1400" kern="0">
                <a:solidFill>
                  <a:srgbClr val="000000"/>
                </a:solidFill>
                <a:latin typeface="Arial"/>
                <a:cs typeface="Arial"/>
                <a:sym typeface="Arial"/>
              </a:endParaRPr>
            </a:p>
          </p:txBody>
        </p:sp>
      </p:grpSp>
      <p:sp>
        <p:nvSpPr>
          <p:cNvPr id="20" name="ZoneTexte 19">
            <a:hlinkClick r:id="rId4" action="ppaction://hlinkfile"/>
          </p:cNvPr>
          <p:cNvSpPr txBox="1"/>
          <p:nvPr/>
        </p:nvSpPr>
        <p:spPr>
          <a:xfrm rot="19924724">
            <a:off x="9401505" y="1103200"/>
            <a:ext cx="1929020" cy="307777"/>
          </a:xfrm>
          <a:prstGeom prst="rect">
            <a:avLst/>
          </a:prstGeom>
          <a:noFill/>
          <a:ln>
            <a:solidFill>
              <a:schemeClr val="accent1"/>
            </a:solidFill>
          </a:ln>
        </p:spPr>
        <p:txBody>
          <a:bodyPr wrap="square">
            <a:spAutoFit/>
          </a:bodyPr>
          <a:lstStyle/>
          <a:p>
            <a:pPr>
              <a:defRPr/>
            </a:pPr>
            <a:r>
              <a:rPr lang="fr-FR" sz="1400" kern="0" dirty="0">
                <a:solidFill>
                  <a:srgbClr val="2FA3EE">
                    <a:lumMod val="75000"/>
                  </a:srgbClr>
                </a:solidFill>
                <a:latin typeface="Arial"/>
                <a:cs typeface="Arial"/>
                <a:sym typeface="Arial"/>
              </a:rPr>
              <a:t>Doc. </a:t>
            </a:r>
            <a:r>
              <a:rPr lang="fr-FR" sz="1400" kern="0" dirty="0" err="1">
                <a:solidFill>
                  <a:srgbClr val="2FA3EE">
                    <a:lumMod val="75000"/>
                  </a:srgbClr>
                </a:solidFill>
                <a:latin typeface="Arial"/>
                <a:cs typeface="Arial"/>
                <a:sym typeface="Arial"/>
              </a:rPr>
              <a:t>eduscol</a:t>
            </a:r>
            <a:endParaRPr lang="fr-FR" sz="1400" kern="0" dirty="0">
              <a:solidFill>
                <a:srgbClr val="2FA3EE">
                  <a:lumMod val="75000"/>
                </a:srgbClr>
              </a:solidFill>
              <a:latin typeface="Arial"/>
              <a:cs typeface="Arial"/>
              <a:sym typeface="Arial"/>
            </a:endParaRPr>
          </a:p>
        </p:txBody>
      </p:sp>
      <p:sp>
        <p:nvSpPr>
          <p:cNvPr id="2" name="Espace réservé du pied de page 1"/>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3" name="Espace réservé du numéro de diapositive 2"/>
          <p:cNvSpPr>
            <a:spLocks noGrp="1"/>
          </p:cNvSpPr>
          <p:nvPr>
            <p:ph type="sldNum" sz="quarter" idx="12"/>
          </p:nvPr>
        </p:nvSpPr>
        <p:spPr/>
        <p:txBody>
          <a:bodyPr/>
          <a:lstStyle/>
          <a:p>
            <a:fld id="{00000000-1234-1234-1234-123412341234}" type="slidenum">
              <a:rPr lang="fr" sz="1333">
                <a:solidFill>
                  <a:srgbClr val="355071"/>
                </a:solidFill>
              </a:rPr>
              <a:pPr/>
              <a:t>33</a:t>
            </a:fld>
            <a:endParaRPr lang="fr" sz="1333">
              <a:solidFill>
                <a:srgbClr val="355071"/>
              </a:solidFill>
            </a:endParaRPr>
          </a:p>
        </p:txBody>
      </p:sp>
    </p:spTree>
    <p:extLst>
      <p:ext uri="{BB962C8B-B14F-4D97-AF65-F5344CB8AC3E}">
        <p14:creationId xmlns:p14="http://schemas.microsoft.com/office/powerpoint/2010/main" val="31778870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2711451" y="2133602"/>
            <a:ext cx="2149476" cy="1665289"/>
            <a:chOff x="794" y="1888"/>
            <a:chExt cx="1354" cy="1049"/>
          </a:xfrm>
        </p:grpSpPr>
        <p:grpSp>
          <p:nvGrpSpPr>
            <p:cNvPr id="72733" name="Group 3"/>
            <p:cNvGrpSpPr>
              <a:grpSpLocks/>
            </p:cNvGrpSpPr>
            <p:nvPr/>
          </p:nvGrpSpPr>
          <p:grpSpPr bwMode="auto">
            <a:xfrm>
              <a:off x="1020" y="2115"/>
              <a:ext cx="951" cy="587"/>
              <a:chOff x="1020" y="2115"/>
              <a:chExt cx="951" cy="587"/>
            </a:xfrm>
          </p:grpSpPr>
          <p:sp>
            <p:nvSpPr>
              <p:cNvPr id="72737" name="Line 4"/>
              <p:cNvSpPr>
                <a:spLocks noChangeShapeType="1"/>
              </p:cNvSpPr>
              <p:nvPr/>
            </p:nvSpPr>
            <p:spPr bwMode="auto">
              <a:xfrm flipV="1">
                <a:off x="1020" y="2114"/>
                <a:ext cx="588" cy="54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2738" name="Line 5"/>
              <p:cNvSpPr>
                <a:spLocks noChangeShapeType="1"/>
              </p:cNvSpPr>
              <p:nvPr/>
            </p:nvSpPr>
            <p:spPr bwMode="auto">
              <a:xfrm>
                <a:off x="1609" y="2116"/>
                <a:ext cx="361" cy="5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2739" name="Line 6"/>
              <p:cNvSpPr>
                <a:spLocks noChangeShapeType="1"/>
              </p:cNvSpPr>
              <p:nvPr/>
            </p:nvSpPr>
            <p:spPr bwMode="auto">
              <a:xfrm>
                <a:off x="1020" y="2658"/>
                <a:ext cx="951" cy="4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grpSp>
        <p:sp>
          <p:nvSpPr>
            <p:cNvPr id="72734" name="Text Box 7"/>
            <p:cNvSpPr txBox="1">
              <a:spLocks noChangeArrowheads="1"/>
            </p:cNvSpPr>
            <p:nvPr/>
          </p:nvSpPr>
          <p:spPr bwMode="auto">
            <a:xfrm>
              <a:off x="794" y="2613"/>
              <a:ext cx="21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A</a:t>
              </a:r>
            </a:p>
          </p:txBody>
        </p:sp>
        <p:sp>
          <p:nvSpPr>
            <p:cNvPr id="72735" name="Text Box 8"/>
            <p:cNvSpPr txBox="1">
              <a:spLocks noChangeArrowheads="1"/>
            </p:cNvSpPr>
            <p:nvPr/>
          </p:nvSpPr>
          <p:spPr bwMode="auto">
            <a:xfrm>
              <a:off x="1475" y="1888"/>
              <a:ext cx="21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B</a:t>
              </a:r>
            </a:p>
          </p:txBody>
        </p:sp>
        <p:sp>
          <p:nvSpPr>
            <p:cNvPr id="72736" name="Text Box 9"/>
            <p:cNvSpPr txBox="1">
              <a:spLocks noChangeArrowheads="1"/>
            </p:cNvSpPr>
            <p:nvPr/>
          </p:nvSpPr>
          <p:spPr bwMode="auto">
            <a:xfrm>
              <a:off x="1928" y="2703"/>
              <a:ext cx="2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C</a:t>
              </a:r>
            </a:p>
          </p:txBody>
        </p:sp>
      </p:grpSp>
      <p:sp>
        <p:nvSpPr>
          <p:cNvPr id="72707" name="Text Box 10"/>
          <p:cNvSpPr txBox="1">
            <a:spLocks noChangeArrowheads="1"/>
          </p:cNvSpPr>
          <p:nvPr/>
        </p:nvSpPr>
        <p:spPr bwMode="auto">
          <a:xfrm>
            <a:off x="8401050" y="1476376"/>
            <a:ext cx="38694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B’</a:t>
            </a:r>
          </a:p>
        </p:txBody>
      </p:sp>
      <p:grpSp>
        <p:nvGrpSpPr>
          <p:cNvPr id="72708" name="Group 11"/>
          <p:cNvGrpSpPr>
            <a:grpSpLocks/>
          </p:cNvGrpSpPr>
          <p:nvPr/>
        </p:nvGrpSpPr>
        <p:grpSpPr bwMode="auto">
          <a:xfrm>
            <a:off x="6129339" y="1738317"/>
            <a:ext cx="3854451" cy="2241550"/>
            <a:chOff x="2745" y="1616"/>
            <a:chExt cx="2428" cy="1412"/>
          </a:xfrm>
        </p:grpSpPr>
        <p:grpSp>
          <p:nvGrpSpPr>
            <p:cNvPr id="72727" name="Group 12"/>
            <p:cNvGrpSpPr>
              <a:grpSpLocks/>
            </p:cNvGrpSpPr>
            <p:nvPr/>
          </p:nvGrpSpPr>
          <p:grpSpPr bwMode="auto">
            <a:xfrm>
              <a:off x="2971" y="1616"/>
              <a:ext cx="1948" cy="1177"/>
              <a:chOff x="2971" y="1616"/>
              <a:chExt cx="1948" cy="1177"/>
            </a:xfrm>
          </p:grpSpPr>
          <p:sp>
            <p:nvSpPr>
              <p:cNvPr id="72730" name="Line 13"/>
              <p:cNvSpPr>
                <a:spLocks noChangeShapeType="1"/>
              </p:cNvSpPr>
              <p:nvPr/>
            </p:nvSpPr>
            <p:spPr bwMode="auto">
              <a:xfrm flipV="1">
                <a:off x="2971" y="1615"/>
                <a:ext cx="1205" cy="109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2731" name="Line 14"/>
              <p:cNvSpPr>
                <a:spLocks noChangeShapeType="1"/>
              </p:cNvSpPr>
              <p:nvPr/>
            </p:nvSpPr>
            <p:spPr bwMode="auto">
              <a:xfrm>
                <a:off x="4177" y="1617"/>
                <a:ext cx="741" cy="117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2732" name="Line 15"/>
              <p:cNvSpPr>
                <a:spLocks noChangeShapeType="1"/>
              </p:cNvSpPr>
              <p:nvPr/>
            </p:nvSpPr>
            <p:spPr bwMode="auto">
              <a:xfrm>
                <a:off x="2971" y="2704"/>
                <a:ext cx="1948" cy="89"/>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grpSp>
        <p:sp>
          <p:nvSpPr>
            <p:cNvPr id="72728" name="Text Box 16"/>
            <p:cNvSpPr txBox="1">
              <a:spLocks noChangeArrowheads="1"/>
            </p:cNvSpPr>
            <p:nvPr/>
          </p:nvSpPr>
          <p:spPr bwMode="auto">
            <a:xfrm>
              <a:off x="2745" y="2658"/>
              <a:ext cx="24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A’</a:t>
              </a:r>
            </a:p>
          </p:txBody>
        </p:sp>
        <p:sp>
          <p:nvSpPr>
            <p:cNvPr id="72729" name="Text Box 17"/>
            <p:cNvSpPr txBox="1">
              <a:spLocks noChangeArrowheads="1"/>
            </p:cNvSpPr>
            <p:nvPr/>
          </p:nvSpPr>
          <p:spPr bwMode="auto">
            <a:xfrm>
              <a:off x="4921" y="2794"/>
              <a:ext cx="252"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C’</a:t>
              </a:r>
            </a:p>
          </p:txBody>
        </p:sp>
      </p:grpSp>
      <p:sp>
        <p:nvSpPr>
          <p:cNvPr id="72709" name="Rectangle 42"/>
          <p:cNvSpPr>
            <a:spLocks noChangeArrowheads="1"/>
          </p:cNvSpPr>
          <p:nvPr/>
        </p:nvSpPr>
        <p:spPr bwMode="auto">
          <a:xfrm>
            <a:off x="559837" y="198438"/>
            <a:ext cx="885718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spcBef>
                <a:spcPts val="8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9pPr>
          </a:lstStyle>
          <a:p>
            <a:pPr algn="ctr">
              <a:spcBef>
                <a:spcPts val="700"/>
              </a:spcBef>
              <a:buClrTx/>
            </a:pPr>
            <a:r>
              <a:rPr lang="fr-FR" altLang="fr-FR" sz="3600" u="sng" kern="0" dirty="0">
                <a:cs typeface="Arial"/>
                <a:sym typeface="Arial"/>
              </a:rPr>
              <a:t>La proportionnalité en géométrie</a:t>
            </a:r>
          </a:p>
        </p:txBody>
      </p:sp>
      <p:sp>
        <p:nvSpPr>
          <p:cNvPr id="72710" name="Text Box 44"/>
          <p:cNvSpPr txBox="1">
            <a:spLocks noChangeArrowheads="1"/>
          </p:cNvSpPr>
          <p:nvPr/>
        </p:nvSpPr>
        <p:spPr bwMode="auto">
          <a:xfrm>
            <a:off x="1524002" y="4084639"/>
            <a:ext cx="9161463"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lgn="just">
              <a:spcBef>
                <a:spcPct val="0"/>
              </a:spcBef>
              <a:buClrTx/>
              <a:buFontTx/>
              <a:buNone/>
            </a:pPr>
            <a:r>
              <a:rPr lang="fr-FR" altLang="fr-FR" sz="2400" kern="0">
                <a:cs typeface="Arial"/>
                <a:sym typeface="Arial"/>
              </a:rPr>
              <a:t>Les mesures des longueurs des côtés de ABC sont proportionnelles aux mesures des longueurs des côtés de A’B’C’.</a:t>
            </a:r>
          </a:p>
          <a:p>
            <a:pPr algn="just">
              <a:spcBef>
                <a:spcPct val="0"/>
              </a:spcBef>
              <a:buClrTx/>
              <a:buFontTx/>
              <a:buNone/>
            </a:pPr>
            <a:r>
              <a:rPr lang="fr-FR" altLang="fr-FR" sz="2400" kern="0">
                <a:cs typeface="Arial"/>
                <a:sym typeface="Arial"/>
              </a:rPr>
              <a:t>AB est à A’B’ ce que AC est à A’C’ et BC à B’C’. </a:t>
            </a:r>
          </a:p>
        </p:txBody>
      </p:sp>
      <p:graphicFrame>
        <p:nvGraphicFramePr>
          <p:cNvPr id="21" name="Group 18"/>
          <p:cNvGraphicFramePr>
            <a:graphicFrameLocks noGrp="1"/>
          </p:cNvGraphicFramePr>
          <p:nvPr/>
        </p:nvGraphicFramePr>
        <p:xfrm>
          <a:off x="3962401" y="5489575"/>
          <a:ext cx="4106863" cy="1071565"/>
        </p:xfrm>
        <a:graphic>
          <a:graphicData uri="http://schemas.openxmlformats.org/drawingml/2006/table">
            <a:tbl>
              <a:tblPr/>
              <a:tblGrid>
                <a:gridCol w="1079500">
                  <a:extLst>
                    <a:ext uri="{9D8B030D-6E8A-4147-A177-3AD203B41FA5}">
                      <a16:colId xmlns:a16="http://schemas.microsoft.com/office/drawing/2014/main" val="20000"/>
                    </a:ext>
                  </a:extLst>
                </a:gridCol>
                <a:gridCol w="504825">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gridCol w="503237">
                  <a:extLst>
                    <a:ext uri="{9D8B030D-6E8A-4147-A177-3AD203B41FA5}">
                      <a16:colId xmlns:a16="http://schemas.microsoft.com/office/drawing/2014/main" val="20003"/>
                    </a:ext>
                  </a:extLst>
                </a:gridCol>
                <a:gridCol w="936625">
                  <a:extLst>
                    <a:ext uri="{9D8B030D-6E8A-4147-A177-3AD203B41FA5}">
                      <a16:colId xmlns:a16="http://schemas.microsoft.com/office/drawing/2014/main" val="20004"/>
                    </a:ext>
                  </a:extLst>
                </a:gridCol>
              </a:tblGrid>
              <a:tr h="53578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AB</a:t>
                      </a:r>
                    </a:p>
                  </a:txBody>
                  <a:tcPr marL="90000" marR="90000" marT="117560" marB="46823" horzOverflow="overflow">
                    <a:lnL>
                      <a:noFill/>
                    </a:lnL>
                    <a:lnR>
                      <a:noFill/>
                    </a:lnR>
                    <a:lnT>
                      <a:noFill/>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AC</a:t>
                      </a:r>
                    </a:p>
                  </a:txBody>
                  <a:tcPr marL="90000" marR="90000" marT="117560" marB="46823" horzOverflow="overflow">
                    <a:lnL>
                      <a:noFill/>
                    </a:lnL>
                    <a:lnR>
                      <a:noFill/>
                    </a:lnR>
                    <a:lnT>
                      <a:noFill/>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BC</a:t>
                      </a:r>
                    </a:p>
                  </a:txBody>
                  <a:tcPr marL="90000" marR="90000" marT="117560" marB="46823" horzOverflow="overflow">
                    <a:lnL>
                      <a:noFill/>
                    </a:lnL>
                    <a:lnR>
                      <a:noFill/>
                    </a:lnR>
                    <a:lnT>
                      <a:noFill/>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78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A’B’</a:t>
                      </a:r>
                    </a:p>
                  </a:txBody>
                  <a:tcPr marL="90000" marR="90000" marT="117560" marB="46823" horzOverflow="overflow">
                    <a:lnL>
                      <a:noFill/>
                    </a:lnL>
                    <a:lnR>
                      <a:noFill/>
                    </a:lnR>
                    <a:lnT w="288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A’C’</a:t>
                      </a:r>
                    </a:p>
                  </a:txBody>
                  <a:tcPr marL="90000" marR="90000" marT="117560" marB="46823" horzOverflow="overflow">
                    <a:lnL>
                      <a:noFill/>
                    </a:lnL>
                    <a:lnR>
                      <a:noFill/>
                    </a:lnR>
                    <a:lnT w="288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B’C’</a:t>
                      </a:r>
                    </a:p>
                  </a:txBody>
                  <a:tcPr marL="90000" marR="90000" marT="117560" marB="46823" horzOverflow="overflow">
                    <a:lnL>
                      <a:noFill/>
                    </a:lnL>
                    <a:lnR>
                      <a:noFill/>
                    </a:lnR>
                    <a:lnT w="288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725" name="Text Box 32"/>
          <p:cNvSpPr txBox="1">
            <a:spLocks noChangeArrowheads="1"/>
          </p:cNvSpPr>
          <p:nvPr/>
        </p:nvSpPr>
        <p:spPr bwMode="auto">
          <a:xfrm>
            <a:off x="5087939" y="5753102"/>
            <a:ext cx="39175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800" kern="0">
                <a:cs typeface="Arial"/>
                <a:sym typeface="Arial"/>
              </a:rPr>
              <a:t>=</a:t>
            </a:r>
          </a:p>
        </p:txBody>
      </p:sp>
      <p:sp>
        <p:nvSpPr>
          <p:cNvPr id="72726" name="Text Box 32"/>
          <p:cNvSpPr txBox="1">
            <a:spLocks noChangeArrowheads="1"/>
          </p:cNvSpPr>
          <p:nvPr/>
        </p:nvSpPr>
        <p:spPr bwMode="auto">
          <a:xfrm>
            <a:off x="6672263" y="5765802"/>
            <a:ext cx="39175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800" kern="0">
                <a:cs typeface="Arial"/>
                <a:sym typeface="Arial"/>
              </a:rPr>
              <a:t>=</a:t>
            </a:r>
          </a:p>
        </p:txBody>
      </p:sp>
      <p:sp>
        <p:nvSpPr>
          <p:cNvPr id="2" name="Espace réservé du pied de page 1"/>
          <p:cNvSpPr>
            <a:spLocks noGrp="1"/>
          </p:cNvSpPr>
          <p:nvPr>
            <p:ph type="ftr" sz="quarter" idx="11"/>
          </p:nvPr>
        </p:nvSpPr>
        <p:spPr>
          <a:xfrm>
            <a:off x="1" y="6294224"/>
            <a:ext cx="6672887" cy="365125"/>
          </a:xfrm>
        </p:spPr>
        <p:txBody>
          <a:bodyPr/>
          <a:lstStyle/>
          <a:p>
            <a:r>
              <a:rPr lang="fr-FR" dirty="0">
                <a:solidFill>
                  <a:prstClr val="black"/>
                </a:solidFill>
              </a:rPr>
              <a:t>MISSION MATHS 68</a:t>
            </a:r>
            <a:endParaRPr lang="en-US" dirty="0">
              <a:solidFill>
                <a:prstClr val="black"/>
              </a:solidFill>
            </a:endParaRPr>
          </a:p>
        </p:txBody>
      </p:sp>
      <p:sp>
        <p:nvSpPr>
          <p:cNvPr id="3" name="Espace réservé du numéro de diapositive 2"/>
          <p:cNvSpPr>
            <a:spLocks noGrp="1"/>
          </p:cNvSpPr>
          <p:nvPr>
            <p:ph type="sldNum" sz="quarter" idx="12"/>
          </p:nvPr>
        </p:nvSpPr>
        <p:spPr/>
        <p:txBody>
          <a:bodyPr/>
          <a:lstStyle/>
          <a:p>
            <a:fld id="{00000000-1234-1234-1234-123412341234}" type="slidenum">
              <a:rPr lang="fr" sz="1333">
                <a:solidFill>
                  <a:srgbClr val="355071"/>
                </a:solidFill>
              </a:rPr>
              <a:pPr/>
              <a:t>34</a:t>
            </a:fld>
            <a:endParaRPr lang="fr" sz="1333">
              <a:solidFill>
                <a:srgbClr val="355071"/>
              </a:solidFill>
            </a:endParaRPr>
          </a:p>
        </p:txBody>
      </p:sp>
    </p:spTree>
    <p:extLst>
      <p:ext uri="{BB962C8B-B14F-4D97-AF65-F5344CB8AC3E}">
        <p14:creationId xmlns:p14="http://schemas.microsoft.com/office/powerpoint/2010/main" val="4163095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4175126" y="2205039"/>
            <a:ext cx="2149476" cy="1665289"/>
            <a:chOff x="1883" y="1933"/>
            <a:chExt cx="1354" cy="1049"/>
          </a:xfrm>
        </p:grpSpPr>
        <p:grpSp>
          <p:nvGrpSpPr>
            <p:cNvPr id="74780" name="Group 3"/>
            <p:cNvGrpSpPr>
              <a:grpSpLocks/>
            </p:cNvGrpSpPr>
            <p:nvPr/>
          </p:nvGrpSpPr>
          <p:grpSpPr bwMode="auto">
            <a:xfrm>
              <a:off x="2109" y="2160"/>
              <a:ext cx="951" cy="587"/>
              <a:chOff x="2109" y="2160"/>
              <a:chExt cx="951" cy="587"/>
            </a:xfrm>
          </p:grpSpPr>
          <p:sp>
            <p:nvSpPr>
              <p:cNvPr id="74784" name="Line 4"/>
              <p:cNvSpPr>
                <a:spLocks noChangeShapeType="1"/>
              </p:cNvSpPr>
              <p:nvPr/>
            </p:nvSpPr>
            <p:spPr bwMode="auto">
              <a:xfrm flipV="1">
                <a:off x="2109" y="2159"/>
                <a:ext cx="588" cy="54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4785" name="Line 5"/>
              <p:cNvSpPr>
                <a:spLocks noChangeShapeType="1"/>
              </p:cNvSpPr>
              <p:nvPr/>
            </p:nvSpPr>
            <p:spPr bwMode="auto">
              <a:xfrm>
                <a:off x="2698" y="2160"/>
                <a:ext cx="362" cy="58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4786" name="Line 6"/>
              <p:cNvSpPr>
                <a:spLocks noChangeShapeType="1"/>
              </p:cNvSpPr>
              <p:nvPr/>
            </p:nvSpPr>
            <p:spPr bwMode="auto">
              <a:xfrm>
                <a:off x="2109" y="2703"/>
                <a:ext cx="951" cy="4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grpSp>
        <p:sp>
          <p:nvSpPr>
            <p:cNvPr id="74781" name="Text Box 7"/>
            <p:cNvSpPr txBox="1">
              <a:spLocks noChangeArrowheads="1"/>
            </p:cNvSpPr>
            <p:nvPr/>
          </p:nvSpPr>
          <p:spPr bwMode="auto">
            <a:xfrm>
              <a:off x="1883" y="2658"/>
              <a:ext cx="21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A</a:t>
              </a:r>
            </a:p>
          </p:txBody>
        </p:sp>
        <p:sp>
          <p:nvSpPr>
            <p:cNvPr id="74782" name="Text Box 8"/>
            <p:cNvSpPr txBox="1">
              <a:spLocks noChangeArrowheads="1"/>
            </p:cNvSpPr>
            <p:nvPr/>
          </p:nvSpPr>
          <p:spPr bwMode="auto">
            <a:xfrm>
              <a:off x="2564" y="1933"/>
              <a:ext cx="21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B</a:t>
              </a:r>
            </a:p>
          </p:txBody>
        </p:sp>
        <p:sp>
          <p:nvSpPr>
            <p:cNvPr id="74783" name="Text Box 9"/>
            <p:cNvSpPr txBox="1">
              <a:spLocks noChangeArrowheads="1"/>
            </p:cNvSpPr>
            <p:nvPr/>
          </p:nvSpPr>
          <p:spPr bwMode="auto">
            <a:xfrm>
              <a:off x="3017" y="2748"/>
              <a:ext cx="2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C</a:t>
              </a:r>
            </a:p>
          </p:txBody>
        </p:sp>
      </p:grpSp>
      <p:sp>
        <p:nvSpPr>
          <p:cNvPr id="74755" name="Text Box 10"/>
          <p:cNvSpPr txBox="1">
            <a:spLocks noChangeArrowheads="1"/>
          </p:cNvSpPr>
          <p:nvPr/>
        </p:nvSpPr>
        <p:spPr bwMode="auto">
          <a:xfrm>
            <a:off x="6483350" y="1412876"/>
            <a:ext cx="38694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B’</a:t>
            </a:r>
          </a:p>
        </p:txBody>
      </p:sp>
      <p:grpSp>
        <p:nvGrpSpPr>
          <p:cNvPr id="74756" name="Group 11"/>
          <p:cNvGrpSpPr>
            <a:grpSpLocks/>
          </p:cNvGrpSpPr>
          <p:nvPr/>
        </p:nvGrpSpPr>
        <p:grpSpPr bwMode="auto">
          <a:xfrm>
            <a:off x="4500564" y="1709741"/>
            <a:ext cx="3495676" cy="2241550"/>
            <a:chOff x="2109" y="1616"/>
            <a:chExt cx="2202" cy="1412"/>
          </a:xfrm>
        </p:grpSpPr>
        <p:grpSp>
          <p:nvGrpSpPr>
            <p:cNvPr id="74775" name="Group 12"/>
            <p:cNvGrpSpPr>
              <a:grpSpLocks/>
            </p:cNvGrpSpPr>
            <p:nvPr/>
          </p:nvGrpSpPr>
          <p:grpSpPr bwMode="auto">
            <a:xfrm>
              <a:off x="2109" y="1616"/>
              <a:ext cx="1948" cy="1177"/>
              <a:chOff x="2109" y="1616"/>
              <a:chExt cx="1948" cy="1177"/>
            </a:xfrm>
          </p:grpSpPr>
          <p:sp>
            <p:nvSpPr>
              <p:cNvPr id="74777" name="Line 13"/>
              <p:cNvSpPr>
                <a:spLocks noChangeShapeType="1"/>
              </p:cNvSpPr>
              <p:nvPr/>
            </p:nvSpPr>
            <p:spPr bwMode="auto">
              <a:xfrm flipV="1">
                <a:off x="2109" y="1615"/>
                <a:ext cx="1206" cy="109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4778" name="Line 14"/>
              <p:cNvSpPr>
                <a:spLocks noChangeShapeType="1"/>
              </p:cNvSpPr>
              <p:nvPr/>
            </p:nvSpPr>
            <p:spPr bwMode="auto">
              <a:xfrm>
                <a:off x="3316" y="1617"/>
                <a:ext cx="741" cy="117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sp>
            <p:nvSpPr>
              <p:cNvPr id="74779" name="Line 15"/>
              <p:cNvSpPr>
                <a:spLocks noChangeShapeType="1"/>
              </p:cNvSpPr>
              <p:nvPr/>
            </p:nvSpPr>
            <p:spPr bwMode="auto">
              <a:xfrm>
                <a:off x="2109" y="2704"/>
                <a:ext cx="1948" cy="89"/>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400" kern="0">
                  <a:solidFill>
                    <a:srgbClr val="000000"/>
                  </a:solidFill>
                  <a:latin typeface="Arial"/>
                  <a:cs typeface="Arial"/>
                  <a:sym typeface="Arial"/>
                </a:endParaRPr>
              </a:p>
            </p:txBody>
          </p:sp>
        </p:grpSp>
        <p:sp>
          <p:nvSpPr>
            <p:cNvPr id="74776" name="Text Box 17"/>
            <p:cNvSpPr txBox="1">
              <a:spLocks noChangeArrowheads="1"/>
            </p:cNvSpPr>
            <p:nvPr/>
          </p:nvSpPr>
          <p:spPr bwMode="auto">
            <a:xfrm>
              <a:off x="4059" y="2794"/>
              <a:ext cx="252"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1800" kern="0">
                  <a:cs typeface="Arial"/>
                  <a:sym typeface="Arial"/>
                </a:rPr>
                <a:t>C’</a:t>
              </a:r>
            </a:p>
          </p:txBody>
        </p:sp>
      </p:grpSp>
      <p:sp>
        <p:nvSpPr>
          <p:cNvPr id="74757" name="Rectangle 42"/>
          <p:cNvSpPr>
            <a:spLocks noChangeArrowheads="1"/>
          </p:cNvSpPr>
          <p:nvPr/>
        </p:nvSpPr>
        <p:spPr bwMode="auto">
          <a:xfrm>
            <a:off x="2640013" y="476251"/>
            <a:ext cx="6851651"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a:spcBef>
                <a:spcPts val="8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SimSun" panose="02010600030101010101" pitchFamily="2" charset="-122"/>
              </a:defRPr>
            </a:lvl9pPr>
          </a:lstStyle>
          <a:p>
            <a:pPr algn="ctr">
              <a:spcBef>
                <a:spcPts val="700"/>
              </a:spcBef>
              <a:buClrTx/>
            </a:pPr>
            <a:r>
              <a:rPr lang="fr-FR" altLang="fr-FR" sz="3600" u="sng" kern="0" dirty="0">
                <a:cs typeface="Arial"/>
                <a:sym typeface="Arial"/>
              </a:rPr>
              <a:t>La proportionnalité en géométrie</a:t>
            </a:r>
          </a:p>
        </p:txBody>
      </p:sp>
      <p:graphicFrame>
        <p:nvGraphicFramePr>
          <p:cNvPr id="21" name="Group 18"/>
          <p:cNvGraphicFramePr>
            <a:graphicFrameLocks noGrp="1"/>
          </p:cNvGraphicFramePr>
          <p:nvPr/>
        </p:nvGraphicFramePr>
        <p:xfrm>
          <a:off x="3883026" y="4254502"/>
          <a:ext cx="4106863" cy="1071565"/>
        </p:xfrm>
        <a:graphic>
          <a:graphicData uri="http://schemas.openxmlformats.org/drawingml/2006/table">
            <a:tbl>
              <a:tblPr/>
              <a:tblGrid>
                <a:gridCol w="1079500">
                  <a:extLst>
                    <a:ext uri="{9D8B030D-6E8A-4147-A177-3AD203B41FA5}">
                      <a16:colId xmlns:a16="http://schemas.microsoft.com/office/drawing/2014/main" val="20000"/>
                    </a:ext>
                  </a:extLst>
                </a:gridCol>
                <a:gridCol w="504825">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gridCol w="503237">
                  <a:extLst>
                    <a:ext uri="{9D8B030D-6E8A-4147-A177-3AD203B41FA5}">
                      <a16:colId xmlns:a16="http://schemas.microsoft.com/office/drawing/2014/main" val="20003"/>
                    </a:ext>
                  </a:extLst>
                </a:gridCol>
                <a:gridCol w="936625">
                  <a:extLst>
                    <a:ext uri="{9D8B030D-6E8A-4147-A177-3AD203B41FA5}">
                      <a16:colId xmlns:a16="http://schemas.microsoft.com/office/drawing/2014/main" val="20004"/>
                    </a:ext>
                  </a:extLst>
                </a:gridCol>
              </a:tblGrid>
              <a:tr h="53578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AB</a:t>
                      </a:r>
                    </a:p>
                  </a:txBody>
                  <a:tcPr marL="90000" marR="90000" marT="117560" marB="46823" horzOverflow="overflow">
                    <a:lnL>
                      <a:noFill/>
                    </a:lnL>
                    <a:lnR>
                      <a:noFill/>
                    </a:lnR>
                    <a:lnT>
                      <a:noFill/>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AC</a:t>
                      </a:r>
                    </a:p>
                  </a:txBody>
                  <a:tcPr marL="90000" marR="90000" marT="117560" marB="46823" horzOverflow="overflow">
                    <a:lnL>
                      <a:noFill/>
                    </a:lnL>
                    <a:lnR>
                      <a:noFill/>
                    </a:lnR>
                    <a:lnT>
                      <a:noFill/>
                    </a:lnT>
                    <a:lnB w="288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BC</a:t>
                      </a:r>
                    </a:p>
                  </a:txBody>
                  <a:tcPr marL="90000" marR="90000" marT="117560" marB="46823" horzOverflow="overflow">
                    <a:lnL>
                      <a:noFill/>
                    </a:lnL>
                    <a:lnR>
                      <a:noFill/>
                    </a:lnR>
                    <a:lnT>
                      <a:noFill/>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78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AB’</a:t>
                      </a:r>
                    </a:p>
                  </a:txBody>
                  <a:tcPr marL="90000" marR="90000" marT="117560" marB="46823" horzOverflow="overflow">
                    <a:lnL>
                      <a:noFill/>
                    </a:lnL>
                    <a:lnR>
                      <a:noFill/>
                    </a:lnR>
                    <a:lnT w="288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a:ln>
                            <a:noFill/>
                          </a:ln>
                          <a:solidFill>
                            <a:srgbClr val="000000"/>
                          </a:solidFill>
                          <a:effectLst/>
                          <a:latin typeface="Arial" charset="0"/>
                          <a:ea typeface="SimSun" pitchFamily="2" charset="-122"/>
                        </a:rPr>
                        <a:t>AC’</a:t>
                      </a:r>
                    </a:p>
                  </a:txBody>
                  <a:tcPr marL="90000" marR="90000" marT="117560" marB="46823" horzOverflow="overflow">
                    <a:lnL>
                      <a:noFill/>
                    </a:lnL>
                    <a:lnR>
                      <a:noFill/>
                    </a:lnR>
                    <a:lnT w="288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altLang="fr-FR" sz="1900" b="0" i="0" u="none" strike="noStrike" cap="none" normalizeH="0" baseline="0">
                        <a:ln>
                          <a:noFill/>
                        </a:ln>
                        <a:solidFill>
                          <a:srgbClr val="FFFFFF"/>
                        </a:solidFill>
                        <a:effectLst/>
                        <a:latin typeface="Arial" charset="0"/>
                        <a:ea typeface="SimSun" pitchFamily="2" charset="-122"/>
                      </a:endParaRPr>
                    </a:p>
                  </a:txBody>
                  <a:tcPr marL="90000" marR="90000" marT="87559" marB="46823"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SimSun" pitchFamily="2"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SimSun" pitchFamily="2"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SimSun" pitchFamily="2"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pitchFamily="2" charset="-122"/>
                        </a:defRPr>
                      </a:lvl9pPr>
                    </a:lstStyle>
                    <a:p>
                      <a:pPr marL="0" marR="0" lvl="0" indent="0" algn="ctr"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altLang="fr-FR" sz="2800" b="0" i="0" u="none" strike="noStrike" cap="none" normalizeH="0" baseline="0" dirty="0">
                          <a:ln>
                            <a:noFill/>
                          </a:ln>
                          <a:solidFill>
                            <a:srgbClr val="000000"/>
                          </a:solidFill>
                          <a:effectLst/>
                          <a:latin typeface="Arial" charset="0"/>
                          <a:ea typeface="SimSun" pitchFamily="2" charset="-122"/>
                        </a:rPr>
                        <a:t>B’C’</a:t>
                      </a:r>
                    </a:p>
                  </a:txBody>
                  <a:tcPr marL="90000" marR="90000" marT="117560" marB="46823" horzOverflow="overflow">
                    <a:lnL>
                      <a:noFill/>
                    </a:lnL>
                    <a:lnR>
                      <a:noFill/>
                    </a:lnR>
                    <a:lnT w="288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4772" name="Text Box 32"/>
          <p:cNvSpPr txBox="1">
            <a:spLocks noChangeArrowheads="1"/>
          </p:cNvSpPr>
          <p:nvPr/>
        </p:nvSpPr>
        <p:spPr bwMode="auto">
          <a:xfrm>
            <a:off x="5035551" y="4541839"/>
            <a:ext cx="39175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800" kern="0">
                <a:cs typeface="Arial"/>
                <a:sym typeface="Arial"/>
              </a:rPr>
              <a:t>=</a:t>
            </a:r>
          </a:p>
        </p:txBody>
      </p:sp>
      <p:sp>
        <p:nvSpPr>
          <p:cNvPr id="74773" name="Text Box 33"/>
          <p:cNvSpPr txBox="1">
            <a:spLocks noChangeArrowheads="1"/>
          </p:cNvSpPr>
          <p:nvPr/>
        </p:nvSpPr>
        <p:spPr bwMode="auto">
          <a:xfrm>
            <a:off x="6548439" y="4541839"/>
            <a:ext cx="39175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ct val="0"/>
              </a:spcBef>
              <a:buClrTx/>
              <a:buFontTx/>
              <a:buNone/>
            </a:pPr>
            <a:r>
              <a:rPr lang="fr-FR" altLang="fr-FR" sz="2800" kern="0">
                <a:cs typeface="Arial"/>
                <a:sym typeface="Arial"/>
              </a:rPr>
              <a:t>=</a:t>
            </a:r>
          </a:p>
        </p:txBody>
      </p:sp>
      <p:sp>
        <p:nvSpPr>
          <p:cNvPr id="24" name="Text Box 34"/>
          <p:cNvSpPr txBox="1">
            <a:spLocks noChangeArrowheads="1"/>
          </p:cNvSpPr>
          <p:nvPr/>
        </p:nvSpPr>
        <p:spPr bwMode="auto">
          <a:xfrm>
            <a:off x="2082801" y="2770189"/>
            <a:ext cx="1800225"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1751"/>
              </a:spcBef>
              <a:buClrTx/>
            </a:pPr>
            <a:r>
              <a:rPr lang="fr-FR" altLang="fr-FR" sz="2800" b="1" kern="0">
                <a:solidFill>
                  <a:srgbClr val="FF0000"/>
                </a:solidFill>
                <a:cs typeface="Arial"/>
                <a:sym typeface="Arial"/>
              </a:rPr>
              <a:t>THALES</a:t>
            </a:r>
          </a:p>
        </p:txBody>
      </p:sp>
      <p:sp>
        <p:nvSpPr>
          <p:cNvPr id="2" name="Espace réservé du pied de page 1"/>
          <p:cNvSpPr>
            <a:spLocks noGrp="1"/>
          </p:cNvSpPr>
          <p:nvPr>
            <p:ph type="ftr" sz="quarter" idx="11"/>
          </p:nvPr>
        </p:nvSpPr>
        <p:spPr/>
        <p:txBody>
          <a:bodyPr/>
          <a:lstStyle/>
          <a:p>
            <a:r>
              <a:rPr lang="fr-FR">
                <a:solidFill>
                  <a:prstClr val="black"/>
                </a:solidFill>
              </a:rPr>
              <a:t>MISSION MATHS 68</a:t>
            </a:r>
            <a:endParaRPr lang="en-US" dirty="0">
              <a:solidFill>
                <a:prstClr val="black"/>
              </a:solidFill>
            </a:endParaRPr>
          </a:p>
        </p:txBody>
      </p:sp>
      <p:sp>
        <p:nvSpPr>
          <p:cNvPr id="3" name="Espace réservé du numéro de diapositive 2"/>
          <p:cNvSpPr>
            <a:spLocks noGrp="1"/>
          </p:cNvSpPr>
          <p:nvPr>
            <p:ph type="sldNum" sz="quarter" idx="12"/>
          </p:nvPr>
        </p:nvSpPr>
        <p:spPr/>
        <p:txBody>
          <a:bodyPr/>
          <a:lstStyle/>
          <a:p>
            <a:fld id="{00000000-1234-1234-1234-123412341234}" type="slidenum">
              <a:rPr lang="fr" sz="1333">
                <a:solidFill>
                  <a:srgbClr val="355071"/>
                </a:solidFill>
              </a:rPr>
              <a:pPr/>
              <a:t>35</a:t>
            </a:fld>
            <a:endParaRPr lang="fr" sz="1333">
              <a:solidFill>
                <a:srgbClr val="355071"/>
              </a:solidFill>
            </a:endParaRPr>
          </a:p>
        </p:txBody>
      </p:sp>
    </p:spTree>
    <p:extLst>
      <p:ext uri="{BB962C8B-B14F-4D97-AF65-F5344CB8AC3E}">
        <p14:creationId xmlns:p14="http://schemas.microsoft.com/office/powerpoint/2010/main" val="9953435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415600" y="243833"/>
            <a:ext cx="11360800" cy="763600"/>
          </a:xfrm>
          <a:prstGeom prst="rect">
            <a:avLst/>
          </a:prstGeom>
        </p:spPr>
        <p:txBody>
          <a:bodyPr vert="horz" wrap="square" lIns="121900" tIns="121900" rIns="121900" bIns="121900" rtlCol="0" anchor="t" anchorCtr="0">
            <a:noAutofit/>
          </a:bodyPr>
          <a:lstStyle/>
          <a:p>
            <a:r>
              <a:rPr lang="fr" dirty="0"/>
              <a:t>Conclusion</a:t>
            </a:r>
          </a:p>
        </p:txBody>
      </p:sp>
      <p:sp>
        <p:nvSpPr>
          <p:cNvPr id="895" name="Shape 895"/>
          <p:cNvSpPr txBox="1">
            <a:spLocks noGrp="1"/>
          </p:cNvSpPr>
          <p:nvPr>
            <p:ph type="body" idx="1"/>
          </p:nvPr>
        </p:nvSpPr>
        <p:spPr>
          <a:xfrm>
            <a:off x="0" y="1148533"/>
            <a:ext cx="12058800" cy="5709600"/>
          </a:xfrm>
          <a:prstGeom prst="rect">
            <a:avLst/>
          </a:prstGeom>
        </p:spPr>
        <p:txBody>
          <a:bodyPr vert="horz" wrap="square" lIns="121900" tIns="121900" rIns="121900" bIns="121900" rtlCol="0" anchor="t" anchorCtr="0">
            <a:noAutofit/>
          </a:bodyPr>
          <a:lstStyle/>
          <a:p>
            <a:pPr marL="0" indent="-93131" algn="just">
              <a:lnSpc>
                <a:spcPct val="80000"/>
              </a:lnSpc>
              <a:spcBef>
                <a:spcPts val="800"/>
              </a:spcBef>
              <a:buClr>
                <a:schemeClr val="dk1"/>
              </a:buClr>
              <a:buSzPts val="1100"/>
              <a:buNone/>
            </a:pPr>
            <a:r>
              <a:rPr lang="fr" dirty="0">
                <a:solidFill>
                  <a:schemeClr val="dk1"/>
                </a:solidFill>
              </a:rPr>
              <a:t>•</a:t>
            </a:r>
            <a:r>
              <a:rPr lang="fr-FR" sz="2133" cap="none" dirty="0">
                <a:solidFill>
                  <a:schemeClr val="dk1"/>
                </a:solidFill>
                <a:latin typeface="Times New Roman" panose="02020603050405020304" pitchFamily="18" charset="0"/>
                <a:cs typeface="Times New Roman" panose="02020603050405020304" pitchFamily="18" charset="0"/>
              </a:rPr>
              <a:t>Développer cette notion sur le long terme (cycle 2 – cycle 3 – cycle 4)</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•Admettre </a:t>
            </a:r>
            <a:r>
              <a:rPr lang="fr-FR" sz="2133" b="1" cap="none" dirty="0">
                <a:solidFill>
                  <a:schemeClr val="dk1"/>
                </a:solidFill>
                <a:latin typeface="Times New Roman" panose="02020603050405020304" pitchFamily="18" charset="0"/>
                <a:cs typeface="Times New Roman" panose="02020603050405020304" pitchFamily="18" charset="0"/>
              </a:rPr>
              <a:t>la progressivité </a:t>
            </a:r>
            <a:r>
              <a:rPr lang="fr-FR" sz="2133" cap="none" dirty="0">
                <a:solidFill>
                  <a:schemeClr val="dk1"/>
                </a:solidFill>
                <a:latin typeface="Times New Roman" panose="02020603050405020304" pitchFamily="18" charset="0"/>
                <a:cs typeface="Times New Roman" panose="02020603050405020304" pitchFamily="18" charset="0"/>
              </a:rPr>
              <a:t>dans les procédures attendues </a:t>
            </a:r>
            <a:r>
              <a:rPr lang="fr-FR" sz="2133" b="1" cap="none" dirty="0">
                <a:solidFill>
                  <a:schemeClr val="dk1"/>
                </a:solidFill>
                <a:latin typeface="Times New Roman" panose="02020603050405020304" pitchFamily="18" charset="0"/>
                <a:cs typeface="Times New Roman" panose="02020603050405020304" pitchFamily="18" charset="0"/>
              </a:rPr>
              <a:t>(linéarité puis passage à l’unité puis coefficient de proportionnalité)</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a:t>
            </a:r>
            <a:r>
              <a:rPr lang="fr-FR" sz="2133" b="1" cap="none" dirty="0">
                <a:solidFill>
                  <a:schemeClr val="dk1"/>
                </a:solidFill>
                <a:latin typeface="Times New Roman" panose="02020603050405020304" pitchFamily="18" charset="0"/>
                <a:cs typeface="Times New Roman" panose="02020603050405020304" pitchFamily="18" charset="0"/>
              </a:rPr>
              <a:t>Jouer sur les variables « numériques </a:t>
            </a:r>
            <a:r>
              <a:rPr lang="fr-FR" sz="2133" cap="none" dirty="0">
                <a:solidFill>
                  <a:schemeClr val="dk1"/>
                </a:solidFill>
                <a:latin typeface="Times New Roman" panose="02020603050405020304" pitchFamily="18" charset="0"/>
                <a:cs typeface="Times New Roman" panose="02020603050405020304" pitchFamily="18" charset="0"/>
              </a:rPr>
              <a:t>» (taille des nombres / rapport interne / rapport externe / nature des nombres)</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•Insister sur l’oral (explicitation et confrontation)</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•Multiplier les contextes (vie courante et problèmes mathématiques)</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•Jouer sur l’interdisciplinarité (EPS, géographie, histoire, sciences, technologie…)</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•Confronter proportionnalité, non proportionnalité et proportionnalité « partielle »</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•impliquer les élèves (vie de tous les jours)</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•Résoudre des problèmes « concrets »</a:t>
            </a:r>
          </a:p>
          <a:p>
            <a:pPr marL="0" indent="-93131" algn="just">
              <a:lnSpc>
                <a:spcPct val="80000"/>
              </a:lnSpc>
              <a:spcBef>
                <a:spcPts val="800"/>
              </a:spcBef>
              <a:buClr>
                <a:schemeClr val="dk1"/>
              </a:buClr>
              <a:buSzPts val="1100"/>
              <a:buNone/>
            </a:pPr>
            <a:r>
              <a:rPr lang="fr-FR" sz="2133" cap="none" dirty="0">
                <a:solidFill>
                  <a:schemeClr val="dk1"/>
                </a:solidFill>
                <a:latin typeface="Times New Roman" panose="02020603050405020304" pitchFamily="18" charset="0"/>
                <a:cs typeface="Times New Roman" panose="02020603050405020304" pitchFamily="18" charset="0"/>
              </a:rPr>
              <a:t>•Introduire les tableaux lorsque la notion a un sens</a:t>
            </a:r>
          </a:p>
          <a:p>
            <a:pPr marL="0" indent="0">
              <a:buNone/>
            </a:pPr>
            <a:endParaRPr lang="fr-FR" sz="2133" cap="none"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36</a:t>
            </a:fld>
            <a:endParaRPr lang="fr">
              <a:solidFill>
                <a:prstClr val="black"/>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159" y="6180905"/>
            <a:ext cx="953576" cy="561519"/>
          </a:xfrm>
          <a:prstGeom prst="rect">
            <a:avLst/>
          </a:prstGeom>
        </p:spPr>
      </p:pic>
    </p:spTree>
    <p:extLst>
      <p:ext uri="{BB962C8B-B14F-4D97-AF65-F5344CB8AC3E}">
        <p14:creationId xmlns:p14="http://schemas.microsoft.com/office/powerpoint/2010/main" val="2652932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2" name="Shape 902"/>
          <p:cNvSpPr txBox="1">
            <a:spLocks noGrp="1"/>
          </p:cNvSpPr>
          <p:nvPr>
            <p:ph type="title"/>
          </p:nvPr>
        </p:nvSpPr>
        <p:spPr>
          <a:xfrm>
            <a:off x="534625" y="365500"/>
            <a:ext cx="1663200" cy="446800"/>
          </a:xfrm>
          <a:prstGeom prst="rect">
            <a:avLst/>
          </a:prstGeom>
          <a:noFill/>
          <a:ln>
            <a:noFill/>
          </a:ln>
        </p:spPr>
        <p:txBody>
          <a:bodyPr vert="horz" wrap="square" lIns="121900" tIns="121900" rIns="121900" bIns="121900" rtlCol="0" anchor="t" anchorCtr="0">
            <a:noAutofit/>
          </a:bodyPr>
          <a:lstStyle/>
          <a:p>
            <a:pPr indent="-253994" algn="l">
              <a:lnSpc>
                <a:spcPct val="100000"/>
              </a:lnSpc>
              <a:buClr>
                <a:schemeClr val="lt1"/>
              </a:buClr>
              <a:buSzPts val="3000"/>
            </a:pPr>
            <a:r>
              <a:rPr lang="fr" sz="2400" cap="none">
                <a:solidFill>
                  <a:schemeClr val="lt1"/>
                </a:solidFill>
                <a:latin typeface="Arial"/>
                <a:ea typeface="Arial"/>
                <a:cs typeface="Arial"/>
                <a:sym typeface="Arial"/>
              </a:rPr>
              <a:t>A retenir :</a:t>
            </a:r>
          </a:p>
        </p:txBody>
      </p:sp>
      <p:sp>
        <p:nvSpPr>
          <p:cNvPr id="900" name="Shape 900"/>
          <p:cNvSpPr txBox="1">
            <a:spLocks noGrp="1"/>
          </p:cNvSpPr>
          <p:nvPr>
            <p:ph type="body" idx="1"/>
          </p:nvPr>
        </p:nvSpPr>
        <p:spPr>
          <a:xfrm>
            <a:off x="1366197" y="665888"/>
            <a:ext cx="10007600" cy="5680000"/>
          </a:xfrm>
          <a:prstGeom prst="rect">
            <a:avLst/>
          </a:prstGeom>
          <a:noFill/>
          <a:ln>
            <a:noFill/>
          </a:ln>
        </p:spPr>
        <p:txBody>
          <a:bodyPr vert="horz" wrap="square" lIns="121900" tIns="121900" rIns="121900" bIns="121900" rtlCol="0" anchor="t" anchorCtr="0">
            <a:noAutofit/>
          </a:bodyPr>
          <a:lstStyle/>
          <a:p>
            <a:pPr marL="609585" indent="-414856">
              <a:lnSpc>
                <a:spcPct val="115000"/>
              </a:lnSpc>
              <a:buClr>
                <a:schemeClr val="dk2"/>
              </a:buClr>
              <a:buSzPts val="1300"/>
              <a:buFont typeface="Calibri"/>
              <a:buChar char="●"/>
            </a:pPr>
            <a:r>
              <a:rPr lang="fr" sz="1867" cap="none">
                <a:solidFill>
                  <a:schemeClr val="dk2"/>
                </a:solidFill>
                <a:latin typeface="Calibri"/>
                <a:ea typeface="Calibri"/>
                <a:cs typeface="Calibri"/>
                <a:sym typeface="Calibri"/>
              </a:rPr>
              <a:t>Résoudre des problèmes est le coeur de l’activité mathématique</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Mettre les élèves en situation de </a:t>
            </a:r>
            <a:r>
              <a:rPr lang="fr" sz="1867" b="1" cap="none">
                <a:solidFill>
                  <a:schemeClr val="dk2"/>
                </a:solidFill>
                <a:latin typeface="Calibri"/>
                <a:ea typeface="Calibri"/>
                <a:cs typeface="Calibri"/>
                <a:sym typeface="Calibri"/>
              </a:rPr>
              <a:t>résoudre SEULS </a:t>
            </a:r>
            <a:r>
              <a:rPr lang="fr" sz="1867" cap="none">
                <a:solidFill>
                  <a:schemeClr val="dk2"/>
                </a:solidFill>
                <a:latin typeface="Calibri"/>
                <a:ea typeface="Calibri"/>
                <a:cs typeface="Calibri"/>
                <a:sym typeface="Calibri"/>
              </a:rPr>
              <a:t>et jusqu’au bout les problèmes qui leur sont présentés</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Faire formuler/savoir analyser  les inférences et les contrôles mis en jeu par les élèves</a:t>
            </a:r>
          </a:p>
          <a:p>
            <a:pPr marL="609585" indent="-414856">
              <a:lnSpc>
                <a:spcPct val="115000"/>
              </a:lnSpc>
              <a:spcBef>
                <a:spcPts val="800"/>
              </a:spcBef>
              <a:buClr>
                <a:schemeClr val="dk2"/>
              </a:buClr>
              <a:buSzPts val="1300"/>
              <a:buFont typeface="Calibri"/>
              <a:buChar char="●"/>
            </a:pPr>
            <a:r>
              <a:rPr lang="fr" sz="1867" cap="none">
                <a:solidFill>
                  <a:schemeClr val="dk2"/>
                </a:solidFill>
                <a:latin typeface="Calibri"/>
                <a:ea typeface="Calibri"/>
                <a:cs typeface="Calibri"/>
                <a:sym typeface="Calibri"/>
              </a:rPr>
              <a:t>Enseigner la mémorisation des </a:t>
            </a:r>
            <a:r>
              <a:rPr lang="fr" sz="1867" b="1" cap="none">
                <a:solidFill>
                  <a:schemeClr val="dk2"/>
                </a:solidFill>
                <a:latin typeface="Calibri"/>
                <a:ea typeface="Calibri"/>
                <a:cs typeface="Calibri"/>
                <a:sym typeface="Calibri"/>
              </a:rPr>
              <a:t>problèmes élémentaires</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(Re)former les enseignants à analyser de tels problèmes, par exemple par la typologie de Vergnaud</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Donner du sens aux opérations par ces problèmes élémentaires → recherche d’une procédure experte</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Ne pas oublier le produit de mesure comme l’un des sens de la multiplication</a:t>
            </a:r>
          </a:p>
          <a:p>
            <a:pPr marL="609585" indent="-414856">
              <a:lnSpc>
                <a:spcPct val="115000"/>
              </a:lnSpc>
              <a:spcBef>
                <a:spcPts val="800"/>
              </a:spcBef>
              <a:buClr>
                <a:schemeClr val="dk2"/>
              </a:buClr>
              <a:buSzPts val="1300"/>
              <a:buFont typeface="Calibri"/>
              <a:buChar char="●"/>
            </a:pPr>
            <a:r>
              <a:rPr lang="fr" sz="1867" cap="none">
                <a:solidFill>
                  <a:schemeClr val="dk2"/>
                </a:solidFill>
                <a:latin typeface="Calibri"/>
                <a:ea typeface="Calibri"/>
                <a:cs typeface="Calibri"/>
                <a:sym typeface="Calibri"/>
              </a:rPr>
              <a:t>Enseigner aux élèves à résoudre seuls des </a:t>
            </a:r>
            <a:r>
              <a:rPr lang="fr" sz="1867" b="1" cap="none">
                <a:solidFill>
                  <a:schemeClr val="dk2"/>
                </a:solidFill>
                <a:latin typeface="Calibri"/>
                <a:ea typeface="Calibri"/>
                <a:cs typeface="Calibri"/>
                <a:sym typeface="Calibri"/>
              </a:rPr>
              <a:t>problèmes complexes</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Connecter les données du problème</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Qualifier chaque résultat intermédiaire obtenu → calcul avec les unités de grandeur</a:t>
            </a:r>
          </a:p>
          <a:p>
            <a:pPr marL="609585" indent="-414856">
              <a:lnSpc>
                <a:spcPct val="115000"/>
              </a:lnSpc>
              <a:spcBef>
                <a:spcPts val="800"/>
              </a:spcBef>
              <a:buClr>
                <a:schemeClr val="dk2"/>
              </a:buClr>
              <a:buSzPts val="1300"/>
              <a:buFont typeface="Calibri"/>
              <a:buChar char="●"/>
            </a:pPr>
            <a:r>
              <a:rPr lang="fr" sz="1867" cap="none">
                <a:solidFill>
                  <a:schemeClr val="dk2"/>
                </a:solidFill>
                <a:latin typeface="Calibri"/>
                <a:ea typeface="Calibri"/>
                <a:cs typeface="Calibri"/>
                <a:sym typeface="Calibri"/>
              </a:rPr>
              <a:t>Les mettre en situation de résoudre des </a:t>
            </a:r>
            <a:r>
              <a:rPr lang="fr" sz="1867" b="1" cap="none">
                <a:solidFill>
                  <a:schemeClr val="dk2"/>
                </a:solidFill>
                <a:latin typeface="Calibri"/>
                <a:ea typeface="Calibri"/>
                <a:cs typeface="Calibri"/>
                <a:sym typeface="Calibri"/>
              </a:rPr>
              <a:t>problèmes atypiques</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encourager l’inventivité stratégique et la flexibilité du raisonnement</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développer la persévérance et la confiance en soi</a:t>
            </a:r>
          </a:p>
          <a:p>
            <a:pPr marL="0" indent="-110064">
              <a:lnSpc>
                <a:spcPct val="115000"/>
              </a:lnSpc>
              <a:buClr>
                <a:schemeClr val="dk2"/>
              </a:buClr>
              <a:buSzPts val="1300"/>
              <a:buNone/>
            </a:pPr>
            <a:endParaRPr sz="1867" cap="none">
              <a:solidFill>
                <a:schemeClr val="dk2"/>
              </a:solidFill>
              <a:latin typeface="Calibri"/>
              <a:ea typeface="Calibri"/>
              <a:cs typeface="Calibri"/>
              <a:sym typeface="Calibri"/>
            </a:endParaRPr>
          </a:p>
        </p:txBody>
      </p:sp>
      <p:sp>
        <p:nvSpPr>
          <p:cNvPr id="901" name="Shape 901"/>
          <p:cNvSpPr txBox="1">
            <a:spLocks noGrp="1"/>
          </p:cNvSpPr>
          <p:nvPr>
            <p:ph type="ctrTitle" idx="4294967295"/>
          </p:nvPr>
        </p:nvSpPr>
        <p:spPr>
          <a:xfrm>
            <a:off x="9095317" y="6007100"/>
            <a:ext cx="3096683" cy="560917"/>
          </a:xfrm>
          <a:prstGeom prst="rect">
            <a:avLst/>
          </a:prstGeom>
          <a:noFill/>
          <a:ln>
            <a:noFill/>
          </a:ln>
        </p:spPr>
        <p:txBody>
          <a:bodyPr vert="horz" wrap="square" lIns="121900" tIns="121900" rIns="121900" bIns="121900" rtlCol="0" anchor="t" anchorCtr="0">
            <a:noAutofit/>
          </a:bodyPr>
          <a:lstStyle/>
          <a:p>
            <a:pPr indent="-237061" algn="l">
              <a:lnSpc>
                <a:spcPct val="100000"/>
              </a:lnSpc>
              <a:spcBef>
                <a:spcPts val="0"/>
              </a:spcBef>
              <a:buClr>
                <a:schemeClr val="lt1"/>
              </a:buClr>
              <a:buSzPts val="2800"/>
            </a:pPr>
            <a:r>
              <a:rPr lang="fr" sz="1867" i="1" cap="none" dirty="0">
                <a:solidFill>
                  <a:schemeClr val="lt1"/>
                </a:solidFill>
                <a:latin typeface="Nunito"/>
                <a:ea typeface="Nunito"/>
                <a:cs typeface="Nunito"/>
                <a:sym typeface="Nunito"/>
              </a:rPr>
              <a:t>La résolution de problème</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37</a:t>
            </a:fld>
            <a:endParaRPr lang="fr">
              <a:solidFill>
                <a:prstClr val="black"/>
              </a:solidFill>
            </a:endParaRPr>
          </a:p>
        </p:txBody>
      </p:sp>
      <p:sp>
        <p:nvSpPr>
          <p:cNvPr id="3" name="ZoneTexte 2"/>
          <p:cNvSpPr txBox="1"/>
          <p:nvPr/>
        </p:nvSpPr>
        <p:spPr>
          <a:xfrm>
            <a:off x="360785" y="812301"/>
            <a:ext cx="471989" cy="5533588"/>
          </a:xfrm>
          <a:prstGeom prst="rect">
            <a:avLst/>
          </a:prstGeom>
          <a:noFill/>
        </p:spPr>
        <p:txBody>
          <a:bodyPr vert="vert270" wrap="square" rtlCol="0">
            <a:spAutoFit/>
          </a:bodyPr>
          <a:lstStyle/>
          <a:p>
            <a:r>
              <a:rPr lang="fr-FR" sz="1867" kern="0" dirty="0">
                <a:solidFill>
                  <a:srgbClr val="000000"/>
                </a:solidFill>
                <a:latin typeface="Arial"/>
                <a:cs typeface="Arial"/>
                <a:sym typeface="Arial"/>
              </a:rPr>
              <a:t>Conclusion de la journée </a:t>
            </a:r>
          </a:p>
        </p:txBody>
      </p:sp>
    </p:spTree>
    <p:extLst>
      <p:ext uri="{BB962C8B-B14F-4D97-AF65-F5344CB8AC3E}">
        <p14:creationId xmlns:p14="http://schemas.microsoft.com/office/powerpoint/2010/main" val="42272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0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0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0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8" name="Shape 908"/>
          <p:cNvSpPr txBox="1">
            <a:spLocks noGrp="1"/>
          </p:cNvSpPr>
          <p:nvPr>
            <p:ph type="title"/>
          </p:nvPr>
        </p:nvSpPr>
        <p:spPr>
          <a:xfrm>
            <a:off x="8405600" y="5980167"/>
            <a:ext cx="3427600" cy="483200"/>
          </a:xfrm>
          <a:prstGeom prst="rect">
            <a:avLst/>
          </a:prstGeom>
          <a:noFill/>
          <a:ln>
            <a:noFill/>
          </a:ln>
        </p:spPr>
        <p:txBody>
          <a:bodyPr vert="horz" wrap="square" lIns="121900" tIns="121900" rIns="121900" bIns="121900" rtlCol="0" anchor="t" anchorCtr="0">
            <a:noAutofit/>
          </a:bodyPr>
          <a:lstStyle/>
          <a:p>
            <a:pPr indent="-118530" algn="l">
              <a:lnSpc>
                <a:spcPct val="100000"/>
              </a:lnSpc>
              <a:buClr>
                <a:schemeClr val="lt1"/>
              </a:buClr>
              <a:buSzPts val="1400"/>
            </a:pPr>
            <a:r>
              <a:rPr lang="fr" sz="1867" i="1" cap="none">
                <a:solidFill>
                  <a:schemeClr val="lt1"/>
                </a:solidFill>
                <a:latin typeface="Nunito"/>
                <a:ea typeface="Nunito"/>
                <a:cs typeface="Nunito"/>
                <a:sym typeface="Nunito"/>
              </a:rPr>
              <a:t>Enseigner la proportionnalité</a:t>
            </a:r>
          </a:p>
        </p:txBody>
      </p:sp>
      <p:sp>
        <p:nvSpPr>
          <p:cNvPr id="907" name="Shape 907"/>
          <p:cNvSpPr txBox="1">
            <a:spLocks noGrp="1"/>
          </p:cNvSpPr>
          <p:nvPr>
            <p:ph type="body" idx="1"/>
          </p:nvPr>
        </p:nvSpPr>
        <p:spPr>
          <a:xfrm>
            <a:off x="1224433" y="1285360"/>
            <a:ext cx="10007600" cy="4522000"/>
          </a:xfrm>
          <a:prstGeom prst="rect">
            <a:avLst/>
          </a:prstGeom>
          <a:noFill/>
          <a:ln>
            <a:noFill/>
          </a:ln>
        </p:spPr>
        <p:txBody>
          <a:bodyPr vert="horz" wrap="square" lIns="121900" tIns="121900" rIns="121900" bIns="121900" rtlCol="0" anchor="t" anchorCtr="0">
            <a:noAutofit/>
          </a:bodyPr>
          <a:lstStyle/>
          <a:p>
            <a:pPr marL="609585" indent="-414856">
              <a:lnSpc>
                <a:spcPct val="115000"/>
              </a:lnSpc>
              <a:buClr>
                <a:schemeClr val="dk2"/>
              </a:buClr>
              <a:buSzPts val="1300"/>
              <a:buFont typeface="Calibri"/>
              <a:buChar char="●"/>
            </a:pPr>
            <a:r>
              <a:rPr lang="fr" sz="1867" cap="none">
                <a:solidFill>
                  <a:schemeClr val="dk2"/>
                </a:solidFill>
                <a:latin typeface="Calibri"/>
                <a:ea typeface="Calibri"/>
                <a:cs typeface="Calibri"/>
                <a:sym typeface="Calibri"/>
              </a:rPr>
              <a:t>Ne pas laisser le thème de la proportionnalité pour la fin de l’année</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source de problèmes</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à traiter par petites touches tout au long de l’année</a:t>
            </a:r>
          </a:p>
          <a:p>
            <a:pPr marL="609585" indent="-414856">
              <a:lnSpc>
                <a:spcPct val="115000"/>
              </a:lnSpc>
              <a:spcBef>
                <a:spcPts val="1600"/>
              </a:spcBef>
              <a:buClr>
                <a:schemeClr val="dk2"/>
              </a:buClr>
              <a:buSzPts val="1300"/>
              <a:buFont typeface="Calibri"/>
              <a:buChar char="●"/>
            </a:pPr>
            <a:r>
              <a:rPr lang="fr" sz="1867" cap="none">
                <a:solidFill>
                  <a:schemeClr val="dk2"/>
                </a:solidFill>
                <a:latin typeface="Calibri"/>
                <a:ea typeface="Calibri"/>
                <a:cs typeface="Calibri"/>
                <a:sym typeface="Calibri"/>
              </a:rPr>
              <a:t>Ne pas institutionnaliser une procédure experte</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élargir le champ des procédures disponibles</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permettre le choix de la procédure la plus adaptée à la situation</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travailler le calcul réfléchi</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privilégier les propriétés de linéarité</a:t>
            </a:r>
          </a:p>
          <a:p>
            <a:pPr marL="609585" indent="-414856">
              <a:lnSpc>
                <a:spcPct val="115000"/>
              </a:lnSpc>
              <a:spcBef>
                <a:spcPts val="1600"/>
              </a:spcBef>
              <a:buClr>
                <a:schemeClr val="dk2"/>
              </a:buClr>
              <a:buSzPts val="1300"/>
              <a:buFont typeface="Calibri"/>
              <a:buChar char="●"/>
            </a:pPr>
            <a:r>
              <a:rPr lang="fr" sz="1867" cap="none">
                <a:solidFill>
                  <a:schemeClr val="dk2"/>
                </a:solidFill>
                <a:latin typeface="Calibri"/>
                <a:ea typeface="Calibri"/>
                <a:cs typeface="Calibri"/>
                <a:sym typeface="Calibri"/>
              </a:rPr>
              <a:t>A propos du tableau de proportionnalité</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construit par les élèves et non donné par l’enseignant.e</a:t>
            </a:r>
          </a:p>
          <a:p>
            <a:pPr marL="1219170" lvl="1" indent="-397923">
              <a:lnSpc>
                <a:spcPct val="115000"/>
              </a:lnSpc>
              <a:buClr>
                <a:schemeClr val="dk2"/>
              </a:buClr>
              <a:buSzPts val="1100"/>
              <a:buFont typeface="Calibri"/>
              <a:buChar char="○"/>
            </a:pPr>
            <a:r>
              <a:rPr lang="fr" sz="1867" b="1" cap="none">
                <a:solidFill>
                  <a:schemeClr val="dk2"/>
                </a:solidFill>
                <a:latin typeface="Calibri"/>
                <a:ea typeface="Calibri"/>
                <a:cs typeface="Calibri"/>
                <a:sym typeface="Calibri"/>
              </a:rPr>
              <a:t>présence des unités</a:t>
            </a:r>
            <a:r>
              <a:rPr lang="fr" sz="1867" cap="none">
                <a:solidFill>
                  <a:schemeClr val="dk2"/>
                </a:solidFill>
                <a:latin typeface="Calibri"/>
                <a:ea typeface="Calibri"/>
                <a:cs typeface="Calibri"/>
                <a:sym typeface="Calibri"/>
              </a:rPr>
              <a:t> dans le tableau et dans les calculs</a:t>
            </a:r>
          </a:p>
          <a:p>
            <a:pPr marL="1219170" lvl="1" indent="-397923">
              <a:lnSpc>
                <a:spcPct val="115000"/>
              </a:lnSpc>
              <a:buClr>
                <a:schemeClr val="dk2"/>
              </a:buClr>
              <a:buSzPts val="1100"/>
              <a:buFont typeface="Calibri"/>
              <a:buChar char="○"/>
            </a:pPr>
            <a:r>
              <a:rPr lang="fr" sz="1867" cap="none">
                <a:solidFill>
                  <a:schemeClr val="dk2"/>
                </a:solidFill>
                <a:latin typeface="Calibri"/>
                <a:ea typeface="Calibri"/>
                <a:cs typeface="Calibri"/>
                <a:sym typeface="Calibri"/>
              </a:rPr>
              <a:t>inutile dans les cas simples (empêche les procédures en langue naturelle)</a:t>
            </a:r>
          </a:p>
        </p:txBody>
      </p:sp>
      <p:sp>
        <p:nvSpPr>
          <p:cNvPr id="909" name="Shape 909"/>
          <p:cNvSpPr txBox="1"/>
          <p:nvPr/>
        </p:nvSpPr>
        <p:spPr>
          <a:xfrm>
            <a:off x="534625" y="365500"/>
            <a:ext cx="1663200" cy="446800"/>
          </a:xfrm>
          <a:prstGeom prst="rect">
            <a:avLst/>
          </a:prstGeom>
          <a:noFill/>
          <a:ln>
            <a:noFill/>
          </a:ln>
        </p:spPr>
        <p:txBody>
          <a:bodyPr wrap="square" lIns="121900" tIns="121900" rIns="121900" bIns="121900" anchor="t" anchorCtr="0">
            <a:noAutofit/>
          </a:bodyPr>
          <a:lstStyle/>
          <a:p>
            <a:pPr indent="-253994">
              <a:buClr>
                <a:prstClr val="white"/>
              </a:buClr>
              <a:buSzPts val="3000"/>
            </a:pPr>
            <a:r>
              <a:rPr lang="fr" sz="2400" kern="0">
                <a:solidFill>
                  <a:prstClr val="white"/>
                </a:solidFill>
                <a:latin typeface="Arial"/>
                <a:ea typeface="Arial"/>
                <a:cs typeface="Arial"/>
                <a:sym typeface="Arial"/>
              </a:rPr>
              <a:t>A retenir :</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38</a:t>
            </a:fld>
            <a:endParaRPr lang="fr">
              <a:solidFill>
                <a:prstClr val="black"/>
              </a:solidFill>
            </a:endParaRPr>
          </a:p>
        </p:txBody>
      </p:sp>
      <p:sp>
        <p:nvSpPr>
          <p:cNvPr id="6" name="ZoneTexte 5"/>
          <p:cNvSpPr txBox="1"/>
          <p:nvPr/>
        </p:nvSpPr>
        <p:spPr>
          <a:xfrm>
            <a:off x="360785" y="812301"/>
            <a:ext cx="471989" cy="5533588"/>
          </a:xfrm>
          <a:prstGeom prst="rect">
            <a:avLst/>
          </a:prstGeom>
          <a:noFill/>
        </p:spPr>
        <p:txBody>
          <a:bodyPr vert="vert270" wrap="square" rtlCol="0">
            <a:spAutoFit/>
          </a:bodyPr>
          <a:lstStyle/>
          <a:p>
            <a:r>
              <a:rPr lang="fr-FR" sz="1867" kern="0" dirty="0">
                <a:solidFill>
                  <a:srgbClr val="000000"/>
                </a:solidFill>
                <a:latin typeface="Arial"/>
                <a:cs typeface="Arial"/>
                <a:sym typeface="Arial"/>
              </a:rPr>
              <a:t>Conclusion de la journée </a:t>
            </a:r>
          </a:p>
        </p:txBody>
      </p:sp>
    </p:spTree>
    <p:extLst>
      <p:ext uri="{BB962C8B-B14F-4D97-AF65-F5344CB8AC3E}">
        <p14:creationId xmlns:p14="http://schemas.microsoft.com/office/powerpoint/2010/main" val="153164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0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a:spLocks noGrp="1"/>
          </p:cNvSpPr>
          <p:nvPr>
            <p:ph type="ctrTitle"/>
          </p:nvPr>
        </p:nvSpPr>
        <p:spPr>
          <a:xfrm>
            <a:off x="2752167" y="1061033"/>
            <a:ext cx="7591600" cy="813600"/>
          </a:xfrm>
          <a:prstGeom prst="rect">
            <a:avLst/>
          </a:prstGeom>
          <a:noFill/>
          <a:ln>
            <a:noFill/>
          </a:ln>
        </p:spPr>
        <p:txBody>
          <a:bodyPr vert="horz" wrap="square" lIns="121900" tIns="121900" rIns="121900" bIns="121900" rtlCol="0" anchor="ctr" anchorCtr="0">
            <a:noAutofit/>
          </a:bodyPr>
          <a:lstStyle/>
          <a:p>
            <a:pPr indent="-321725" algn="l">
              <a:lnSpc>
                <a:spcPct val="100000"/>
              </a:lnSpc>
              <a:spcBef>
                <a:spcPts val="0"/>
              </a:spcBef>
              <a:buClr>
                <a:schemeClr val="lt1"/>
              </a:buClr>
              <a:buSzPts val="3800"/>
            </a:pPr>
            <a:r>
              <a:rPr lang="fr" sz="4000" cap="none">
                <a:solidFill>
                  <a:schemeClr val="lt1"/>
                </a:solidFill>
                <a:latin typeface="Nunito"/>
                <a:ea typeface="Nunito"/>
                <a:cs typeface="Nunito"/>
                <a:sym typeface="Nunito"/>
              </a:rPr>
              <a:t>Bibliographie/webographie</a:t>
            </a:r>
          </a:p>
        </p:txBody>
      </p:sp>
      <p:sp>
        <p:nvSpPr>
          <p:cNvPr id="915" name="Shape 915"/>
          <p:cNvSpPr txBox="1"/>
          <p:nvPr/>
        </p:nvSpPr>
        <p:spPr>
          <a:xfrm>
            <a:off x="0" y="1061033"/>
            <a:ext cx="12051600" cy="5647200"/>
          </a:xfrm>
          <a:prstGeom prst="rect">
            <a:avLst/>
          </a:prstGeom>
          <a:noFill/>
          <a:ln>
            <a:noFill/>
          </a:ln>
        </p:spPr>
        <p:txBody>
          <a:bodyPr wrap="square" lIns="121900" tIns="121900" rIns="121900" bIns="121900" anchor="t" anchorCtr="0">
            <a:noAutofit/>
          </a:bodyPr>
          <a:lstStyle/>
          <a:p>
            <a:pPr marL="609585" indent="-406390">
              <a:lnSpc>
                <a:spcPct val="115000"/>
              </a:lnSpc>
              <a:buClr>
                <a:srgbClr val="000000"/>
              </a:buClr>
              <a:buSzPts val="1200"/>
              <a:buFont typeface="Arial"/>
              <a:buChar char="●"/>
            </a:pPr>
            <a:r>
              <a:rPr lang="fr" sz="1600" kern="0">
                <a:solidFill>
                  <a:srgbClr val="000000"/>
                </a:solidFill>
                <a:latin typeface="Arial"/>
                <a:ea typeface="Arial"/>
                <a:cs typeface="Arial"/>
                <a:sym typeface="Arial"/>
              </a:rPr>
              <a:t>Les documents d</a:t>
            </a:r>
            <a:r>
              <a:rPr lang="fr" sz="1600" kern="0">
                <a:solidFill>
                  <a:srgbClr val="000000"/>
                </a:solidFill>
                <a:latin typeface="Arial"/>
                <a:cs typeface="Arial"/>
                <a:sym typeface="Arial"/>
              </a:rPr>
              <a:t>’accompagnement </a:t>
            </a:r>
            <a:r>
              <a:rPr lang="fr" sz="1600" kern="0">
                <a:solidFill>
                  <a:srgbClr val="000000"/>
                </a:solidFill>
                <a:latin typeface="Arial"/>
                <a:ea typeface="Arial"/>
                <a:cs typeface="Arial"/>
                <a:sym typeface="Arial"/>
              </a:rPr>
              <a:t>pour les cycles 2 et 3 (dont 8 publiés)</a:t>
            </a:r>
            <a:br>
              <a:rPr lang="fr" sz="1600" kern="0">
                <a:solidFill>
                  <a:srgbClr val="000000"/>
                </a:solidFill>
                <a:latin typeface="Arial"/>
                <a:ea typeface="Arial"/>
                <a:cs typeface="Arial"/>
                <a:sym typeface="Arial"/>
              </a:rPr>
            </a:br>
            <a:r>
              <a:rPr lang="fr" sz="1600" u="sng" kern="0">
                <a:solidFill>
                  <a:srgbClr val="56BCFE"/>
                </a:solidFill>
                <a:latin typeface="Arial"/>
                <a:ea typeface="Arial"/>
                <a:cs typeface="Arial"/>
                <a:sym typeface="Arial"/>
                <a:hlinkClick r:id="rId3"/>
              </a:rPr>
              <a:t>http://eduscol.education.fr/cid102696/ressources-maths-cycle-2.html</a:t>
            </a:r>
            <a:br>
              <a:rPr lang="fr" sz="1600" kern="0">
                <a:solidFill>
                  <a:srgbClr val="000000"/>
                </a:solidFill>
                <a:latin typeface="Arial"/>
                <a:ea typeface="Arial"/>
                <a:cs typeface="Arial"/>
                <a:sym typeface="Arial"/>
              </a:rPr>
            </a:br>
            <a:r>
              <a:rPr lang="fr" sz="1600" u="sng" kern="0">
                <a:solidFill>
                  <a:srgbClr val="56BCFE"/>
                </a:solidFill>
                <a:latin typeface="Arial"/>
                <a:ea typeface="Arial"/>
                <a:cs typeface="Arial"/>
                <a:sym typeface="Arial"/>
                <a:hlinkClick r:id="rId4"/>
              </a:rPr>
              <a:t>http://eduscol.education.fr/cid101461/ressources-maths-cycle-3.html</a:t>
            </a:r>
          </a:p>
          <a:p>
            <a:pPr marL="609585" indent="-406390">
              <a:lnSpc>
                <a:spcPct val="115000"/>
              </a:lnSpc>
              <a:buClr>
                <a:srgbClr val="000000"/>
              </a:buClr>
              <a:buSzPts val="1200"/>
              <a:buFont typeface="Arial"/>
              <a:buChar char="●"/>
            </a:pPr>
            <a:r>
              <a:rPr lang="fr" sz="1600" kern="0">
                <a:solidFill>
                  <a:srgbClr val="000000"/>
                </a:solidFill>
                <a:latin typeface="Arial"/>
                <a:ea typeface="Arial"/>
                <a:cs typeface="Arial"/>
                <a:sym typeface="Arial"/>
              </a:rPr>
              <a:t>Les ressources partagées, sous forme de base documentaire, dans quatre espaces M@gistere et TRIBU</a:t>
            </a:r>
          </a:p>
          <a:p>
            <a:pPr marL="609585" indent="-406390">
              <a:lnSpc>
                <a:spcPct val="115000"/>
              </a:lnSpc>
              <a:spcBef>
                <a:spcPts val="800"/>
              </a:spcBef>
              <a:buClr>
                <a:srgbClr val="000000"/>
              </a:buClr>
              <a:buSzPts val="1200"/>
              <a:buFont typeface="Arial"/>
              <a:buChar char="●"/>
            </a:pPr>
            <a:r>
              <a:rPr lang="fr" sz="1600" kern="0">
                <a:solidFill>
                  <a:prstClr val="black"/>
                </a:solidFill>
                <a:latin typeface="Arial"/>
                <a:cs typeface="Arial"/>
                <a:sym typeface="Arial"/>
              </a:rPr>
              <a:t>Simard A, Reconnaissance de situations de proportionnalité, </a:t>
            </a:r>
            <a:r>
              <a:rPr lang="fr" sz="1600" i="1" kern="0">
                <a:solidFill>
                  <a:prstClr val="black"/>
                </a:solidFill>
                <a:latin typeface="Arial"/>
                <a:cs typeface="Arial"/>
                <a:sym typeface="Arial"/>
              </a:rPr>
              <a:t>Grand N</a:t>
            </a:r>
            <a:r>
              <a:rPr lang="fr" sz="1600" kern="0">
                <a:solidFill>
                  <a:prstClr val="black"/>
                </a:solidFill>
                <a:latin typeface="Arial"/>
                <a:cs typeface="Arial"/>
                <a:sym typeface="Arial"/>
              </a:rPr>
              <a:t>, n</a:t>
            </a:r>
            <a:r>
              <a:rPr lang="fr" sz="1600" i="1" kern="0">
                <a:solidFill>
                  <a:prstClr val="black"/>
                </a:solidFill>
                <a:latin typeface="Arial"/>
                <a:cs typeface="Arial"/>
                <a:sym typeface="Arial"/>
              </a:rPr>
              <a:t>º</a:t>
            </a:r>
            <a:r>
              <a:rPr lang="fr" sz="1600" kern="0">
                <a:solidFill>
                  <a:prstClr val="black"/>
                </a:solidFill>
                <a:latin typeface="Arial"/>
                <a:cs typeface="Arial"/>
                <a:sym typeface="Arial"/>
              </a:rPr>
              <a:t>90, 2012.</a:t>
            </a:r>
          </a:p>
          <a:p>
            <a:pPr marL="609585" indent="-406390">
              <a:lnSpc>
                <a:spcPct val="115000"/>
              </a:lnSpc>
              <a:spcBef>
                <a:spcPts val="800"/>
              </a:spcBef>
              <a:buClr>
                <a:srgbClr val="000000"/>
              </a:buClr>
              <a:buSzPts val="1200"/>
              <a:buFont typeface="Arial"/>
              <a:buChar char="●"/>
            </a:pPr>
            <a:r>
              <a:rPr lang="fr" sz="1600" kern="0">
                <a:solidFill>
                  <a:prstClr val="black"/>
                </a:solidFill>
                <a:latin typeface="Arial"/>
                <a:cs typeface="Arial"/>
                <a:sym typeface="Arial"/>
              </a:rPr>
              <a:t>Simard ., Fondements mathématiques de la proportionnalité dans la perspective d’un usage didactique, </a:t>
            </a:r>
            <a:r>
              <a:rPr lang="fr" sz="1600" i="1" kern="0">
                <a:solidFill>
                  <a:prstClr val="black"/>
                </a:solidFill>
                <a:latin typeface="Arial"/>
                <a:cs typeface="Arial"/>
                <a:sym typeface="Arial"/>
              </a:rPr>
              <a:t>Petit x</a:t>
            </a:r>
            <a:r>
              <a:rPr lang="fr" sz="1600" kern="0">
                <a:solidFill>
                  <a:prstClr val="black"/>
                </a:solidFill>
                <a:latin typeface="Arial"/>
                <a:cs typeface="Arial"/>
                <a:sym typeface="Arial"/>
              </a:rPr>
              <a:t>, n</a:t>
            </a:r>
            <a:r>
              <a:rPr lang="fr" sz="1600" i="1" kern="0">
                <a:solidFill>
                  <a:prstClr val="black"/>
                </a:solidFill>
                <a:latin typeface="Arial"/>
                <a:cs typeface="Arial"/>
                <a:sym typeface="Arial"/>
              </a:rPr>
              <a:t>º</a:t>
            </a:r>
            <a:r>
              <a:rPr lang="fr" sz="1600" kern="0">
                <a:solidFill>
                  <a:prstClr val="black"/>
                </a:solidFill>
                <a:latin typeface="Arial"/>
                <a:cs typeface="Arial"/>
                <a:sym typeface="Arial"/>
              </a:rPr>
              <a:t>89, 2012.</a:t>
            </a:r>
          </a:p>
          <a:p>
            <a:pPr marL="609585" indent="-406390">
              <a:lnSpc>
                <a:spcPct val="115000"/>
              </a:lnSpc>
              <a:spcBef>
                <a:spcPts val="800"/>
              </a:spcBef>
              <a:buClr>
                <a:srgbClr val="000000"/>
              </a:buClr>
              <a:buSzPts val="1200"/>
              <a:buFont typeface="Arial"/>
              <a:buChar char="●"/>
            </a:pPr>
            <a:r>
              <a:rPr lang="fr" sz="1600" kern="0">
                <a:solidFill>
                  <a:prstClr val="black"/>
                </a:solidFill>
                <a:latin typeface="Arial"/>
                <a:cs typeface="Arial"/>
                <a:sym typeface="Arial"/>
              </a:rPr>
              <a:t>Simard A, Proportionnalité en CM2 – 6</a:t>
            </a:r>
            <a:r>
              <a:rPr lang="fr" sz="1600" i="1" kern="0">
                <a:solidFill>
                  <a:prstClr val="black"/>
                </a:solidFill>
                <a:latin typeface="Arial"/>
                <a:cs typeface="Arial"/>
                <a:sym typeface="Arial"/>
              </a:rPr>
              <a:t>º</a:t>
            </a:r>
            <a:r>
              <a:rPr lang="fr" sz="1600" kern="0">
                <a:solidFill>
                  <a:prstClr val="black"/>
                </a:solidFill>
                <a:latin typeface="Arial"/>
                <a:cs typeface="Arial"/>
                <a:sym typeface="Arial"/>
              </a:rPr>
              <a:t>, </a:t>
            </a:r>
            <a:r>
              <a:rPr lang="fr" sz="1600" i="1" kern="0">
                <a:solidFill>
                  <a:prstClr val="black"/>
                </a:solidFill>
                <a:latin typeface="Arial"/>
                <a:cs typeface="Arial"/>
                <a:sym typeface="Arial"/>
              </a:rPr>
              <a:t>Petit x</a:t>
            </a:r>
            <a:r>
              <a:rPr lang="fr" sz="1600" kern="0">
                <a:solidFill>
                  <a:prstClr val="black"/>
                </a:solidFill>
                <a:latin typeface="Arial"/>
                <a:cs typeface="Arial"/>
                <a:sym typeface="Arial"/>
              </a:rPr>
              <a:t>, n</a:t>
            </a:r>
            <a:r>
              <a:rPr lang="fr" sz="1600" i="1" kern="0">
                <a:solidFill>
                  <a:prstClr val="black"/>
                </a:solidFill>
                <a:latin typeface="Arial"/>
                <a:cs typeface="Arial"/>
                <a:sym typeface="Arial"/>
              </a:rPr>
              <a:t>º</a:t>
            </a:r>
            <a:r>
              <a:rPr lang="fr" sz="1600" kern="0">
                <a:solidFill>
                  <a:prstClr val="black"/>
                </a:solidFill>
                <a:latin typeface="Arial"/>
                <a:cs typeface="Arial"/>
                <a:sym typeface="Arial"/>
              </a:rPr>
              <a:t>90, 2012</a:t>
            </a:r>
          </a:p>
          <a:p>
            <a:pPr marL="609585" indent="-406390">
              <a:lnSpc>
                <a:spcPct val="115000"/>
              </a:lnSpc>
              <a:spcBef>
                <a:spcPts val="800"/>
              </a:spcBef>
              <a:buClr>
                <a:srgbClr val="000000"/>
              </a:buClr>
              <a:buSzPts val="1200"/>
              <a:buFont typeface="Arial"/>
              <a:buChar char="●"/>
            </a:pPr>
            <a:r>
              <a:rPr lang="fr" sz="1600" kern="0">
                <a:solidFill>
                  <a:prstClr val="black"/>
                </a:solidFill>
                <a:latin typeface="Arial"/>
                <a:cs typeface="Arial"/>
                <a:sym typeface="Arial"/>
              </a:rPr>
              <a:t>Voisin S. (2014). L’enseignement de la proportionnalité en SEGPA. Actes du séminaire national de didactique des mathématiques, p. 200-218. Paris, Université Paris 7. •	</a:t>
            </a:r>
          </a:p>
          <a:p>
            <a:pPr marL="609585" indent="-406390">
              <a:lnSpc>
                <a:spcPct val="115000"/>
              </a:lnSpc>
              <a:buClr>
                <a:srgbClr val="000000"/>
              </a:buClr>
              <a:buSzPts val="1200"/>
              <a:buFont typeface="Arial"/>
              <a:buChar char="●"/>
            </a:pPr>
            <a:r>
              <a:rPr lang="fr" sz="1600" kern="0">
                <a:solidFill>
                  <a:prstClr val="black"/>
                </a:solidFill>
                <a:latin typeface="Arial"/>
                <a:cs typeface="Arial"/>
                <a:sym typeface="Arial"/>
              </a:rPr>
              <a:t>Voisin S. (à paraître). L’enseignement de la proportionnalité : Une expérimentation en classe de SEGPA. Petit x. IREM de Grenoble.</a:t>
            </a:r>
          </a:p>
          <a:p>
            <a:pPr marL="609585" indent="-406390">
              <a:lnSpc>
                <a:spcPct val="115000"/>
              </a:lnSpc>
              <a:buClr>
                <a:prstClr val="black"/>
              </a:buClr>
              <a:buSzPts val="1200"/>
              <a:buFont typeface="Arial"/>
              <a:buChar char="●"/>
            </a:pPr>
            <a:r>
              <a:rPr lang="fr" sz="1600" kern="0">
                <a:solidFill>
                  <a:prstClr val="black"/>
                </a:solidFill>
                <a:latin typeface="Arial"/>
                <a:cs typeface="Arial"/>
                <a:sym typeface="Arial"/>
              </a:rPr>
              <a:t>Le nombre au cycle III  Apprentissages numériques  Sceren</a:t>
            </a:r>
          </a:p>
          <a:p>
            <a:pPr marL="609585" indent="-406390">
              <a:lnSpc>
                <a:spcPct val="115000"/>
              </a:lnSpc>
              <a:buClr>
                <a:srgbClr val="000000"/>
              </a:buClr>
              <a:buSzPts val="1200"/>
              <a:buFont typeface="Arial"/>
              <a:buChar char="●"/>
            </a:pPr>
            <a:r>
              <a:rPr lang="fr" sz="1600" kern="0">
                <a:solidFill>
                  <a:srgbClr val="000000"/>
                </a:solidFill>
                <a:latin typeface="Arial"/>
                <a:ea typeface="Arial"/>
                <a:cs typeface="Arial"/>
                <a:sym typeface="Arial"/>
              </a:rPr>
              <a:t>Et pourquoi pas les ressources « Éducation financière et budgétaire»</a:t>
            </a:r>
            <a:r>
              <a:rPr lang="fr" sz="1600" u="sng" kern="0">
                <a:solidFill>
                  <a:srgbClr val="56BCFE"/>
                </a:solidFill>
                <a:latin typeface="Arial"/>
                <a:ea typeface="Arial"/>
                <a:cs typeface="Arial"/>
                <a:sym typeface="Arial"/>
                <a:hlinkClick r:id="rId5"/>
              </a:rPr>
              <a:t> http://eduscol.education.fr/cid121293/education-financiere-et-budgetaire.html</a:t>
            </a:r>
            <a:r>
              <a:rPr lang="fr" sz="1600" kern="0">
                <a:solidFill>
                  <a:srgbClr val="000000"/>
                </a:solidFill>
                <a:latin typeface="Arial"/>
                <a:ea typeface="Arial"/>
                <a:cs typeface="Arial"/>
                <a:sym typeface="Arial"/>
              </a:rPr>
              <a:t> </a:t>
            </a:r>
          </a:p>
        </p:txBody>
      </p:sp>
      <p:sp>
        <p:nvSpPr>
          <p:cNvPr id="916" name="Shape 916"/>
          <p:cNvSpPr txBox="1"/>
          <p:nvPr/>
        </p:nvSpPr>
        <p:spPr>
          <a:xfrm>
            <a:off x="516000" y="133167"/>
            <a:ext cx="10969600" cy="732400"/>
          </a:xfrm>
          <a:prstGeom prst="rect">
            <a:avLst/>
          </a:prstGeom>
          <a:noFill/>
          <a:ln>
            <a:noFill/>
          </a:ln>
        </p:spPr>
        <p:txBody>
          <a:bodyPr wrap="square" lIns="121900" tIns="121900" rIns="121900" bIns="121900" anchor="t" anchorCtr="0">
            <a:noAutofit/>
          </a:bodyPr>
          <a:lstStyle/>
          <a:p>
            <a:r>
              <a:rPr lang="fr" sz="1867" kern="0">
                <a:solidFill>
                  <a:srgbClr val="000000"/>
                </a:solidFill>
                <a:latin typeface="Arial"/>
                <a:cs typeface="Arial"/>
                <a:sym typeface="Arial"/>
              </a:rPr>
              <a:t>BIBLIOGRAPHIE </a:t>
            </a:r>
          </a:p>
        </p:txBody>
      </p:sp>
      <p:sp>
        <p:nvSpPr>
          <p:cNvPr id="2" name="Espace réservé du pied de page 1"/>
          <p:cNvSpPr>
            <a:spLocks noGrp="1"/>
          </p:cNvSpPr>
          <p:nvPr>
            <p:ph type="ftr" sz="quarter" idx="11"/>
          </p:nvPr>
        </p:nvSpPr>
        <p:spPr>
          <a:xfrm>
            <a:off x="204649" y="6343108"/>
            <a:ext cx="6672887" cy="365125"/>
          </a:xfrm>
        </p:spPr>
        <p:txBody>
          <a:bodyPr/>
          <a:lstStyle/>
          <a:p>
            <a:r>
              <a:rPr lang="fr-FR" dirty="0">
                <a:solidFill>
                  <a:prstClr val="black"/>
                </a:solidFill>
              </a:rPr>
              <a:t>MISSION MATHS 68</a:t>
            </a:r>
            <a:endParaRPr lang="en-US" dirty="0">
              <a:solidFill>
                <a:prstClr val="black"/>
              </a:solidFill>
            </a:endParaRPr>
          </a:p>
        </p:txBody>
      </p:sp>
      <p:sp>
        <p:nvSpPr>
          <p:cNvPr id="3" name="Espace réservé du numéro de diapositive 2"/>
          <p:cNvSpPr>
            <a:spLocks noGrp="1"/>
          </p:cNvSpPr>
          <p:nvPr>
            <p:ph type="sldNum" sz="quarter" idx="12"/>
          </p:nvPr>
        </p:nvSpPr>
        <p:spPr/>
        <p:txBody>
          <a:bodyPr/>
          <a:lstStyle/>
          <a:p>
            <a:fld id="{00000000-1234-1234-1234-123412341234}" type="slidenum">
              <a:rPr lang="fr" sz="1333">
                <a:solidFill>
                  <a:srgbClr val="355071"/>
                </a:solidFill>
              </a:rPr>
              <a:pPr/>
              <a:t>39</a:t>
            </a:fld>
            <a:endParaRPr lang="fr" sz="1333">
              <a:solidFill>
                <a:srgbClr val="355071"/>
              </a:solidFill>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7159" y="6180905"/>
            <a:ext cx="953576" cy="561519"/>
          </a:xfrm>
          <a:prstGeom prst="rect">
            <a:avLst/>
          </a:prstGeom>
        </p:spPr>
      </p:pic>
    </p:spTree>
    <p:extLst>
      <p:ext uri="{BB962C8B-B14F-4D97-AF65-F5344CB8AC3E}">
        <p14:creationId xmlns:p14="http://schemas.microsoft.com/office/powerpoint/2010/main" val="194408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prstGeom prst="rect">
            <a:avLst/>
          </a:prstGeom>
        </p:spPr>
        <p:txBody>
          <a:bodyPr vert="horz" wrap="square" lIns="121900" tIns="121900" rIns="121900" bIns="121900" rtlCol="0" anchor="t" anchorCtr="0">
            <a:noAutofit/>
          </a:bodyPr>
          <a:lstStyle/>
          <a:p>
            <a:r>
              <a:rPr lang="fr"/>
              <a:t>Introduction la proportionnalité</a:t>
            </a:r>
          </a:p>
        </p:txBody>
      </p:sp>
      <p:sp>
        <p:nvSpPr>
          <p:cNvPr id="698" name="Shape 698"/>
          <p:cNvSpPr txBox="1">
            <a:spLocks noGrp="1"/>
          </p:cNvSpPr>
          <p:nvPr>
            <p:ph type="body" idx="1"/>
          </p:nvPr>
        </p:nvSpPr>
        <p:spPr>
          <a:xfrm>
            <a:off x="179295" y="1207247"/>
            <a:ext cx="11922072" cy="5650587"/>
          </a:xfrm>
          <a:prstGeom prst="rect">
            <a:avLst/>
          </a:prstGeom>
        </p:spPr>
        <p:txBody>
          <a:bodyPr vert="horz" wrap="square" lIns="121900" tIns="121900" rIns="121900" bIns="121900" rtlCol="0" anchor="t" anchorCtr="0">
            <a:noAutofit/>
          </a:bodyPr>
          <a:lstStyle/>
          <a:p>
            <a:pPr marL="0" indent="0">
              <a:lnSpc>
                <a:spcPct val="100000"/>
              </a:lnSpc>
              <a:buNone/>
            </a:pPr>
            <a:r>
              <a:rPr lang="fr" dirty="0"/>
              <a:t>     </a:t>
            </a:r>
            <a:r>
              <a:rPr lang="fr" sz="2400" cap="none" dirty="0"/>
              <a:t>En empilant 4 cubes identiques on obtient une tour de 22 cm de hauteur. Quelle est la hauteur d’une tour obtenue en empilant 12 cubes ? </a:t>
            </a:r>
          </a:p>
          <a:p>
            <a:pPr marL="0" indent="-93131">
              <a:lnSpc>
                <a:spcPct val="100000"/>
              </a:lnSpc>
              <a:buClr>
                <a:schemeClr val="dk1"/>
              </a:buClr>
              <a:buSzPts val="1100"/>
              <a:buNone/>
            </a:pPr>
            <a:r>
              <a:rPr lang="fr" dirty="0"/>
              <a:t>                                                        </a:t>
            </a:r>
          </a:p>
          <a:p>
            <a:pPr marL="0" indent="-93131">
              <a:lnSpc>
                <a:spcPct val="100000"/>
              </a:lnSpc>
              <a:buClr>
                <a:schemeClr val="dk1"/>
              </a:buClr>
              <a:buSzPts val="1100"/>
              <a:buNone/>
            </a:pPr>
            <a:endParaRPr dirty="0"/>
          </a:p>
          <a:p>
            <a:pPr marL="0" indent="0">
              <a:lnSpc>
                <a:spcPct val="100000"/>
              </a:lnSpc>
              <a:buNone/>
            </a:pPr>
            <a:r>
              <a:rPr lang="fr" dirty="0"/>
              <a:t>                 </a:t>
            </a:r>
          </a:p>
          <a:p>
            <a:pPr marL="0" indent="0">
              <a:lnSpc>
                <a:spcPct val="100000"/>
              </a:lnSpc>
              <a:buNone/>
            </a:pPr>
            <a:endParaRPr dirty="0"/>
          </a:p>
          <a:p>
            <a:pPr marL="0" indent="0">
              <a:lnSpc>
                <a:spcPct val="100000"/>
              </a:lnSpc>
              <a:buNone/>
            </a:pPr>
            <a:r>
              <a:rPr lang="fr" dirty="0"/>
              <a:t>       </a:t>
            </a:r>
          </a:p>
          <a:p>
            <a:pPr marL="0" indent="0">
              <a:lnSpc>
                <a:spcPct val="100000"/>
              </a:lnSpc>
              <a:buNone/>
            </a:pPr>
            <a:endParaRPr dirty="0"/>
          </a:p>
          <a:p>
            <a:pPr marL="0" indent="0">
              <a:lnSpc>
                <a:spcPct val="100000"/>
              </a:lnSpc>
              <a:buNone/>
            </a:pPr>
            <a:r>
              <a:rPr lang="fr" dirty="0"/>
              <a:t>        </a:t>
            </a:r>
          </a:p>
          <a:p>
            <a:pPr marL="0" indent="0">
              <a:lnSpc>
                <a:spcPct val="100000"/>
              </a:lnSpc>
              <a:buNone/>
            </a:pPr>
            <a:r>
              <a:rPr lang="fr" sz="1867" b="1" dirty="0">
                <a:solidFill>
                  <a:srgbClr val="000000"/>
                </a:solidFill>
              </a:rPr>
              <a:t>                           </a:t>
            </a:r>
          </a:p>
          <a:p>
            <a:pPr marL="0" indent="0">
              <a:lnSpc>
                <a:spcPct val="100000"/>
              </a:lnSpc>
              <a:buNone/>
            </a:pPr>
            <a:endParaRPr sz="1867" b="1" dirty="0">
              <a:solidFill>
                <a:srgbClr val="000000"/>
              </a:solidFill>
            </a:endParaRPr>
          </a:p>
          <a:p>
            <a:pPr marL="0" indent="0">
              <a:lnSpc>
                <a:spcPct val="100000"/>
              </a:lnSpc>
              <a:buNone/>
            </a:pPr>
            <a:endParaRPr sz="1867" b="1" dirty="0">
              <a:solidFill>
                <a:srgbClr val="000000"/>
              </a:solidFill>
            </a:endParaRPr>
          </a:p>
          <a:p>
            <a:pPr marL="0" indent="0">
              <a:lnSpc>
                <a:spcPct val="100000"/>
              </a:lnSpc>
              <a:buNone/>
            </a:pPr>
            <a:endParaRPr sz="1867" b="1" dirty="0">
              <a:solidFill>
                <a:srgbClr val="000000"/>
              </a:solidFill>
            </a:endParaRPr>
          </a:p>
          <a:p>
            <a:pPr marL="0" indent="0">
              <a:lnSpc>
                <a:spcPct val="100000"/>
              </a:lnSpc>
              <a:buNone/>
            </a:pPr>
            <a:r>
              <a:rPr lang="fr" sz="1867" b="1" dirty="0">
                <a:solidFill>
                  <a:srgbClr val="000000"/>
                </a:solidFill>
              </a:rPr>
              <a:t>                                                                                                                    </a:t>
            </a:r>
          </a:p>
          <a:p>
            <a:pPr marL="0" indent="0">
              <a:lnSpc>
                <a:spcPct val="100000"/>
              </a:lnSpc>
              <a:buNone/>
            </a:pPr>
            <a:endParaRPr lang="fr" sz="1867" b="1" dirty="0">
              <a:solidFill>
                <a:srgbClr val="000000"/>
              </a:solidFill>
            </a:endParaRPr>
          </a:p>
          <a:p>
            <a:pPr marL="0" indent="0">
              <a:lnSpc>
                <a:spcPct val="100000"/>
              </a:lnSpc>
              <a:buNone/>
            </a:pPr>
            <a:r>
              <a:rPr lang="fr" sz="1867" b="1" dirty="0">
                <a:solidFill>
                  <a:srgbClr val="000000"/>
                </a:solidFill>
              </a:rPr>
              <a:t>                                                                                           Extraits  du nombre au cycle III </a:t>
            </a:r>
          </a:p>
          <a:p>
            <a:pPr marL="0" indent="0">
              <a:lnSpc>
                <a:spcPct val="100000"/>
              </a:lnSpc>
              <a:buNone/>
            </a:pPr>
            <a:endParaRPr dirty="0"/>
          </a:p>
          <a:p>
            <a:pPr marL="0" indent="0">
              <a:lnSpc>
                <a:spcPct val="100000"/>
              </a:lnSpc>
              <a:buNone/>
            </a:pPr>
            <a:r>
              <a:rPr lang="fr" dirty="0"/>
              <a:t>          </a:t>
            </a:r>
          </a:p>
          <a:p>
            <a:pPr marL="0" indent="0">
              <a:lnSpc>
                <a:spcPct val="100000"/>
              </a:lnSpc>
              <a:buNone/>
            </a:pPr>
            <a:r>
              <a:rPr lang="fr" dirty="0"/>
              <a:t>          </a:t>
            </a:r>
          </a:p>
          <a:p>
            <a:pPr marL="0" indent="0">
              <a:lnSpc>
                <a:spcPct val="100000"/>
              </a:lnSpc>
              <a:buNone/>
            </a:pPr>
            <a:endParaRPr dirty="0"/>
          </a:p>
          <a:p>
            <a:pPr marL="0" indent="0">
              <a:lnSpc>
                <a:spcPct val="100000"/>
              </a:lnSpc>
              <a:buNone/>
            </a:pPr>
            <a:endParaRPr dirty="0"/>
          </a:p>
          <a:p>
            <a:pPr marL="0" indent="0">
              <a:lnSpc>
                <a:spcPct val="100000"/>
              </a:lnSpc>
              <a:buNone/>
            </a:pPr>
            <a:endParaRPr dirty="0"/>
          </a:p>
          <a:p>
            <a:pPr marL="0" indent="0">
              <a:lnSpc>
                <a:spcPct val="100000"/>
              </a:lnSpc>
              <a:buNone/>
            </a:pPr>
            <a:r>
              <a:rPr lang="fr" dirty="0"/>
              <a:t>         </a:t>
            </a:r>
          </a:p>
          <a:p>
            <a:pPr marL="0" indent="-93131">
              <a:lnSpc>
                <a:spcPct val="100000"/>
              </a:lnSpc>
              <a:buClr>
                <a:schemeClr val="dk1"/>
              </a:buClr>
              <a:buSzPts val="1100"/>
              <a:buNone/>
            </a:pPr>
            <a:r>
              <a:rPr lang="fr" dirty="0"/>
              <a:t>                                                                        </a:t>
            </a:r>
          </a:p>
          <a:p>
            <a:pPr marL="0" indent="0">
              <a:buNone/>
            </a:pPr>
            <a:endParaRPr dirty="0"/>
          </a:p>
        </p:txBody>
      </p:sp>
      <p:pic>
        <p:nvPicPr>
          <p:cNvPr id="699" name="Shape 699"/>
          <p:cNvPicPr preferRelativeResize="0"/>
          <p:nvPr/>
        </p:nvPicPr>
        <p:blipFill>
          <a:blip r:embed="rId3">
            <a:alphaModFix/>
          </a:blip>
          <a:stretch>
            <a:fillRect/>
          </a:stretch>
        </p:blipFill>
        <p:spPr>
          <a:xfrm>
            <a:off x="10518588" y="2839027"/>
            <a:ext cx="1582779" cy="1678680"/>
          </a:xfrm>
          <a:prstGeom prst="rect">
            <a:avLst/>
          </a:prstGeom>
          <a:noFill/>
          <a:ln>
            <a:noFill/>
          </a:ln>
        </p:spPr>
      </p:pic>
      <p:sp>
        <p:nvSpPr>
          <p:cNvPr id="700" name="Shape 700"/>
          <p:cNvSpPr/>
          <p:nvPr/>
        </p:nvSpPr>
        <p:spPr>
          <a:xfrm>
            <a:off x="565967" y="5809300"/>
            <a:ext cx="366400" cy="349600"/>
          </a:xfrm>
          <a:prstGeom prst="rect">
            <a:avLst/>
          </a:prstGeom>
          <a:solidFill>
            <a:srgbClr val="FF00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1" name="Shape 701"/>
          <p:cNvSpPr/>
          <p:nvPr/>
        </p:nvSpPr>
        <p:spPr>
          <a:xfrm>
            <a:off x="565967" y="5459700"/>
            <a:ext cx="366400" cy="349600"/>
          </a:xfrm>
          <a:prstGeom prst="rect">
            <a:avLst/>
          </a:prstGeom>
          <a:solidFill>
            <a:srgbClr val="4A86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2" name="Shape 702"/>
          <p:cNvSpPr/>
          <p:nvPr/>
        </p:nvSpPr>
        <p:spPr>
          <a:xfrm>
            <a:off x="565967" y="5110100"/>
            <a:ext cx="366400" cy="349600"/>
          </a:xfrm>
          <a:prstGeom prst="rect">
            <a:avLst/>
          </a:prstGeom>
          <a:solidFill>
            <a:srgbClr val="00FF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3" name="Shape 703"/>
          <p:cNvSpPr/>
          <p:nvPr/>
        </p:nvSpPr>
        <p:spPr>
          <a:xfrm>
            <a:off x="565967" y="6142233"/>
            <a:ext cx="366400" cy="349600"/>
          </a:xfrm>
          <a:prstGeom prst="rect">
            <a:avLst/>
          </a:prstGeom>
          <a:solidFill>
            <a:srgbClr val="FF00F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4" name="Shape 704"/>
          <p:cNvSpPr/>
          <p:nvPr/>
        </p:nvSpPr>
        <p:spPr>
          <a:xfrm>
            <a:off x="1268533" y="6142233"/>
            <a:ext cx="366400" cy="349600"/>
          </a:xfrm>
          <a:prstGeom prst="rect">
            <a:avLst/>
          </a:prstGeom>
          <a:solidFill>
            <a:srgbClr val="FF00F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5" name="Shape 705"/>
          <p:cNvSpPr/>
          <p:nvPr/>
        </p:nvSpPr>
        <p:spPr>
          <a:xfrm>
            <a:off x="1268533" y="5809300"/>
            <a:ext cx="366400" cy="349600"/>
          </a:xfrm>
          <a:prstGeom prst="rect">
            <a:avLst/>
          </a:prstGeom>
          <a:solidFill>
            <a:srgbClr val="FF00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6" name="Shape 706"/>
          <p:cNvSpPr/>
          <p:nvPr/>
        </p:nvSpPr>
        <p:spPr>
          <a:xfrm>
            <a:off x="1268533" y="5459700"/>
            <a:ext cx="366400" cy="349600"/>
          </a:xfrm>
          <a:prstGeom prst="rect">
            <a:avLst/>
          </a:prstGeom>
          <a:solidFill>
            <a:srgbClr val="00FF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7" name="Shape 707"/>
          <p:cNvSpPr/>
          <p:nvPr/>
        </p:nvSpPr>
        <p:spPr>
          <a:xfrm>
            <a:off x="1268533" y="5110100"/>
            <a:ext cx="366400" cy="349600"/>
          </a:xfrm>
          <a:prstGeom prst="rect">
            <a:avLst/>
          </a:prstGeom>
          <a:solidFill>
            <a:srgbClr val="0000F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8" name="Shape 708"/>
          <p:cNvSpPr/>
          <p:nvPr/>
        </p:nvSpPr>
        <p:spPr>
          <a:xfrm>
            <a:off x="1268533" y="4777167"/>
            <a:ext cx="366400" cy="349600"/>
          </a:xfrm>
          <a:prstGeom prst="rect">
            <a:avLst/>
          </a:prstGeom>
          <a:solidFill>
            <a:srgbClr val="C27BA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09" name="Shape 709"/>
          <p:cNvSpPr/>
          <p:nvPr/>
        </p:nvSpPr>
        <p:spPr>
          <a:xfrm>
            <a:off x="1268533" y="4410900"/>
            <a:ext cx="366400" cy="3496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10" name="Shape 710"/>
          <p:cNvSpPr/>
          <p:nvPr/>
        </p:nvSpPr>
        <p:spPr>
          <a:xfrm>
            <a:off x="1268533" y="4044633"/>
            <a:ext cx="366400" cy="349600"/>
          </a:xfrm>
          <a:prstGeom prst="rect">
            <a:avLst/>
          </a:prstGeom>
          <a:solidFill>
            <a:schemeClr val="accent4"/>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11" name="Shape 711"/>
          <p:cNvSpPr/>
          <p:nvPr/>
        </p:nvSpPr>
        <p:spPr>
          <a:xfrm>
            <a:off x="1268533" y="3678367"/>
            <a:ext cx="366400" cy="349600"/>
          </a:xfrm>
          <a:prstGeom prst="rect">
            <a:avLst/>
          </a:prstGeom>
          <a:solidFill>
            <a:srgbClr val="FF00F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graphicFrame>
        <p:nvGraphicFramePr>
          <p:cNvPr id="712" name="Shape 712"/>
          <p:cNvGraphicFramePr/>
          <p:nvPr>
            <p:extLst/>
          </p:nvPr>
        </p:nvGraphicFramePr>
        <p:xfrm>
          <a:off x="2031731" y="2389333"/>
          <a:ext cx="8217200" cy="1615400"/>
        </p:xfrm>
        <a:graphic>
          <a:graphicData uri="http://schemas.openxmlformats.org/drawingml/2006/table">
            <a:tbl>
              <a:tblPr>
                <a:noFill/>
              </a:tblPr>
              <a:tblGrid>
                <a:gridCol w="8217200">
                  <a:extLst>
                    <a:ext uri="{9D8B030D-6E8A-4147-A177-3AD203B41FA5}">
                      <a16:colId xmlns:a16="http://schemas.microsoft.com/office/drawing/2014/main" val="20000"/>
                    </a:ext>
                  </a:extLst>
                </a:gridCol>
              </a:tblGrid>
              <a:tr h="2072600">
                <a:tc>
                  <a:txBody>
                    <a:bodyPr/>
                    <a:lstStyle/>
                    <a:p>
                      <a:pPr marL="0" lvl="0" indent="0">
                        <a:spcBef>
                          <a:spcPts val="0"/>
                        </a:spcBef>
                        <a:buNone/>
                      </a:pPr>
                      <a:r>
                        <a:rPr lang="fr" sz="2400" dirty="0"/>
                        <a:t>Pour trouver la hauteur d’une tour de 12 cubes, il suffit d’empiler </a:t>
                      </a:r>
                    </a:p>
                    <a:p>
                      <a:pPr marL="0" lvl="0" indent="0">
                        <a:spcBef>
                          <a:spcPts val="0"/>
                        </a:spcBef>
                        <a:buNone/>
                      </a:pPr>
                      <a:r>
                        <a:rPr lang="fr" sz="2400" dirty="0"/>
                        <a:t>4 cubes, </a:t>
                      </a:r>
                    </a:p>
                    <a:p>
                      <a:pPr marL="0" lvl="0" indent="0">
                        <a:spcBef>
                          <a:spcPts val="0"/>
                        </a:spcBef>
                        <a:buNone/>
                      </a:pPr>
                      <a:r>
                        <a:rPr lang="fr" sz="2400" dirty="0"/>
                        <a:t>puis 4 cubes </a:t>
                      </a:r>
                    </a:p>
                    <a:p>
                      <a:pPr marL="0" lvl="0" indent="0">
                        <a:spcBef>
                          <a:spcPts val="0"/>
                        </a:spcBef>
                        <a:buNone/>
                      </a:pPr>
                      <a:r>
                        <a:rPr lang="fr" sz="2400" dirty="0"/>
                        <a:t>puis encore 4 cubes, ce qui donne 22 + 22 + 22 = 66 cm.</a:t>
                      </a:r>
                    </a:p>
                    <a:p>
                      <a:pPr marL="0" lvl="0" indent="0" rtl="0">
                        <a:spcBef>
                          <a:spcPts val="0"/>
                        </a:spcBef>
                        <a:buNone/>
                      </a:pPr>
                      <a:endParaRPr sz="2400" dirty="0"/>
                    </a:p>
                  </a:txBody>
                  <a:tcPr marL="121900" marR="121900" marT="121900" marB="121900"/>
                </a:tc>
                <a:extLst>
                  <a:ext uri="{0D108BD9-81ED-4DB2-BD59-A6C34878D82A}">
                    <a16:rowId xmlns:a16="http://schemas.microsoft.com/office/drawing/2014/main" val="10000"/>
                  </a:ext>
                </a:extLst>
              </a:tr>
            </a:tbl>
          </a:graphicData>
        </a:graphic>
      </p:graphicFrame>
      <p:graphicFrame>
        <p:nvGraphicFramePr>
          <p:cNvPr id="713" name="Shape 713"/>
          <p:cNvGraphicFramePr/>
          <p:nvPr>
            <p:extLst/>
          </p:nvPr>
        </p:nvGraphicFramePr>
        <p:xfrm>
          <a:off x="2212653" y="4164540"/>
          <a:ext cx="7010400" cy="1107901"/>
        </p:xfrm>
        <a:graphic>
          <a:graphicData uri="http://schemas.openxmlformats.org/drawingml/2006/table">
            <a:tbl>
              <a:tblPr>
                <a:noFill/>
              </a:tblPr>
              <a:tblGrid>
                <a:gridCol w="7010400">
                  <a:extLst>
                    <a:ext uri="{9D8B030D-6E8A-4147-A177-3AD203B41FA5}">
                      <a16:colId xmlns:a16="http://schemas.microsoft.com/office/drawing/2014/main" val="20000"/>
                    </a:ext>
                  </a:extLst>
                </a:gridCol>
              </a:tblGrid>
              <a:tr h="1706840">
                <a:tc>
                  <a:txBody>
                    <a:bodyPr/>
                    <a:lstStyle/>
                    <a:p>
                      <a:pPr marL="0" lvl="0" indent="0">
                        <a:spcBef>
                          <a:spcPts val="0"/>
                        </a:spcBef>
                        <a:buNone/>
                      </a:pPr>
                      <a:r>
                        <a:rPr lang="fr" sz="2400" dirty="0"/>
                        <a:t>    </a:t>
                      </a:r>
                    </a:p>
                    <a:p>
                      <a:pPr marL="0" lvl="0" indent="0">
                        <a:spcBef>
                          <a:spcPts val="0"/>
                        </a:spcBef>
                        <a:buNone/>
                      </a:pPr>
                      <a:r>
                        <a:rPr lang="fr" sz="2400" dirty="0"/>
                        <a:t> </a:t>
                      </a:r>
                      <a:r>
                        <a:rPr lang="fr" sz="2400" dirty="0">
                          <a:solidFill>
                            <a:srgbClr val="FF0000"/>
                          </a:solidFill>
                        </a:rPr>
                        <a:t>Cette procédure est une utilisation en acte de la propriété </a:t>
                      </a:r>
                    </a:p>
                    <a:p>
                      <a:pPr marL="0" lvl="0" indent="0" rtl="0">
                        <a:spcBef>
                          <a:spcPts val="0"/>
                        </a:spcBef>
                        <a:buNone/>
                      </a:pPr>
                      <a:r>
                        <a:rPr lang="fr" sz="2400" dirty="0">
                          <a:solidFill>
                            <a:srgbClr val="FF0000"/>
                          </a:solidFill>
                        </a:rPr>
                        <a:t> additive.</a:t>
                      </a:r>
                    </a:p>
                  </a:txBody>
                  <a:tcPr marL="121900" marR="121900" marT="121900" marB="121900"/>
                </a:tc>
                <a:extLst>
                  <a:ext uri="{0D108BD9-81ED-4DB2-BD59-A6C34878D82A}">
                    <a16:rowId xmlns:a16="http://schemas.microsoft.com/office/drawing/2014/main" val="10000"/>
                  </a:ext>
                </a:extLst>
              </a:tr>
            </a:tbl>
          </a:graphicData>
        </a:graphic>
      </p:graphicFrame>
      <p:sp>
        <p:nvSpPr>
          <p:cNvPr id="714" name="Shape 714"/>
          <p:cNvSpPr/>
          <p:nvPr/>
        </p:nvSpPr>
        <p:spPr>
          <a:xfrm>
            <a:off x="1268533" y="3312100"/>
            <a:ext cx="366400" cy="349600"/>
          </a:xfrm>
          <a:prstGeom prst="rect">
            <a:avLst/>
          </a:prstGeom>
          <a:solidFill>
            <a:srgbClr val="434343"/>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15" name="Shape 715"/>
          <p:cNvSpPr/>
          <p:nvPr/>
        </p:nvSpPr>
        <p:spPr>
          <a:xfrm>
            <a:off x="1268533" y="2945833"/>
            <a:ext cx="366400" cy="349600"/>
          </a:xfrm>
          <a:prstGeom prst="rect">
            <a:avLst/>
          </a:prstGeom>
          <a:solidFill>
            <a:srgbClr val="FFFF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16" name="Shape 716"/>
          <p:cNvSpPr/>
          <p:nvPr/>
        </p:nvSpPr>
        <p:spPr>
          <a:xfrm>
            <a:off x="1268533" y="2213300"/>
            <a:ext cx="366400" cy="349600"/>
          </a:xfrm>
          <a:prstGeom prst="rect">
            <a:avLst/>
          </a:prstGeom>
          <a:solidFill>
            <a:srgbClr val="CC0000"/>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717" name="Shape 717"/>
          <p:cNvSpPr/>
          <p:nvPr/>
        </p:nvSpPr>
        <p:spPr>
          <a:xfrm>
            <a:off x="1268533" y="2579567"/>
            <a:ext cx="366400" cy="349600"/>
          </a:xfrm>
          <a:prstGeom prst="rect">
            <a:avLst/>
          </a:prstGeom>
          <a:solidFill>
            <a:srgbClr val="FF00F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1867" kern="0">
              <a:solidFill>
                <a:srgbClr val="000000"/>
              </a:solidFill>
              <a:latin typeface="Arial"/>
              <a:cs typeface="Arial"/>
              <a:sym typeface="Arial"/>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a:t>
            </a:fld>
            <a:endParaRPr lang="fr">
              <a:solidFill>
                <a:prstClr val="black"/>
              </a:solidFill>
            </a:endParaRPr>
          </a:p>
        </p:txBody>
      </p:sp>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2808" y="6268649"/>
            <a:ext cx="953576" cy="561519"/>
          </a:xfrm>
          <a:prstGeom prst="rect">
            <a:avLst/>
          </a:prstGeom>
        </p:spPr>
      </p:pic>
    </p:spTree>
    <p:extLst>
      <p:ext uri="{BB962C8B-B14F-4D97-AF65-F5344CB8AC3E}">
        <p14:creationId xmlns:p14="http://schemas.microsoft.com/office/powerpoint/2010/main" val="2768309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Shape 921"/>
          <p:cNvSpPr txBox="1">
            <a:spLocks noGrp="1"/>
          </p:cNvSpPr>
          <p:nvPr>
            <p:ph type="title"/>
          </p:nvPr>
        </p:nvSpPr>
        <p:spPr>
          <a:xfrm>
            <a:off x="498800" y="127300"/>
            <a:ext cx="11360800" cy="763600"/>
          </a:xfrm>
          <a:prstGeom prst="rect">
            <a:avLst/>
          </a:prstGeom>
        </p:spPr>
        <p:txBody>
          <a:bodyPr vert="horz" wrap="square" lIns="121900" tIns="121900" rIns="121900" bIns="121900" rtlCol="0" anchor="t" anchorCtr="0">
            <a:noAutofit/>
          </a:bodyPr>
          <a:lstStyle/>
          <a:p>
            <a:r>
              <a:rPr lang="fr"/>
              <a:t>BIBLIOGRAPHIE</a:t>
            </a:r>
          </a:p>
        </p:txBody>
      </p:sp>
      <p:sp>
        <p:nvSpPr>
          <p:cNvPr id="922" name="Shape 922"/>
          <p:cNvSpPr txBox="1">
            <a:spLocks noGrp="1"/>
          </p:cNvSpPr>
          <p:nvPr>
            <p:ph type="body" idx="1"/>
          </p:nvPr>
        </p:nvSpPr>
        <p:spPr>
          <a:xfrm>
            <a:off x="161730" y="734008"/>
            <a:ext cx="11939503" cy="5870979"/>
          </a:xfrm>
          <a:prstGeom prst="rect">
            <a:avLst/>
          </a:prstGeom>
        </p:spPr>
        <p:txBody>
          <a:bodyPr vert="horz" wrap="square" lIns="121900" tIns="121900" rIns="121900" bIns="121900" rtlCol="0" anchor="t" anchorCtr="0">
            <a:noAutofit/>
          </a:bodyPr>
          <a:lstStyle/>
          <a:p>
            <a:pPr marL="609585" indent="-440256">
              <a:spcBef>
                <a:spcPts val="800"/>
              </a:spcBef>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Boisnard D, Houdebine J, Julo J, Kerboeuf MP, Merri M, </a:t>
            </a:r>
            <a:r>
              <a:rPr lang="fr" sz="1867" i="1" cap="none" dirty="0">
                <a:solidFill>
                  <a:srgbClr val="000000"/>
                </a:solidFill>
                <a:latin typeface="Times New Roman" panose="02020603050405020304" pitchFamily="18" charset="0"/>
                <a:cs typeface="Times New Roman" panose="02020603050405020304" pitchFamily="18" charset="0"/>
              </a:rPr>
              <a:t>la proportionnalité et ses problèmes</a:t>
            </a:r>
            <a:r>
              <a:rPr lang="fr" sz="1867" cap="none" dirty="0">
                <a:solidFill>
                  <a:srgbClr val="000000"/>
                </a:solidFill>
                <a:latin typeface="Times New Roman" panose="02020603050405020304" pitchFamily="18" charset="0"/>
                <a:cs typeface="Times New Roman" panose="02020603050405020304" pitchFamily="18" charset="0"/>
              </a:rPr>
              <a:t>,  hachette education, 1994.</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Bonnet n, </a:t>
            </a:r>
            <a:r>
              <a:rPr lang="fr" sz="1867" i="1" cap="none" dirty="0">
                <a:solidFill>
                  <a:srgbClr val="000000"/>
                </a:solidFill>
                <a:latin typeface="Times New Roman" panose="02020603050405020304" pitchFamily="18" charset="0"/>
                <a:cs typeface="Times New Roman" panose="02020603050405020304" pitchFamily="18" charset="0"/>
              </a:rPr>
              <a:t>la proportionnalité sans problème</a:t>
            </a:r>
            <a:r>
              <a:rPr lang="fr" sz="1867" cap="none" dirty="0">
                <a:solidFill>
                  <a:srgbClr val="000000"/>
                </a:solidFill>
                <a:latin typeface="Times New Roman" panose="02020603050405020304" pitchFamily="18" charset="0"/>
                <a:cs typeface="Times New Roman" panose="02020603050405020304" pitchFamily="18" charset="0"/>
              </a:rPr>
              <a:t>, sceren, 2011.</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Comin e, des graines et des souris, </a:t>
            </a:r>
            <a:r>
              <a:rPr lang="fr" sz="1867" i="1" cap="none" dirty="0">
                <a:solidFill>
                  <a:srgbClr val="000000"/>
                </a:solidFill>
                <a:latin typeface="Times New Roman" panose="02020603050405020304" pitchFamily="18" charset="0"/>
                <a:cs typeface="Times New Roman" panose="02020603050405020304" pitchFamily="18" charset="0"/>
              </a:rPr>
              <a:t>grand n</a:t>
            </a:r>
            <a:r>
              <a:rPr lang="fr" sz="1867" cap="none" dirty="0">
                <a:solidFill>
                  <a:srgbClr val="000000"/>
                </a:solidFill>
                <a:latin typeface="Times New Roman" panose="02020603050405020304" pitchFamily="18" charset="0"/>
                <a:cs typeface="Times New Roman" panose="02020603050405020304" pitchFamily="18" charset="0"/>
              </a:rPr>
              <a:t>, n</a:t>
            </a:r>
            <a:r>
              <a:rPr lang="fr" sz="1867" i="1" cap="none" dirty="0">
                <a:solidFill>
                  <a:srgbClr val="000000"/>
                </a:solidFill>
                <a:latin typeface="Times New Roman" panose="02020603050405020304" pitchFamily="18" charset="0"/>
                <a:cs typeface="Times New Roman" panose="02020603050405020304" pitchFamily="18" charset="0"/>
              </a:rPr>
              <a:t>º</a:t>
            </a:r>
            <a:r>
              <a:rPr lang="fr" sz="1867" cap="none" dirty="0">
                <a:solidFill>
                  <a:srgbClr val="000000"/>
                </a:solidFill>
                <a:latin typeface="Times New Roman" panose="02020603050405020304" pitchFamily="18" charset="0"/>
                <a:cs typeface="Times New Roman" panose="02020603050405020304" pitchFamily="18" charset="0"/>
              </a:rPr>
              <a:t>72, 2003.</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Ermel, </a:t>
            </a:r>
            <a:r>
              <a:rPr lang="fr" sz="1867" i="1" cap="none" dirty="0">
                <a:solidFill>
                  <a:srgbClr val="000000"/>
                </a:solidFill>
                <a:latin typeface="Times New Roman" panose="02020603050405020304" pitchFamily="18" charset="0"/>
                <a:cs typeface="Times New Roman" panose="02020603050405020304" pitchFamily="18" charset="0"/>
              </a:rPr>
              <a:t>apprentissages numériques cm1 et cm2</a:t>
            </a:r>
            <a:r>
              <a:rPr lang="fr" sz="1867" cap="none" dirty="0">
                <a:solidFill>
                  <a:srgbClr val="000000"/>
                </a:solidFill>
                <a:latin typeface="Times New Roman" panose="02020603050405020304" pitchFamily="18" charset="0"/>
                <a:cs typeface="Times New Roman" panose="02020603050405020304" pitchFamily="18" charset="0"/>
              </a:rPr>
              <a:t>, hatier pédagogie.</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Hersant m, la proportionnalité dans l'enseignement obligatoire en france, d'hier à aujourd'hui, </a:t>
            </a:r>
            <a:r>
              <a:rPr lang="fr" sz="1867" i="1" cap="none" dirty="0">
                <a:solidFill>
                  <a:srgbClr val="000000"/>
                </a:solidFill>
                <a:latin typeface="Times New Roman" panose="02020603050405020304" pitchFamily="18" charset="0"/>
                <a:cs typeface="Times New Roman" panose="02020603050405020304" pitchFamily="18" charset="0"/>
              </a:rPr>
              <a:t>repère – irem</a:t>
            </a:r>
            <a:r>
              <a:rPr lang="fr" sz="1867" cap="none" dirty="0">
                <a:solidFill>
                  <a:srgbClr val="000000"/>
                </a:solidFill>
                <a:latin typeface="Times New Roman" panose="02020603050405020304" pitchFamily="18" charset="0"/>
                <a:cs typeface="Times New Roman" panose="02020603050405020304" pitchFamily="18" charset="0"/>
              </a:rPr>
              <a:t>, n</a:t>
            </a:r>
            <a:r>
              <a:rPr lang="fr" sz="1867" i="1" cap="none" dirty="0">
                <a:solidFill>
                  <a:srgbClr val="000000"/>
                </a:solidFill>
                <a:latin typeface="Times New Roman" panose="02020603050405020304" pitchFamily="18" charset="0"/>
                <a:cs typeface="Times New Roman" panose="02020603050405020304" pitchFamily="18" charset="0"/>
              </a:rPr>
              <a:t>º</a:t>
            </a:r>
            <a:r>
              <a:rPr lang="fr" sz="1867" cap="none" dirty="0">
                <a:solidFill>
                  <a:srgbClr val="000000"/>
                </a:solidFill>
                <a:latin typeface="Times New Roman" panose="02020603050405020304" pitchFamily="18" charset="0"/>
                <a:cs typeface="Times New Roman" panose="02020603050405020304" pitchFamily="18" charset="0"/>
              </a:rPr>
              <a:t>59, 2005.</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Houdement c, connaissances cachées en résolution de problèmes arithmétiques à l'école primaire. </a:t>
            </a:r>
            <a:r>
              <a:rPr lang="fr" sz="1867" i="1" cap="none" dirty="0">
                <a:solidFill>
                  <a:srgbClr val="000000"/>
                </a:solidFill>
                <a:latin typeface="Times New Roman" panose="02020603050405020304" pitchFamily="18" charset="0"/>
                <a:cs typeface="Times New Roman" panose="02020603050405020304" pitchFamily="18" charset="0"/>
              </a:rPr>
              <a:t>Annales de didactique et de sciences cognitives</a:t>
            </a:r>
            <a:r>
              <a:rPr lang="fr" sz="1867" cap="none" dirty="0">
                <a:solidFill>
                  <a:srgbClr val="000000"/>
                </a:solidFill>
                <a:latin typeface="Times New Roman" panose="02020603050405020304" pitchFamily="18" charset="0"/>
                <a:cs typeface="Times New Roman" panose="02020603050405020304" pitchFamily="18" charset="0"/>
              </a:rPr>
              <a:t>. Vol 16. P 67-96, 2011.</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Levain jp, le borgne p, simard a, territoires et conceptualisation de la proportionnalité,  </a:t>
            </a:r>
            <a:r>
              <a:rPr lang="fr" sz="1867" i="1" cap="none" dirty="0">
                <a:solidFill>
                  <a:srgbClr val="000000"/>
                </a:solidFill>
                <a:latin typeface="Times New Roman" panose="02020603050405020304" pitchFamily="18" charset="0"/>
                <a:cs typeface="Times New Roman" panose="02020603050405020304" pitchFamily="18" charset="0"/>
              </a:rPr>
              <a:t>l’orientation scolaire et professionnelle</a:t>
            </a:r>
            <a:r>
              <a:rPr lang="fr" sz="1867" cap="none" dirty="0">
                <a:solidFill>
                  <a:srgbClr val="000000"/>
                </a:solidFill>
                <a:latin typeface="Times New Roman" panose="02020603050405020304" pitchFamily="18" charset="0"/>
                <a:cs typeface="Times New Roman" panose="02020603050405020304" pitchFamily="18" charset="0"/>
              </a:rPr>
              <a:t>, 2009.</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René de cotret s, </a:t>
            </a:r>
            <a:r>
              <a:rPr lang="fr" sz="1867" i="1" cap="none" dirty="0">
                <a:solidFill>
                  <a:srgbClr val="000000"/>
                </a:solidFill>
                <a:latin typeface="Times New Roman" panose="02020603050405020304" pitchFamily="18" charset="0"/>
                <a:cs typeface="Times New Roman" panose="02020603050405020304" pitchFamily="18" charset="0"/>
              </a:rPr>
              <a:t>étude de l'influence des variables indice de proportionnalité du thème et nombre de couples de données sur la reconnaissance, le traitement et la compréhension de problèmes de proportionnalité chez des élèves de 13-14 ans</a:t>
            </a:r>
            <a:r>
              <a:rPr lang="fr" sz="1867" cap="none" dirty="0">
                <a:solidFill>
                  <a:srgbClr val="000000"/>
                </a:solidFill>
                <a:latin typeface="Times New Roman" panose="02020603050405020304" pitchFamily="18" charset="0"/>
                <a:cs typeface="Times New Roman" panose="02020603050405020304" pitchFamily="18" charset="0"/>
              </a:rPr>
              <a:t>, thèse, 1991.</a:t>
            </a:r>
          </a:p>
          <a:p>
            <a:pPr marL="609585" indent="-440256">
              <a:buClr>
                <a:srgbClr val="000000"/>
              </a:buClr>
              <a:buSzPts val="1600"/>
              <a:buChar char="-"/>
            </a:pPr>
            <a:r>
              <a:rPr lang="fr" sz="1867" cap="none" dirty="0">
                <a:solidFill>
                  <a:srgbClr val="000000"/>
                </a:solidFill>
                <a:latin typeface="Times New Roman" panose="02020603050405020304" pitchFamily="18" charset="0"/>
                <a:cs typeface="Times New Roman" panose="02020603050405020304" pitchFamily="18" charset="0"/>
              </a:rPr>
              <a:t>Ressource pour les classes du collège, proportionnalité, eduscol, 2005.</a:t>
            </a:r>
          </a:p>
          <a:p>
            <a:pPr marL="0" indent="0">
              <a:spcBef>
                <a:spcPts val="800"/>
              </a:spcBef>
              <a:buNone/>
            </a:pPr>
            <a:endParaRPr lang="fr" sz="1867" cap="none" dirty="0">
              <a:solidFill>
                <a:schemeClr val="dk1"/>
              </a:solidFill>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40</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041" y="6296482"/>
            <a:ext cx="953576" cy="561519"/>
          </a:xfrm>
          <a:prstGeom prst="rect">
            <a:avLst/>
          </a:prstGeom>
        </p:spPr>
      </p:pic>
    </p:spTree>
    <p:extLst>
      <p:ext uri="{BB962C8B-B14F-4D97-AF65-F5344CB8AC3E}">
        <p14:creationId xmlns:p14="http://schemas.microsoft.com/office/powerpoint/2010/main" val="329956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306167" y="326633"/>
            <a:ext cx="11360800" cy="763600"/>
          </a:xfrm>
          <a:prstGeom prst="rect">
            <a:avLst/>
          </a:prstGeom>
        </p:spPr>
        <p:txBody>
          <a:bodyPr vert="horz" wrap="square" lIns="121900" tIns="121900" rIns="121900" bIns="121900" rtlCol="0" anchor="t" anchorCtr="0">
            <a:noAutofit/>
          </a:bodyPr>
          <a:lstStyle/>
          <a:p>
            <a:r>
              <a:rPr lang="fr"/>
              <a:t>Introduction la proportionnalité</a:t>
            </a:r>
          </a:p>
        </p:txBody>
      </p:sp>
      <p:sp>
        <p:nvSpPr>
          <p:cNvPr id="723" name="Shape 723"/>
          <p:cNvSpPr txBox="1">
            <a:spLocks noGrp="1"/>
          </p:cNvSpPr>
          <p:nvPr>
            <p:ph type="body" idx="1"/>
          </p:nvPr>
        </p:nvSpPr>
        <p:spPr>
          <a:xfrm>
            <a:off x="306168" y="1090234"/>
            <a:ext cx="11470233" cy="4901733"/>
          </a:xfrm>
          <a:prstGeom prst="rect">
            <a:avLst/>
          </a:prstGeom>
        </p:spPr>
        <p:txBody>
          <a:bodyPr vert="horz" wrap="square" lIns="121900" tIns="121900" rIns="121900" bIns="121900" rtlCol="0" anchor="t" anchorCtr="0">
            <a:noAutofit/>
          </a:bodyPr>
          <a:lstStyle/>
          <a:p>
            <a:pPr marL="0" indent="0">
              <a:lnSpc>
                <a:spcPct val="100000"/>
              </a:lnSpc>
              <a:buNone/>
            </a:pPr>
            <a:r>
              <a:rPr lang="fr" dirty="0"/>
              <a:t>Quelle est la hauteur d’une tour obtenue en empilant  40 cubes ?</a:t>
            </a:r>
          </a:p>
          <a:p>
            <a:pPr marL="0" indent="0">
              <a:lnSpc>
                <a:spcPct val="100000"/>
              </a:lnSpc>
              <a:buNone/>
            </a:pPr>
            <a:endParaRPr dirty="0"/>
          </a:p>
          <a:p>
            <a:pPr marL="0" indent="0">
              <a:lnSpc>
                <a:spcPct val="100000"/>
              </a:lnSpc>
              <a:buNone/>
            </a:pPr>
            <a:endParaRPr dirty="0"/>
          </a:p>
          <a:p>
            <a:pPr marL="0" indent="0">
              <a:lnSpc>
                <a:spcPct val="100000"/>
              </a:lnSpc>
              <a:buNone/>
            </a:pPr>
            <a:endParaRPr dirty="0"/>
          </a:p>
          <a:p>
            <a:pPr marL="0" indent="0">
              <a:lnSpc>
                <a:spcPct val="100000"/>
              </a:lnSpc>
              <a:buNone/>
            </a:pPr>
            <a:endParaRPr dirty="0"/>
          </a:p>
          <a:p>
            <a:pPr marL="0" indent="0">
              <a:lnSpc>
                <a:spcPct val="100000"/>
              </a:lnSpc>
              <a:buNone/>
            </a:pPr>
            <a:endParaRPr dirty="0"/>
          </a:p>
          <a:p>
            <a:pPr marL="0" indent="0">
              <a:lnSpc>
                <a:spcPct val="100000"/>
              </a:lnSpc>
              <a:buNone/>
            </a:pPr>
            <a:endParaRPr dirty="0"/>
          </a:p>
          <a:p>
            <a:pPr marL="0" indent="0">
              <a:lnSpc>
                <a:spcPct val="100000"/>
              </a:lnSpc>
              <a:buNone/>
            </a:pPr>
            <a:endParaRPr dirty="0"/>
          </a:p>
          <a:p>
            <a:pPr marL="0" indent="0">
              <a:lnSpc>
                <a:spcPct val="100000"/>
              </a:lnSpc>
              <a:buNone/>
            </a:pPr>
            <a:endParaRPr dirty="0"/>
          </a:p>
          <a:p>
            <a:pPr marL="0" indent="0">
              <a:lnSpc>
                <a:spcPct val="100000"/>
              </a:lnSpc>
              <a:buNone/>
            </a:pPr>
            <a:r>
              <a:rPr lang="fr" dirty="0"/>
              <a:t> </a:t>
            </a:r>
          </a:p>
          <a:p>
            <a:pPr marL="0" indent="-93131">
              <a:lnSpc>
                <a:spcPct val="100000"/>
              </a:lnSpc>
              <a:buClr>
                <a:schemeClr val="dk1"/>
              </a:buClr>
              <a:buSzPts val="1100"/>
              <a:buNone/>
            </a:pPr>
            <a:endParaRPr dirty="0"/>
          </a:p>
        </p:txBody>
      </p:sp>
      <p:pic>
        <p:nvPicPr>
          <p:cNvPr id="724" name="Shape 724"/>
          <p:cNvPicPr preferRelativeResize="0"/>
          <p:nvPr/>
        </p:nvPicPr>
        <p:blipFill>
          <a:blip r:embed="rId3">
            <a:alphaModFix/>
          </a:blip>
          <a:stretch>
            <a:fillRect/>
          </a:stretch>
        </p:blipFill>
        <p:spPr>
          <a:xfrm>
            <a:off x="195401" y="3668656"/>
            <a:ext cx="1817433" cy="1817433"/>
          </a:xfrm>
          <a:prstGeom prst="rect">
            <a:avLst/>
          </a:prstGeom>
          <a:noFill/>
          <a:ln>
            <a:noFill/>
          </a:ln>
        </p:spPr>
      </p:pic>
      <p:graphicFrame>
        <p:nvGraphicFramePr>
          <p:cNvPr id="726" name="Shape 726"/>
          <p:cNvGraphicFramePr/>
          <p:nvPr>
            <p:extLst/>
          </p:nvPr>
        </p:nvGraphicFramePr>
        <p:xfrm>
          <a:off x="196750" y="1831829"/>
          <a:ext cx="11579633" cy="1615400"/>
        </p:xfrm>
        <a:graphic>
          <a:graphicData uri="http://schemas.openxmlformats.org/drawingml/2006/table">
            <a:tbl>
              <a:tblPr>
                <a:noFill/>
              </a:tblPr>
              <a:tblGrid>
                <a:gridCol w="11579633">
                  <a:extLst>
                    <a:ext uri="{9D8B030D-6E8A-4147-A177-3AD203B41FA5}">
                      <a16:colId xmlns:a16="http://schemas.microsoft.com/office/drawing/2014/main" val="20000"/>
                    </a:ext>
                  </a:extLst>
                </a:gridCol>
              </a:tblGrid>
              <a:tr h="2438360">
                <a:tc>
                  <a:txBody>
                    <a:bodyPr/>
                    <a:lstStyle/>
                    <a:p>
                      <a:pPr marL="0" lvl="0" indent="0">
                        <a:spcBef>
                          <a:spcPts val="0"/>
                        </a:spcBef>
                        <a:buNone/>
                      </a:pPr>
                      <a:r>
                        <a:rPr lang="fr" sz="2400" dirty="0"/>
                        <a:t>Pour 40 cubes, l’addition réitérée n’est plus pertinente. </a:t>
                      </a:r>
                    </a:p>
                    <a:p>
                      <a:pPr marL="0" lvl="0" indent="0">
                        <a:spcBef>
                          <a:spcPts val="0"/>
                        </a:spcBef>
                        <a:buNone/>
                      </a:pPr>
                      <a:r>
                        <a:rPr lang="fr" sz="2400" dirty="0"/>
                        <a:t>Mais on peut tout à fait  attendre d’un élève de CE2 le raisonnement suivant « empiler 40 cubes c’est empiler  10 fois 4 cubes » ce qui débouche sur une hauteur de 10 × 22 cm = 220 cm. </a:t>
                      </a:r>
                    </a:p>
                    <a:p>
                      <a:pPr marL="0" lvl="0" indent="0">
                        <a:spcBef>
                          <a:spcPts val="0"/>
                        </a:spcBef>
                        <a:buNone/>
                      </a:pPr>
                      <a:endParaRPr sz="2400" dirty="0"/>
                    </a:p>
                    <a:p>
                      <a:pPr marL="0" lvl="0" indent="0" rtl="0">
                        <a:spcBef>
                          <a:spcPts val="0"/>
                        </a:spcBef>
                        <a:buNone/>
                      </a:pPr>
                      <a:endParaRPr sz="2400" dirty="0"/>
                    </a:p>
                  </a:txBody>
                  <a:tcPr marL="121900" marR="121900" marT="121900" marB="121900"/>
                </a:tc>
                <a:extLst>
                  <a:ext uri="{0D108BD9-81ED-4DB2-BD59-A6C34878D82A}">
                    <a16:rowId xmlns:a16="http://schemas.microsoft.com/office/drawing/2014/main" val="10000"/>
                  </a:ext>
                </a:extLst>
              </a:tr>
            </a:tbl>
          </a:graphicData>
        </a:graphic>
      </p:graphicFrame>
      <p:graphicFrame>
        <p:nvGraphicFramePr>
          <p:cNvPr id="727" name="Shape 727"/>
          <p:cNvGraphicFramePr/>
          <p:nvPr>
            <p:extLst/>
          </p:nvPr>
        </p:nvGraphicFramePr>
        <p:xfrm>
          <a:off x="3027314" y="3590917"/>
          <a:ext cx="9000897" cy="2987000"/>
        </p:xfrm>
        <a:graphic>
          <a:graphicData uri="http://schemas.openxmlformats.org/drawingml/2006/table">
            <a:tbl>
              <a:tblPr>
                <a:noFill/>
              </a:tblPr>
              <a:tblGrid>
                <a:gridCol w="9000897">
                  <a:extLst>
                    <a:ext uri="{9D8B030D-6E8A-4147-A177-3AD203B41FA5}">
                      <a16:colId xmlns:a16="http://schemas.microsoft.com/office/drawing/2014/main" val="20000"/>
                    </a:ext>
                  </a:extLst>
                </a:gridCol>
              </a:tblGrid>
              <a:tr h="4998680">
                <a:tc>
                  <a:txBody>
                    <a:bodyPr/>
                    <a:lstStyle/>
                    <a:p>
                      <a:pPr marL="0" lvl="0" indent="0">
                        <a:spcBef>
                          <a:spcPts val="0"/>
                        </a:spcBef>
                        <a:buNone/>
                      </a:pPr>
                      <a:r>
                        <a:rPr lang="fr" sz="2400" dirty="0"/>
                        <a:t>Un intérêt évident de cet exercice consiste en la possibilité d’une vérification effective (l’élève anticipe le résultat par le calcul et vérifie par la manipulation). </a:t>
                      </a:r>
                    </a:p>
                    <a:p>
                      <a:pPr marL="0" lvl="0" indent="0">
                        <a:spcBef>
                          <a:spcPts val="0"/>
                        </a:spcBef>
                        <a:buNone/>
                      </a:pPr>
                      <a:endParaRPr sz="2400" dirty="0"/>
                    </a:p>
                    <a:p>
                      <a:pPr marL="0" lvl="0" indent="0">
                        <a:spcBef>
                          <a:spcPts val="0"/>
                        </a:spcBef>
                        <a:buNone/>
                      </a:pPr>
                      <a:r>
                        <a:rPr lang="fr" sz="2400" dirty="0"/>
                        <a:t>Bien entendu cet exemple peut être complété par d’autres questions (hauteur d’une tour de 2 cubes ? de 10 cubes ? de 121 cubes ?) qui donnent lieu à une multitude de </a:t>
                      </a:r>
                    </a:p>
                    <a:p>
                      <a:pPr marL="0" lvl="0" indent="0">
                        <a:spcBef>
                          <a:spcPts val="0"/>
                        </a:spcBef>
                        <a:buNone/>
                      </a:pPr>
                      <a:r>
                        <a:rPr lang="fr" sz="2400" dirty="0"/>
                        <a:t>procédures pour obtenir les résultats. </a:t>
                      </a:r>
                    </a:p>
                    <a:p>
                      <a:pPr marL="0" lvl="0" indent="0">
                        <a:spcBef>
                          <a:spcPts val="0"/>
                        </a:spcBef>
                        <a:buNone/>
                      </a:pPr>
                      <a:r>
                        <a:rPr lang="fr" sz="2400" dirty="0"/>
                        <a:t>Ceci permet des discussions riches avec les élèves.</a:t>
                      </a:r>
                    </a:p>
                    <a:p>
                      <a:pPr marL="0" lvl="0" indent="0">
                        <a:spcBef>
                          <a:spcPts val="0"/>
                        </a:spcBef>
                        <a:buNone/>
                      </a:pPr>
                      <a:endParaRPr sz="2400" dirty="0"/>
                    </a:p>
                    <a:p>
                      <a:pPr marL="0" lvl="0" indent="-69850">
                        <a:spcBef>
                          <a:spcPts val="0"/>
                        </a:spcBef>
                        <a:buClr>
                          <a:schemeClr val="dk1"/>
                        </a:buClr>
                        <a:buSzPts val="1100"/>
                        <a:buFont typeface="Arial"/>
                        <a:buNone/>
                      </a:pPr>
                      <a:r>
                        <a:rPr lang="fr" sz="2400" dirty="0">
                          <a:solidFill>
                            <a:srgbClr val="FF0000"/>
                          </a:solidFill>
                        </a:rPr>
                        <a:t>Cette  procédure est une utilisation en acte de la propriété multiplicative. </a:t>
                      </a:r>
                    </a:p>
                    <a:p>
                      <a:pPr marL="0" lvl="0" indent="0" rtl="0">
                        <a:spcBef>
                          <a:spcPts val="0"/>
                        </a:spcBef>
                        <a:buNone/>
                      </a:pPr>
                      <a:endParaRPr sz="2400" dirty="0"/>
                    </a:p>
                  </a:txBody>
                  <a:tcPr marL="121900" marR="121900" marT="121900" marB="121900"/>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5</a:t>
            </a:fld>
            <a:endParaRPr lang="fr">
              <a:solidFill>
                <a:prstClr val="black"/>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16399"/>
            <a:ext cx="953576" cy="561519"/>
          </a:xfrm>
          <a:prstGeom prst="rect">
            <a:avLst/>
          </a:prstGeom>
        </p:spPr>
      </p:pic>
    </p:spTree>
    <p:extLst>
      <p:ext uri="{BB962C8B-B14F-4D97-AF65-F5344CB8AC3E}">
        <p14:creationId xmlns:p14="http://schemas.microsoft.com/office/powerpoint/2010/main" val="41101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415600" y="110667"/>
            <a:ext cx="11360800" cy="671600"/>
          </a:xfrm>
          <a:prstGeom prst="rect">
            <a:avLst/>
          </a:prstGeom>
        </p:spPr>
        <p:txBody>
          <a:bodyPr vert="horz" wrap="square" lIns="121900" tIns="121900" rIns="121900" bIns="121900" rtlCol="0" anchor="t" anchorCtr="0">
            <a:noAutofit/>
          </a:bodyPr>
          <a:lstStyle/>
          <a:p>
            <a:r>
              <a:rPr lang="fr"/>
              <a:t>Ce que disent les programmes </a:t>
            </a:r>
          </a:p>
        </p:txBody>
      </p:sp>
      <p:graphicFrame>
        <p:nvGraphicFramePr>
          <p:cNvPr id="733" name="Shape 733"/>
          <p:cNvGraphicFramePr/>
          <p:nvPr/>
        </p:nvGraphicFramePr>
        <p:xfrm>
          <a:off x="107701" y="865000"/>
          <a:ext cx="11998967" cy="5993000"/>
        </p:xfrm>
        <a:graphic>
          <a:graphicData uri="http://schemas.openxmlformats.org/drawingml/2006/table">
            <a:tbl>
              <a:tblPr>
                <a:noFill/>
              </a:tblPr>
              <a:tblGrid>
                <a:gridCol w="1438733">
                  <a:extLst>
                    <a:ext uri="{9D8B030D-6E8A-4147-A177-3AD203B41FA5}">
                      <a16:colId xmlns:a16="http://schemas.microsoft.com/office/drawing/2014/main" val="20000"/>
                    </a:ext>
                  </a:extLst>
                </a:gridCol>
                <a:gridCol w="2983333">
                  <a:extLst>
                    <a:ext uri="{9D8B030D-6E8A-4147-A177-3AD203B41FA5}">
                      <a16:colId xmlns:a16="http://schemas.microsoft.com/office/drawing/2014/main" val="20001"/>
                    </a:ext>
                  </a:extLst>
                </a:gridCol>
                <a:gridCol w="7576900">
                  <a:extLst>
                    <a:ext uri="{9D8B030D-6E8A-4147-A177-3AD203B41FA5}">
                      <a16:colId xmlns:a16="http://schemas.microsoft.com/office/drawing/2014/main" val="20002"/>
                    </a:ext>
                  </a:extLst>
                </a:gridCol>
              </a:tblGrid>
              <a:tr h="2767544">
                <a:tc>
                  <a:txBody>
                    <a:bodyPr/>
                    <a:lstStyle/>
                    <a:p>
                      <a:pPr marL="0" lvl="0" indent="0" rtl="0">
                        <a:lnSpc>
                          <a:spcPct val="115000"/>
                        </a:lnSpc>
                        <a:spcBef>
                          <a:spcPts val="0"/>
                        </a:spcBef>
                        <a:buNone/>
                      </a:pPr>
                      <a:r>
                        <a:rPr lang="fr" sz="2400" dirty="0"/>
                        <a:t>Nombres </a:t>
                      </a:r>
                    </a:p>
                    <a:p>
                      <a:pPr marL="0" lvl="0" indent="-69850" rtl="0">
                        <a:lnSpc>
                          <a:spcPct val="115000"/>
                        </a:lnSpc>
                        <a:spcBef>
                          <a:spcPts val="0"/>
                        </a:spcBef>
                        <a:buClr>
                          <a:schemeClr val="dk1"/>
                        </a:buClr>
                        <a:buSzPts val="1100"/>
                        <a:buFont typeface="Arial"/>
                        <a:buNone/>
                      </a:pPr>
                      <a:r>
                        <a:rPr lang="fr" sz="2400" dirty="0"/>
                        <a:t>et calculs</a:t>
                      </a:r>
                    </a:p>
                    <a:p>
                      <a:pPr marL="0" lvl="0" indent="0">
                        <a:spcBef>
                          <a:spcPts val="0"/>
                        </a:spcBef>
                        <a:buNone/>
                      </a:pPr>
                      <a:endParaRPr sz="2400" dirty="0"/>
                    </a:p>
                  </a:txBody>
                  <a:tcPr marL="121900" marR="121900" marT="121900" marB="121900"/>
                </a:tc>
                <a:tc>
                  <a:txBody>
                    <a:bodyPr/>
                    <a:lstStyle/>
                    <a:p>
                      <a:pPr marL="0" lvl="0" indent="0" rtl="0">
                        <a:lnSpc>
                          <a:spcPct val="115000"/>
                        </a:lnSpc>
                        <a:spcBef>
                          <a:spcPts val="0"/>
                        </a:spcBef>
                        <a:buNone/>
                      </a:pPr>
                      <a:r>
                        <a:rPr lang="fr" sz="2400">
                          <a:latin typeface="Calibri"/>
                          <a:ea typeface="Calibri"/>
                          <a:cs typeface="Calibri"/>
                          <a:sym typeface="Calibri"/>
                        </a:rPr>
                        <a:t>Reconnaître et résoudre des problèmes relevant de la proportionnalité en utilisant une procédure adaptée.</a:t>
                      </a:r>
                    </a:p>
                  </a:txBody>
                  <a:tcPr marL="121900" marR="121900" marT="121900" marB="121900"/>
                </a:tc>
                <a:tc>
                  <a:txBody>
                    <a:bodyPr/>
                    <a:lstStyle/>
                    <a:p>
                      <a:pPr marL="0" lvl="0" indent="-69850" rtl="0">
                        <a:lnSpc>
                          <a:spcPct val="115000"/>
                        </a:lnSpc>
                        <a:spcBef>
                          <a:spcPts val="0"/>
                        </a:spcBef>
                        <a:buClr>
                          <a:schemeClr val="dk1"/>
                        </a:buClr>
                        <a:buSzPts val="1100"/>
                        <a:buFont typeface="Arial"/>
                        <a:buNone/>
                      </a:pPr>
                      <a:r>
                        <a:rPr lang="fr" sz="2400" i="1">
                          <a:latin typeface="Calibri"/>
                          <a:ea typeface="Calibri"/>
                          <a:cs typeface="Calibri"/>
                          <a:sym typeface="Calibri"/>
                        </a:rPr>
                        <a:t>Situations permettant une rencontre avec des échelles, des vitesses constantes, des taux de pourcentage, en lien avec l’étude des fractions décimales.</a:t>
                      </a:r>
                    </a:p>
                    <a:p>
                      <a:pPr marL="0" lvl="0" indent="-69850" rtl="0">
                        <a:lnSpc>
                          <a:spcPct val="115000"/>
                        </a:lnSpc>
                        <a:spcBef>
                          <a:spcPts val="0"/>
                        </a:spcBef>
                        <a:buClr>
                          <a:schemeClr val="dk1"/>
                        </a:buClr>
                        <a:buSzPts val="1100"/>
                        <a:buFont typeface="Arial"/>
                        <a:buNone/>
                      </a:pPr>
                      <a:r>
                        <a:rPr lang="fr" sz="2400" i="1">
                          <a:latin typeface="Calibri"/>
                          <a:ea typeface="Calibri"/>
                          <a:cs typeface="Calibri"/>
                          <a:sym typeface="Calibri"/>
                        </a:rPr>
                        <a:t>Mobiliser les propriétés de linéarité (additives et multiplicatives), de proportionnalité, de passage à l’unité.</a:t>
                      </a:r>
                    </a:p>
                    <a:p>
                      <a:pPr marL="0" lvl="0" indent="0">
                        <a:spcBef>
                          <a:spcPts val="0"/>
                        </a:spcBef>
                        <a:buNone/>
                      </a:pPr>
                      <a:r>
                        <a:rPr lang="fr" sz="2400" i="1">
                          <a:latin typeface="Calibri"/>
                          <a:ea typeface="Calibri"/>
                          <a:cs typeface="Calibri"/>
                          <a:sym typeface="Calibri"/>
                        </a:rPr>
                        <a:t>Utiliser des exemples de tableaux de proportionnalité</a:t>
                      </a:r>
                    </a:p>
                  </a:txBody>
                  <a:tcPr marL="121900" marR="121900" marT="121900" marB="121900"/>
                </a:tc>
                <a:extLst>
                  <a:ext uri="{0D108BD9-81ED-4DB2-BD59-A6C34878D82A}">
                    <a16:rowId xmlns:a16="http://schemas.microsoft.com/office/drawing/2014/main" val="10000"/>
                  </a:ext>
                </a:extLst>
              </a:tr>
              <a:tr h="3389336">
                <a:tc>
                  <a:txBody>
                    <a:bodyPr/>
                    <a:lstStyle/>
                    <a:p>
                      <a:pPr marL="0" lvl="0" indent="0">
                        <a:spcBef>
                          <a:spcPts val="0"/>
                        </a:spcBef>
                        <a:buNone/>
                      </a:pPr>
                      <a:r>
                        <a:rPr lang="fr" sz="2400">
                          <a:solidFill>
                            <a:schemeClr val="dk1"/>
                          </a:solidFill>
                        </a:rPr>
                        <a:t>Grandeurs </a:t>
                      </a:r>
                    </a:p>
                    <a:p>
                      <a:pPr marL="0" lvl="0" indent="0">
                        <a:spcBef>
                          <a:spcPts val="0"/>
                        </a:spcBef>
                        <a:buNone/>
                      </a:pPr>
                      <a:r>
                        <a:rPr lang="fr" sz="2400">
                          <a:solidFill>
                            <a:schemeClr val="dk1"/>
                          </a:solidFill>
                        </a:rPr>
                        <a:t>et </a:t>
                      </a:r>
                    </a:p>
                    <a:p>
                      <a:pPr marL="0" lvl="0" indent="0">
                        <a:spcBef>
                          <a:spcPts val="0"/>
                        </a:spcBef>
                        <a:buNone/>
                      </a:pPr>
                      <a:r>
                        <a:rPr lang="fr" sz="2400">
                          <a:solidFill>
                            <a:schemeClr val="dk1"/>
                          </a:solidFill>
                        </a:rPr>
                        <a:t>mesures</a:t>
                      </a:r>
                    </a:p>
                  </a:txBody>
                  <a:tcPr marL="121900" marR="121900" marT="121900" marB="121900"/>
                </a:tc>
                <a:tc>
                  <a:txBody>
                    <a:bodyPr/>
                    <a:lstStyle/>
                    <a:p>
                      <a:pPr marL="0" lvl="0" indent="-69850" rtl="0">
                        <a:lnSpc>
                          <a:spcPct val="115000"/>
                        </a:lnSpc>
                        <a:spcBef>
                          <a:spcPts val="0"/>
                        </a:spcBef>
                        <a:buClr>
                          <a:schemeClr val="dk1"/>
                        </a:buClr>
                        <a:buSzPts val="1100"/>
                        <a:buFont typeface="Arial"/>
                        <a:buNone/>
                      </a:pPr>
                      <a:r>
                        <a:rPr lang="fr" sz="2400">
                          <a:solidFill>
                            <a:schemeClr val="dk1"/>
                          </a:solidFill>
                          <a:latin typeface="Calibri"/>
                          <a:ea typeface="Calibri"/>
                          <a:cs typeface="Calibri"/>
                          <a:sym typeface="Calibri"/>
                        </a:rPr>
                        <a:t>Identifier une situation de proportionnalité entre deux grandeurs.</a:t>
                      </a:r>
                    </a:p>
                    <a:p>
                      <a:pPr marL="0" lvl="0" indent="0">
                        <a:spcBef>
                          <a:spcPts val="0"/>
                        </a:spcBef>
                        <a:buNone/>
                      </a:pPr>
                      <a:r>
                        <a:rPr lang="fr" sz="2400">
                          <a:solidFill>
                            <a:schemeClr val="dk1"/>
                          </a:solidFill>
                          <a:latin typeface="Calibri"/>
                          <a:ea typeface="Calibri"/>
                          <a:cs typeface="Calibri"/>
                          <a:sym typeface="Calibri"/>
                        </a:rPr>
                        <a:t>Graphiques représentant des variations entre deux grandeurs</a:t>
                      </a:r>
                    </a:p>
                  </a:txBody>
                  <a:tcPr marL="121900" marR="121900" marT="121900" marB="121900"/>
                </a:tc>
                <a:tc>
                  <a:txBody>
                    <a:bodyPr/>
                    <a:lstStyle/>
                    <a:p>
                      <a:pPr marL="0" lvl="0" indent="-69850" rtl="0">
                        <a:lnSpc>
                          <a:spcPct val="115000"/>
                        </a:lnSpc>
                        <a:spcBef>
                          <a:spcPts val="0"/>
                        </a:spcBef>
                        <a:buClr>
                          <a:schemeClr val="dk1"/>
                        </a:buClr>
                        <a:buSzPts val="1100"/>
                        <a:buFont typeface="Arial"/>
                        <a:buNone/>
                      </a:pPr>
                      <a:r>
                        <a:rPr lang="fr" sz="2100" i="1">
                          <a:solidFill>
                            <a:schemeClr val="dk1"/>
                          </a:solidFill>
                          <a:latin typeface="Calibri"/>
                          <a:ea typeface="Calibri"/>
                          <a:cs typeface="Calibri"/>
                          <a:sym typeface="Calibri"/>
                        </a:rPr>
                        <a:t>Comparer distance parcourue et temps écoulé, quantité d’essence consommée et distance parcourue, quantité de liquide écoulée et temps écoulé, etc.</a:t>
                      </a:r>
                    </a:p>
                    <a:p>
                      <a:pPr marL="0" lvl="0" indent="0">
                        <a:spcBef>
                          <a:spcPts val="0"/>
                        </a:spcBef>
                        <a:buNone/>
                      </a:pPr>
                      <a:endParaRPr sz="2400"/>
                    </a:p>
                  </a:txBody>
                  <a:tcPr marL="121900" marR="121900" marT="121900" marB="121900"/>
                </a:tc>
                <a:extLst>
                  <a:ext uri="{0D108BD9-81ED-4DB2-BD59-A6C34878D82A}">
                    <a16:rowId xmlns:a16="http://schemas.microsoft.com/office/drawing/2014/main" val="10001"/>
                  </a:ext>
                </a:extLst>
              </a:tr>
              <a:tr h="2767544">
                <a:tc>
                  <a:txBody>
                    <a:bodyPr/>
                    <a:lstStyle/>
                    <a:p>
                      <a:pPr marL="0" lvl="0" indent="0">
                        <a:spcBef>
                          <a:spcPts val="0"/>
                        </a:spcBef>
                        <a:buNone/>
                      </a:pPr>
                      <a:r>
                        <a:rPr lang="fr" sz="2400"/>
                        <a:t>Espace </a:t>
                      </a:r>
                    </a:p>
                    <a:p>
                      <a:pPr marL="0" lvl="0" indent="0">
                        <a:spcBef>
                          <a:spcPts val="0"/>
                        </a:spcBef>
                        <a:buNone/>
                      </a:pPr>
                      <a:r>
                        <a:rPr lang="fr" sz="2400"/>
                        <a:t>et géométrie</a:t>
                      </a:r>
                    </a:p>
                  </a:txBody>
                  <a:tcPr marL="121900" marR="121900" marT="121900" marB="121900"/>
                </a:tc>
                <a:tc>
                  <a:txBody>
                    <a:bodyPr/>
                    <a:lstStyle/>
                    <a:p>
                      <a:pPr marL="0" lvl="0" indent="-69850" rtl="0">
                        <a:lnSpc>
                          <a:spcPct val="115000"/>
                        </a:lnSpc>
                        <a:spcBef>
                          <a:spcPts val="0"/>
                        </a:spcBef>
                        <a:buClr>
                          <a:schemeClr val="dk1"/>
                        </a:buClr>
                        <a:buSzPts val="1100"/>
                        <a:buFont typeface="Arial"/>
                        <a:buNone/>
                      </a:pPr>
                      <a:r>
                        <a:rPr lang="fr" sz="2400">
                          <a:solidFill>
                            <a:schemeClr val="dk1"/>
                          </a:solidFill>
                          <a:latin typeface="Calibri"/>
                          <a:ea typeface="Calibri"/>
                          <a:cs typeface="Calibri"/>
                          <a:sym typeface="Calibri"/>
                        </a:rPr>
                        <a:t>Reproduire une figure en respectant une échelle.</a:t>
                      </a:r>
                    </a:p>
                    <a:p>
                      <a:pPr marL="0" lvl="0" indent="0" rtl="0">
                        <a:lnSpc>
                          <a:spcPct val="115000"/>
                        </a:lnSpc>
                        <a:spcBef>
                          <a:spcPts val="0"/>
                        </a:spcBef>
                        <a:buNone/>
                      </a:pPr>
                      <a:r>
                        <a:rPr lang="fr" sz="2400">
                          <a:solidFill>
                            <a:schemeClr val="dk1"/>
                          </a:solidFill>
                          <a:latin typeface="Calibri"/>
                          <a:ea typeface="Calibri"/>
                          <a:cs typeface="Calibri"/>
                          <a:sym typeface="Calibri"/>
                        </a:rPr>
                        <a:t>Agrandissement ou réduction d’une figure</a:t>
                      </a:r>
                      <a:r>
                        <a:rPr lang="fr" sz="2100">
                          <a:solidFill>
                            <a:schemeClr val="dk1"/>
                          </a:solidFill>
                          <a:latin typeface="Calibri"/>
                          <a:ea typeface="Calibri"/>
                          <a:cs typeface="Calibri"/>
                          <a:sym typeface="Calibri"/>
                        </a:rPr>
                        <a:t>.</a:t>
                      </a:r>
                    </a:p>
                  </a:txBody>
                  <a:tcPr marL="121900" marR="121900" marT="121900" marB="121900"/>
                </a:tc>
                <a:tc>
                  <a:txBody>
                    <a:bodyPr/>
                    <a:lstStyle/>
                    <a:p>
                      <a:pPr marL="0" lvl="0" indent="0">
                        <a:spcBef>
                          <a:spcPts val="0"/>
                        </a:spcBef>
                        <a:buNone/>
                      </a:pPr>
                      <a:r>
                        <a:rPr lang="fr" sz="2100" i="1" dirty="0">
                          <a:solidFill>
                            <a:schemeClr val="dk1"/>
                          </a:solidFill>
                          <a:latin typeface="Calibri"/>
                          <a:ea typeface="Calibri"/>
                          <a:cs typeface="Calibri"/>
                          <a:sym typeface="Calibri"/>
                        </a:rPr>
                        <a:t>Reproduire une figure à partir d’un modèle (l’échelle pouvant être donnée par des éléments déjà tracés).</a:t>
                      </a:r>
                    </a:p>
                  </a:txBody>
                  <a:tcPr marL="121900" marR="121900" marT="121900" marB="121900"/>
                </a:tc>
                <a:extLst>
                  <a:ext uri="{0D108BD9-81ED-4DB2-BD59-A6C34878D82A}">
                    <a16:rowId xmlns:a16="http://schemas.microsoft.com/office/drawing/2014/main" val="10002"/>
                  </a:ext>
                </a:extLst>
              </a:tr>
            </a:tbl>
          </a:graphicData>
        </a:graphic>
      </p:graphicFrame>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6</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2195" y="6219051"/>
            <a:ext cx="953576" cy="561519"/>
          </a:xfrm>
          <a:prstGeom prst="rect">
            <a:avLst/>
          </a:prstGeom>
        </p:spPr>
      </p:pic>
    </p:spTree>
    <p:extLst>
      <p:ext uri="{BB962C8B-B14F-4D97-AF65-F5344CB8AC3E}">
        <p14:creationId xmlns:p14="http://schemas.microsoft.com/office/powerpoint/2010/main" val="93555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415600" y="277100"/>
            <a:ext cx="11360800" cy="763600"/>
          </a:xfrm>
          <a:prstGeom prst="rect">
            <a:avLst/>
          </a:prstGeom>
        </p:spPr>
        <p:txBody>
          <a:bodyPr vert="horz" wrap="square" lIns="121900" tIns="121900" rIns="121900" bIns="121900" rtlCol="0" anchor="t" anchorCtr="0">
            <a:noAutofit/>
          </a:bodyPr>
          <a:lstStyle/>
          <a:p>
            <a:r>
              <a:rPr lang="fr"/>
              <a:t>Éléments de progressivité cycle III</a:t>
            </a:r>
          </a:p>
        </p:txBody>
      </p:sp>
      <p:sp>
        <p:nvSpPr>
          <p:cNvPr id="739" name="Shape 739"/>
          <p:cNvSpPr txBox="1">
            <a:spLocks noGrp="1"/>
          </p:cNvSpPr>
          <p:nvPr>
            <p:ph type="body" idx="1"/>
          </p:nvPr>
        </p:nvSpPr>
        <p:spPr>
          <a:xfrm>
            <a:off x="-95623" y="1040699"/>
            <a:ext cx="12199681" cy="5817300"/>
          </a:xfrm>
          <a:prstGeom prst="rect">
            <a:avLst/>
          </a:prstGeom>
        </p:spPr>
        <p:txBody>
          <a:bodyPr vert="horz" wrap="square" lIns="121900" tIns="121900" rIns="121900" bIns="121900" rtlCol="0" anchor="t" anchorCtr="0">
            <a:noAutofit/>
          </a:bodyPr>
          <a:lstStyle/>
          <a:p>
            <a:pPr marL="0" indent="-93131">
              <a:lnSpc>
                <a:spcPct val="100000"/>
              </a:lnSpc>
              <a:spcBef>
                <a:spcPts val="1067"/>
              </a:spcBef>
              <a:buClr>
                <a:schemeClr val="dk1"/>
              </a:buClr>
              <a:buSzPts val="1100"/>
              <a:buNone/>
            </a:pPr>
            <a:r>
              <a:rPr lang="fr-FR" sz="2133" cap="none" dirty="0">
                <a:solidFill>
                  <a:srgbClr val="FF0000"/>
                </a:solidFill>
                <a:latin typeface="Times New Roman" panose="02020603050405020304" pitchFamily="18" charset="0"/>
                <a:ea typeface="Calibri"/>
                <a:cs typeface="Times New Roman" panose="02020603050405020304" pitchFamily="18" charset="0"/>
                <a:sym typeface="Calibri"/>
              </a:rPr>
              <a:t>En CM1, le recours aux propriétés de linéarité (additive et multiplicative) </a:t>
            </a:r>
            <a:r>
              <a:rPr lang="fr-FR" sz="2133" cap="none" dirty="0">
                <a:solidFill>
                  <a:schemeClr val="dk1"/>
                </a:solidFill>
                <a:latin typeface="Times New Roman" panose="02020603050405020304" pitchFamily="18" charset="0"/>
                <a:ea typeface="Calibri"/>
                <a:cs typeface="Times New Roman" panose="02020603050405020304" pitchFamily="18" charset="0"/>
                <a:sym typeface="Calibri"/>
              </a:rPr>
              <a:t>est privilégié dans des problèmes mettant en jeu des nombres entiers. Ces </a:t>
            </a:r>
            <a:r>
              <a:rPr lang="fr-FR" sz="2133" cap="none" dirty="0">
                <a:solidFill>
                  <a:srgbClr val="FF0000"/>
                </a:solidFill>
                <a:latin typeface="Times New Roman" panose="02020603050405020304" pitchFamily="18" charset="0"/>
                <a:ea typeface="Calibri"/>
                <a:cs typeface="Times New Roman" panose="02020603050405020304" pitchFamily="18" charset="0"/>
                <a:sym typeface="Calibri"/>
              </a:rPr>
              <a:t>propriétés doivent être explicitées</a:t>
            </a:r>
            <a:r>
              <a:rPr lang="fr-FR" sz="2133" cap="none" dirty="0">
                <a:solidFill>
                  <a:schemeClr val="dk1"/>
                </a:solidFill>
                <a:latin typeface="Times New Roman" panose="02020603050405020304" pitchFamily="18" charset="0"/>
                <a:ea typeface="Calibri"/>
                <a:cs typeface="Times New Roman" panose="02020603050405020304" pitchFamily="18" charset="0"/>
                <a:sym typeface="Calibri"/>
              </a:rPr>
              <a:t> ; elles peuvent être institutionnalisées de façon non formelle à l’aide d’exemples</a:t>
            </a:r>
          </a:p>
          <a:p>
            <a:pPr marL="0" indent="-93131">
              <a:lnSpc>
                <a:spcPct val="100000"/>
              </a:lnSpc>
              <a:spcBef>
                <a:spcPts val="1067"/>
              </a:spcBef>
              <a:buClr>
                <a:schemeClr val="dk1"/>
              </a:buClr>
              <a:buSzPts val="1100"/>
              <a:buNone/>
            </a:pPr>
            <a:r>
              <a:rPr lang="fr-FR" sz="2133" cap="none" dirty="0">
                <a:solidFill>
                  <a:schemeClr val="dk1"/>
                </a:solidFill>
                <a:latin typeface="Times New Roman" panose="02020603050405020304" pitchFamily="18" charset="0"/>
                <a:ea typeface="Calibri"/>
                <a:cs typeface="Times New Roman" panose="02020603050405020304" pitchFamily="18" charset="0"/>
                <a:sym typeface="Calibri"/>
              </a:rPr>
              <a:t>« Si j’ai deux fois, trois fois… plus d’invités, il me faudra deux fois, trois fois… plus d’ingrédients » ;</a:t>
            </a:r>
          </a:p>
          <a:p>
            <a:pPr marL="0" indent="-93131">
              <a:lnSpc>
                <a:spcPct val="100000"/>
              </a:lnSpc>
              <a:spcBef>
                <a:spcPts val="1067"/>
              </a:spcBef>
              <a:buClr>
                <a:schemeClr val="dk1"/>
              </a:buClr>
              <a:buSzPts val="1100"/>
              <a:buNone/>
            </a:pPr>
            <a:r>
              <a:rPr lang="fr-FR" sz="2133" cap="none" dirty="0">
                <a:solidFill>
                  <a:schemeClr val="dk1"/>
                </a:solidFill>
                <a:latin typeface="Times New Roman" panose="02020603050405020304" pitchFamily="18" charset="0"/>
                <a:ea typeface="Calibri"/>
                <a:cs typeface="Times New Roman" panose="02020603050405020304" pitchFamily="18" charset="0"/>
                <a:sym typeface="Calibri"/>
              </a:rPr>
              <a:t>Ou « si 6 stylos coûtent 10 euros et 3 stylos coûtent 5 euros, alors 9 stylos coûtent 15 euros » .</a:t>
            </a:r>
          </a:p>
          <a:p>
            <a:pPr marL="0" indent="-93131">
              <a:lnSpc>
                <a:spcPct val="100000"/>
              </a:lnSpc>
              <a:spcBef>
                <a:spcPts val="1067"/>
              </a:spcBef>
              <a:buClr>
                <a:schemeClr val="dk1"/>
              </a:buClr>
              <a:buSzPts val="1100"/>
              <a:buNone/>
            </a:pPr>
            <a:r>
              <a:rPr lang="fr-FR" sz="2133" cap="none" dirty="0">
                <a:solidFill>
                  <a:srgbClr val="FF0000"/>
                </a:solidFill>
                <a:latin typeface="Times New Roman" panose="02020603050405020304" pitchFamily="18" charset="0"/>
                <a:ea typeface="Calibri"/>
                <a:cs typeface="Times New Roman" panose="02020603050405020304" pitchFamily="18" charset="0"/>
                <a:sym typeface="Calibri"/>
              </a:rPr>
              <a:t>Les procédures du type passage par l’unité ou calcul du coefficient de proportionnalité sont mobilisées progressivement sur des problèmes le nécessitant et en fonction des nombres</a:t>
            </a:r>
            <a:r>
              <a:rPr lang="fr-FR" sz="2133" cap="none" dirty="0">
                <a:solidFill>
                  <a:schemeClr val="dk1"/>
                </a:solidFill>
                <a:latin typeface="Times New Roman" panose="02020603050405020304" pitchFamily="18" charset="0"/>
                <a:ea typeface="Calibri"/>
                <a:cs typeface="Times New Roman" panose="02020603050405020304" pitchFamily="18" charset="0"/>
                <a:sym typeface="Calibri"/>
              </a:rPr>
              <a:t> (entiers ou décimaux) choisis dans l’énoncé ou intervenant dans les calculs.</a:t>
            </a:r>
          </a:p>
          <a:p>
            <a:pPr marL="0" indent="-93131">
              <a:lnSpc>
                <a:spcPct val="100000"/>
              </a:lnSpc>
              <a:spcBef>
                <a:spcPts val="1067"/>
              </a:spcBef>
              <a:buClr>
                <a:schemeClr val="dk1"/>
              </a:buClr>
              <a:buSzPts val="1100"/>
              <a:buNone/>
            </a:pPr>
            <a:r>
              <a:rPr lang="fr-FR" sz="2133" cap="none" dirty="0">
                <a:solidFill>
                  <a:srgbClr val="0000FF"/>
                </a:solidFill>
                <a:latin typeface="Times New Roman" panose="02020603050405020304" pitchFamily="18" charset="0"/>
                <a:ea typeface="Calibri"/>
                <a:cs typeface="Times New Roman" panose="02020603050405020304" pitchFamily="18" charset="0"/>
                <a:sym typeface="Calibri"/>
              </a:rPr>
              <a:t>À partir du cm2, des situations impliquant des échelles ou des vitesses constantes peuvent être rencontrées.</a:t>
            </a:r>
          </a:p>
          <a:p>
            <a:pPr marL="0" indent="-93131">
              <a:lnSpc>
                <a:spcPct val="100000"/>
              </a:lnSpc>
              <a:spcBef>
                <a:spcPts val="1067"/>
              </a:spcBef>
              <a:buClr>
                <a:schemeClr val="dk1"/>
              </a:buClr>
              <a:buSzPts val="1100"/>
              <a:buNone/>
            </a:pPr>
            <a:r>
              <a:rPr lang="fr-FR" sz="2133" cap="none" dirty="0">
                <a:solidFill>
                  <a:srgbClr val="0000FF"/>
                </a:solidFill>
                <a:latin typeface="Times New Roman" panose="02020603050405020304" pitchFamily="18" charset="0"/>
                <a:ea typeface="Calibri"/>
                <a:cs typeface="Times New Roman" panose="02020603050405020304" pitchFamily="18" charset="0"/>
                <a:sym typeface="Calibri"/>
              </a:rPr>
              <a:t>Le sens de l’expression « …% de » apparaît en milieu de cycle.</a:t>
            </a:r>
            <a:r>
              <a:rPr lang="fr-FR" sz="2133" cap="none" dirty="0">
                <a:solidFill>
                  <a:schemeClr val="dk1"/>
                </a:solidFill>
                <a:latin typeface="Times New Roman" panose="02020603050405020304" pitchFamily="18" charset="0"/>
                <a:ea typeface="Calibri"/>
                <a:cs typeface="Times New Roman" panose="02020603050405020304" pitchFamily="18" charset="0"/>
                <a:sym typeface="Calibri"/>
              </a:rPr>
              <a:t> Il s’agit de savoir l’utiliser dans des cas simples (50 %, 25 %, 75 %, 10 %) où aucune technique n’est nécessaire, en lien avec les fractions d’une quantité.</a:t>
            </a:r>
          </a:p>
          <a:p>
            <a:pPr marL="0" indent="-93131">
              <a:lnSpc>
                <a:spcPct val="100000"/>
              </a:lnSpc>
              <a:spcBef>
                <a:spcPts val="1067"/>
              </a:spcBef>
              <a:buClr>
                <a:schemeClr val="dk1"/>
              </a:buClr>
              <a:buSzPts val="1100"/>
              <a:buNone/>
            </a:pPr>
            <a:endParaRPr lang="fr-FR" sz="2133" i="1"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0" indent="-93131">
              <a:lnSpc>
                <a:spcPct val="100000"/>
              </a:lnSpc>
              <a:spcBef>
                <a:spcPts val="1067"/>
              </a:spcBef>
              <a:buClr>
                <a:schemeClr val="dk1"/>
              </a:buClr>
              <a:buSzPts val="1100"/>
              <a:buNone/>
            </a:pPr>
            <a:r>
              <a:rPr lang="fr-FR" sz="2133" i="1" cap="none" dirty="0">
                <a:solidFill>
                  <a:schemeClr val="dk1"/>
                </a:solidFill>
                <a:latin typeface="Times New Roman" panose="02020603050405020304" pitchFamily="18" charset="0"/>
                <a:ea typeface="Calibri"/>
                <a:cs typeface="Times New Roman" panose="02020603050405020304" pitchFamily="18" charset="0"/>
                <a:sym typeface="Calibri"/>
              </a:rPr>
              <a:t>En fin de cycle, l’application d’un taux de pourcentage est un attendu.             </a:t>
            </a:r>
          </a:p>
          <a:p>
            <a:pPr marL="0" indent="-93131" algn="just">
              <a:lnSpc>
                <a:spcPct val="100000"/>
              </a:lnSpc>
              <a:spcBef>
                <a:spcPts val="1067"/>
              </a:spcBef>
              <a:buClr>
                <a:schemeClr val="dk1"/>
              </a:buClr>
              <a:buSzPts val="1100"/>
              <a:buNone/>
            </a:pPr>
            <a:r>
              <a:rPr lang="fr" sz="1867" i="1" dirty="0">
                <a:solidFill>
                  <a:schemeClr val="dk1"/>
                </a:solidFill>
                <a:latin typeface="Calibri"/>
                <a:ea typeface="Calibri"/>
                <a:cs typeface="Calibri"/>
                <a:sym typeface="Calibri"/>
              </a:rPr>
              <a:t> </a:t>
            </a:r>
          </a:p>
          <a:p>
            <a:pPr marL="0" indent="0">
              <a:lnSpc>
                <a:spcPct val="100000"/>
              </a:lnSpc>
              <a:buNone/>
            </a:pPr>
            <a:endParaRPr sz="1867" dirty="0"/>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7</a:t>
            </a:fld>
            <a:endParaRPr lang="fr">
              <a:solidFill>
                <a:prstClr val="black"/>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127" y="6180905"/>
            <a:ext cx="953576" cy="561519"/>
          </a:xfrm>
          <a:prstGeom prst="rect">
            <a:avLst/>
          </a:prstGeom>
        </p:spPr>
      </p:pic>
    </p:spTree>
    <p:extLst>
      <p:ext uri="{BB962C8B-B14F-4D97-AF65-F5344CB8AC3E}">
        <p14:creationId xmlns:p14="http://schemas.microsoft.com/office/powerpoint/2010/main" val="349147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5" name="Shape 745"/>
          <p:cNvSpPr txBox="1">
            <a:spLocks noGrp="1"/>
          </p:cNvSpPr>
          <p:nvPr>
            <p:ph type="title"/>
          </p:nvPr>
        </p:nvSpPr>
        <p:spPr>
          <a:xfrm rot="5400000">
            <a:off x="8105167" y="2908267"/>
            <a:ext cx="6596000" cy="1065200"/>
          </a:xfrm>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67"/>
            <a:ext cx="10249656" cy="6071692"/>
          </a:xfrm>
          <a:prstGeom prst="rect">
            <a:avLst/>
          </a:prstGeom>
        </p:spPr>
      </p:pic>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8</a:t>
            </a:fld>
            <a:endParaRPr lang="fr">
              <a:solidFill>
                <a:prstClr val="black"/>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17623"/>
            <a:ext cx="953576" cy="561519"/>
          </a:xfrm>
          <a:prstGeom prst="rect">
            <a:avLst/>
          </a:prstGeom>
        </p:spPr>
      </p:pic>
    </p:spTree>
    <p:extLst>
      <p:ext uri="{BB962C8B-B14F-4D97-AF65-F5344CB8AC3E}">
        <p14:creationId xmlns:p14="http://schemas.microsoft.com/office/powerpoint/2010/main" val="347551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1" name="Shape 751"/>
          <p:cNvSpPr txBox="1">
            <a:spLocks noGrp="1"/>
          </p:cNvSpPr>
          <p:nvPr>
            <p:ph type="body" idx="1"/>
          </p:nvPr>
        </p:nvSpPr>
        <p:spPr>
          <a:prstGeom prst="rect">
            <a:avLst/>
          </a:prstGeom>
        </p:spPr>
        <p:txBody>
          <a:bodyPr vert="horz" wrap="square" lIns="121900" tIns="121900" rIns="121900" bIns="121900" rtlCol="0" anchor="t" anchorCtr="0">
            <a:noAutofit/>
          </a:bodyPr>
          <a:lstStyle/>
          <a:p>
            <a:pPr marL="0" indent="0">
              <a:buNone/>
            </a:pPr>
            <a:endParaRP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9" y="1757083"/>
            <a:ext cx="12168095" cy="4334752"/>
          </a:xfrm>
          <a:prstGeom prst="rect">
            <a:avLst/>
          </a:prstGeom>
        </p:spPr>
      </p:pic>
      <p:sp>
        <p:nvSpPr>
          <p:cNvPr id="8" name="Shape 745"/>
          <p:cNvSpPr txBox="1">
            <a:spLocks noGrp="1"/>
          </p:cNvSpPr>
          <p:nvPr>
            <p:ph type="title"/>
          </p:nvPr>
        </p:nvSpPr>
        <p:spPr>
          <a:xfrm>
            <a:off x="511224" y="207080"/>
            <a:ext cx="11360800" cy="763600"/>
          </a:xfrm>
          <a:prstGeom prst="rect">
            <a:avLst/>
          </a:prstGeom>
        </p:spPr>
        <p:txBody>
          <a:bodyPr vert="horz" wrap="square" lIns="121900" tIns="121900" rIns="121900" bIns="121900" rtlCol="0" anchor="t" anchorCtr="0">
            <a:noAutofit/>
          </a:bodyPr>
          <a:lstStyle/>
          <a:p>
            <a:r>
              <a:rPr lang="fr" sz="2400" dirty="0"/>
              <a:t>La proportionnalité </a:t>
            </a:r>
          </a:p>
          <a:p>
            <a:r>
              <a:rPr lang="fr" sz="2400" dirty="0"/>
              <a:t>dans les manuels de CM1 et de CM2</a:t>
            </a:r>
          </a:p>
        </p:txBody>
      </p:sp>
      <p:sp>
        <p:nvSpPr>
          <p:cNvPr id="2" name="Espace réservé du numéro de diapositive 1"/>
          <p:cNvSpPr>
            <a:spLocks noGrp="1"/>
          </p:cNvSpPr>
          <p:nvPr>
            <p:ph type="sldNum" idx="12"/>
          </p:nvPr>
        </p:nvSpPr>
        <p:spPr/>
        <p:txBody>
          <a:bodyPr/>
          <a:lstStyle/>
          <a:p>
            <a:fld id="{00000000-1234-1234-1234-123412341234}" type="slidenum">
              <a:rPr lang="fr" smtClean="0">
                <a:solidFill>
                  <a:prstClr val="black"/>
                </a:solidFill>
              </a:rPr>
              <a:pPr/>
              <a:t>9</a:t>
            </a:fld>
            <a:endParaRPr lang="fr">
              <a:solidFill>
                <a:prstClr val="black"/>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08" y="6217623"/>
            <a:ext cx="953576" cy="561519"/>
          </a:xfrm>
          <a:prstGeom prst="rect">
            <a:avLst/>
          </a:prstGeom>
        </p:spPr>
      </p:pic>
    </p:spTree>
    <p:extLst>
      <p:ext uri="{BB962C8B-B14F-4D97-AF65-F5344CB8AC3E}">
        <p14:creationId xmlns:p14="http://schemas.microsoft.com/office/powerpoint/2010/main" val="3830454811"/>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3686</Words>
  <Application>Microsoft Macintosh PowerPoint</Application>
  <PresentationFormat>Grand écran</PresentationFormat>
  <Paragraphs>546</Paragraphs>
  <Slides>40</Slides>
  <Notes>39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SimSun</vt:lpstr>
      <vt:lpstr>Arial</vt:lpstr>
      <vt:lpstr>Arial Black</vt:lpstr>
      <vt:lpstr>Calibri</vt:lpstr>
      <vt:lpstr>Monotype Corsiva</vt:lpstr>
      <vt:lpstr>Nunito</vt:lpstr>
      <vt:lpstr>Times New Roman</vt:lpstr>
      <vt:lpstr>Tw Cen MT</vt:lpstr>
      <vt:lpstr>Ronds dans l’eau</vt:lpstr>
      <vt:lpstr>PROPORTIONNALITÉ    Points d’appui</vt:lpstr>
      <vt:lpstr>Introduction  la proportionnalité</vt:lpstr>
      <vt:lpstr>Introduction  la proportionnalité</vt:lpstr>
      <vt:lpstr>Introduction la proportionnalité</vt:lpstr>
      <vt:lpstr>Introduction la proportionnalité</vt:lpstr>
      <vt:lpstr>Ce que disent les programmes </vt:lpstr>
      <vt:lpstr>Éléments de progressivité cycle III</vt:lpstr>
      <vt:lpstr>La proportionnalité  dans les manuels de CM1 et de CM2</vt:lpstr>
      <vt:lpstr>La proportionnalité  dans les manuels de CM1 et de CM2</vt:lpstr>
      <vt:lpstr>La proportionnalité  dans les manuels de CM1 et de CM2</vt:lpstr>
      <vt:lpstr>La proportionnalité  dans les manuels de CM1 et de CM2</vt:lpstr>
      <vt:lpstr>La proportionnalité  dans les manuels de CM1 et de CM2</vt:lpstr>
      <vt:lpstr>La proportionnalité  dans les manuels de CM1 et de CM2</vt:lpstr>
      <vt:lpstr>La proportionnalité  dans les manuels de CM1 et de CM2</vt:lpstr>
      <vt:lpstr>La proportionnalité  dans les manuels de CM1 et de CM2</vt:lpstr>
      <vt:lpstr>Points de vigilance  la proportionnalité</vt:lpstr>
      <vt:lpstr>Points de vigilance  la proportionnalité </vt:lpstr>
      <vt:lpstr> la proportionnalité les points d’appui (extraits A. Simard)</vt:lpstr>
      <vt:lpstr>NOTION MATH SOUS-JACENTE : fonction linéaire CONTEXTE : Situation de proportionnalité  extrait A. Simard) </vt:lpstr>
      <vt:lpstr>Présentation PowerPoint</vt:lpstr>
      <vt:lpstr>Présentation PowerPoint</vt:lpstr>
      <vt:lpstr>Présentation PowerPoint</vt:lpstr>
      <vt:lpstr>Présentation PowerPoint</vt:lpstr>
      <vt:lpstr>Remarque</vt:lpstr>
      <vt:lpstr>Extraits de la présentation d’Arnaud Simard  la proportionnalité </vt:lpstr>
      <vt:lpstr>Extraits de la présentation d’Arnaud Simard  à l’ESEN  la proportionnalité </vt:lpstr>
      <vt:lpstr>Version 1   extraits de la présentation d’Arnaud Simard à l’ESEN </vt:lpstr>
      <vt:lpstr>Version 2  extraits de la présentation d’Arnaud Simard  à l’ESEN</vt:lpstr>
      <vt:lpstr>Version 3   extraits de la présentation d’Arnaud Simart  à l’ESEN </vt:lpstr>
      <vt:lpstr>Version 4   extraits de la présentation d’Arnaud Simard à l’ESEN </vt:lpstr>
      <vt:lpstr>extraits de la présentation d’Arnaud Simard à l’ESEN </vt:lpstr>
      <vt:lpstr>Présentation PowerPoint</vt:lpstr>
      <vt:lpstr>Présentation PowerPoint</vt:lpstr>
      <vt:lpstr>Présentation PowerPoint</vt:lpstr>
      <vt:lpstr>Présentation PowerPoint</vt:lpstr>
      <vt:lpstr>Conclusion</vt:lpstr>
      <vt:lpstr>A retenir :</vt:lpstr>
      <vt:lpstr>Enseigner la proportionnalité</vt:lpstr>
      <vt:lpstr>Bibliographie/webographie</vt:lpstr>
      <vt:lpstr>BIBLIOGRAPHIE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IEN</dc:creator>
  <cp:lastModifiedBy>Jérémie Lutz</cp:lastModifiedBy>
  <cp:revision>2</cp:revision>
  <dcterms:created xsi:type="dcterms:W3CDTF">2018-01-05T19:50:20Z</dcterms:created>
  <dcterms:modified xsi:type="dcterms:W3CDTF">2018-10-02T06:03:52Z</dcterms:modified>
</cp:coreProperties>
</file>