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4"/>
  </p:notesMasterIdLst>
  <p:sldIdLst>
    <p:sldId id="256" r:id="rId2"/>
    <p:sldId id="306" r:id="rId3"/>
    <p:sldId id="257" r:id="rId4"/>
    <p:sldId id="268" r:id="rId5"/>
    <p:sldId id="264" r:id="rId6"/>
    <p:sldId id="260" r:id="rId7"/>
    <p:sldId id="259" r:id="rId8"/>
    <p:sldId id="261" r:id="rId9"/>
    <p:sldId id="262" r:id="rId10"/>
    <p:sldId id="263" r:id="rId11"/>
    <p:sldId id="265" r:id="rId12"/>
    <p:sldId id="310" r:id="rId13"/>
    <p:sldId id="267" r:id="rId14"/>
    <p:sldId id="266" r:id="rId15"/>
    <p:sldId id="273" r:id="rId16"/>
    <p:sldId id="269" r:id="rId17"/>
    <p:sldId id="298" r:id="rId18"/>
    <p:sldId id="270" r:id="rId19"/>
    <p:sldId id="297" r:id="rId20"/>
    <p:sldId id="271" r:id="rId21"/>
    <p:sldId id="272" r:id="rId22"/>
    <p:sldId id="274" r:id="rId23"/>
    <p:sldId id="279" r:id="rId24"/>
    <p:sldId id="280" r:id="rId25"/>
    <p:sldId id="307" r:id="rId26"/>
    <p:sldId id="311" r:id="rId27"/>
    <p:sldId id="300" r:id="rId28"/>
    <p:sldId id="282" r:id="rId29"/>
    <p:sldId id="283" r:id="rId30"/>
    <p:sldId id="284" r:id="rId31"/>
    <p:sldId id="287" r:id="rId32"/>
    <p:sldId id="286" r:id="rId33"/>
    <p:sldId id="304" r:id="rId34"/>
    <p:sldId id="301" r:id="rId35"/>
    <p:sldId id="312" r:id="rId36"/>
    <p:sldId id="313" r:id="rId37"/>
    <p:sldId id="314" r:id="rId38"/>
    <p:sldId id="315" r:id="rId39"/>
    <p:sldId id="316" r:id="rId40"/>
    <p:sldId id="317" r:id="rId41"/>
    <p:sldId id="281" r:id="rId42"/>
    <p:sldId id="308" r:id="rId43"/>
    <p:sldId id="333" r:id="rId44"/>
    <p:sldId id="309" r:id="rId45"/>
    <p:sldId id="290" r:id="rId46"/>
    <p:sldId id="302" r:id="rId47"/>
    <p:sldId id="276" r:id="rId48"/>
    <p:sldId id="278" r:id="rId49"/>
    <p:sldId id="296" r:id="rId50"/>
    <p:sldId id="318" r:id="rId51"/>
    <p:sldId id="319" r:id="rId52"/>
    <p:sldId id="320" r:id="rId53"/>
    <p:sldId id="321" r:id="rId54"/>
    <p:sldId id="322" r:id="rId55"/>
    <p:sldId id="323" r:id="rId56"/>
    <p:sldId id="325" r:id="rId57"/>
    <p:sldId id="327" r:id="rId58"/>
    <p:sldId id="328" r:id="rId59"/>
    <p:sldId id="329" r:id="rId60"/>
    <p:sldId id="330" r:id="rId61"/>
    <p:sldId id="331" r:id="rId62"/>
    <p:sldId id="332" r:id="rId63"/>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AMCEvnD99afdT3JNLgAXg==" hashData="iTDAptR2ZT/2VoUwvCQt72R4Ys8uo44wOcQxEsBR/9I7p1YfvSPVZ+O6aCx5RVFfmEjGNZAKoK1lL8gzRPqKr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t" initials="l" lastIdx="1" clrIdx="0">
    <p:extLst>
      <p:ext uri="{19B8F6BF-5375-455C-9EA6-DF929625EA0E}">
        <p15:presenceInfo xmlns:p15="http://schemas.microsoft.com/office/powerpoint/2012/main" userId="laure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83255" autoAdjust="0"/>
  </p:normalViewPr>
  <p:slideViewPr>
    <p:cSldViewPr>
      <p:cViewPr varScale="1">
        <p:scale>
          <a:sx n="91" d="100"/>
          <a:sy n="91" d="100"/>
        </p:scale>
        <p:origin x="175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69A85939-6F26-4DA5-B71C-B8C19E030836}" type="datetimeFigureOut">
              <a:rPr lang="fr-FR" smtClean="0"/>
              <a:pPr/>
              <a:t>02/10/2018</a:t>
            </a:fld>
            <a:endParaRPr lang="fr-FR"/>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8B73867B-733A-4EBD-A121-1A1F83E7FFE0}" type="slidenum">
              <a:rPr lang="fr-FR" smtClean="0"/>
              <a:pPr/>
              <a:t>‹N°›</a:t>
            </a:fld>
            <a:endParaRPr lang="fr-FR"/>
          </a:p>
        </p:txBody>
      </p:sp>
    </p:spTree>
    <p:extLst>
      <p:ext uri="{BB962C8B-B14F-4D97-AF65-F5344CB8AC3E}">
        <p14:creationId xmlns:p14="http://schemas.microsoft.com/office/powerpoint/2010/main" val="80889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1</a:t>
            </a:fld>
            <a:endParaRPr lang="fr-FR"/>
          </a:p>
        </p:txBody>
      </p:sp>
    </p:spTree>
    <p:extLst>
      <p:ext uri="{BB962C8B-B14F-4D97-AF65-F5344CB8AC3E}">
        <p14:creationId xmlns:p14="http://schemas.microsoft.com/office/powerpoint/2010/main" val="54193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Les documents d’accompagnement insistent sur le fait que l’on ne doit pas considérer une procédure plus experte que les autres.</a:t>
            </a:r>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12</a:t>
            </a:fld>
            <a:endParaRPr lang="fr-FR"/>
          </a:p>
        </p:txBody>
      </p:sp>
    </p:spTree>
    <p:extLst>
      <p:ext uri="{BB962C8B-B14F-4D97-AF65-F5344CB8AC3E}">
        <p14:creationId xmlns:p14="http://schemas.microsoft.com/office/powerpoint/2010/main" val="1277632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a:latin typeface="Arial" charset="0"/>
                <a:ea typeface="SimSun" charset="-122"/>
              </a:rPr>
              <a:t>La persistance du modèle additif est une conséquence de la non reconnaissance du modèle proportionnel.</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b="1" u="sng" dirty="0">
                <a:latin typeface="Arial" charset="0"/>
                <a:ea typeface="SimSun" charset="-122"/>
              </a:rPr>
              <a:t>Evolution</a:t>
            </a:r>
            <a:r>
              <a:rPr lang="fr-FR" altLang="fr-FR" b="1" u="sng" baseline="0" dirty="0">
                <a:latin typeface="Arial" charset="0"/>
                <a:ea typeface="SimSun" charset="-122"/>
              </a:rPr>
              <a:t> de la procédure</a:t>
            </a:r>
            <a:r>
              <a:rPr lang="fr-FR" altLang="fr-FR" baseline="0" dirty="0">
                <a:latin typeface="Arial" charset="0"/>
                <a:ea typeface="SimSun" charset="-122"/>
              </a:rPr>
              <a:t>: Faire écrire les phrases et comparer (invraisemblance du résultat il y a plus de citrons que de personnes)</a:t>
            </a:r>
            <a:endParaRPr lang="fr-FR" altLang="fr-FR" dirty="0">
              <a:latin typeface="Arial" charset="0"/>
              <a:ea typeface="SimSun" charset="-122"/>
            </a:endParaRPr>
          </a:p>
          <a:p>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14</a:t>
            </a:fld>
            <a:endParaRPr lang="fr-FR"/>
          </a:p>
        </p:txBody>
      </p:sp>
    </p:spTree>
    <p:extLst>
      <p:ext uri="{BB962C8B-B14F-4D97-AF65-F5344CB8AC3E}">
        <p14:creationId xmlns:p14="http://schemas.microsoft.com/office/powerpoint/2010/main" val="2394751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Confusion</a:t>
            </a:r>
            <a:r>
              <a:rPr lang="fr-FR" baseline="0" dirty="0"/>
              <a:t> dans les grandeurs. L’élève multiplie les personnes entre elles (20X2,5)</a:t>
            </a:r>
          </a:p>
          <a:p>
            <a:r>
              <a:rPr lang="fr-FR" b="1" u="sng" baseline="0" dirty="0"/>
              <a:t>Evolution des procédures </a:t>
            </a:r>
            <a:r>
              <a:rPr lang="fr-FR" baseline="0" dirty="0"/>
              <a:t>: Revenir au sens en écrivant les phrases « Pour 2,5 personnes, il faut 1 citron. Pour 5 personnes , il faut 2 citrons. (…) » ou continuer la schématisation</a:t>
            </a:r>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15</a:t>
            </a:fld>
            <a:endParaRPr lang="fr-FR"/>
          </a:p>
        </p:txBody>
      </p:sp>
    </p:spTree>
    <p:extLst>
      <p:ext uri="{BB962C8B-B14F-4D97-AF65-F5344CB8AC3E}">
        <p14:creationId xmlns:p14="http://schemas.microsoft.com/office/powerpoint/2010/main" val="389534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Mauvaise utilisation du signe =</a:t>
            </a:r>
            <a:r>
              <a:rPr lang="fr-FR" baseline="0" dirty="0"/>
              <a:t> (voir Document d’accompagnement – Le calcul en ligne au cycle 3).</a:t>
            </a:r>
            <a:r>
              <a:rPr lang="fr-FR" sz="1200" b="0" i="0" u="none" strike="noStrike" kern="1200" dirty="0">
                <a:solidFill>
                  <a:schemeClr val="tx1"/>
                </a:solidFill>
                <a:latin typeface="+mn-lt"/>
                <a:ea typeface="+mn-ea"/>
                <a:cs typeface="+mn-cs"/>
              </a:rPr>
              <a:t> ici erreur de calcul mais peut être aussi confusion dans la procédure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16</a:t>
            </a:fld>
            <a:endParaRPr lang="fr-FR"/>
          </a:p>
        </p:txBody>
      </p:sp>
    </p:spTree>
    <p:extLst>
      <p:ext uri="{BB962C8B-B14F-4D97-AF65-F5344CB8AC3E}">
        <p14:creationId xmlns:p14="http://schemas.microsoft.com/office/powerpoint/2010/main" val="618444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latin typeface="Arial" panose="020B0604020202020204" pitchFamily="34" charset="0"/>
                <a:ea typeface="SimSun" panose="02010600030101010101" pitchFamily="2" charset="-122"/>
              </a:rPr>
              <a:t>Voila une erreur tout à fait intéressante (et très décriée par Guy Brousseau)…</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latin typeface="Arial" panose="020B0604020202020204" pitchFamily="34" charset="0"/>
                <a:ea typeface="SimSun" panose="02010600030101010101" pitchFamily="2" charset="-122"/>
              </a:rPr>
              <a:t>L’élève est doué et a les connaissances pour résoudre le problème…il a peut-être justement trop de connaissances sans avoir le sens de ce qu’il fait.</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latin typeface="Arial" panose="020B0604020202020204" pitchFamily="34" charset="0"/>
                <a:ea typeface="SimSun" panose="02010600030101010101" pitchFamily="2" charset="-122"/>
              </a:rPr>
              <a:t>Il résume les données dans un tableau de proportionnalité…il trouve le coefficient de proportionnalité…il essaie de l’utiliser…et c’est là que cela devient difficile…il essaie de diviser 20 par 2,5…</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latin typeface="Arial" panose="020B0604020202020204" pitchFamily="34" charset="0"/>
                <a:ea typeface="SimSun" panose="02010600030101010101" pitchFamily="2" charset="-122"/>
              </a:rPr>
              <a:t>Quelle valeur donner à cette procédure non aboutie mais qui témoigne de connaissances indéniables de l’élève par rapport à une procédure ou l’élève dessine des tables de 5 personnes avec 2 citrons à chaque table?</a:t>
            </a:r>
          </a:p>
          <a:p>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17</a:t>
            </a:fld>
            <a:endParaRPr lang="fr-FR"/>
          </a:p>
        </p:txBody>
      </p:sp>
    </p:spTree>
    <p:extLst>
      <p:ext uri="{BB962C8B-B14F-4D97-AF65-F5344CB8AC3E}">
        <p14:creationId xmlns:p14="http://schemas.microsoft.com/office/powerpoint/2010/main" val="3602388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Non prise en compte du passage à l’unité</a:t>
            </a:r>
          </a:p>
          <a:p>
            <a:r>
              <a:rPr lang="fr-FR" altLang="fr-FR" dirty="0">
                <a:latin typeface="Arial" charset="0"/>
                <a:ea typeface="SimSun" charset="-122"/>
              </a:rPr>
              <a:t>Peut être est ce que cela provient du fait que dans l’énoncé le « deux » soit écrit en lettres.</a:t>
            </a:r>
          </a:p>
          <a:p>
            <a:r>
              <a:rPr lang="fr-FR" b="1" u="sng" dirty="0">
                <a:latin typeface="Arial" charset="0"/>
                <a:ea typeface="SimSun" charset="-122"/>
              </a:rPr>
              <a:t>Evolution</a:t>
            </a:r>
            <a:r>
              <a:rPr lang="fr-FR" b="1" u="sng" baseline="0" dirty="0">
                <a:latin typeface="Arial" charset="0"/>
                <a:ea typeface="SimSun" charset="-122"/>
              </a:rPr>
              <a:t> de la procédure </a:t>
            </a:r>
            <a:r>
              <a:rPr lang="fr-FR" baseline="0" dirty="0">
                <a:latin typeface="Arial" charset="0"/>
                <a:ea typeface="SimSun" charset="-122"/>
              </a:rPr>
              <a:t>: Ecrire « 2 baguettes » plutôt que « deux baguettes »</a:t>
            </a:r>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18</a:t>
            </a:fld>
            <a:endParaRPr lang="fr-FR"/>
          </a:p>
        </p:txBody>
      </p:sp>
    </p:spTree>
    <p:extLst>
      <p:ext uri="{BB962C8B-B14F-4D97-AF65-F5344CB8AC3E}">
        <p14:creationId xmlns:p14="http://schemas.microsoft.com/office/powerpoint/2010/main" val="190658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19</a:t>
            </a:fld>
            <a:endParaRPr lang="fr-FR"/>
          </a:p>
        </p:txBody>
      </p:sp>
    </p:spTree>
    <p:extLst>
      <p:ext uri="{BB962C8B-B14F-4D97-AF65-F5344CB8AC3E}">
        <p14:creationId xmlns:p14="http://schemas.microsoft.com/office/powerpoint/2010/main" val="1866991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45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dirty="0">
                <a:latin typeface="Arial" charset="0"/>
                <a:ea typeface="SimSun" charset="-122"/>
              </a:rPr>
              <a:t>Confronter le résultat avec la réalité. J</a:t>
            </a:r>
            <a:r>
              <a:rPr lang="fr-FR" altLang="fr-FR" sz="1200" dirty="0">
                <a:solidFill>
                  <a:srgbClr val="000000"/>
                </a:solidFill>
              </a:rPr>
              <a:t>ustifier en insistant sur l’oral (raisonnement par l’absurde).</a:t>
            </a:r>
            <a:r>
              <a:rPr lang="fr-FR" altLang="fr-FR" dirty="0">
                <a:latin typeface="Arial" charset="0"/>
                <a:ea typeface="SimSun" charset="-122"/>
              </a:rPr>
              <a:t>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20</a:t>
            </a:fld>
            <a:endParaRPr lang="fr-FR"/>
          </a:p>
        </p:txBody>
      </p:sp>
    </p:spTree>
    <p:extLst>
      <p:ext uri="{BB962C8B-B14F-4D97-AF65-F5344CB8AC3E}">
        <p14:creationId xmlns:p14="http://schemas.microsoft.com/office/powerpoint/2010/main" val="33785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Reconnaître une situation</a:t>
            </a:r>
            <a:r>
              <a:rPr lang="fr-FR" baseline="0" dirty="0"/>
              <a:t> de proportionnalité et le justifier est difficile. Il est plus facile de justifier une situation de  qui n’est pas une situation de proportionnalité.</a:t>
            </a:r>
          </a:p>
          <a:p>
            <a:endParaRPr lang="fr-FR" baseline="0" dirty="0"/>
          </a:p>
          <a:p>
            <a:r>
              <a:rPr lang="fr-FR" baseline="0" dirty="0"/>
              <a:t>Attention aux implicites des situations dites « concrètes ». Lorsque l’on fait des mathématiques, on se place généralement dans un cadre idéal que l’on doit expliciter régulièrement.</a:t>
            </a:r>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22</a:t>
            </a:fld>
            <a:endParaRPr lang="fr-FR"/>
          </a:p>
        </p:txBody>
      </p:sp>
    </p:spTree>
    <p:extLst>
      <p:ext uri="{BB962C8B-B14F-4D97-AF65-F5344CB8AC3E}">
        <p14:creationId xmlns:p14="http://schemas.microsoft.com/office/powerpoint/2010/main" val="3879938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u="sng" dirty="0">
                <a:solidFill>
                  <a:srgbClr val="FF0000"/>
                </a:solidFill>
              </a:rPr>
              <a:t>Exemple 1</a:t>
            </a:r>
            <a:r>
              <a:rPr lang="fr-FR" dirty="0">
                <a:solidFill>
                  <a:srgbClr val="FF0000"/>
                </a:solidFill>
              </a:rPr>
              <a:t> : Rôle du tableau</a:t>
            </a:r>
            <a:r>
              <a:rPr lang="fr-FR" baseline="0" dirty="0">
                <a:solidFill>
                  <a:srgbClr val="FF0000"/>
                </a:solidFill>
              </a:rPr>
              <a:t> ? Rôle de l’énoncé qui communique sur l’unité dès le départ . Ne pas insister sur le tableau.</a:t>
            </a:r>
            <a:endParaRPr lang="fr-FR" dirty="0">
              <a:solidFill>
                <a:srgbClr val="FF0000"/>
              </a:solidFill>
            </a:endParaRPr>
          </a:p>
          <a:p>
            <a:r>
              <a:rPr lang="fr-FR" b="1" u="sng" dirty="0">
                <a:solidFill>
                  <a:srgbClr val="FF0000"/>
                </a:solidFill>
              </a:rPr>
              <a:t>L’exemple 1 et 2</a:t>
            </a:r>
            <a:r>
              <a:rPr lang="fr-FR" dirty="0">
                <a:solidFill>
                  <a:srgbClr val="FF0000"/>
                </a:solidFill>
              </a:rPr>
              <a:t> proposent des techniques et n’insistent pas sur le</a:t>
            </a:r>
            <a:r>
              <a:rPr lang="fr-FR" baseline="0" dirty="0">
                <a:solidFill>
                  <a:srgbClr val="FF0000"/>
                </a:solidFill>
              </a:rPr>
              <a:t> sens. Nécessité de passer par l’oral : une autre formulation : </a:t>
            </a:r>
          </a:p>
          <a:p>
            <a:r>
              <a:rPr lang="fr-FR" baseline="0" dirty="0">
                <a:solidFill>
                  <a:srgbClr val="FF0000"/>
                </a:solidFill>
              </a:rPr>
              <a:t>« 8 gâteaux, c’est 2 fois plus que 4 gâteaux. Ils couteront  donc 2 fois plus chers. 2 gâteaux c’est 2 fois moins que 4 gâteaux, ils couteront donc 2 fois moins chers. »</a:t>
            </a:r>
          </a:p>
          <a:p>
            <a:r>
              <a:rPr lang="fr-FR" b="1" u="sng" baseline="0" dirty="0">
                <a:solidFill>
                  <a:srgbClr val="FF0000"/>
                </a:solidFill>
              </a:rPr>
              <a:t>L’exemple 3</a:t>
            </a:r>
            <a:r>
              <a:rPr lang="fr-FR" baseline="0" dirty="0">
                <a:solidFill>
                  <a:srgbClr val="FF0000"/>
                </a:solidFill>
              </a:rPr>
              <a:t> met en évidence le sens.</a:t>
            </a:r>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24</a:t>
            </a:fld>
            <a:endParaRPr lang="fr-FR"/>
          </a:p>
        </p:txBody>
      </p:sp>
    </p:spTree>
    <p:extLst>
      <p:ext uri="{BB962C8B-B14F-4D97-AF65-F5344CB8AC3E}">
        <p14:creationId xmlns:p14="http://schemas.microsoft.com/office/powerpoint/2010/main" val="131804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Résolution du problème par les participants,</a:t>
            </a:r>
            <a:r>
              <a:rPr lang="fr-FR" baseline="0" dirty="0"/>
              <a:t> on ne fait pas de mise en commun et on passe à la diapositive suivante.</a:t>
            </a:r>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3</a:t>
            </a:fld>
            <a:endParaRPr lang="fr-FR"/>
          </a:p>
        </p:txBody>
      </p:sp>
    </p:spTree>
    <p:extLst>
      <p:ext uri="{BB962C8B-B14F-4D97-AF65-F5344CB8AC3E}">
        <p14:creationId xmlns:p14="http://schemas.microsoft.com/office/powerpoint/2010/main" val="313269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Les tableaux ont tendance à conduire</a:t>
            </a:r>
            <a:r>
              <a:rPr lang="fr-FR" baseline="0" dirty="0"/>
              <a:t> les élèves à travailler sur les lignes et les colonnes plutôt que les grandeurs. Cela peut résumer des situations mais doit pas devenir des objets d’enseignement.</a:t>
            </a:r>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26</a:t>
            </a:fld>
            <a:endParaRPr lang="fr-FR"/>
          </a:p>
        </p:txBody>
      </p:sp>
    </p:spTree>
    <p:extLst>
      <p:ext uri="{BB962C8B-B14F-4D97-AF65-F5344CB8AC3E}">
        <p14:creationId xmlns:p14="http://schemas.microsoft.com/office/powerpoint/2010/main" val="1125557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 </a:t>
            </a:r>
            <a:r>
              <a:rPr lang="fr-FR" sz="1200" b="1" kern="1200" dirty="0">
                <a:solidFill>
                  <a:schemeClr val="tx1"/>
                </a:solidFill>
                <a:latin typeface="+mn-lt"/>
                <a:ea typeface="+mn-ea"/>
                <a:cs typeface="+mn-cs"/>
              </a:rPr>
              <a:t>Organisation prévue a priori pour la séance : </a:t>
            </a:r>
            <a:endParaRPr lang="fr-FR" sz="1200" kern="1200" dirty="0">
              <a:solidFill>
                <a:schemeClr val="tx1"/>
              </a:solidFill>
              <a:latin typeface="+mn-lt"/>
              <a:ea typeface="+mn-ea"/>
              <a:cs typeface="+mn-cs"/>
            </a:endParaRPr>
          </a:p>
          <a:p>
            <a:pPr lvl="0"/>
            <a:r>
              <a:rPr lang="fr-FR" sz="1200" kern="1200" dirty="0">
                <a:solidFill>
                  <a:schemeClr val="tx1"/>
                </a:solidFill>
                <a:latin typeface="+mn-lt"/>
                <a:ea typeface="+mn-ea"/>
                <a:cs typeface="+mn-cs"/>
              </a:rPr>
              <a:t>Cinq petits problèmes de proportionnalité sont prévus, la forme est toujours la même afin de ne pas perturber les élèves. Les élèves disposent d’une minute pour traiter le problème. Puis la correction est menée au tableau par l’enseignante qui interroge les élèves pour qu’ils décrivent leur procédure. L’objectif est d’obtenir des formulations comme : « 30 objets, c’est 10 fois plus d’objets que 3 objets, donc cela va peser 10 fois plus lourd. Comme 3 objets pèsent 7 kg, alors 30 objets pèsent 10 fois 7 kg, c’est-à-dire 70 kg ».</a:t>
            </a:r>
          </a:p>
          <a:p>
            <a:pPr lvl="0"/>
            <a:r>
              <a:rPr lang="fr-FR" sz="1200" kern="1200" dirty="0">
                <a:solidFill>
                  <a:schemeClr val="tx1"/>
                </a:solidFill>
                <a:latin typeface="+mn-lt"/>
                <a:ea typeface="+mn-ea"/>
                <a:cs typeface="+mn-cs"/>
              </a:rPr>
              <a:t>Au CM2 le lien entre les nombres est un peu plus compliqué, il peut nécessiter de recourir à une étape intermédiaire.</a:t>
            </a:r>
          </a:p>
          <a:p>
            <a:pPr lvl="0"/>
            <a:r>
              <a:rPr lang="fr-FR" sz="1200" kern="1200" dirty="0">
                <a:solidFill>
                  <a:schemeClr val="tx1"/>
                </a:solidFill>
                <a:latin typeface="+mn-lt"/>
                <a:ea typeface="+mn-ea"/>
                <a:cs typeface="+mn-cs"/>
              </a:rPr>
              <a:t>Le dernier exercice fait volontairement le choix d’un lien compliqué entre les nombres d’objets pour inviter les élèves à s’adapter et à utiliser la relation entre le nombre d’objet et la masse qui elle est simple (à condition de connaître la table de 7) et permet de trouver immédiatement la masse d’un objet.</a:t>
            </a:r>
          </a:p>
          <a:p>
            <a:r>
              <a:rPr lang="fr-FR" sz="1200" b="1" kern="1200" dirty="0">
                <a:solidFill>
                  <a:schemeClr val="tx1"/>
                </a:solidFill>
                <a:latin typeface="+mn-lt"/>
                <a:ea typeface="+mn-ea"/>
                <a:cs typeface="+mn-cs"/>
              </a:rPr>
              <a:t>Ce qui s’est effectivement passé pendant la séance</a:t>
            </a:r>
            <a:r>
              <a:rPr lang="fr-FR" sz="1200" kern="1200" dirty="0">
                <a:solidFill>
                  <a:schemeClr val="tx1"/>
                </a:solidFill>
                <a:latin typeface="+mn-lt"/>
                <a:ea typeface="+mn-ea"/>
                <a:cs typeface="+mn-cs"/>
              </a:rPr>
              <a:t> :</a:t>
            </a:r>
          </a:p>
          <a:p>
            <a:pPr lvl="0"/>
            <a:r>
              <a:rPr lang="fr-FR" sz="1200" kern="1200" dirty="0">
                <a:solidFill>
                  <a:schemeClr val="tx1"/>
                </a:solidFill>
                <a:latin typeface="+mn-lt"/>
                <a:ea typeface="+mn-ea"/>
                <a:cs typeface="+mn-cs"/>
              </a:rPr>
              <a:t>Les élèves ont eu plus de difficultés que prévu à traiter les différentes questions. Ils ont souvent du mal à oraliser les procédures en utilisant le sens (nécessité de répéter et faire répéter des expressions s’appuyant sur le sens). Ils essaient de mettre en œuvre une « technique », plus qu’un travail sur le sens.</a:t>
            </a:r>
          </a:p>
          <a:p>
            <a:pPr lvl="0"/>
            <a:r>
              <a:rPr lang="fr-FR" sz="1200" kern="1200" dirty="0">
                <a:solidFill>
                  <a:schemeClr val="tx1"/>
                </a:solidFill>
                <a:latin typeface="+mn-lt"/>
                <a:ea typeface="+mn-ea"/>
                <a:cs typeface="+mn-cs"/>
              </a:rPr>
              <a:t>Le dernier exercice a posé beaucoup de difficulté au CM1, alors qu’il pourrait sans doute être posé au cycle 2, comme problème sur la multiplication.</a:t>
            </a:r>
          </a:p>
          <a:p>
            <a:pPr lvl="0"/>
            <a:endParaRPr lang="fr-FR" sz="1200" kern="120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27</a:t>
            </a:fld>
            <a:endParaRPr lang="fr-FR"/>
          </a:p>
        </p:txBody>
      </p:sp>
    </p:spTree>
    <p:extLst>
      <p:ext uri="{BB962C8B-B14F-4D97-AF65-F5344CB8AC3E}">
        <p14:creationId xmlns:p14="http://schemas.microsoft.com/office/powerpoint/2010/main" val="436312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28</a:t>
            </a:fld>
            <a:endParaRPr lang="fr-FR"/>
          </a:p>
        </p:txBody>
      </p:sp>
    </p:spTree>
    <p:extLst>
      <p:ext uri="{BB962C8B-B14F-4D97-AF65-F5344CB8AC3E}">
        <p14:creationId xmlns:p14="http://schemas.microsoft.com/office/powerpoint/2010/main" val="2813394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Doc </a:t>
            </a:r>
            <a:r>
              <a:rPr lang="fr-FR" dirty="0" err="1"/>
              <a:t>eduscol</a:t>
            </a:r>
            <a:r>
              <a:rPr lang="fr-FR" dirty="0"/>
              <a:t> </a:t>
            </a:r>
            <a:r>
              <a:rPr lang="fr-FR" dirty="0" err="1"/>
              <a:t>proport</a:t>
            </a:r>
            <a:r>
              <a:rPr lang="fr-FR" dirty="0"/>
              <a:t> p 1+3 sur le langage</a:t>
            </a:r>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33</a:t>
            </a:fld>
            <a:endParaRPr lang="fr-FR"/>
          </a:p>
        </p:txBody>
      </p:sp>
    </p:spTree>
    <p:extLst>
      <p:ext uri="{BB962C8B-B14F-4D97-AF65-F5344CB8AC3E}">
        <p14:creationId xmlns:p14="http://schemas.microsoft.com/office/powerpoint/2010/main" val="3675883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34</a:t>
            </a:fld>
            <a:endParaRPr lang="fr-FR"/>
          </a:p>
        </p:txBody>
      </p:sp>
    </p:spTree>
    <p:extLst>
      <p:ext uri="{BB962C8B-B14F-4D97-AF65-F5344CB8AC3E}">
        <p14:creationId xmlns:p14="http://schemas.microsoft.com/office/powerpoint/2010/main" val="1959781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Utiliser cette diapositive</a:t>
            </a:r>
            <a:r>
              <a:rPr lang="fr-FR" baseline="0" dirty="0"/>
              <a:t> pour conclure et montrer la grille. En formation, on peut analyser cette grille avec les enseignants en y intégrant </a:t>
            </a:r>
            <a:r>
              <a:rPr lang="fr-FR" baseline="0"/>
              <a:t>des exemples.</a:t>
            </a:r>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42</a:t>
            </a:fld>
            <a:endParaRPr lang="fr-FR"/>
          </a:p>
        </p:txBody>
      </p:sp>
    </p:spTree>
    <p:extLst>
      <p:ext uri="{BB962C8B-B14F-4D97-AF65-F5344CB8AC3E}">
        <p14:creationId xmlns:p14="http://schemas.microsoft.com/office/powerpoint/2010/main" val="2597361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u="sng" dirty="0"/>
              <a:t>Evolution de la procédure</a:t>
            </a:r>
            <a:r>
              <a:rPr lang="fr-FR" dirty="0"/>
              <a:t>: Lors de la première procédure, l’enseignante ajoute les grandeurs</a:t>
            </a:r>
            <a:r>
              <a:rPr lang="fr-FR" baseline="0" dirty="0"/>
              <a:t> en jeu pour lever les difficultés.</a:t>
            </a:r>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44</a:t>
            </a:fld>
            <a:endParaRPr lang="fr-FR"/>
          </a:p>
        </p:txBody>
      </p:sp>
    </p:spTree>
    <p:extLst>
      <p:ext uri="{BB962C8B-B14F-4D97-AF65-F5344CB8AC3E}">
        <p14:creationId xmlns:p14="http://schemas.microsoft.com/office/powerpoint/2010/main" val="3916944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fr-FR" dirty="0"/>
              <a:t>Par ex : </a:t>
            </a:r>
            <a:r>
              <a:rPr lang="fr-FR" sz="1200" b="0" i="0" u="none" strike="noStrike" kern="1200" baseline="0" dirty="0">
                <a:solidFill>
                  <a:schemeClr val="tx1"/>
                </a:solidFill>
                <a:latin typeface="+mn-lt"/>
                <a:ea typeface="+mn-ea"/>
                <a:cs typeface="+mn-cs"/>
              </a:rPr>
              <a:t>La coopérative avait acheté 25 tickets d’entrée, tous aux même prix, elle doit maintenant en acheter 20 autres.</a:t>
            </a:r>
          </a:p>
          <a:p>
            <a:r>
              <a:rPr lang="fr-FR" sz="1200" b="0" i="0" u="none" strike="noStrike" kern="1200" baseline="0" dirty="0">
                <a:solidFill>
                  <a:schemeClr val="tx1"/>
                </a:solidFill>
                <a:latin typeface="+mn-lt"/>
                <a:ea typeface="+mn-ea"/>
                <a:cs typeface="+mn-cs"/>
              </a:rPr>
              <a:t>2.   Par ex : Les 30 premiers élèves d’une même école paient tous le même tarif. </a:t>
            </a:r>
            <a:r>
              <a:rPr lang="fr-FR" sz="1200" b="0" i="0" u="none" strike="noStrike" kern="1200" baseline="0">
                <a:solidFill>
                  <a:schemeClr val="tx1"/>
                </a:solidFill>
                <a:latin typeface="+mn-lt"/>
                <a:ea typeface="+mn-ea"/>
                <a:cs typeface="+mn-cs"/>
              </a:rPr>
              <a:t>A </a:t>
            </a:r>
            <a:r>
              <a:rPr lang="fr-FR" sz="1200" b="0" i="0" u="none" strike="noStrike" kern="1200" baseline="0" dirty="0">
                <a:solidFill>
                  <a:schemeClr val="tx1"/>
                </a:solidFill>
                <a:latin typeface="+mn-lt"/>
                <a:ea typeface="+mn-ea"/>
                <a:cs typeface="+mn-cs"/>
              </a:rPr>
              <a:t>partir du trente-et-unième élève, une réduction de un euro par élève </a:t>
            </a:r>
            <a:r>
              <a:rPr lang="fr-FR" sz="1200" b="0" i="0" u="none" strike="noStrike" kern="1200" baseline="0">
                <a:solidFill>
                  <a:schemeClr val="tx1"/>
                </a:solidFill>
                <a:latin typeface="+mn-lt"/>
                <a:ea typeface="+mn-ea"/>
                <a:cs typeface="+mn-cs"/>
              </a:rPr>
              <a:t>est appliquée.</a:t>
            </a:r>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49</a:t>
            </a:fld>
            <a:endParaRPr lang="fr-FR"/>
          </a:p>
        </p:txBody>
      </p:sp>
    </p:spTree>
    <p:extLst>
      <p:ext uri="{BB962C8B-B14F-4D97-AF65-F5344CB8AC3E}">
        <p14:creationId xmlns:p14="http://schemas.microsoft.com/office/powerpoint/2010/main" val="1446020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dirty="0">
                <a:latin typeface="Arial" charset="0"/>
                <a:ea typeface="SimSun" pitchFamily="2" charset="-122"/>
              </a:rPr>
              <a:t>Ce genre de problème n’est pas encore très répandu dans la culture commune des professeurs des écoles.</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dirty="0">
                <a:latin typeface="Arial" charset="0"/>
                <a:ea typeface="SimSun" pitchFamily="2" charset="-122"/>
              </a:rPr>
              <a:t>Ce problème peut s’apparenter à un problème pour chercher, mais il a quelques caractéristiques un peu particulière :</a:t>
            </a:r>
          </a:p>
          <a:p>
            <a:pPr marL="171450" indent="-171450" eaLnBrk="1" hangingPunct="1">
              <a:spcBef>
                <a:spcPts val="450"/>
              </a:spcBef>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dirty="0">
                <a:latin typeface="Arial" charset="0"/>
                <a:ea typeface="SimSun" pitchFamily="2" charset="-122"/>
              </a:rPr>
              <a:t>Il s’agit de modéliser une situation réelle pour trouver une solution cohérente</a:t>
            </a:r>
          </a:p>
          <a:p>
            <a:pPr marL="171450" indent="-171450" eaLnBrk="1" hangingPunct="1">
              <a:spcBef>
                <a:spcPts val="450"/>
              </a:spcBef>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dirty="0">
                <a:latin typeface="Arial" charset="0"/>
                <a:ea typeface="SimSun" pitchFamily="2" charset="-122"/>
              </a:rPr>
              <a:t>Les informations pour trouver une solution ne sont pas contenues dans l’énoncé et peuvent être cherchée ailleurs (internet etc…)</a:t>
            </a:r>
          </a:p>
          <a:p>
            <a:pPr marL="171450" indent="-171450" eaLnBrk="1" hangingPunct="1">
              <a:spcBef>
                <a:spcPts val="450"/>
              </a:spcBef>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dirty="0">
                <a:latin typeface="Arial" charset="0"/>
                <a:ea typeface="SimSun" pitchFamily="2" charset="-122"/>
              </a:rPr>
              <a:t>Il n’y a pas de solution unique (la cohérence et la pertinence du résultat provient de l’argumentation)</a:t>
            </a:r>
          </a:p>
          <a:p>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52</a:t>
            </a:fld>
            <a:endParaRPr lang="fr-FR"/>
          </a:p>
        </p:txBody>
      </p:sp>
    </p:spTree>
    <p:extLst>
      <p:ext uri="{BB962C8B-B14F-4D97-AF65-F5344CB8AC3E}">
        <p14:creationId xmlns:p14="http://schemas.microsoft.com/office/powerpoint/2010/main" val="201286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4</a:t>
            </a:fld>
            <a:endParaRPr lang="fr-FR"/>
          </a:p>
        </p:txBody>
      </p:sp>
    </p:spTree>
    <p:extLst>
      <p:ext uri="{BB962C8B-B14F-4D97-AF65-F5344CB8AC3E}">
        <p14:creationId xmlns:p14="http://schemas.microsoft.com/office/powerpoint/2010/main" val="206552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Première manière de procéder : première schématisation</a:t>
            </a:r>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5</a:t>
            </a:fld>
            <a:endParaRPr lang="fr-FR"/>
          </a:p>
        </p:txBody>
      </p:sp>
    </p:spTree>
    <p:extLst>
      <p:ext uri="{BB962C8B-B14F-4D97-AF65-F5344CB8AC3E}">
        <p14:creationId xmlns:p14="http://schemas.microsoft.com/office/powerpoint/2010/main" val="434265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a:latin typeface="Times New Roman" pitchFamily="16" charset="0"/>
                <a:ea typeface="SimSun" charset="-122"/>
              </a:rPr>
              <a:t>Procédure un peu plus schématisée…toujours sur la propriété additive en faisant des groupes de 5 personnes (le rapport interne est privilégié : de 5 à 20 personnes en 4 groupes de 5 personnes).</a:t>
            </a:r>
          </a:p>
          <a:p>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6</a:t>
            </a:fld>
            <a:endParaRPr lang="fr-FR"/>
          </a:p>
        </p:txBody>
      </p:sp>
    </p:spTree>
    <p:extLst>
      <p:ext uri="{BB962C8B-B14F-4D97-AF65-F5344CB8AC3E}">
        <p14:creationId xmlns:p14="http://schemas.microsoft.com/office/powerpoint/2010/main" val="56665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a:latin typeface="Times New Roman" pitchFamily="16" charset="0"/>
                <a:ea typeface="SimSun" charset="-122"/>
              </a:rPr>
              <a:t>Cet élève abandonne les phrases pour ne travailler qu’avec des nombres et il vérifie en appliquant la propriété de linéarité</a:t>
            </a:r>
            <a:r>
              <a:rPr lang="fr-FR" altLang="fr-FR" baseline="0" dirty="0">
                <a:latin typeface="Times New Roman" pitchFamily="16" charset="0"/>
                <a:ea typeface="SimSun" charset="-122"/>
              </a:rPr>
              <a:t> multiplicative</a:t>
            </a:r>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7</a:t>
            </a:fld>
            <a:endParaRPr lang="fr-FR"/>
          </a:p>
        </p:txBody>
      </p:sp>
    </p:spTree>
    <p:extLst>
      <p:ext uri="{BB962C8B-B14F-4D97-AF65-F5344CB8AC3E}">
        <p14:creationId xmlns:p14="http://schemas.microsoft.com/office/powerpoint/2010/main" val="685284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latin typeface="Times New Roman" pitchFamily="16" charset="0"/>
                <a:ea typeface="SimSun" charset="-122"/>
              </a:rPr>
              <a:t>Celui-ci</a:t>
            </a:r>
            <a:r>
              <a:rPr lang="fr-FR" altLang="fr-FR" baseline="0" dirty="0">
                <a:latin typeface="Times New Roman" pitchFamily="16" charset="0"/>
                <a:ea typeface="SimSun" charset="-122"/>
              </a:rPr>
              <a:t> </a:t>
            </a:r>
            <a:r>
              <a:rPr lang="fr-FR" altLang="fr-FR" dirty="0">
                <a:latin typeface="Times New Roman" pitchFamily="16" charset="0"/>
                <a:ea typeface="SimSun" charset="-122"/>
              </a:rPr>
              <a:t>est savant…il calcule le nombre de citron par personne…soit 0,4 citron…</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latin typeface="Times New Roman" pitchFamily="16" charset="0"/>
                <a:ea typeface="SimSun" charset="-122"/>
              </a:rPr>
              <a:t>Puis il multiplie par le nombre de personne…</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latin typeface="Times New Roman" pitchFamily="16" charset="0"/>
                <a:ea typeface="SimSun" charset="-122"/>
              </a:rPr>
              <a:t>Elève doué pour l’abstraction…mais pas pour l’efficacité…</a:t>
            </a:r>
          </a:p>
          <a:p>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8</a:t>
            </a:fld>
            <a:endParaRPr lang="fr-FR"/>
          </a:p>
        </p:txBody>
      </p:sp>
    </p:spTree>
    <p:extLst>
      <p:ext uri="{BB962C8B-B14F-4D97-AF65-F5344CB8AC3E}">
        <p14:creationId xmlns:p14="http://schemas.microsoft.com/office/powerpoint/2010/main" val="65501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9</a:t>
            </a:fld>
            <a:endParaRPr lang="fr-FR"/>
          </a:p>
        </p:txBody>
      </p:sp>
    </p:spTree>
    <p:extLst>
      <p:ext uri="{BB962C8B-B14F-4D97-AF65-F5344CB8AC3E}">
        <p14:creationId xmlns:p14="http://schemas.microsoft.com/office/powerpoint/2010/main" val="1859588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a:t>Cf</a:t>
            </a:r>
            <a:r>
              <a:rPr lang="fr-FR" dirty="0"/>
              <a:t> Partie</a:t>
            </a:r>
            <a:r>
              <a:rPr lang="fr-FR" baseline="0" dirty="0"/>
              <a:t> théorique</a:t>
            </a:r>
            <a:endParaRPr lang="fr-FR" dirty="0"/>
          </a:p>
        </p:txBody>
      </p:sp>
      <p:sp>
        <p:nvSpPr>
          <p:cNvPr id="4" name="Espace réservé du numéro de diapositive 3"/>
          <p:cNvSpPr>
            <a:spLocks noGrp="1"/>
          </p:cNvSpPr>
          <p:nvPr>
            <p:ph type="sldNum" sz="quarter" idx="10"/>
          </p:nvPr>
        </p:nvSpPr>
        <p:spPr/>
        <p:txBody>
          <a:bodyPr/>
          <a:lstStyle/>
          <a:p>
            <a:fld id="{8B73867B-733A-4EBD-A121-1A1F83E7FFE0}" type="slidenum">
              <a:rPr lang="fr-FR" smtClean="0"/>
              <a:pPr/>
              <a:t>10</a:t>
            </a:fld>
            <a:endParaRPr lang="fr-FR"/>
          </a:p>
        </p:txBody>
      </p:sp>
    </p:spTree>
    <p:extLst>
      <p:ext uri="{BB962C8B-B14F-4D97-AF65-F5344CB8AC3E}">
        <p14:creationId xmlns:p14="http://schemas.microsoft.com/office/powerpoint/2010/main" val="289616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CFE8502-6226-47C4-AB05-71DD18577036}" type="datetime1">
              <a:rPr lang="fr-FR" smtClean="0"/>
              <a:pPr/>
              <a:t>02/10/2018</a:t>
            </a:fld>
            <a:endParaRPr lang="fr-F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54E10D6D-9519-4027-B3D8-BAC2219C33B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66A6F30-2CE0-4F44-BFD9-85721FE526F7}" type="datetime1">
              <a:rPr lang="fr-FR" smtClean="0"/>
              <a:pPr/>
              <a:t>02/10/2018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E10D6D-9519-4027-B3D8-BAC2219C33B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F2483A2C-6E81-4E29-B6C6-0E25798F09DB}" type="datetime1">
              <a:rPr lang="fr-FR" smtClean="0"/>
              <a:pPr/>
              <a:t>02/10/2018</a:t>
            </a:fld>
            <a:endParaRPr lang="fr-FR"/>
          </a:p>
        </p:txBody>
      </p:sp>
      <p:sp>
        <p:nvSpPr>
          <p:cNvPr id="5" name="Espace réservé du pied de page 4"/>
          <p:cNvSpPr>
            <a:spLocks noGrp="1"/>
          </p:cNvSpPr>
          <p:nvPr>
            <p:ph type="ftr" sz="quarter" idx="11"/>
          </p:nvPr>
        </p:nvSpPr>
        <p:spPr>
          <a:xfrm>
            <a:off x="457201" y="6248207"/>
            <a:ext cx="5573483" cy="365125"/>
          </a:xfrm>
        </p:spPr>
        <p:txBody>
          <a:bodyPr/>
          <a:lstStyle/>
          <a:p>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54E10D6D-9519-4027-B3D8-BAC2219C33B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a:t>Cliquez pour modifier le style du titre</a:t>
            </a:r>
            <a:endParaRPr kumimoji="0" lang="en-US"/>
          </a:p>
        </p:txBody>
      </p:sp>
      <p:sp>
        <p:nvSpPr>
          <p:cNvPr id="4" name="Espace réservé de la date 3"/>
          <p:cNvSpPr>
            <a:spLocks noGrp="1"/>
          </p:cNvSpPr>
          <p:nvPr>
            <p:ph type="dt" sz="half" idx="10"/>
          </p:nvPr>
        </p:nvSpPr>
        <p:spPr/>
        <p:txBody>
          <a:bodyPr/>
          <a:lstStyle/>
          <a:p>
            <a:fld id="{576A2939-2C6A-406D-AACA-4A4473CC70A2}" type="datetime1">
              <a:rPr lang="fr-FR" smtClean="0"/>
              <a:pPr/>
              <a:t>02/10/2018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54E10D6D-9519-4027-B3D8-BAC2219C33B6}" type="slidenum">
              <a:rPr lang="fr-FR" smtClean="0"/>
              <a:pPr/>
              <a:t>‹N°›</a:t>
            </a:fld>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a:t>Cliquez pour modifier le style du titre</a:t>
            </a:r>
            <a:endParaRPr kumimoji="0" lang="en-US"/>
          </a:p>
        </p:txBody>
      </p:sp>
      <p:sp>
        <p:nvSpPr>
          <p:cNvPr id="12" name="Espace réservé de la date 11"/>
          <p:cNvSpPr>
            <a:spLocks noGrp="1"/>
          </p:cNvSpPr>
          <p:nvPr>
            <p:ph type="dt" sz="half" idx="10"/>
          </p:nvPr>
        </p:nvSpPr>
        <p:spPr/>
        <p:txBody>
          <a:bodyPr/>
          <a:lstStyle/>
          <a:p>
            <a:fld id="{9F056780-8BD6-4FD2-A154-8446E746C7BF}" type="datetime1">
              <a:rPr lang="fr-FR" smtClean="0"/>
              <a:pPr/>
              <a:t>02/10/2018</a:t>
            </a:fld>
            <a:endParaRPr lang="fr-F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4E10D6D-9519-4027-B3D8-BAC2219C33B6}" type="slidenum">
              <a:rPr lang="fr-FR" smtClean="0"/>
              <a:pPr/>
              <a:t>‹N°›</a:t>
            </a:fld>
            <a:endParaRPr lang="fr-FR"/>
          </a:p>
        </p:txBody>
      </p:sp>
      <p:sp>
        <p:nvSpPr>
          <p:cNvPr id="14" name="Espace réservé du pied de page 13"/>
          <p:cNvSpPr>
            <a:spLocks noGrp="1"/>
          </p:cNvSpPr>
          <p:nvPr>
            <p:ph type="ftr" sz="quarter" idx="12"/>
          </p:nvPr>
        </p:nvSpPr>
        <p:spPr/>
        <p:txBody>
          <a:bodyPr/>
          <a:lstStyle/>
          <a:p>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8" name="Espace réservé de la date 7"/>
          <p:cNvSpPr>
            <a:spLocks noGrp="1"/>
          </p:cNvSpPr>
          <p:nvPr>
            <p:ph type="dt" sz="half" idx="15"/>
          </p:nvPr>
        </p:nvSpPr>
        <p:spPr/>
        <p:txBody>
          <a:bodyPr rtlCol="0"/>
          <a:lstStyle/>
          <a:p>
            <a:fld id="{6DDB6B7F-61B6-4D85-8195-D8D04223F1A9}" type="datetime1">
              <a:rPr lang="fr-FR" smtClean="0"/>
              <a:pPr/>
              <a:t>02/10/2018</a:t>
            </a:fld>
            <a:endParaRPr lang="fr-FR"/>
          </a:p>
        </p:txBody>
      </p:sp>
      <p:sp>
        <p:nvSpPr>
          <p:cNvPr id="10" name="Espace réservé du numéro de diapositive 9"/>
          <p:cNvSpPr>
            <a:spLocks noGrp="1"/>
          </p:cNvSpPr>
          <p:nvPr>
            <p:ph type="sldNum" sz="quarter" idx="16"/>
          </p:nvPr>
        </p:nvSpPr>
        <p:spPr/>
        <p:txBody>
          <a:bodyPr rtlCol="0"/>
          <a:lstStyle/>
          <a:p>
            <a:fld id="{54E10D6D-9519-4027-B3D8-BAC2219C33B6}" type="slidenum">
              <a:rPr lang="fr-FR" smtClean="0"/>
              <a:pPr/>
              <a:t>‹N°›</a:t>
            </a:fld>
            <a:endParaRPr lang="fr-FR"/>
          </a:p>
        </p:txBody>
      </p:sp>
      <p:sp>
        <p:nvSpPr>
          <p:cNvPr id="12" name="Espace réservé du pied de page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space réservé de la date 9"/>
          <p:cNvSpPr>
            <a:spLocks noGrp="1"/>
          </p:cNvSpPr>
          <p:nvPr>
            <p:ph type="dt" sz="half" idx="15"/>
          </p:nvPr>
        </p:nvSpPr>
        <p:spPr/>
        <p:txBody>
          <a:bodyPr rtlCol="0"/>
          <a:lstStyle/>
          <a:p>
            <a:fld id="{1ED1FD0D-B8AB-4E7A-A9B6-8C45A68EB307}" type="datetime1">
              <a:rPr lang="fr-FR" smtClean="0"/>
              <a:pPr/>
              <a:t>02/10/2018</a:t>
            </a:fld>
            <a:endParaRPr lang="fr-FR"/>
          </a:p>
        </p:txBody>
      </p:sp>
      <p:sp>
        <p:nvSpPr>
          <p:cNvPr id="12" name="Espace réservé du numéro de diapositive 11"/>
          <p:cNvSpPr>
            <a:spLocks noGrp="1"/>
          </p:cNvSpPr>
          <p:nvPr>
            <p:ph type="sldNum" sz="quarter" idx="16"/>
          </p:nvPr>
        </p:nvSpPr>
        <p:spPr/>
        <p:txBody>
          <a:bodyPr rtlCol="0"/>
          <a:lstStyle/>
          <a:p>
            <a:fld id="{54E10D6D-9519-4027-B3D8-BAC2219C33B6}" type="slidenum">
              <a:rPr lang="fr-FR" smtClean="0"/>
              <a:pPr/>
              <a:t>‹N°›</a:t>
            </a:fld>
            <a:endParaRPr lang="fr-FR"/>
          </a:p>
        </p:txBody>
      </p:sp>
      <p:sp>
        <p:nvSpPr>
          <p:cNvPr id="14" name="Espace réservé du pied de page 13"/>
          <p:cNvSpPr>
            <a:spLocks noGrp="1"/>
          </p:cNvSpPr>
          <p:nvPr>
            <p:ph type="ftr" sz="quarter" idx="17"/>
          </p:nvPr>
        </p:nvSpPr>
        <p:spPr/>
        <p:txBody>
          <a:bodyPr rtlCol="0"/>
          <a:lstStyle/>
          <a:p>
            <a:endParaRPr lang="fr-FR"/>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9D5F99D0-4C91-4DB6-88AD-72FF8C736ACC}" type="datetime1">
              <a:rPr lang="fr-FR" smtClean="0"/>
              <a:pPr/>
              <a:t>02/10/2018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54E10D6D-9519-4027-B3D8-BAC2219C33B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E1F9D2-03A2-446F-A49B-AAF195AEDA81}" type="datetime1">
              <a:rPr lang="fr-FR" smtClean="0"/>
              <a:pPr/>
              <a:t>02/10/2018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54E10D6D-9519-4027-B3D8-BAC2219C33B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52F3EECF-76AF-48C3-9C26-D6B02F8CF7E0}" type="datetime1">
              <a:rPr lang="fr-FR" smtClean="0"/>
              <a:pPr/>
              <a:t>02/10/2018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54E10D6D-9519-4027-B3D8-BAC2219C33B6}" type="slidenum">
              <a:rPr lang="fr-FR" smtClean="0"/>
              <a:pPr/>
              <a:t>‹N°›</a:t>
            </a:fld>
            <a:endParaRPr lang="fr-F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8B9E2FB8-96E1-4A0A-B6D7-B4F689EC0618}" type="datetime1">
              <a:rPr lang="fr-FR" smtClean="0"/>
              <a:pPr/>
              <a:t>02/10/2018</a:t>
            </a:fld>
            <a:endParaRPr lang="fr-F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54E10D6D-9519-4027-B3D8-BAC2219C33B6}" type="slidenum">
              <a:rPr lang="fr-FR" smtClean="0"/>
              <a:pPr/>
              <a:t>‹N°›</a:t>
            </a:fld>
            <a:endParaRPr lang="fr-FR"/>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FR"/>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CDE6048-E5F6-4441-A6B5-78AA64C649D8}" type="datetime1">
              <a:rPr lang="fr-FR" smtClean="0"/>
              <a:pPr/>
              <a:t>02/10/2018</a:t>
            </a:fld>
            <a:endParaRPr lang="fr-F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4E10D6D-9519-4027-B3D8-BAC2219C33B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S&#233;ance%20calcul%20mental%20-%20proportionnalit&#233;.mp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grille%20analyse%20pb%20prop.xls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S&#233;ance%20de%20r&#233;soution%20de%20probl&#232;mes%20de%20proportionnalit&#233;%20en%20CM1-CM2%20-%20l&#233;ger.mp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ac-strasbourg.fr/pedagogie/mathematiques/manifestations/competitions-mathematiques/course-aux-nombres/"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1403648" y="2708920"/>
            <a:ext cx="7393632" cy="2160240"/>
          </a:xfrm>
        </p:spPr>
        <p:txBody>
          <a:bodyPr>
            <a:normAutofit fontScale="90000"/>
          </a:bodyPr>
          <a:lstStyle/>
          <a:p>
            <a:r>
              <a:rPr lang="fr-FR" b="1" dirty="0"/>
              <a:t>Atelier proportionnalité</a:t>
            </a:r>
            <a:br>
              <a:rPr lang="fr-FR" b="1" dirty="0"/>
            </a:br>
            <a:br>
              <a:rPr lang="fr-FR" sz="3600" dirty="0"/>
            </a:br>
            <a:br>
              <a:rPr lang="fr-FR" dirty="0"/>
            </a:br>
            <a:endParaRPr lang="fr-FR" b="1" dirty="0"/>
          </a:p>
        </p:txBody>
      </p:sp>
      <p:sp>
        <p:nvSpPr>
          <p:cNvPr id="7" name="Sous-titre 6"/>
          <p:cNvSpPr>
            <a:spLocks noGrp="1"/>
          </p:cNvSpPr>
          <p:nvPr>
            <p:ph type="subTitle" idx="1"/>
          </p:nvPr>
        </p:nvSpPr>
        <p:spPr/>
        <p:txBody>
          <a:bodyPr>
            <a:normAutofit/>
          </a:bodyPr>
          <a:lstStyle/>
          <a:p>
            <a:r>
              <a:rPr lang="fr-FR" sz="3600" b="1" dirty="0"/>
              <a:t>Formation de formateurs- </a:t>
            </a:r>
            <a:r>
              <a:rPr lang="fr-FR" b="1" dirty="0"/>
              <a:t>11/12/17 </a:t>
            </a:r>
          </a:p>
        </p:txBody>
      </p:sp>
      <p:sp>
        <p:nvSpPr>
          <p:cNvPr id="4" name="Espace réservé du numéro de diapositive 3"/>
          <p:cNvSpPr>
            <a:spLocks noGrp="1"/>
          </p:cNvSpPr>
          <p:nvPr>
            <p:ph type="sldNum" sz="quarter" idx="12"/>
          </p:nvPr>
        </p:nvSpPr>
        <p:spPr/>
        <p:txBody>
          <a:bodyPr/>
          <a:lstStyle/>
          <a:p>
            <a:fld id="{54E10D6D-9519-4027-B3D8-BAC2219C33B6}" type="slidenum">
              <a:rPr lang="fr-FR" smtClean="0"/>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79388" y="836712"/>
            <a:ext cx="8964612" cy="3910943"/>
          </a:xfrm>
          <a:prstGeom prst="rect">
            <a:avLst/>
          </a:prstGeom>
          <a:noFill/>
          <a:ln w="9525">
            <a:noFill/>
            <a:round/>
            <a:headEnd/>
            <a:tailEnd/>
          </a:ln>
          <a:effectLst/>
        </p:spPr>
        <p:txBody>
          <a:bodyPr wrap="square" lIns="90000" tIns="46800" rIns="90000" bIns="46800">
            <a:spAutoFit/>
          </a:bodyPr>
          <a:lstStyle/>
          <a:p>
            <a:pPr algn="just"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u="sng" dirty="0">
                <a:solidFill>
                  <a:srgbClr val="000000"/>
                </a:solidFill>
              </a:rPr>
              <a:t>Attention :</a:t>
            </a:r>
            <a:r>
              <a:rPr lang="fr-FR" altLang="fr-FR" sz="3200" dirty="0">
                <a:solidFill>
                  <a:srgbClr val="000000"/>
                </a:solidFill>
              </a:rPr>
              <a:t> Il peut être impossible pour l’enseignant de reconnaitre la stratégie utilisée par l’élève si la procédure est uniquement numérique. </a:t>
            </a:r>
            <a:r>
              <a:rPr lang="fr-FR" altLang="fr-FR" sz="3200" b="1" u="sng" dirty="0"/>
              <a:t>Le passage à l’oral pour expliciter une procédure est important</a:t>
            </a:r>
            <a:r>
              <a:rPr lang="fr-FR" altLang="fr-FR" sz="3200" dirty="0">
                <a:solidFill>
                  <a:srgbClr val="000000"/>
                </a:solidFill>
              </a:rPr>
              <a:t>. Il s’agit de mettre des mots sur les actes et d’expliciter les données numériques manipulées avec les unités  </a:t>
            </a:r>
          </a:p>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800" dirty="0"/>
          </a:p>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dirty="0"/>
              <a:t>(« la qualification », C. </a:t>
            </a:r>
            <a:r>
              <a:rPr lang="fr-FR" altLang="fr-FR" sz="2800" dirty="0" err="1"/>
              <a:t>Houdement</a:t>
            </a:r>
            <a:r>
              <a:rPr lang="fr-FR" altLang="fr-FR" sz="2800" dirty="0"/>
              <a:t>).</a:t>
            </a:r>
          </a:p>
        </p:txBody>
      </p:sp>
      <p:sp>
        <p:nvSpPr>
          <p:cNvPr id="3" name="Espace réservé du numéro de diapositive 2"/>
          <p:cNvSpPr>
            <a:spLocks noGrp="1"/>
          </p:cNvSpPr>
          <p:nvPr>
            <p:ph type="sldNum" sz="quarter" idx="12"/>
          </p:nvPr>
        </p:nvSpPr>
        <p:spPr/>
        <p:txBody>
          <a:bodyPr/>
          <a:lstStyle/>
          <a:p>
            <a:fld id="{54E10D6D-9519-4027-B3D8-BAC2219C33B6}"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28600"/>
            <a:ext cx="8442520" cy="990600"/>
          </a:xfrm>
        </p:spPr>
        <p:txBody>
          <a:bodyPr>
            <a:normAutofit fontScale="90000"/>
          </a:bodyPr>
          <a:lstStyle/>
          <a:p>
            <a:r>
              <a:rPr lang="fr-FR" sz="3600" b="1" dirty="0"/>
              <a:t>Procédure experte ou procédure adaptée? </a:t>
            </a:r>
            <a:r>
              <a:rPr lang="fr-FR" sz="3600" dirty="0"/>
              <a:t>Documents d’accompagnement – </a:t>
            </a:r>
            <a:r>
              <a:rPr lang="fr-FR" sz="3600" dirty="0" err="1"/>
              <a:t>Eduscol</a:t>
            </a:r>
            <a:r>
              <a:rPr lang="fr-FR" sz="3600" dirty="0"/>
              <a:t> – Cycle 3</a:t>
            </a:r>
            <a:endParaRPr lang="fr-FR" sz="3600" dirty="0">
              <a:solidFill>
                <a:srgbClr val="FF0000"/>
              </a:solidFill>
            </a:endParaRPr>
          </a:p>
        </p:txBody>
      </p:sp>
      <p:sp>
        <p:nvSpPr>
          <p:cNvPr id="4" name="Text Box 1"/>
          <p:cNvSpPr txBox="1">
            <a:spLocks noGrp="1" noChangeArrowheads="1"/>
          </p:cNvSpPr>
          <p:nvPr>
            <p:ph sz="quarter" idx="1"/>
          </p:nvPr>
        </p:nvSpPr>
        <p:spPr bwMode="auto">
          <a:xfrm>
            <a:off x="179512" y="1600200"/>
            <a:ext cx="8712968" cy="5108707"/>
          </a:xfrm>
          <a:prstGeom prst="rect">
            <a:avLst/>
          </a:prstGeom>
          <a:noFill/>
          <a:ln w="9525">
            <a:noFill/>
            <a:round/>
            <a:headEnd/>
            <a:tailEnd/>
          </a:ln>
          <a:effectLst/>
        </p:spPr>
        <p:txBody>
          <a:bodyPr wrap="square" lIns="90000" tIns="46800" rIns="90000" bIns="46800">
            <a:spAutoFit/>
          </a:bodyPr>
          <a:lstStyle/>
          <a:p>
            <a:r>
              <a:rPr lang="fr-FR" altLang="fr-FR" sz="3200" dirty="0">
                <a:solidFill>
                  <a:srgbClr val="000000"/>
                </a:solidFill>
              </a:rPr>
              <a:t>L’objectif</a:t>
            </a:r>
            <a:r>
              <a:rPr lang="fr-FR" sz="3200" dirty="0"/>
              <a:t> n’est pas, au cycle 3, de faire un cours théorique sur les différentes procédures permettant de traiter un problème de proportionnalité. </a:t>
            </a:r>
            <a:r>
              <a:rPr lang="fr-FR" sz="3200" b="1" u="sng" dirty="0"/>
              <a:t>La connaissance du nom de chacune de ces procédures n’est pas attendue des élèves </a:t>
            </a:r>
            <a:r>
              <a:rPr lang="fr-FR" sz="3200" dirty="0"/>
              <a:t>; il s’agit d’une connaissance de l’enseignant. </a:t>
            </a:r>
          </a:p>
          <a:p>
            <a:r>
              <a:rPr lang="fr-FR" sz="3200" dirty="0"/>
              <a:t>En revanche, </a:t>
            </a:r>
            <a:r>
              <a:rPr lang="fr-FR" sz="3200" b="1" dirty="0"/>
              <a:t>les élèves devront connaître l’existence des différentes méthodes permettant de résoudre un problème de proportionnalité</a:t>
            </a:r>
            <a:r>
              <a:rPr lang="fr-FR" sz="3200" dirty="0"/>
              <a:t>. </a:t>
            </a:r>
            <a:endParaRPr lang="fr-FR" altLang="fr-FR" sz="3200" dirty="0">
              <a:solidFill>
                <a:srgbClr val="000000"/>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54E10D6D-9519-4027-B3D8-BAC2219C33B6}" type="slidenum">
              <a:rPr lang="fr-FR" smtClean="0"/>
              <a:pPr/>
              <a:t>11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32656"/>
            <a:ext cx="8496944" cy="5688632"/>
          </a:xfrm>
          <a:prstGeom prst="rect">
            <a:avLst/>
          </a:prstGeom>
        </p:spPr>
        <p:txBody>
          <a:bodyPr wrap="square">
            <a:spAutoFit/>
          </a:bodyPr>
          <a:lstStyle/>
          <a:p>
            <a:r>
              <a:rPr lang="fr-FR" sz="3400" b="1" u="sng" dirty="0"/>
              <a:t>On se gardera cependant de hiérarchiser ces méthodes, aucune n’étant plus « experte » que les autres </a:t>
            </a:r>
            <a:r>
              <a:rPr lang="fr-FR" sz="3400" dirty="0"/>
              <a:t>; l’élève doit apprendre à s’adapter face à un problème pour mobiliser une procédure lui permettant de le résoudre. </a:t>
            </a:r>
          </a:p>
          <a:p>
            <a:endParaRPr lang="fr-FR" dirty="0"/>
          </a:p>
          <a:p>
            <a:r>
              <a:rPr lang="fr-FR" sz="3400" dirty="0"/>
              <a:t>Pour un élève donné, les procédures pouvant être utilisées pour résoudre un problème seront plus ou moins coûteuses au regard des connaissances dont il dispose au moment de la résolution, notamment en calcul mental.  </a:t>
            </a:r>
            <a:endParaRPr lang="fr-FR" altLang="fr-FR" sz="3400" dirty="0">
              <a:solidFill>
                <a:srgbClr val="000000"/>
              </a:solidFill>
            </a:endParaRPr>
          </a:p>
        </p:txBody>
      </p:sp>
      <p:sp>
        <p:nvSpPr>
          <p:cNvPr id="3" name="Espace réservé du numéro de diapositive 2"/>
          <p:cNvSpPr>
            <a:spLocks noGrp="1"/>
          </p:cNvSpPr>
          <p:nvPr>
            <p:ph type="sldNum" sz="quarter" idx="12"/>
          </p:nvPr>
        </p:nvSpPr>
        <p:spPr/>
        <p:txBody>
          <a:bodyPr/>
          <a:lstStyle/>
          <a:p>
            <a:fld id="{54E10D6D-9519-4027-B3D8-BAC2219C33B6}" type="slidenum">
              <a:rPr lang="fr-FR" smtClean="0"/>
              <a:pP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Analyses d’erreurs</a:t>
            </a:r>
          </a:p>
        </p:txBody>
      </p:sp>
      <p:sp>
        <p:nvSpPr>
          <p:cNvPr id="3" name="Espace réservé du contenu 2"/>
          <p:cNvSpPr>
            <a:spLocks noGrp="1"/>
          </p:cNvSpPr>
          <p:nvPr>
            <p:ph sz="quarter" idx="1"/>
          </p:nvPr>
        </p:nvSpPr>
        <p:spPr/>
        <p:txBody>
          <a:bodyPr/>
          <a:lstStyle/>
          <a:p>
            <a:pPr lvl="0">
              <a:buNone/>
            </a:pPr>
            <a:endParaRPr lang="fr-FR" sz="4000" dirty="0"/>
          </a:p>
          <a:p>
            <a:pPr lvl="0"/>
            <a:r>
              <a:rPr lang="fr-FR" sz="4000" dirty="0"/>
              <a:t>Relevez les erreurs commises.</a:t>
            </a:r>
          </a:p>
          <a:p>
            <a:pPr lvl="0"/>
            <a:r>
              <a:rPr lang="fr-FR" sz="4000" dirty="0"/>
              <a:t>Proposez des pistes pour faire évoluer les procédures.</a:t>
            </a:r>
          </a:p>
          <a:p>
            <a:endParaRPr lang="fr-FR" dirty="0"/>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Analyse d’erreurs</a:t>
            </a:r>
          </a:p>
        </p:txBody>
      </p:sp>
      <p:pic>
        <p:nvPicPr>
          <p:cNvPr id="4" name="Espace réservé du contenu 3" descr="F:\COPIRELEM\proportionnalité\prod-eleves\pb3\citrons\Presse-papier04.jpg"/>
          <p:cNvPicPr>
            <a:picLocks noGrp="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564904"/>
            <a:ext cx="8424936" cy="2736304"/>
          </a:xfrm>
          <a:prstGeom prst="rect">
            <a:avLst/>
          </a:prstGeom>
          <a:noFill/>
          <a:ln>
            <a:noFill/>
          </a:ln>
        </p:spPr>
      </p:pic>
      <p:sp>
        <p:nvSpPr>
          <p:cNvPr id="3" name="ZoneTexte 2">
            <a:extLst>
              <a:ext uri="{FF2B5EF4-FFF2-40B4-BE49-F238E27FC236}">
                <a16:creationId xmlns:a16="http://schemas.microsoft.com/office/drawing/2014/main" id="{E39718BC-1E96-4C7E-BBAB-34673E73D760}"/>
              </a:ext>
            </a:extLst>
          </p:cNvPr>
          <p:cNvSpPr txBox="1"/>
          <p:nvPr/>
        </p:nvSpPr>
        <p:spPr>
          <a:xfrm>
            <a:off x="179512" y="5517232"/>
            <a:ext cx="8586536" cy="954107"/>
          </a:xfrm>
          <a:prstGeom prst="rect">
            <a:avLst/>
          </a:prstGeom>
          <a:noFill/>
        </p:spPr>
        <p:txBody>
          <a:bodyPr wrap="square" rtlCol="0">
            <a:spAutoFit/>
          </a:bodyPr>
          <a:lstStyle/>
          <a:p>
            <a:r>
              <a:rPr lang="fr-FR" sz="2800" b="1" u="sng" dirty="0"/>
              <a:t>Procédure</a:t>
            </a:r>
            <a:r>
              <a:rPr lang="fr-FR" sz="2800" dirty="0"/>
              <a:t> : utilisation de deux données additionnées incohérence au niveau des unités : 2 citrons+20 personnes </a:t>
            </a:r>
          </a:p>
        </p:txBody>
      </p:sp>
      <p:sp>
        <p:nvSpPr>
          <p:cNvPr id="5" name="Rectangle 4"/>
          <p:cNvSpPr/>
          <p:nvPr/>
        </p:nvSpPr>
        <p:spPr>
          <a:xfrm>
            <a:off x="323528" y="1700808"/>
            <a:ext cx="8424936" cy="769441"/>
          </a:xfrm>
          <a:prstGeom prst="rect">
            <a:avLst/>
          </a:prstGeom>
        </p:spPr>
        <p:txBody>
          <a:bodyPr wrap="square">
            <a:spAutoFit/>
          </a:bodyPr>
          <a:lstStyle/>
          <a:p>
            <a:pPr>
              <a:buNone/>
            </a:pPr>
            <a:r>
              <a:rPr lang="fr-FR" sz="2200" b="1" dirty="0"/>
              <a:t>Dans la recette du poulet au citron, il faut 2 citrons pour 5 personnes.</a:t>
            </a:r>
          </a:p>
          <a:p>
            <a:pPr>
              <a:buNone/>
            </a:pPr>
            <a:r>
              <a:rPr lang="fr-FR" sz="2200" b="1" dirty="0"/>
              <a:t>Combien faut-il de citrons pour 20 personnes?</a:t>
            </a:r>
          </a:p>
        </p:txBody>
      </p:sp>
      <p:sp>
        <p:nvSpPr>
          <p:cNvPr id="6" name="Espace réservé du numéro de diapositive 5"/>
          <p:cNvSpPr>
            <a:spLocks noGrp="1"/>
          </p:cNvSpPr>
          <p:nvPr>
            <p:ph type="sldNum" sz="quarter" idx="12"/>
          </p:nvPr>
        </p:nvSpPr>
        <p:spPr/>
        <p:txBody>
          <a:bodyPr>
            <a:normAutofit fontScale="85000" lnSpcReduction="20000"/>
          </a:bodyPr>
          <a:lstStyle/>
          <a:p>
            <a:fld id="{54E10D6D-9519-4027-B3D8-BAC2219C33B6}" type="slidenum">
              <a:rPr lang="fr-FR" smtClean="0"/>
              <a:pPr/>
              <a:t>14</a:t>
            </a:fld>
            <a:endParaRPr lang="fr-FR"/>
          </a:p>
        </p:txBody>
      </p:sp>
      <p:sp>
        <p:nvSpPr>
          <p:cNvPr id="7" name="ZoneTexte 6"/>
          <p:cNvSpPr txBox="1"/>
          <p:nvPr/>
        </p:nvSpPr>
        <p:spPr>
          <a:xfrm>
            <a:off x="467544" y="2636912"/>
            <a:ext cx="504056" cy="461665"/>
          </a:xfrm>
          <a:prstGeom prst="rect">
            <a:avLst/>
          </a:prstGeom>
          <a:noFill/>
        </p:spPr>
        <p:txBody>
          <a:bodyPr wrap="square" rtlCol="0">
            <a:spAutoFit/>
          </a:bodyPr>
          <a:lstStyle/>
          <a:p>
            <a:r>
              <a:rPr lang="fr-FR" sz="2400" b="1" dirty="0">
                <a:sym typeface="Wingdings"/>
              </a:rPr>
              <a:t></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Analyse d’erreurs</a:t>
            </a:r>
          </a:p>
        </p:txBody>
      </p:sp>
      <p:pic>
        <p:nvPicPr>
          <p:cNvPr id="4" name="Espace réservé du contenu 3" descr="F:\COPIRELEM\proportionnalité\prod-eleves\pb3\citrons\Presse-papier07.jpg"/>
          <p:cNvPicPr>
            <a:picLocks noGrp="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708920"/>
            <a:ext cx="7992888" cy="3024336"/>
          </a:xfrm>
          <a:prstGeom prst="rect">
            <a:avLst/>
          </a:prstGeom>
          <a:noFill/>
          <a:ln>
            <a:noFill/>
          </a:ln>
        </p:spPr>
      </p:pic>
      <p:sp>
        <p:nvSpPr>
          <p:cNvPr id="3" name="ZoneTexte 2">
            <a:extLst>
              <a:ext uri="{FF2B5EF4-FFF2-40B4-BE49-F238E27FC236}">
                <a16:creationId xmlns:a16="http://schemas.microsoft.com/office/drawing/2014/main" id="{2C62B997-AB71-4FE2-B0F1-14C5F6A35BE8}"/>
              </a:ext>
            </a:extLst>
          </p:cNvPr>
          <p:cNvSpPr txBox="1"/>
          <p:nvPr/>
        </p:nvSpPr>
        <p:spPr>
          <a:xfrm>
            <a:off x="179512" y="5805264"/>
            <a:ext cx="8712968" cy="830997"/>
          </a:xfrm>
          <a:prstGeom prst="rect">
            <a:avLst/>
          </a:prstGeom>
          <a:noFill/>
        </p:spPr>
        <p:txBody>
          <a:bodyPr wrap="square" rtlCol="0">
            <a:spAutoFit/>
          </a:bodyPr>
          <a:lstStyle/>
          <a:p>
            <a:r>
              <a:rPr lang="fr-FR" sz="2400" b="1" u="sng" dirty="0"/>
              <a:t>Procédure</a:t>
            </a:r>
            <a:r>
              <a:rPr lang="fr-FR" sz="2400" dirty="0"/>
              <a:t> : retour à l’unité, mais pour la grandeur nombre de citrons, puis erreur d’opération : multiplication au lieu de la division</a:t>
            </a:r>
          </a:p>
        </p:txBody>
      </p:sp>
      <p:sp>
        <p:nvSpPr>
          <p:cNvPr id="5" name="Rectangle 4"/>
          <p:cNvSpPr/>
          <p:nvPr/>
        </p:nvSpPr>
        <p:spPr>
          <a:xfrm>
            <a:off x="467544" y="1556792"/>
            <a:ext cx="8064896" cy="1200329"/>
          </a:xfrm>
          <a:prstGeom prst="rect">
            <a:avLst/>
          </a:prstGeom>
        </p:spPr>
        <p:txBody>
          <a:bodyPr wrap="square">
            <a:spAutoFit/>
          </a:bodyPr>
          <a:lstStyle/>
          <a:p>
            <a:pPr>
              <a:buNone/>
            </a:pPr>
            <a:r>
              <a:rPr lang="fr-FR" sz="2400" b="1" dirty="0"/>
              <a:t>Dans la recette du poulet au citron, il faut 2 citrons pour 5 personnes.</a:t>
            </a:r>
          </a:p>
          <a:p>
            <a:pPr>
              <a:buNone/>
            </a:pPr>
            <a:r>
              <a:rPr lang="fr-FR" sz="2400" b="1" dirty="0"/>
              <a:t>Combien faut-il de citrons pour 20 personnes?</a:t>
            </a:r>
          </a:p>
        </p:txBody>
      </p:sp>
      <p:sp>
        <p:nvSpPr>
          <p:cNvPr id="6" name="Espace réservé du numéro de diapositive 5"/>
          <p:cNvSpPr>
            <a:spLocks noGrp="1"/>
          </p:cNvSpPr>
          <p:nvPr>
            <p:ph type="sldNum" sz="quarter" idx="12"/>
          </p:nvPr>
        </p:nvSpPr>
        <p:spPr/>
        <p:txBody>
          <a:bodyPr>
            <a:normAutofit fontScale="85000" lnSpcReduction="20000"/>
          </a:bodyPr>
          <a:lstStyle/>
          <a:p>
            <a:fld id="{54E10D6D-9519-4027-B3D8-BAC2219C33B6}" type="slidenum">
              <a:rPr lang="fr-FR" smtClean="0"/>
              <a:pPr/>
              <a:t>15</a:t>
            </a:fld>
            <a:endParaRPr lang="fr-FR"/>
          </a:p>
        </p:txBody>
      </p:sp>
      <p:sp>
        <p:nvSpPr>
          <p:cNvPr id="7" name="ZoneTexte 6"/>
          <p:cNvSpPr txBox="1"/>
          <p:nvPr/>
        </p:nvSpPr>
        <p:spPr>
          <a:xfrm>
            <a:off x="539552" y="2852936"/>
            <a:ext cx="504056" cy="461665"/>
          </a:xfrm>
          <a:prstGeom prst="rect">
            <a:avLst/>
          </a:prstGeom>
          <a:noFill/>
        </p:spPr>
        <p:txBody>
          <a:bodyPr wrap="square" rtlCol="0">
            <a:spAutoFit/>
          </a:bodyPr>
          <a:lstStyle/>
          <a:p>
            <a:r>
              <a:rPr lang="fr-FR" sz="2400" b="1" dirty="0">
                <a:sym typeface="Wingdings"/>
              </a:rPr>
              <a:t></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Analyse d’erreurs</a:t>
            </a:r>
          </a:p>
        </p:txBody>
      </p:sp>
      <p:pic>
        <p:nvPicPr>
          <p:cNvPr id="4" name="Espace réservé du contenu 3" descr="F:\COPIRELEM\proportionnalité\prod-eleves\pb3\citrons\Presse-papier10.jpg"/>
          <p:cNvPicPr>
            <a:picLocks noGrp="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780928"/>
            <a:ext cx="8208912" cy="2592288"/>
          </a:xfrm>
          <a:prstGeom prst="rect">
            <a:avLst/>
          </a:prstGeom>
          <a:noFill/>
          <a:ln>
            <a:noFill/>
          </a:ln>
        </p:spPr>
      </p:pic>
      <p:sp>
        <p:nvSpPr>
          <p:cNvPr id="3" name="ZoneTexte 2">
            <a:extLst>
              <a:ext uri="{FF2B5EF4-FFF2-40B4-BE49-F238E27FC236}">
                <a16:creationId xmlns:a16="http://schemas.microsoft.com/office/drawing/2014/main" id="{1752D922-3443-4D55-B5D1-146F952036D9}"/>
              </a:ext>
            </a:extLst>
          </p:cNvPr>
          <p:cNvSpPr txBox="1"/>
          <p:nvPr/>
        </p:nvSpPr>
        <p:spPr>
          <a:xfrm>
            <a:off x="395536" y="5301208"/>
            <a:ext cx="8424936" cy="1200329"/>
          </a:xfrm>
          <a:prstGeom prst="rect">
            <a:avLst/>
          </a:prstGeom>
          <a:noFill/>
        </p:spPr>
        <p:txBody>
          <a:bodyPr wrap="square" rtlCol="0">
            <a:spAutoFit/>
          </a:bodyPr>
          <a:lstStyle/>
          <a:p>
            <a:r>
              <a:rPr lang="fr-FR" sz="2400" b="1" u="sng" dirty="0"/>
              <a:t>Procédure</a:t>
            </a:r>
            <a:r>
              <a:rPr lang="fr-FR" sz="2400" dirty="0"/>
              <a:t> : linéarité multiplicative mais erreur de calcul :</a:t>
            </a:r>
          </a:p>
          <a:p>
            <a:r>
              <a:rPr lang="fr-FR" sz="2400" dirty="0"/>
              <a:t>                 4x2=8 mais 10x2≠15</a:t>
            </a:r>
          </a:p>
          <a:p>
            <a:r>
              <a:rPr lang="fr-FR" altLang="fr-FR" sz="2400" dirty="0"/>
              <a:t>Mauvaise utilisation du signe « = »</a:t>
            </a:r>
          </a:p>
        </p:txBody>
      </p:sp>
      <p:sp>
        <p:nvSpPr>
          <p:cNvPr id="5" name="Rectangle 4"/>
          <p:cNvSpPr/>
          <p:nvPr/>
        </p:nvSpPr>
        <p:spPr>
          <a:xfrm>
            <a:off x="395536" y="1556792"/>
            <a:ext cx="8352928" cy="1200329"/>
          </a:xfrm>
          <a:prstGeom prst="rect">
            <a:avLst/>
          </a:prstGeom>
        </p:spPr>
        <p:txBody>
          <a:bodyPr wrap="square">
            <a:spAutoFit/>
          </a:bodyPr>
          <a:lstStyle/>
          <a:p>
            <a:pPr>
              <a:buNone/>
            </a:pPr>
            <a:r>
              <a:rPr lang="fr-FR" sz="2400" b="1" dirty="0"/>
              <a:t>Dans la recette du poulet au citron, il faut 2 citrons pour 5 personnes.</a:t>
            </a:r>
          </a:p>
          <a:p>
            <a:pPr>
              <a:buNone/>
            </a:pPr>
            <a:r>
              <a:rPr lang="fr-FR" sz="2400" b="1" dirty="0"/>
              <a:t>Combien faut-il de citrons pour 20 personnes?</a:t>
            </a:r>
          </a:p>
        </p:txBody>
      </p:sp>
      <p:sp>
        <p:nvSpPr>
          <p:cNvPr id="7" name="ZoneTexte 6"/>
          <p:cNvSpPr txBox="1"/>
          <p:nvPr/>
        </p:nvSpPr>
        <p:spPr>
          <a:xfrm>
            <a:off x="7596336" y="6165304"/>
            <a:ext cx="1296144" cy="461665"/>
          </a:xfrm>
          <a:prstGeom prst="rect">
            <a:avLst/>
          </a:prstGeom>
          <a:noFill/>
        </p:spPr>
        <p:txBody>
          <a:bodyPr wrap="square" rtlCol="0">
            <a:spAutoFit/>
          </a:bodyPr>
          <a:lstStyle/>
          <a:p>
            <a:r>
              <a:rPr lang="fr-FR" sz="2400" dirty="0" err="1"/>
              <a:t>A.Simard</a:t>
            </a:r>
            <a:endParaRPr lang="fr-FR" sz="2400" dirty="0"/>
          </a:p>
        </p:txBody>
      </p:sp>
      <p:sp>
        <p:nvSpPr>
          <p:cNvPr id="8" name="Espace réservé du numéro de diapositive 7"/>
          <p:cNvSpPr>
            <a:spLocks noGrp="1"/>
          </p:cNvSpPr>
          <p:nvPr>
            <p:ph type="sldNum" sz="quarter" idx="12"/>
          </p:nvPr>
        </p:nvSpPr>
        <p:spPr/>
        <p:txBody>
          <a:bodyPr>
            <a:normAutofit fontScale="85000" lnSpcReduction="20000"/>
          </a:bodyPr>
          <a:lstStyle/>
          <a:p>
            <a:fld id="{54E10D6D-9519-4027-B3D8-BAC2219C33B6}" type="slidenum">
              <a:rPr lang="fr-FR" smtClean="0"/>
              <a:pPr/>
              <a:t>16</a:t>
            </a:fld>
            <a:endParaRPr lang="fr-FR"/>
          </a:p>
        </p:txBody>
      </p:sp>
      <p:sp>
        <p:nvSpPr>
          <p:cNvPr id="9" name="ZoneTexte 8"/>
          <p:cNvSpPr txBox="1"/>
          <p:nvPr/>
        </p:nvSpPr>
        <p:spPr>
          <a:xfrm>
            <a:off x="467544" y="2780928"/>
            <a:ext cx="504056" cy="461665"/>
          </a:xfrm>
          <a:prstGeom prst="rect">
            <a:avLst/>
          </a:prstGeom>
          <a:noFill/>
        </p:spPr>
        <p:txBody>
          <a:bodyPr wrap="square" rtlCol="0">
            <a:spAutoFit/>
          </a:bodyPr>
          <a:lstStyle/>
          <a:p>
            <a:r>
              <a:rPr lang="fr-FR" sz="2400" b="1" dirty="0">
                <a:sym typeface="Wingdings"/>
              </a:rPr>
              <a:t></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97B24-D34B-4AAF-8C5E-BD7236005F8E}"/>
              </a:ext>
            </a:extLst>
          </p:cNvPr>
          <p:cNvSpPr>
            <a:spLocks noGrp="1"/>
          </p:cNvSpPr>
          <p:nvPr>
            <p:ph type="title"/>
          </p:nvPr>
        </p:nvSpPr>
        <p:spPr/>
        <p:txBody>
          <a:bodyPr>
            <a:noAutofit/>
          </a:bodyPr>
          <a:lstStyle/>
          <a:p>
            <a:r>
              <a:rPr lang="fr-FR" sz="2400" b="1" dirty="0">
                <a:solidFill>
                  <a:schemeClr val="tx1"/>
                </a:solidFill>
              </a:rPr>
              <a:t>Dans la recette du poulet au citron, il faut 2 citrons pour 5 personnes.</a:t>
            </a:r>
            <a:br>
              <a:rPr lang="fr-FR" sz="2400" b="1" dirty="0">
                <a:solidFill>
                  <a:schemeClr val="tx1"/>
                </a:solidFill>
              </a:rPr>
            </a:br>
            <a:r>
              <a:rPr lang="fr-FR" sz="2400" b="1" dirty="0">
                <a:solidFill>
                  <a:schemeClr val="tx1"/>
                </a:solidFill>
              </a:rPr>
              <a:t>Combien faut-il de citrons pour 20 personnes?</a:t>
            </a:r>
          </a:p>
        </p:txBody>
      </p:sp>
      <p:pic>
        <p:nvPicPr>
          <p:cNvPr id="5" name="Picture 6">
            <a:extLst>
              <a:ext uri="{FF2B5EF4-FFF2-40B4-BE49-F238E27FC236}">
                <a16:creationId xmlns:a16="http://schemas.microsoft.com/office/drawing/2014/main" id="{B892A82E-D233-46B3-B8E6-DA40E8FE16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72816"/>
            <a:ext cx="8591244" cy="36724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a:extLst>
              <a:ext uri="{FF2B5EF4-FFF2-40B4-BE49-F238E27FC236}">
                <a16:creationId xmlns:a16="http://schemas.microsoft.com/office/drawing/2014/main" id="{11BBF50F-BC07-4C3F-A9BD-3ED0CAFF158C}"/>
              </a:ext>
            </a:extLst>
          </p:cNvPr>
          <p:cNvSpPr/>
          <p:nvPr/>
        </p:nvSpPr>
        <p:spPr>
          <a:xfrm>
            <a:off x="900113" y="6159252"/>
            <a:ext cx="7342187" cy="523220"/>
          </a:xfrm>
          <a:prstGeom prst="rect">
            <a:avLst/>
          </a:prstGeom>
        </p:spPr>
        <p:txBody>
          <a:bodyPr wrap="square">
            <a:spAutoFit/>
          </a:bodyPr>
          <a:lstStyle/>
          <a:p>
            <a:pPr algn="ctr">
              <a:spcBef>
                <a:spcPts val="1125"/>
              </a:spcBef>
            </a:pPr>
            <a:r>
              <a:rPr lang="fr-FR" altLang="fr-FR" sz="2800" dirty="0"/>
              <a:t>Attention à ne pas « formaliser » trop tôt !</a:t>
            </a:r>
          </a:p>
        </p:txBody>
      </p:sp>
      <p:sp>
        <p:nvSpPr>
          <p:cNvPr id="7" name="Espace réservé du numéro de diapositive 6"/>
          <p:cNvSpPr>
            <a:spLocks noGrp="1"/>
          </p:cNvSpPr>
          <p:nvPr>
            <p:ph type="sldNum" sz="quarter" idx="12"/>
          </p:nvPr>
        </p:nvSpPr>
        <p:spPr/>
        <p:txBody>
          <a:bodyPr>
            <a:normAutofit fontScale="85000" lnSpcReduction="20000"/>
          </a:bodyPr>
          <a:lstStyle/>
          <a:p>
            <a:fld id="{54E10D6D-9519-4027-B3D8-BAC2219C33B6}" type="slidenum">
              <a:rPr lang="fr-FR" smtClean="0"/>
              <a:pPr/>
              <a:t>17</a:t>
            </a:fld>
            <a:endParaRPr lang="fr-FR"/>
          </a:p>
        </p:txBody>
      </p:sp>
      <p:sp>
        <p:nvSpPr>
          <p:cNvPr id="8" name="ZoneTexte 7"/>
          <p:cNvSpPr txBox="1"/>
          <p:nvPr/>
        </p:nvSpPr>
        <p:spPr>
          <a:xfrm>
            <a:off x="467544" y="1844824"/>
            <a:ext cx="504056" cy="461665"/>
          </a:xfrm>
          <a:prstGeom prst="rect">
            <a:avLst/>
          </a:prstGeom>
          <a:noFill/>
        </p:spPr>
        <p:txBody>
          <a:bodyPr wrap="square" rtlCol="0">
            <a:spAutoFit/>
          </a:bodyPr>
          <a:lstStyle/>
          <a:p>
            <a:r>
              <a:rPr lang="fr-FR" sz="2400" b="1" dirty="0">
                <a:sym typeface="Wingdings"/>
              </a:rPr>
              <a:t></a:t>
            </a:r>
            <a:endParaRPr lang="fr-FR" sz="2400" b="1" dirty="0"/>
          </a:p>
        </p:txBody>
      </p:sp>
    </p:spTree>
    <p:extLst>
      <p:ext uri="{BB962C8B-B14F-4D97-AF65-F5344CB8AC3E}">
        <p14:creationId xmlns:p14="http://schemas.microsoft.com/office/powerpoint/2010/main" val="292592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8964488" cy="990600"/>
          </a:xfrm>
        </p:spPr>
        <p:txBody>
          <a:bodyPr>
            <a:noAutofit/>
          </a:bodyPr>
          <a:lstStyle/>
          <a:p>
            <a:r>
              <a:rPr lang="fr-FR" sz="2600" dirty="0">
                <a:solidFill>
                  <a:schemeClr val="tx1"/>
                </a:solidFill>
              </a:rPr>
              <a:t>Chez le boulanger, j’ai payé 1 euro et 60 centimes d’euros pour deux baguettes de pain. </a:t>
            </a:r>
            <a:br>
              <a:rPr lang="fr-FR" sz="2600" dirty="0">
                <a:solidFill>
                  <a:schemeClr val="tx1"/>
                </a:solidFill>
              </a:rPr>
            </a:br>
            <a:r>
              <a:rPr lang="fr-FR" sz="2600" dirty="0">
                <a:solidFill>
                  <a:schemeClr val="tx1"/>
                </a:solidFill>
              </a:rPr>
              <a:t>Quel est le prix à payer pour 6 baguettes?</a:t>
            </a:r>
          </a:p>
        </p:txBody>
      </p:sp>
      <p:pic>
        <p:nvPicPr>
          <p:cNvPr id="9" name="Picture 6"/>
          <p:cNvPicPr>
            <a:picLocks noChangeAspect="1" noChangeArrowheads="1"/>
          </p:cNvPicPr>
          <p:nvPr/>
        </p:nvPicPr>
        <p:blipFill>
          <a:blip r:embed="rId3" cstate="print"/>
          <a:srcRect/>
          <a:stretch>
            <a:fillRect/>
          </a:stretch>
        </p:blipFill>
        <p:spPr bwMode="auto">
          <a:xfrm>
            <a:off x="179512" y="1772816"/>
            <a:ext cx="8660192" cy="4032448"/>
          </a:xfrm>
          <a:prstGeom prst="rect">
            <a:avLst/>
          </a:prstGeom>
          <a:noFill/>
          <a:ln w="9525">
            <a:noFill/>
            <a:round/>
            <a:headEnd/>
            <a:tailEnd/>
          </a:ln>
          <a:effectLst/>
        </p:spPr>
      </p:pic>
      <p:sp>
        <p:nvSpPr>
          <p:cNvPr id="3" name="ZoneTexte 2">
            <a:extLst>
              <a:ext uri="{FF2B5EF4-FFF2-40B4-BE49-F238E27FC236}">
                <a16:creationId xmlns:a16="http://schemas.microsoft.com/office/drawing/2014/main" id="{70DDA97C-04CA-4985-9D70-660FB575CCB8}"/>
              </a:ext>
            </a:extLst>
          </p:cNvPr>
          <p:cNvSpPr txBox="1"/>
          <p:nvPr/>
        </p:nvSpPr>
        <p:spPr>
          <a:xfrm>
            <a:off x="251520" y="6093296"/>
            <a:ext cx="8442520" cy="523220"/>
          </a:xfrm>
          <a:prstGeom prst="rect">
            <a:avLst/>
          </a:prstGeom>
          <a:noFill/>
        </p:spPr>
        <p:txBody>
          <a:bodyPr wrap="square" rtlCol="0">
            <a:spAutoFit/>
          </a:bodyPr>
          <a:lstStyle/>
          <a:p>
            <a:r>
              <a:rPr lang="fr-FR" sz="2800" b="1" u="sng" dirty="0"/>
              <a:t>Procédure</a:t>
            </a:r>
            <a:r>
              <a:rPr lang="fr-FR" sz="2800" dirty="0"/>
              <a:t> : la donnée «deux» n’est pas prise en compte</a:t>
            </a:r>
          </a:p>
        </p:txBody>
      </p:sp>
      <p:sp>
        <p:nvSpPr>
          <p:cNvPr id="5" name="Espace réservé du numéro de diapositive 4"/>
          <p:cNvSpPr>
            <a:spLocks noGrp="1"/>
          </p:cNvSpPr>
          <p:nvPr>
            <p:ph type="sldNum" sz="quarter" idx="12"/>
          </p:nvPr>
        </p:nvSpPr>
        <p:spPr/>
        <p:txBody>
          <a:bodyPr>
            <a:normAutofit fontScale="85000" lnSpcReduction="20000"/>
          </a:bodyPr>
          <a:lstStyle/>
          <a:p>
            <a:fld id="{54E10D6D-9519-4027-B3D8-BAC2219C33B6}" type="slidenum">
              <a:rPr lang="fr-FR" smtClean="0"/>
              <a:pPr/>
              <a:t>18</a:t>
            </a:fld>
            <a:endParaRPr lang="fr-FR"/>
          </a:p>
        </p:txBody>
      </p:sp>
      <p:sp>
        <p:nvSpPr>
          <p:cNvPr id="6" name="ZoneTexte 5"/>
          <p:cNvSpPr txBox="1"/>
          <p:nvPr/>
        </p:nvSpPr>
        <p:spPr>
          <a:xfrm>
            <a:off x="323528" y="1916832"/>
            <a:ext cx="504056" cy="461665"/>
          </a:xfrm>
          <a:prstGeom prst="rect">
            <a:avLst/>
          </a:prstGeom>
          <a:noFill/>
        </p:spPr>
        <p:txBody>
          <a:bodyPr wrap="square" rtlCol="0">
            <a:spAutoFit/>
          </a:bodyPr>
          <a:lstStyle/>
          <a:p>
            <a:r>
              <a:rPr lang="fr-FR" sz="2400" b="1" dirty="0">
                <a:sym typeface="Wingdings"/>
              </a:rPr>
              <a:t></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a:extLst>
              <a:ext uri="{FF2B5EF4-FFF2-40B4-BE49-F238E27FC236}">
                <a16:creationId xmlns:a16="http://schemas.microsoft.com/office/drawing/2014/main" id="{E3AB41BE-E3FC-4304-9094-DAB15A008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052" y="1988840"/>
            <a:ext cx="8874948" cy="2592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a:extLst>
              <a:ext uri="{FF2B5EF4-FFF2-40B4-BE49-F238E27FC236}">
                <a16:creationId xmlns:a16="http://schemas.microsoft.com/office/drawing/2014/main" id="{D228A0FC-03DC-447C-B35B-C6529DAE93C3}"/>
              </a:ext>
            </a:extLst>
          </p:cNvPr>
          <p:cNvSpPr/>
          <p:nvPr/>
        </p:nvSpPr>
        <p:spPr>
          <a:xfrm>
            <a:off x="467544" y="5589240"/>
            <a:ext cx="8424936" cy="954107"/>
          </a:xfrm>
          <a:prstGeom prst="rect">
            <a:avLst/>
          </a:prstGeom>
        </p:spPr>
        <p:txBody>
          <a:bodyPr wrap="square">
            <a:spAutoFit/>
          </a:bodyPr>
          <a:lstStyle/>
          <a:p>
            <a:pPr algn="ctr">
              <a:spcBef>
                <a:spcPts val="1125"/>
              </a:spcBef>
            </a:pPr>
            <a:r>
              <a:rPr lang="fr-FR" sz="2800" b="1" u="sng" dirty="0"/>
              <a:t>Procédure</a:t>
            </a:r>
            <a:r>
              <a:rPr lang="fr-FR" sz="2800" dirty="0"/>
              <a:t> : </a:t>
            </a:r>
            <a:r>
              <a:rPr lang="fr-FR" altLang="fr-FR" sz="2800" dirty="0"/>
              <a:t>Pour 4 baguettes de PLUS on paye 4 euros de PLUS !</a:t>
            </a:r>
          </a:p>
        </p:txBody>
      </p:sp>
      <p:sp>
        <p:nvSpPr>
          <p:cNvPr id="8" name="Titre 1"/>
          <p:cNvSpPr>
            <a:spLocks noGrp="1"/>
          </p:cNvSpPr>
          <p:nvPr>
            <p:ph type="title"/>
          </p:nvPr>
        </p:nvSpPr>
        <p:spPr>
          <a:xfrm>
            <a:off x="323528" y="116632"/>
            <a:ext cx="8153400" cy="990600"/>
          </a:xfrm>
        </p:spPr>
        <p:txBody>
          <a:bodyPr>
            <a:noAutofit/>
          </a:bodyPr>
          <a:lstStyle/>
          <a:p>
            <a:r>
              <a:rPr lang="fr-FR" sz="2600" dirty="0">
                <a:solidFill>
                  <a:schemeClr val="tx1"/>
                </a:solidFill>
              </a:rPr>
              <a:t>Chez le boulanger, j’ai payé 1 euro et 60 centimes d’euros pour deux baguettes de pain. Quel est le prix à payer pour 6 baguettes?</a:t>
            </a:r>
          </a:p>
        </p:txBody>
      </p:sp>
      <p:sp>
        <p:nvSpPr>
          <p:cNvPr id="5" name="Espace réservé du numéro de diapositive 4"/>
          <p:cNvSpPr>
            <a:spLocks noGrp="1"/>
          </p:cNvSpPr>
          <p:nvPr>
            <p:ph type="sldNum" sz="quarter" idx="12"/>
          </p:nvPr>
        </p:nvSpPr>
        <p:spPr/>
        <p:txBody>
          <a:bodyPr>
            <a:normAutofit fontScale="85000" lnSpcReduction="20000"/>
          </a:bodyPr>
          <a:lstStyle/>
          <a:p>
            <a:fld id="{54E10D6D-9519-4027-B3D8-BAC2219C33B6}" type="slidenum">
              <a:rPr lang="fr-FR" smtClean="0"/>
              <a:pPr/>
              <a:t>19</a:t>
            </a:fld>
            <a:endParaRPr lang="fr-FR"/>
          </a:p>
        </p:txBody>
      </p:sp>
      <p:sp>
        <p:nvSpPr>
          <p:cNvPr id="6" name="ZoneTexte 5"/>
          <p:cNvSpPr txBox="1"/>
          <p:nvPr/>
        </p:nvSpPr>
        <p:spPr>
          <a:xfrm>
            <a:off x="179512" y="1628800"/>
            <a:ext cx="504056" cy="461665"/>
          </a:xfrm>
          <a:prstGeom prst="rect">
            <a:avLst/>
          </a:prstGeom>
          <a:noFill/>
        </p:spPr>
        <p:txBody>
          <a:bodyPr wrap="square" rtlCol="0">
            <a:spAutoFit/>
          </a:bodyPr>
          <a:lstStyle/>
          <a:p>
            <a:r>
              <a:rPr lang="fr-FR" sz="2400" b="1" dirty="0">
                <a:sym typeface="Wingdings"/>
              </a:rPr>
              <a:t></a:t>
            </a:r>
            <a:endParaRPr lang="fr-FR" sz="2400" b="1" dirty="0"/>
          </a:p>
        </p:txBody>
      </p:sp>
    </p:spTree>
    <p:extLst>
      <p:ext uri="{BB962C8B-B14F-4D97-AF65-F5344CB8AC3E}">
        <p14:creationId xmlns:p14="http://schemas.microsoft.com/office/powerpoint/2010/main" val="3644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a:t>
            </a:r>
          </a:p>
        </p:txBody>
      </p:sp>
      <p:sp>
        <p:nvSpPr>
          <p:cNvPr id="3" name="Espace réservé du contenu 2"/>
          <p:cNvSpPr>
            <a:spLocks noGrp="1"/>
          </p:cNvSpPr>
          <p:nvPr>
            <p:ph sz="quarter" idx="1"/>
          </p:nvPr>
        </p:nvSpPr>
        <p:spPr>
          <a:xfrm>
            <a:off x="323528" y="1556792"/>
            <a:ext cx="8153400" cy="4925144"/>
          </a:xfrm>
        </p:spPr>
        <p:txBody>
          <a:bodyPr>
            <a:normAutofit/>
          </a:bodyPr>
          <a:lstStyle/>
          <a:p>
            <a:r>
              <a:rPr lang="fr-FR" dirty="0"/>
              <a:t>Mise en situation – un exemple</a:t>
            </a:r>
          </a:p>
          <a:p>
            <a:r>
              <a:rPr lang="fr-FR" dirty="0"/>
              <a:t>Analyser des procédures</a:t>
            </a:r>
          </a:p>
          <a:p>
            <a:r>
              <a:rPr lang="fr-FR" dirty="0"/>
              <a:t>Analyser des erreurs</a:t>
            </a:r>
          </a:p>
          <a:p>
            <a:r>
              <a:rPr lang="fr-FR" dirty="0"/>
              <a:t>De la trace d’élèves à la trace d’institutionnalisation</a:t>
            </a:r>
          </a:p>
          <a:p>
            <a:r>
              <a:rPr lang="fr-FR" dirty="0"/>
              <a:t>Un exemple d’activités ritualisées- Analyse d’une vidéo</a:t>
            </a:r>
          </a:p>
          <a:p>
            <a:r>
              <a:rPr lang="fr-FR" dirty="0"/>
              <a:t>Des dispositifs pédagogiques</a:t>
            </a:r>
          </a:p>
          <a:p>
            <a:r>
              <a:rPr lang="fr-FR" dirty="0"/>
              <a:t>Vers une grille d’analyses de problèmes</a:t>
            </a:r>
          </a:p>
          <a:p>
            <a:r>
              <a:rPr lang="fr-FR" dirty="0"/>
              <a:t>D’autres exemples</a:t>
            </a:r>
          </a:p>
          <a:p>
            <a:endParaRPr lang="fr-FR" dirty="0"/>
          </a:p>
          <a:p>
            <a:endParaRPr lang="fr-FR" dirty="0"/>
          </a:p>
          <a:p>
            <a:endParaRPr lang="fr-FR" dirty="0">
              <a:solidFill>
                <a:srgbClr val="FF0000"/>
              </a:solidFill>
            </a:endParaRPr>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8600"/>
            <a:ext cx="8766048" cy="990600"/>
          </a:xfrm>
        </p:spPr>
        <p:txBody>
          <a:bodyPr>
            <a:noAutofit/>
          </a:bodyPr>
          <a:lstStyle/>
          <a:p>
            <a:r>
              <a:rPr lang="fr-FR" sz="3200" dirty="0">
                <a:solidFill>
                  <a:schemeClr val="tx1"/>
                </a:solidFill>
              </a:rPr>
              <a:t>Théo a 5 ans. Il mesure 110 centimètres.</a:t>
            </a:r>
            <a:br>
              <a:rPr lang="fr-FR" sz="3200" dirty="0">
                <a:solidFill>
                  <a:schemeClr val="tx1"/>
                </a:solidFill>
              </a:rPr>
            </a:br>
            <a:r>
              <a:rPr lang="fr-FR" sz="3200" dirty="0">
                <a:solidFill>
                  <a:schemeClr val="tx1"/>
                </a:solidFill>
              </a:rPr>
              <a:t>Quelle sera sa taille à 10 ans?</a:t>
            </a:r>
          </a:p>
        </p:txBody>
      </p:sp>
      <p:pic>
        <p:nvPicPr>
          <p:cNvPr id="7" name="Picture 7"/>
          <p:cNvPicPr>
            <a:picLocks noGrp="1" noChangeAspect="1" noChangeArrowheads="1"/>
          </p:cNvPicPr>
          <p:nvPr>
            <p:ph sz="quarter" idx="1"/>
          </p:nvPr>
        </p:nvPicPr>
        <p:blipFill>
          <a:blip r:embed="rId3" cstate="print"/>
          <a:srcRect/>
          <a:stretch>
            <a:fillRect/>
          </a:stretch>
        </p:blipFill>
        <p:spPr bwMode="auto">
          <a:xfrm>
            <a:off x="323528" y="1772816"/>
            <a:ext cx="8543272" cy="3384376"/>
          </a:xfrm>
          <a:prstGeom prst="rect">
            <a:avLst/>
          </a:prstGeom>
          <a:noFill/>
          <a:ln w="9525">
            <a:noFill/>
            <a:round/>
            <a:headEnd/>
            <a:tailEnd/>
          </a:ln>
          <a:effectLst/>
        </p:spPr>
      </p:pic>
      <p:sp>
        <p:nvSpPr>
          <p:cNvPr id="3" name="ZoneTexte 2">
            <a:extLst>
              <a:ext uri="{FF2B5EF4-FFF2-40B4-BE49-F238E27FC236}">
                <a16:creationId xmlns:a16="http://schemas.microsoft.com/office/drawing/2014/main" id="{AA03A37A-97DE-4345-8DE8-0CD41A61AE99}"/>
              </a:ext>
            </a:extLst>
          </p:cNvPr>
          <p:cNvSpPr txBox="1"/>
          <p:nvPr/>
        </p:nvSpPr>
        <p:spPr>
          <a:xfrm>
            <a:off x="315280" y="5328336"/>
            <a:ext cx="8513440" cy="1384995"/>
          </a:xfrm>
          <a:prstGeom prst="rect">
            <a:avLst/>
          </a:prstGeom>
          <a:noFill/>
        </p:spPr>
        <p:txBody>
          <a:bodyPr wrap="square" rtlCol="0">
            <a:spAutoFit/>
          </a:bodyPr>
          <a:lstStyle/>
          <a:p>
            <a:pPr>
              <a:spcBef>
                <a:spcPct val="0"/>
              </a:spcBef>
            </a:pPr>
            <a:r>
              <a:rPr lang="fr-FR" altLang="fr-FR" sz="2800" b="1" u="sng" dirty="0"/>
              <a:t>Effet de contrat </a:t>
            </a:r>
            <a:r>
              <a:rPr lang="fr-FR" altLang="fr-FR" sz="2800" dirty="0"/>
              <a:t>: les énoncés typés « proportionnalité »</a:t>
            </a:r>
          </a:p>
          <a:p>
            <a:pPr>
              <a:spcBef>
                <a:spcPct val="0"/>
              </a:spcBef>
            </a:pPr>
            <a:r>
              <a:rPr lang="fr-FR" altLang="fr-FR" sz="2800" dirty="0"/>
              <a:t>Confronter proportionnalité, non proportionnalité  Attention à la structure des énoncés</a:t>
            </a:r>
          </a:p>
        </p:txBody>
      </p:sp>
      <p:sp>
        <p:nvSpPr>
          <p:cNvPr id="5" name="Espace réservé du numéro de diapositive 4"/>
          <p:cNvSpPr>
            <a:spLocks noGrp="1"/>
          </p:cNvSpPr>
          <p:nvPr>
            <p:ph type="sldNum" sz="quarter" idx="12"/>
          </p:nvPr>
        </p:nvSpPr>
        <p:spPr/>
        <p:txBody>
          <a:bodyPr>
            <a:normAutofit fontScale="85000" lnSpcReduction="20000"/>
          </a:bodyPr>
          <a:lstStyle/>
          <a:p>
            <a:fld id="{54E10D6D-9519-4027-B3D8-BAC2219C33B6}" type="slidenum">
              <a:rPr lang="fr-FR" smtClean="0"/>
              <a:pPr/>
              <a:t>20</a:t>
            </a:fld>
            <a:endParaRPr lang="fr-FR"/>
          </a:p>
        </p:txBody>
      </p:sp>
      <p:sp>
        <p:nvSpPr>
          <p:cNvPr id="6" name="ZoneTexte 5"/>
          <p:cNvSpPr txBox="1"/>
          <p:nvPr/>
        </p:nvSpPr>
        <p:spPr>
          <a:xfrm>
            <a:off x="395536" y="1844824"/>
            <a:ext cx="504056" cy="461665"/>
          </a:xfrm>
          <a:prstGeom prst="rect">
            <a:avLst/>
          </a:prstGeom>
          <a:noFill/>
        </p:spPr>
        <p:txBody>
          <a:bodyPr wrap="square" rtlCol="0">
            <a:spAutoFit/>
          </a:bodyPr>
          <a:lstStyle/>
          <a:p>
            <a:r>
              <a:rPr lang="fr-FR" sz="2400" b="1" dirty="0">
                <a:sym typeface="Wingdings"/>
              </a:rPr>
              <a:t></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Synthèse</a:t>
            </a:r>
          </a:p>
        </p:txBody>
      </p:sp>
      <p:sp>
        <p:nvSpPr>
          <p:cNvPr id="3" name="Espace réservé du contenu 2"/>
          <p:cNvSpPr>
            <a:spLocks noGrp="1"/>
          </p:cNvSpPr>
          <p:nvPr>
            <p:ph sz="quarter" idx="1"/>
          </p:nvPr>
        </p:nvSpPr>
        <p:spPr>
          <a:xfrm>
            <a:off x="251520" y="1600200"/>
            <a:ext cx="8514528" cy="4925144"/>
          </a:xfrm>
        </p:spPr>
        <p:txBody>
          <a:bodyPr>
            <a:normAutofit/>
          </a:bodyPr>
          <a:lstStyle/>
          <a:p>
            <a:r>
              <a:rPr lang="fr-FR" dirty="0"/>
              <a:t>Les propriétés additives et multiplicatives semblent être les plus « naturelles » pour introduire la proportionnalité tout en donnant du sens à cette notion. Ces procédures sont à privilégier en début de cycle 3 et ne doivent pas être abandonnées par la suite !</a:t>
            </a:r>
          </a:p>
          <a:p>
            <a:r>
              <a:rPr lang="fr-FR" dirty="0"/>
              <a:t>Le choix des nombres en jeu dans une situation va influer sur les procédures utilisées pour le résoudre. L’enseignant doit en être conscient: </a:t>
            </a:r>
            <a:r>
              <a:rPr lang="fr-FR" altLang="fr-FR" sz="2800" dirty="0">
                <a:ea typeface="SimSun" panose="02010600030101010101" pitchFamily="2" charset="-122"/>
              </a:rPr>
              <a:t>taille des nombres, rapport interne, rapport externe, nature des nombres.</a:t>
            </a:r>
          </a:p>
          <a:p>
            <a:endParaRPr lang="fr-FR" dirty="0"/>
          </a:p>
          <a:p>
            <a:endParaRPr lang="fr-FR" dirty="0"/>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12648" y="1600200"/>
            <a:ext cx="8153400" cy="5069160"/>
          </a:xfrm>
        </p:spPr>
        <p:txBody>
          <a:bodyPr>
            <a:normAutofit lnSpcReduction="10000"/>
          </a:bodyPr>
          <a:lstStyle/>
          <a:p>
            <a:pPr marL="346075" indent="-342900" algn="just">
              <a:lnSpc>
                <a:spcPct val="80000"/>
              </a:lnSpc>
              <a:spcBef>
                <a:spcPts val="600"/>
              </a:spcBef>
              <a:buFont typeface="Arial" panose="020B0604020202020204" pitchFamily="34" charset="0"/>
              <a:buChar char="•"/>
              <a:defRPr/>
            </a:pPr>
            <a:endParaRPr lang="fr-FR" altLang="fr-FR" sz="1200" dirty="0">
              <a:solidFill>
                <a:srgbClr val="FF0000"/>
              </a:solidFill>
              <a:latin typeface="+mj-lt"/>
              <a:ea typeface="SimSun" panose="02010600030101010101" pitchFamily="2" charset="-122"/>
            </a:endParaRPr>
          </a:p>
          <a:p>
            <a:pPr marL="346075" indent="-342900" algn="just">
              <a:lnSpc>
                <a:spcPct val="80000"/>
              </a:lnSpc>
              <a:spcBef>
                <a:spcPts val="600"/>
              </a:spcBef>
              <a:buFont typeface="Arial" panose="020B0604020202020204" pitchFamily="34" charset="0"/>
              <a:buChar char="•"/>
              <a:defRPr/>
            </a:pPr>
            <a:r>
              <a:rPr lang="fr-FR" altLang="fr-FR" sz="3200" dirty="0">
                <a:latin typeface="+mj-lt"/>
                <a:ea typeface="SimSun" panose="02010600030101010101" pitchFamily="2" charset="-122"/>
              </a:rPr>
              <a:t>Développer les interactions entre la langue française et le langage mathématiques dans les explicitations et les confrontations: le double, deux fois plus, le triple…</a:t>
            </a:r>
          </a:p>
          <a:p>
            <a:pPr marL="346075" indent="-342900" algn="just">
              <a:lnSpc>
                <a:spcPct val="80000"/>
              </a:lnSpc>
              <a:spcBef>
                <a:spcPts val="600"/>
              </a:spcBef>
              <a:buFont typeface="Arial" panose="020B0604020202020204" pitchFamily="34" charset="0"/>
              <a:buChar char="•"/>
              <a:defRPr/>
            </a:pPr>
            <a:endParaRPr lang="fr-FR" altLang="fr-FR" sz="1200" dirty="0">
              <a:solidFill>
                <a:srgbClr val="FF0000"/>
              </a:solidFill>
              <a:latin typeface="+mj-lt"/>
              <a:ea typeface="SimSun" panose="02010600030101010101" pitchFamily="2" charset="-122"/>
            </a:endParaRPr>
          </a:p>
          <a:p>
            <a:pPr marL="346075" indent="-342900" algn="just">
              <a:lnSpc>
                <a:spcPct val="80000"/>
              </a:lnSpc>
              <a:spcBef>
                <a:spcPts val="600"/>
              </a:spcBef>
              <a:buFont typeface="Arial" panose="020B0604020202020204" pitchFamily="34" charset="0"/>
              <a:buChar char="•"/>
              <a:defRPr/>
            </a:pPr>
            <a:r>
              <a:rPr lang="fr-FR" altLang="fr-FR" sz="3200" dirty="0">
                <a:latin typeface="+mj-lt"/>
                <a:ea typeface="SimSun" panose="02010600030101010101" pitchFamily="2" charset="-122"/>
              </a:rPr>
              <a:t>Confronter des situations de  proportionnalité à des situations de non proportionnalité.</a:t>
            </a:r>
          </a:p>
          <a:p>
            <a:pPr marL="346075" indent="-342900" algn="just">
              <a:lnSpc>
                <a:spcPct val="80000"/>
              </a:lnSpc>
              <a:spcBef>
                <a:spcPts val="600"/>
              </a:spcBef>
              <a:buFont typeface="Arial" panose="020B0604020202020204" pitchFamily="34" charset="0"/>
              <a:buChar char="•"/>
              <a:defRPr/>
            </a:pPr>
            <a:endParaRPr lang="fr-FR" altLang="fr-FR" sz="1200" dirty="0">
              <a:solidFill>
                <a:srgbClr val="FF0000"/>
              </a:solidFill>
              <a:latin typeface="+mj-lt"/>
              <a:ea typeface="SimSun" panose="02010600030101010101" pitchFamily="2" charset="-122"/>
            </a:endParaRPr>
          </a:p>
          <a:p>
            <a:pPr marL="346075" indent="-342900" algn="just">
              <a:lnSpc>
                <a:spcPct val="80000"/>
              </a:lnSpc>
              <a:spcBef>
                <a:spcPts val="600"/>
              </a:spcBef>
              <a:buFont typeface="Arial" panose="020B0604020202020204" pitchFamily="34" charset="0"/>
              <a:buChar char="•"/>
              <a:defRPr/>
            </a:pPr>
            <a:r>
              <a:rPr lang="fr-FR" altLang="fr-FR" sz="3200" dirty="0">
                <a:latin typeface="+mj-lt"/>
                <a:ea typeface="SimSun" panose="02010600030101010101" pitchFamily="2" charset="-122"/>
              </a:rPr>
              <a:t>Résoudre des problèmes « concrets ».</a:t>
            </a:r>
          </a:p>
          <a:p>
            <a:pPr marL="346075" indent="-342900" algn="just">
              <a:lnSpc>
                <a:spcPct val="80000"/>
              </a:lnSpc>
              <a:spcBef>
                <a:spcPts val="600"/>
              </a:spcBef>
              <a:buFont typeface="Arial" panose="020B0604020202020204" pitchFamily="34" charset="0"/>
              <a:buChar char="•"/>
              <a:defRPr/>
            </a:pPr>
            <a:endParaRPr lang="fr-FR" altLang="fr-FR" sz="1200" dirty="0">
              <a:latin typeface="+mj-lt"/>
              <a:ea typeface="SimSun" panose="02010600030101010101" pitchFamily="2" charset="-122"/>
            </a:endParaRPr>
          </a:p>
          <a:p>
            <a:pPr marL="346075" indent="-342900" algn="just">
              <a:lnSpc>
                <a:spcPct val="80000"/>
              </a:lnSpc>
              <a:spcBef>
                <a:spcPts val="600"/>
              </a:spcBef>
              <a:buFont typeface="Arial" panose="020B0604020202020204" pitchFamily="34" charset="0"/>
              <a:buChar char="•"/>
              <a:defRPr/>
            </a:pPr>
            <a:r>
              <a:rPr lang="fr-FR" altLang="fr-FR" sz="3200" dirty="0">
                <a:latin typeface="+mj-lt"/>
                <a:ea typeface="SimSun" panose="02010600030101010101" pitchFamily="2" charset="-122"/>
              </a:rPr>
              <a:t>Il est important de ne pas systématiser la représentation sous forme de tableau de nombres pour ne pas perdre le sens au profit d’une technique.</a:t>
            </a:r>
          </a:p>
          <a:p>
            <a:endParaRPr lang="fr-FR" dirty="0"/>
          </a:p>
        </p:txBody>
      </p:sp>
      <p:sp>
        <p:nvSpPr>
          <p:cNvPr id="4" name="Titre 1"/>
          <p:cNvSpPr>
            <a:spLocks noGrp="1"/>
          </p:cNvSpPr>
          <p:nvPr>
            <p:ph type="title"/>
          </p:nvPr>
        </p:nvSpPr>
        <p:spPr/>
        <p:txBody>
          <a:bodyPr/>
          <a:lstStyle/>
          <a:p>
            <a:r>
              <a:rPr lang="fr-FR" dirty="0"/>
              <a:t>Synthèse</a:t>
            </a:r>
          </a:p>
        </p:txBody>
      </p:sp>
      <p:sp>
        <p:nvSpPr>
          <p:cNvPr id="5" name="Espace réservé du numéro de diapositive 4"/>
          <p:cNvSpPr>
            <a:spLocks noGrp="1"/>
          </p:cNvSpPr>
          <p:nvPr>
            <p:ph type="sldNum" sz="quarter" idx="12"/>
          </p:nvPr>
        </p:nvSpPr>
        <p:spPr/>
        <p:txBody>
          <a:bodyPr>
            <a:normAutofit fontScale="85000" lnSpcReduction="20000"/>
          </a:bodyPr>
          <a:lstStyle/>
          <a:p>
            <a:fld id="{54E10D6D-9519-4027-B3D8-BAC2219C33B6}" type="slidenum">
              <a:rPr lang="fr-FR" smtClean="0"/>
              <a:pPr/>
              <a:t>22</a:t>
            </a:fld>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95B0A0-3591-4108-9744-4D3F2740E6CA}"/>
              </a:ext>
            </a:extLst>
          </p:cNvPr>
          <p:cNvSpPr>
            <a:spLocks noGrp="1"/>
          </p:cNvSpPr>
          <p:nvPr>
            <p:ph type="title"/>
          </p:nvPr>
        </p:nvSpPr>
        <p:spPr>
          <a:xfrm>
            <a:off x="251520" y="228600"/>
            <a:ext cx="8514528" cy="990600"/>
          </a:xfrm>
        </p:spPr>
        <p:txBody>
          <a:bodyPr>
            <a:noAutofit/>
          </a:bodyPr>
          <a:lstStyle/>
          <a:p>
            <a:pPr lvl="0"/>
            <a:br>
              <a:rPr lang="fr-FR" sz="2800" dirty="0"/>
            </a:br>
            <a:r>
              <a:rPr lang="fr-FR" sz="3600" dirty="0">
                <a:solidFill>
                  <a:schemeClr val="accent6">
                    <a:lumMod val="75000"/>
                  </a:schemeClr>
                </a:solidFill>
              </a:rPr>
              <a:t>Des traces d’élèves aux écrits institutionnels </a:t>
            </a:r>
            <a:br>
              <a:rPr lang="fr-FR" sz="3600" dirty="0">
                <a:solidFill>
                  <a:srgbClr val="002060"/>
                </a:solidFill>
              </a:rPr>
            </a:br>
            <a:endParaRPr lang="fr-FR" sz="3600" dirty="0">
              <a:solidFill>
                <a:srgbClr val="002060"/>
              </a:solidFill>
            </a:endParaRPr>
          </a:p>
        </p:txBody>
      </p:sp>
      <p:sp>
        <p:nvSpPr>
          <p:cNvPr id="3" name="Espace réservé du contenu 2"/>
          <p:cNvSpPr>
            <a:spLocks noGrp="1"/>
          </p:cNvSpPr>
          <p:nvPr>
            <p:ph sz="quarter" idx="1"/>
          </p:nvPr>
        </p:nvSpPr>
        <p:spPr>
          <a:xfrm>
            <a:off x="467544" y="1600200"/>
            <a:ext cx="8298504" cy="4495800"/>
          </a:xfrm>
        </p:spPr>
        <p:txBody>
          <a:bodyPr>
            <a:normAutofit fontScale="92500"/>
          </a:bodyPr>
          <a:lstStyle/>
          <a:p>
            <a:pPr>
              <a:buNone/>
            </a:pPr>
            <a:r>
              <a:rPr lang="fr-FR" sz="3600" b="1" u="sng" dirty="0"/>
              <a:t>Constats:</a:t>
            </a:r>
          </a:p>
          <a:p>
            <a:r>
              <a:rPr lang="fr-FR" sz="3600" dirty="0"/>
              <a:t>Les traces d’institutionnalisation sont souvent toutes faites, sans lien avec les écrits intermédiaires des élèves.</a:t>
            </a:r>
          </a:p>
          <a:p>
            <a:pPr>
              <a:buNone/>
            </a:pPr>
            <a:r>
              <a:rPr lang="fr-FR" sz="3600" dirty="0"/>
              <a:t> </a:t>
            </a:r>
            <a:r>
              <a:rPr lang="fr-FR" sz="3600" dirty="0">
                <a:latin typeface="Calibri"/>
                <a:cs typeface="Calibri"/>
              </a:rPr>
              <a:t>→ </a:t>
            </a:r>
            <a:r>
              <a:rPr lang="fr-FR" sz="3600" dirty="0">
                <a:cs typeface="Calibri"/>
              </a:rPr>
              <a:t>Quel sens les élèves</a:t>
            </a:r>
            <a:r>
              <a:rPr lang="fr-FR" sz="3600" dirty="0"/>
              <a:t> y attribuent-ils?</a:t>
            </a:r>
          </a:p>
          <a:p>
            <a:pPr>
              <a:buNone/>
            </a:pPr>
            <a:endParaRPr lang="fr-FR" dirty="0"/>
          </a:p>
          <a:p>
            <a:r>
              <a:rPr lang="fr-FR" sz="3600" dirty="0"/>
              <a:t>Difficulté pour les enseignants de passer des traces d’élèves à la trace d’institutionnalisation</a:t>
            </a:r>
          </a:p>
          <a:p>
            <a:endParaRPr lang="fr-FR" dirty="0"/>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23</a:t>
            </a:fld>
            <a:endParaRPr lang="fr-FR"/>
          </a:p>
        </p:txBody>
      </p:sp>
    </p:spTree>
    <p:extLst>
      <p:ext uri="{BB962C8B-B14F-4D97-AF65-F5344CB8AC3E}">
        <p14:creationId xmlns:p14="http://schemas.microsoft.com/office/powerpoint/2010/main" val="2245607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A62495-0D38-4497-A7A4-267FECD89B3A}"/>
              </a:ext>
            </a:extLst>
          </p:cNvPr>
          <p:cNvSpPr>
            <a:spLocks noGrp="1"/>
          </p:cNvSpPr>
          <p:nvPr>
            <p:ph type="title"/>
          </p:nvPr>
        </p:nvSpPr>
        <p:spPr>
          <a:xfrm>
            <a:off x="323528" y="260648"/>
            <a:ext cx="8439472" cy="958552"/>
          </a:xfrm>
        </p:spPr>
        <p:txBody>
          <a:bodyPr>
            <a:normAutofit fontScale="90000"/>
          </a:bodyPr>
          <a:lstStyle/>
          <a:p>
            <a:pPr lvl="0"/>
            <a:br>
              <a:rPr lang="fr-FR" sz="2800" dirty="0">
                <a:solidFill>
                  <a:srgbClr val="002060"/>
                </a:solidFill>
              </a:rPr>
            </a:br>
            <a:r>
              <a:rPr lang="fr-FR" sz="4000" b="1" dirty="0">
                <a:solidFill>
                  <a:schemeClr val="accent6">
                    <a:lumMod val="75000"/>
                  </a:schemeClr>
                </a:solidFill>
              </a:rPr>
              <a:t>Quelle trace d’institutionnalisation dans la classe ?</a:t>
            </a:r>
            <a:br>
              <a:rPr lang="fr-FR" sz="2800" b="1" dirty="0">
                <a:solidFill>
                  <a:schemeClr val="accent6">
                    <a:lumMod val="75000"/>
                  </a:schemeClr>
                </a:solidFill>
              </a:rPr>
            </a:br>
            <a:endParaRPr lang="fr-FR" sz="2800" b="1" dirty="0">
              <a:solidFill>
                <a:schemeClr val="accent6">
                  <a:lumMod val="75000"/>
                </a:schemeClr>
              </a:solidFill>
            </a:endParaRPr>
          </a:p>
        </p:txBody>
      </p:sp>
      <p:pic>
        <p:nvPicPr>
          <p:cNvPr id="3" name="Image 2">
            <a:extLst>
              <a:ext uri="{FF2B5EF4-FFF2-40B4-BE49-F238E27FC236}">
                <a16:creationId xmlns:a16="http://schemas.microsoft.com/office/drawing/2014/main" id="{C2051588-2C30-484A-B7A1-5825AA7B4DDF}"/>
              </a:ext>
            </a:extLst>
          </p:cNvPr>
          <p:cNvPicPr>
            <a:picLocks noChangeAspect="1"/>
          </p:cNvPicPr>
          <p:nvPr/>
        </p:nvPicPr>
        <p:blipFill>
          <a:blip r:embed="rId3" cstate="print"/>
          <a:stretch>
            <a:fillRect/>
          </a:stretch>
        </p:blipFill>
        <p:spPr>
          <a:xfrm>
            <a:off x="683568" y="1916832"/>
            <a:ext cx="7519193" cy="4674240"/>
          </a:xfrm>
          <a:prstGeom prst="rect">
            <a:avLst/>
          </a:prstGeom>
        </p:spPr>
      </p:pic>
      <p:sp>
        <p:nvSpPr>
          <p:cNvPr id="4" name="ZoneTexte 3">
            <a:extLst>
              <a:ext uri="{FF2B5EF4-FFF2-40B4-BE49-F238E27FC236}">
                <a16:creationId xmlns:a16="http://schemas.microsoft.com/office/drawing/2014/main" id="{15E6CA46-9495-40F1-9B89-E01CE5A05673}"/>
              </a:ext>
            </a:extLst>
          </p:cNvPr>
          <p:cNvSpPr txBox="1"/>
          <p:nvPr/>
        </p:nvSpPr>
        <p:spPr>
          <a:xfrm>
            <a:off x="832078" y="1556792"/>
            <a:ext cx="7477881" cy="369332"/>
          </a:xfrm>
          <a:prstGeom prst="rect">
            <a:avLst/>
          </a:prstGeom>
          <a:noFill/>
        </p:spPr>
        <p:txBody>
          <a:bodyPr wrap="square" rtlCol="0">
            <a:spAutoFit/>
          </a:bodyPr>
          <a:lstStyle/>
          <a:p>
            <a:r>
              <a:rPr lang="fr-FR" dirty="0"/>
              <a:t>D’après le manuel : « </a:t>
            </a:r>
            <a:r>
              <a:rPr lang="fr-FR" i="1" dirty="0"/>
              <a:t>Outils pour les maths » - CM1 – Magnard – édition 2011 </a:t>
            </a:r>
            <a:r>
              <a:rPr lang="fr-FR" dirty="0"/>
              <a:t>:</a:t>
            </a:r>
          </a:p>
        </p:txBody>
      </p:sp>
      <p:sp>
        <p:nvSpPr>
          <p:cNvPr id="6" name="Flèche droite 5"/>
          <p:cNvSpPr/>
          <p:nvPr/>
        </p:nvSpPr>
        <p:spPr>
          <a:xfrm>
            <a:off x="1835696" y="3212976"/>
            <a:ext cx="1368152"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8" name="Connecteur droit 7"/>
          <p:cNvCxnSpPr/>
          <p:nvPr/>
        </p:nvCxnSpPr>
        <p:spPr>
          <a:xfrm>
            <a:off x="755576" y="4509120"/>
            <a:ext cx="6192688"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 name="Accolade ouvrante 8"/>
          <p:cNvSpPr/>
          <p:nvPr/>
        </p:nvSpPr>
        <p:spPr>
          <a:xfrm>
            <a:off x="395536" y="4797152"/>
            <a:ext cx="288032" cy="648072"/>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dirty="0">
              <a:solidFill>
                <a:srgbClr val="FF0000"/>
              </a:solidFill>
            </a:endParaRPr>
          </a:p>
        </p:txBody>
      </p:sp>
      <p:sp>
        <p:nvSpPr>
          <p:cNvPr id="10" name="Flèche droite 9"/>
          <p:cNvSpPr/>
          <p:nvPr/>
        </p:nvSpPr>
        <p:spPr>
          <a:xfrm rot="10800000">
            <a:off x="7956376" y="5805264"/>
            <a:ext cx="936104" cy="43204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Espace réservé du numéro de diapositive 10"/>
          <p:cNvSpPr>
            <a:spLocks noGrp="1"/>
          </p:cNvSpPr>
          <p:nvPr>
            <p:ph type="sldNum" sz="quarter" idx="12"/>
          </p:nvPr>
        </p:nvSpPr>
        <p:spPr/>
        <p:txBody>
          <a:bodyPr>
            <a:normAutofit fontScale="85000" lnSpcReduction="20000"/>
          </a:bodyPr>
          <a:lstStyle/>
          <a:p>
            <a:fld id="{54E10D6D-9519-4027-B3D8-BAC2219C33B6}" type="slidenum">
              <a:rPr lang="fr-FR" smtClean="0"/>
              <a:pPr/>
              <a:t>24</a:t>
            </a:fld>
            <a:endParaRPr lang="fr-FR"/>
          </a:p>
        </p:txBody>
      </p:sp>
    </p:spTree>
    <p:extLst>
      <p:ext uri="{BB962C8B-B14F-4D97-AF65-F5344CB8AC3E}">
        <p14:creationId xmlns:p14="http://schemas.microsoft.com/office/powerpoint/2010/main" val="394680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28600"/>
            <a:ext cx="8442520" cy="990600"/>
          </a:xfrm>
        </p:spPr>
        <p:txBody>
          <a:bodyPr>
            <a:normAutofit fontScale="90000"/>
          </a:bodyPr>
          <a:lstStyle/>
          <a:p>
            <a:r>
              <a:rPr lang="fr-FR" b="1" dirty="0">
                <a:solidFill>
                  <a:schemeClr val="accent6">
                    <a:lumMod val="75000"/>
                  </a:schemeClr>
                </a:solidFill>
              </a:rPr>
              <a:t>Quelle trace d’institutionnalisation dans la classe ?</a:t>
            </a:r>
            <a:endParaRPr lang="fr-FR" dirty="0">
              <a:solidFill>
                <a:srgbClr val="FF0000"/>
              </a:solidFill>
            </a:endParaRPr>
          </a:p>
        </p:txBody>
      </p:sp>
      <p:sp>
        <p:nvSpPr>
          <p:cNvPr id="3" name="Espace réservé du contenu 2"/>
          <p:cNvSpPr>
            <a:spLocks noGrp="1"/>
          </p:cNvSpPr>
          <p:nvPr>
            <p:ph sz="quarter" idx="1"/>
          </p:nvPr>
        </p:nvSpPr>
        <p:spPr>
          <a:xfrm>
            <a:off x="251520" y="1600200"/>
            <a:ext cx="8514528" cy="4781128"/>
          </a:xfrm>
        </p:spPr>
        <p:txBody>
          <a:bodyPr>
            <a:normAutofit lnSpcReduction="10000"/>
          </a:bodyPr>
          <a:lstStyle/>
          <a:p>
            <a:pPr>
              <a:buNone/>
            </a:pPr>
            <a:r>
              <a:rPr lang="fr-FR" sz="3600" dirty="0"/>
              <a:t>Les exemples génériques </a:t>
            </a:r>
          </a:p>
          <a:p>
            <a:pPr>
              <a:buNone/>
            </a:pPr>
            <a:r>
              <a:rPr lang="fr-FR" sz="2400" dirty="0"/>
              <a:t>(Documents d’accompagnement – Résoudre des problèmes de proportionnalité au cycle 3)</a:t>
            </a:r>
          </a:p>
          <a:p>
            <a:pPr>
              <a:buNone/>
            </a:pPr>
            <a:endParaRPr lang="fr-FR" sz="1000" dirty="0">
              <a:solidFill>
                <a:srgbClr val="FF0000"/>
              </a:solidFill>
            </a:endParaRPr>
          </a:p>
          <a:p>
            <a:r>
              <a:rPr lang="fr-FR" sz="3200" dirty="0"/>
              <a:t>Les élèves auront dans leur cahier des exemples de traitement </a:t>
            </a:r>
            <a:r>
              <a:rPr lang="fr-FR" sz="3200" b="1" u="sng" dirty="0"/>
              <a:t>d’exercices génériques </a:t>
            </a:r>
            <a:r>
              <a:rPr lang="fr-FR" sz="3200" dirty="0"/>
              <a:t>selon les différentes méthodes possibles. Lors de temps de mise en commun, ils pourront comparer ces différentes méthodes et se rendre compte que, pour un exercice donné, certaines peuvent être plus efficaces que d’autres. </a:t>
            </a:r>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25</a:t>
            </a:fld>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28600"/>
            <a:ext cx="8514528" cy="990600"/>
          </a:xfrm>
        </p:spPr>
        <p:txBody>
          <a:bodyPr>
            <a:noAutofit/>
          </a:bodyPr>
          <a:lstStyle/>
          <a:p>
            <a:r>
              <a:rPr lang="fr-FR" sz="3600" b="1" dirty="0">
                <a:solidFill>
                  <a:schemeClr val="accent6">
                    <a:lumMod val="75000"/>
                  </a:schemeClr>
                </a:solidFill>
              </a:rPr>
              <a:t>Quelle trace d’institutionnalisation dans la classe – Les exemples génériques ?</a:t>
            </a:r>
            <a:endParaRPr lang="fr-FR" sz="3600" dirty="0"/>
          </a:p>
        </p:txBody>
      </p:sp>
      <p:sp>
        <p:nvSpPr>
          <p:cNvPr id="3" name="Espace réservé du contenu 2"/>
          <p:cNvSpPr>
            <a:spLocks noGrp="1"/>
          </p:cNvSpPr>
          <p:nvPr>
            <p:ph sz="quarter" idx="1"/>
          </p:nvPr>
        </p:nvSpPr>
        <p:spPr>
          <a:xfrm>
            <a:off x="612648" y="1600200"/>
            <a:ext cx="8153400" cy="4925144"/>
          </a:xfrm>
        </p:spPr>
        <p:txBody>
          <a:bodyPr>
            <a:normAutofit lnSpcReduction="10000"/>
          </a:bodyPr>
          <a:lstStyle/>
          <a:p>
            <a:r>
              <a:rPr lang="fr-FR" dirty="0"/>
              <a:t>Utiliser des exemples dont les procédures ont été verbalisées et justifiées en classe </a:t>
            </a:r>
            <a:r>
              <a:rPr lang="fr-FR" b="1" dirty="0"/>
              <a:t>pour mettre en évidence les procédures adaptées</a:t>
            </a:r>
            <a:r>
              <a:rPr lang="fr-FR" dirty="0"/>
              <a:t>.</a:t>
            </a:r>
          </a:p>
          <a:p>
            <a:r>
              <a:rPr lang="fr-FR" dirty="0"/>
              <a:t>Intégrer des expressions s’appuyant sur </a:t>
            </a:r>
            <a:r>
              <a:rPr lang="fr-FR" b="1" u="sng" dirty="0"/>
              <a:t>le sens </a:t>
            </a:r>
            <a:r>
              <a:rPr lang="fr-FR" dirty="0"/>
              <a:t>: </a:t>
            </a:r>
          </a:p>
          <a:p>
            <a:pPr>
              <a:buNone/>
            </a:pPr>
            <a:r>
              <a:rPr lang="fr-FR" dirty="0"/>
              <a:t>   «30 objets, c’est 10 fois plus d’objets que 3 objets, donc cela va peser 10 fois plus lourd. </a:t>
            </a:r>
          </a:p>
          <a:p>
            <a:pPr>
              <a:buNone/>
            </a:pPr>
            <a:r>
              <a:rPr lang="fr-FR" dirty="0"/>
              <a:t>   Comme 3 </a:t>
            </a:r>
            <a:r>
              <a:rPr lang="fr-FR" b="1" dirty="0"/>
              <a:t>objets</a:t>
            </a:r>
            <a:r>
              <a:rPr lang="fr-FR" dirty="0"/>
              <a:t> pèsent 7 </a:t>
            </a:r>
            <a:r>
              <a:rPr lang="fr-FR" b="1" dirty="0"/>
              <a:t>kg</a:t>
            </a:r>
            <a:r>
              <a:rPr lang="fr-FR" dirty="0"/>
              <a:t>, alors 30 </a:t>
            </a:r>
            <a:r>
              <a:rPr lang="fr-FR" b="1" dirty="0"/>
              <a:t>objets</a:t>
            </a:r>
            <a:r>
              <a:rPr lang="fr-FR" dirty="0"/>
              <a:t> pèsent 10 fois 7 kg, c’est-à-dire 70</a:t>
            </a:r>
            <a:r>
              <a:rPr lang="fr-FR" b="1" dirty="0"/>
              <a:t>kg</a:t>
            </a:r>
            <a:r>
              <a:rPr lang="fr-FR" dirty="0"/>
              <a:t>. » </a:t>
            </a:r>
            <a:r>
              <a:rPr lang="fr-FR" dirty="0">
                <a:solidFill>
                  <a:srgbClr val="FF0000"/>
                </a:solidFill>
              </a:rPr>
              <a:t> </a:t>
            </a:r>
          </a:p>
          <a:p>
            <a:r>
              <a:rPr lang="fr-FR" dirty="0"/>
              <a:t>Ne pas introduire la proportionnalité à l’aide de tableaux de proportionnalité</a:t>
            </a:r>
          </a:p>
          <a:p>
            <a:r>
              <a:rPr lang="fr-FR" dirty="0"/>
              <a:t>Faire apparaître systématiquement les unités</a:t>
            </a:r>
          </a:p>
          <a:p>
            <a:endParaRPr lang="fr-FR" dirty="0"/>
          </a:p>
          <a:p>
            <a:endParaRPr lang="fr-FR" dirty="0"/>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26</a:t>
            </a:fld>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28600"/>
            <a:ext cx="8586536" cy="990600"/>
          </a:xfrm>
        </p:spPr>
        <p:txBody>
          <a:bodyPr>
            <a:normAutofit fontScale="90000"/>
          </a:bodyPr>
          <a:lstStyle/>
          <a:p>
            <a:r>
              <a:rPr lang="fr-FR" dirty="0"/>
              <a:t>Analyse vidéo – </a:t>
            </a:r>
            <a:r>
              <a:rPr lang="fr-FR" dirty="0">
                <a:solidFill>
                  <a:schemeClr val="tx2">
                    <a:lumMod val="75000"/>
                  </a:schemeClr>
                </a:solidFill>
              </a:rPr>
              <a:t>Calcul- Proportionnalité </a:t>
            </a:r>
          </a:p>
        </p:txBody>
      </p:sp>
      <p:sp>
        <p:nvSpPr>
          <p:cNvPr id="3" name="Espace réservé du contenu 2"/>
          <p:cNvSpPr>
            <a:spLocks noGrp="1"/>
          </p:cNvSpPr>
          <p:nvPr>
            <p:ph sz="quarter" idx="1"/>
          </p:nvPr>
        </p:nvSpPr>
        <p:spPr/>
        <p:txBody>
          <a:bodyPr/>
          <a:lstStyle/>
          <a:p>
            <a:endParaRPr lang="fr-FR" dirty="0"/>
          </a:p>
          <a:p>
            <a:r>
              <a:rPr lang="fr-FR" dirty="0"/>
              <a:t>Vidéo- </a:t>
            </a:r>
            <a:r>
              <a:rPr lang="fr-FR" dirty="0">
                <a:solidFill>
                  <a:schemeClr val="tx2">
                    <a:lumMod val="75000"/>
                  </a:schemeClr>
                </a:solidFill>
              </a:rPr>
              <a:t>Calcul </a:t>
            </a:r>
            <a:r>
              <a:rPr lang="fr-FR" dirty="0"/>
              <a:t>– </a:t>
            </a:r>
            <a:r>
              <a:rPr lang="fr-FR" dirty="0">
                <a:hlinkClick r:id="rId3" action="ppaction://hlinkfile"/>
              </a:rPr>
              <a:t>Proportionnalité-</a:t>
            </a:r>
            <a:r>
              <a:rPr lang="fr-FR" dirty="0"/>
              <a:t> CM1/CM2</a:t>
            </a:r>
          </a:p>
          <a:p>
            <a:pPr>
              <a:buNone/>
            </a:pPr>
            <a:endParaRPr lang="fr-FR" dirty="0"/>
          </a:p>
          <a:p>
            <a:pPr>
              <a:lnSpc>
                <a:spcPct val="107000"/>
              </a:lnSpc>
              <a:buFont typeface="Wingdings" panose="05000000000000000000" pitchFamily="2" charset="2"/>
              <a:buChar char="Ø"/>
              <a:tabLst>
                <a:tab pos="5291455" algn="l"/>
              </a:tabLst>
            </a:pPr>
            <a:r>
              <a:rPr lang="fr-FR" sz="2800" dirty="0">
                <a:latin typeface="Calibri" panose="020F0502020204030204" pitchFamily="34" charset="0"/>
                <a:ea typeface="Calibri" panose="020F0502020204030204" pitchFamily="34" charset="0"/>
                <a:cs typeface="Times New Roman" panose="02020603050405020304" pitchFamily="18" charset="0"/>
              </a:rPr>
              <a:t>Quelle place pour cette modalité de travail ?</a:t>
            </a:r>
          </a:p>
          <a:p>
            <a:pPr>
              <a:lnSpc>
                <a:spcPct val="107000"/>
              </a:lnSpc>
              <a:buFont typeface="Wingdings" panose="05000000000000000000" pitchFamily="2" charset="2"/>
              <a:buChar char="Ø"/>
              <a:tabLst>
                <a:tab pos="5291455" algn="l"/>
              </a:tabLst>
            </a:pPr>
            <a:r>
              <a:rPr lang="fr-FR" sz="2800" dirty="0">
                <a:latin typeface="Calibri" panose="020F0502020204030204" pitchFamily="34" charset="0"/>
                <a:ea typeface="Calibri" panose="020F0502020204030204" pitchFamily="34" charset="0"/>
                <a:cs typeface="Times New Roman" panose="02020603050405020304" pitchFamily="18" charset="0"/>
              </a:rPr>
              <a:t>Quelle régularité au cours de l’année scolaire ?</a:t>
            </a:r>
          </a:p>
          <a:p>
            <a:pPr>
              <a:lnSpc>
                <a:spcPct val="107000"/>
              </a:lnSpc>
              <a:buFont typeface="Wingdings" panose="05000000000000000000" pitchFamily="2" charset="2"/>
              <a:buChar char="Ø"/>
              <a:tabLst>
                <a:tab pos="5291455" algn="l"/>
              </a:tabLst>
            </a:pPr>
            <a:r>
              <a:rPr lang="fr-FR" sz="2800" dirty="0">
                <a:latin typeface="Calibri" panose="020F0502020204030204" pitchFamily="34" charset="0"/>
                <a:ea typeface="Calibri" panose="020F0502020204030204" pitchFamily="34" charset="0"/>
                <a:cs typeface="Times New Roman" panose="02020603050405020304" pitchFamily="18" charset="0"/>
              </a:rPr>
              <a:t>Quel intérêt de cette modalité de travail ?</a:t>
            </a:r>
            <a:r>
              <a:rPr lang="fr-FR" sz="3200" dirty="0">
                <a:latin typeface="Calibri" panose="020F0502020204030204" pitchFamily="34" charset="0"/>
                <a:ea typeface="Calibri" panose="020F0502020204030204" pitchFamily="34" charset="0"/>
                <a:cs typeface="Times New Roman" panose="02020603050405020304" pitchFamily="18" charset="0"/>
              </a:rPr>
              <a:t> </a:t>
            </a:r>
            <a:endParaRPr lang="fr-FR" dirty="0"/>
          </a:p>
          <a:p>
            <a:endParaRPr lang="fr-FR" dirty="0"/>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27</a:t>
            </a:fld>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E736F-5233-4843-8F77-945C046EB42D}"/>
              </a:ext>
            </a:extLst>
          </p:cNvPr>
          <p:cNvSpPr>
            <a:spLocks noGrp="1"/>
          </p:cNvSpPr>
          <p:nvPr>
            <p:ph type="title"/>
          </p:nvPr>
        </p:nvSpPr>
        <p:spPr/>
        <p:txBody>
          <a:bodyPr/>
          <a:lstStyle/>
          <a:p>
            <a:r>
              <a:rPr lang="fr-FR" dirty="0"/>
              <a:t>Analyse vidéo – Calculs proposés</a:t>
            </a:r>
            <a:endParaRPr lang="fr-FR" dirty="0">
              <a:solidFill>
                <a:schemeClr val="tx1"/>
              </a:solidFill>
            </a:endParaRPr>
          </a:p>
        </p:txBody>
      </p:sp>
      <p:sp>
        <p:nvSpPr>
          <p:cNvPr id="3" name="Espace réservé du contenu 2">
            <a:extLst>
              <a:ext uri="{FF2B5EF4-FFF2-40B4-BE49-F238E27FC236}">
                <a16:creationId xmlns:a16="http://schemas.microsoft.com/office/drawing/2014/main" id="{8D778C29-DF40-4F6F-8850-25FBC55EE2AE}"/>
              </a:ext>
            </a:extLst>
          </p:cNvPr>
          <p:cNvSpPr txBox="1">
            <a:spLocks/>
          </p:cNvSpPr>
          <p:nvPr/>
        </p:nvSpPr>
        <p:spPr>
          <a:xfrm>
            <a:off x="495300" y="1700808"/>
            <a:ext cx="8153400" cy="4281859"/>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Arial" panose="020B0604020202020204" pitchFamily="34" charset="0"/>
              <a:buNone/>
            </a:pPr>
            <a:r>
              <a:rPr lang="fr-FR" altLang="fr-FR" sz="3200" b="1" dirty="0"/>
              <a:t>3 objets identiques pèsent ensemble 7 kg.</a:t>
            </a:r>
          </a:p>
          <a:p>
            <a:pPr marL="0" indent="0">
              <a:buFont typeface="Arial" panose="020B0604020202020204" pitchFamily="34" charset="0"/>
              <a:buNone/>
            </a:pPr>
            <a:endParaRPr lang="fr-FR" altLang="fr-FR" sz="3200" b="1" dirty="0"/>
          </a:p>
          <a:p>
            <a:pPr marL="0" indent="0" algn="ctr">
              <a:buFont typeface="Arial" panose="020B0604020202020204" pitchFamily="34" charset="0"/>
              <a:buNone/>
            </a:pPr>
            <a:r>
              <a:rPr lang="fr-FR" altLang="fr-FR" sz="3200" b="1" dirty="0">
                <a:solidFill>
                  <a:srgbClr val="FF0000"/>
                </a:solidFill>
              </a:rPr>
              <a:t>CM1</a:t>
            </a:r>
          </a:p>
          <a:p>
            <a:pPr marL="0" indent="0" algn="ctr">
              <a:buFont typeface="Arial" panose="020B0604020202020204" pitchFamily="34" charset="0"/>
              <a:buNone/>
            </a:pPr>
            <a:r>
              <a:rPr lang="fr-FR" altLang="fr-FR" sz="3200" b="1" dirty="0"/>
              <a:t>Combien pèsent ensemble 30 de ces objets ?</a:t>
            </a:r>
          </a:p>
          <a:p>
            <a:pPr marL="0" indent="0" algn="ctr">
              <a:buFont typeface="Arial" panose="020B0604020202020204" pitchFamily="34" charset="0"/>
              <a:buNone/>
            </a:pPr>
            <a:endParaRPr lang="fr-FR" altLang="fr-FR" sz="3200" b="1" dirty="0"/>
          </a:p>
          <a:p>
            <a:pPr marL="0" indent="0" algn="ctr">
              <a:buFont typeface="Arial" panose="020B0604020202020204" pitchFamily="34" charset="0"/>
              <a:buNone/>
            </a:pPr>
            <a:r>
              <a:rPr lang="fr-FR" altLang="fr-FR" sz="3200" b="1" dirty="0">
                <a:solidFill>
                  <a:srgbClr val="FF0000"/>
                </a:solidFill>
              </a:rPr>
              <a:t>CM2</a:t>
            </a:r>
          </a:p>
          <a:p>
            <a:pPr marL="0" indent="0" algn="ctr">
              <a:buFont typeface="Arial" panose="020B0604020202020204" pitchFamily="34" charset="0"/>
              <a:buNone/>
            </a:pPr>
            <a:r>
              <a:rPr lang="fr-FR" altLang="fr-FR" sz="3200" b="1" dirty="0"/>
              <a:t>Combien pèsent ensemble 60 de ces objets ?</a:t>
            </a:r>
          </a:p>
          <a:p>
            <a:pPr marL="0" indent="0" algn="ctr">
              <a:buFont typeface="Arial" panose="020B0604020202020204" pitchFamily="34" charset="0"/>
              <a:buNone/>
            </a:pPr>
            <a:endParaRPr lang="fr-FR" altLang="fr-FR" sz="3600" b="1" dirty="0"/>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28</a:t>
            </a:fld>
            <a:endParaRPr lang="fr-FR"/>
          </a:p>
        </p:txBody>
      </p:sp>
    </p:spTree>
    <p:extLst>
      <p:ext uri="{BB962C8B-B14F-4D97-AF65-F5344CB8AC3E}">
        <p14:creationId xmlns:p14="http://schemas.microsoft.com/office/powerpoint/2010/main" val="4052262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E736F-5233-4843-8F77-945C046EB42D}"/>
              </a:ext>
            </a:extLst>
          </p:cNvPr>
          <p:cNvSpPr>
            <a:spLocks noGrp="1"/>
          </p:cNvSpPr>
          <p:nvPr>
            <p:ph type="title"/>
          </p:nvPr>
        </p:nvSpPr>
        <p:spPr/>
        <p:txBody>
          <a:bodyPr/>
          <a:lstStyle/>
          <a:p>
            <a:r>
              <a:rPr lang="fr-FR" dirty="0"/>
              <a:t>Analyse vidéo – Calculs proposés</a:t>
            </a:r>
            <a:endParaRPr lang="fr-FR" dirty="0">
              <a:solidFill>
                <a:schemeClr val="tx1"/>
              </a:solidFill>
            </a:endParaRPr>
          </a:p>
        </p:txBody>
      </p:sp>
      <p:sp>
        <p:nvSpPr>
          <p:cNvPr id="3" name="Espace réservé du contenu 2">
            <a:extLst>
              <a:ext uri="{FF2B5EF4-FFF2-40B4-BE49-F238E27FC236}">
                <a16:creationId xmlns:a16="http://schemas.microsoft.com/office/drawing/2014/main" id="{8D778C29-DF40-4F6F-8850-25FBC55EE2AE}"/>
              </a:ext>
            </a:extLst>
          </p:cNvPr>
          <p:cNvSpPr txBox="1">
            <a:spLocks/>
          </p:cNvSpPr>
          <p:nvPr/>
        </p:nvSpPr>
        <p:spPr>
          <a:xfrm>
            <a:off x="495300" y="1700808"/>
            <a:ext cx="8153400" cy="4281859"/>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Arial" panose="020B0604020202020204" pitchFamily="34" charset="0"/>
              <a:buNone/>
            </a:pPr>
            <a:r>
              <a:rPr lang="fr-FR" altLang="fr-FR" sz="3200" b="1" dirty="0"/>
              <a:t>7 objets identiques pèsent ensemble 5 kg.</a:t>
            </a:r>
          </a:p>
          <a:p>
            <a:pPr marL="0" indent="0">
              <a:buFont typeface="Arial" panose="020B0604020202020204" pitchFamily="34" charset="0"/>
              <a:buNone/>
            </a:pPr>
            <a:endParaRPr lang="fr-FR" altLang="fr-FR" sz="3200" b="1" dirty="0"/>
          </a:p>
          <a:p>
            <a:pPr marL="0" indent="0" algn="ctr">
              <a:buFont typeface="Arial" panose="020B0604020202020204" pitchFamily="34" charset="0"/>
              <a:buNone/>
            </a:pPr>
            <a:r>
              <a:rPr lang="fr-FR" altLang="fr-FR" sz="3200" b="1" dirty="0">
                <a:solidFill>
                  <a:srgbClr val="FF0000"/>
                </a:solidFill>
              </a:rPr>
              <a:t>CM1</a:t>
            </a:r>
          </a:p>
          <a:p>
            <a:pPr marL="0" indent="0" algn="ctr">
              <a:buFont typeface="Arial" panose="020B0604020202020204" pitchFamily="34" charset="0"/>
              <a:buNone/>
            </a:pPr>
            <a:r>
              <a:rPr lang="fr-FR" altLang="fr-FR" sz="3200" b="1" dirty="0"/>
              <a:t>Combien pèsent ensemble 21 de ces objets ?</a:t>
            </a:r>
          </a:p>
          <a:p>
            <a:pPr marL="0" indent="0" algn="ctr">
              <a:buFont typeface="Arial" panose="020B0604020202020204" pitchFamily="34" charset="0"/>
              <a:buNone/>
            </a:pPr>
            <a:endParaRPr lang="fr-FR" altLang="fr-FR" sz="3200" b="1" dirty="0"/>
          </a:p>
          <a:p>
            <a:pPr marL="0" indent="0" algn="ctr">
              <a:buFont typeface="Arial" panose="020B0604020202020204" pitchFamily="34" charset="0"/>
              <a:buNone/>
            </a:pPr>
            <a:r>
              <a:rPr lang="fr-FR" altLang="fr-FR" sz="3200" b="1" dirty="0">
                <a:solidFill>
                  <a:srgbClr val="FF0000"/>
                </a:solidFill>
              </a:rPr>
              <a:t>CM2</a:t>
            </a:r>
          </a:p>
          <a:p>
            <a:pPr marL="0" indent="0" algn="ctr">
              <a:buFont typeface="Arial" panose="020B0604020202020204" pitchFamily="34" charset="0"/>
              <a:buNone/>
            </a:pPr>
            <a:r>
              <a:rPr lang="fr-FR" altLang="fr-FR" sz="3200" b="1" dirty="0"/>
              <a:t>Combien pèsent ensemble 420 de ces objets ?</a:t>
            </a:r>
          </a:p>
          <a:p>
            <a:pPr marL="0" indent="0" algn="ctr">
              <a:buFont typeface="Arial" panose="020B0604020202020204" pitchFamily="34" charset="0"/>
              <a:buNone/>
            </a:pPr>
            <a:endParaRPr lang="fr-FR" altLang="fr-FR" sz="3600" b="1" dirty="0"/>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29</a:t>
            </a:fld>
            <a:endParaRPr lang="fr-FR"/>
          </a:p>
        </p:txBody>
      </p:sp>
    </p:spTree>
    <p:extLst>
      <p:ext uri="{BB962C8B-B14F-4D97-AF65-F5344CB8AC3E}">
        <p14:creationId xmlns:p14="http://schemas.microsoft.com/office/powerpoint/2010/main" val="13529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Un problème de proportionnalité</a:t>
            </a:r>
          </a:p>
        </p:txBody>
      </p:sp>
      <p:sp>
        <p:nvSpPr>
          <p:cNvPr id="3" name="Espace réservé du contenu 2"/>
          <p:cNvSpPr>
            <a:spLocks noGrp="1"/>
          </p:cNvSpPr>
          <p:nvPr>
            <p:ph sz="quarter" idx="1"/>
          </p:nvPr>
        </p:nvSpPr>
        <p:spPr>
          <a:xfrm>
            <a:off x="251520" y="1600200"/>
            <a:ext cx="8712968" cy="4997152"/>
          </a:xfrm>
        </p:spPr>
        <p:txBody>
          <a:bodyPr>
            <a:normAutofit fontScale="92500" lnSpcReduction="20000"/>
          </a:bodyPr>
          <a:lstStyle/>
          <a:p>
            <a:r>
              <a:rPr lang="fr-FR" sz="4000" b="1" dirty="0"/>
              <a:t>Enoncé</a:t>
            </a:r>
          </a:p>
          <a:p>
            <a:pPr>
              <a:buNone/>
            </a:pPr>
            <a:r>
              <a:rPr lang="fr-FR" sz="4300" dirty="0"/>
              <a:t>« Dans la recette du poulet au citron, il faut 2 citrons pour 5 personnes.</a:t>
            </a:r>
          </a:p>
          <a:p>
            <a:pPr>
              <a:buNone/>
            </a:pPr>
            <a:r>
              <a:rPr lang="fr-FR" sz="4300" dirty="0"/>
              <a:t>Combien faut-il de citrons pour 20 personnes? »</a:t>
            </a:r>
          </a:p>
          <a:p>
            <a:pPr>
              <a:buNone/>
            </a:pPr>
            <a:endParaRPr lang="fr-FR" sz="4000" dirty="0"/>
          </a:p>
          <a:p>
            <a:pPr>
              <a:buNone/>
            </a:pPr>
            <a:r>
              <a:rPr lang="fr-FR" sz="4000" dirty="0"/>
              <a:t>Peut-on trouver la réponse?</a:t>
            </a:r>
          </a:p>
          <a:p>
            <a:pPr>
              <a:buNone/>
            </a:pPr>
            <a:r>
              <a:rPr lang="fr-FR" sz="4000" dirty="0"/>
              <a:t>Si non, pourquoi? Si oui, quelle est la réponse?</a:t>
            </a:r>
          </a:p>
          <a:p>
            <a:pPr>
              <a:buNone/>
            </a:pPr>
            <a:endParaRPr lang="fr-FR" sz="4000" dirty="0"/>
          </a:p>
        </p:txBody>
      </p:sp>
      <p:sp>
        <p:nvSpPr>
          <p:cNvPr id="4" name="ZoneTexte 3"/>
          <p:cNvSpPr txBox="1"/>
          <p:nvPr/>
        </p:nvSpPr>
        <p:spPr>
          <a:xfrm>
            <a:off x="4860032" y="6165304"/>
            <a:ext cx="4032448" cy="461665"/>
          </a:xfrm>
          <a:prstGeom prst="rect">
            <a:avLst/>
          </a:prstGeom>
          <a:noFill/>
        </p:spPr>
        <p:txBody>
          <a:bodyPr wrap="square" rtlCol="0">
            <a:spAutoFit/>
          </a:bodyPr>
          <a:lstStyle/>
          <a:p>
            <a:r>
              <a:rPr lang="fr-FR" sz="2400" dirty="0"/>
              <a:t>Extrait de Petit x, </a:t>
            </a:r>
            <a:r>
              <a:rPr lang="fr-FR" sz="2400" dirty="0" err="1"/>
              <a:t>A.Simard</a:t>
            </a:r>
            <a:endParaRPr lang="fr-FR" sz="2400" dirty="0"/>
          </a:p>
        </p:txBody>
      </p:sp>
      <p:sp>
        <p:nvSpPr>
          <p:cNvPr id="5" name="Espace réservé du numéro de diapositive 4"/>
          <p:cNvSpPr>
            <a:spLocks noGrp="1"/>
          </p:cNvSpPr>
          <p:nvPr>
            <p:ph type="sldNum" sz="quarter" idx="12"/>
          </p:nvPr>
        </p:nvSpPr>
        <p:spPr/>
        <p:txBody>
          <a:bodyPr>
            <a:normAutofit fontScale="85000" lnSpcReduction="20000"/>
          </a:bodyPr>
          <a:lstStyle/>
          <a:p>
            <a:fld id="{54E10D6D-9519-4027-B3D8-BAC2219C33B6}" type="slidenum">
              <a:rPr lang="fr-FR" smtClean="0"/>
              <a:pPr/>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E736F-5233-4843-8F77-945C046EB42D}"/>
              </a:ext>
            </a:extLst>
          </p:cNvPr>
          <p:cNvSpPr>
            <a:spLocks noGrp="1"/>
          </p:cNvSpPr>
          <p:nvPr>
            <p:ph type="title"/>
          </p:nvPr>
        </p:nvSpPr>
        <p:spPr/>
        <p:txBody>
          <a:bodyPr/>
          <a:lstStyle/>
          <a:p>
            <a:r>
              <a:rPr lang="fr-FR" dirty="0"/>
              <a:t>Analyse vidéo – Calculs proposés</a:t>
            </a:r>
            <a:endParaRPr lang="fr-FR" dirty="0">
              <a:solidFill>
                <a:schemeClr val="tx1"/>
              </a:solidFill>
            </a:endParaRPr>
          </a:p>
        </p:txBody>
      </p:sp>
      <p:sp>
        <p:nvSpPr>
          <p:cNvPr id="3" name="Espace réservé du contenu 2">
            <a:extLst>
              <a:ext uri="{FF2B5EF4-FFF2-40B4-BE49-F238E27FC236}">
                <a16:creationId xmlns:a16="http://schemas.microsoft.com/office/drawing/2014/main" id="{8D778C29-DF40-4F6F-8850-25FBC55EE2AE}"/>
              </a:ext>
            </a:extLst>
          </p:cNvPr>
          <p:cNvSpPr txBox="1">
            <a:spLocks/>
          </p:cNvSpPr>
          <p:nvPr/>
        </p:nvSpPr>
        <p:spPr>
          <a:xfrm>
            <a:off x="495300" y="1700808"/>
            <a:ext cx="8153400" cy="4281859"/>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Arial" panose="020B0604020202020204" pitchFamily="34" charset="0"/>
              <a:buNone/>
            </a:pPr>
            <a:r>
              <a:rPr lang="fr-FR" altLang="fr-FR" sz="3200" b="1" dirty="0"/>
              <a:t>10 objets identiques pèsent ensemble 42 kg.</a:t>
            </a:r>
          </a:p>
          <a:p>
            <a:pPr marL="0" indent="0">
              <a:buFont typeface="Arial" panose="020B0604020202020204" pitchFamily="34" charset="0"/>
              <a:buNone/>
            </a:pPr>
            <a:endParaRPr lang="fr-FR" altLang="fr-FR" sz="3200" b="1" dirty="0"/>
          </a:p>
          <a:p>
            <a:pPr marL="0" indent="0" algn="ctr">
              <a:buFont typeface="Arial" panose="020B0604020202020204" pitchFamily="34" charset="0"/>
              <a:buNone/>
            </a:pPr>
            <a:r>
              <a:rPr lang="fr-FR" altLang="fr-FR" sz="3200" b="1" dirty="0">
                <a:solidFill>
                  <a:srgbClr val="FF0000"/>
                </a:solidFill>
              </a:rPr>
              <a:t>CM1</a:t>
            </a:r>
          </a:p>
          <a:p>
            <a:pPr marL="0" indent="0" algn="ctr">
              <a:buFont typeface="Arial" panose="020B0604020202020204" pitchFamily="34" charset="0"/>
              <a:buNone/>
            </a:pPr>
            <a:r>
              <a:rPr lang="fr-FR" altLang="fr-FR" sz="3200" b="1" dirty="0"/>
              <a:t>Combien pèsent ensemble 5 de ces objets ?</a:t>
            </a:r>
          </a:p>
          <a:p>
            <a:pPr marL="0" indent="0" algn="ctr">
              <a:buFont typeface="Arial" panose="020B0604020202020204" pitchFamily="34" charset="0"/>
              <a:buNone/>
            </a:pPr>
            <a:endParaRPr lang="fr-FR" altLang="fr-FR" sz="3200" b="1" dirty="0"/>
          </a:p>
          <a:p>
            <a:pPr marL="0" indent="0" algn="ctr">
              <a:buFont typeface="Arial" panose="020B0604020202020204" pitchFamily="34" charset="0"/>
              <a:buNone/>
            </a:pPr>
            <a:r>
              <a:rPr lang="fr-FR" altLang="fr-FR" sz="3200" b="1" dirty="0">
                <a:solidFill>
                  <a:srgbClr val="FF0000"/>
                </a:solidFill>
              </a:rPr>
              <a:t>CM2</a:t>
            </a:r>
          </a:p>
          <a:p>
            <a:pPr marL="0" indent="0" algn="ctr">
              <a:buFont typeface="Arial" panose="020B0604020202020204" pitchFamily="34" charset="0"/>
              <a:buNone/>
            </a:pPr>
            <a:r>
              <a:rPr lang="fr-FR" altLang="fr-FR" sz="3200" b="1" dirty="0"/>
              <a:t>Combien pèsent ensemble 15 de ces objets ?</a:t>
            </a:r>
          </a:p>
          <a:p>
            <a:pPr marL="0" indent="0" algn="ctr">
              <a:buFont typeface="Arial" panose="020B0604020202020204" pitchFamily="34" charset="0"/>
              <a:buNone/>
            </a:pPr>
            <a:endParaRPr lang="fr-FR" altLang="fr-FR" sz="3600" b="1" dirty="0"/>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30</a:t>
            </a:fld>
            <a:endParaRPr lang="fr-FR"/>
          </a:p>
        </p:txBody>
      </p:sp>
    </p:spTree>
    <p:extLst>
      <p:ext uri="{BB962C8B-B14F-4D97-AF65-F5344CB8AC3E}">
        <p14:creationId xmlns:p14="http://schemas.microsoft.com/office/powerpoint/2010/main" val="3012806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E736F-5233-4843-8F77-945C046EB42D}"/>
              </a:ext>
            </a:extLst>
          </p:cNvPr>
          <p:cNvSpPr>
            <a:spLocks noGrp="1"/>
          </p:cNvSpPr>
          <p:nvPr>
            <p:ph type="title"/>
          </p:nvPr>
        </p:nvSpPr>
        <p:spPr/>
        <p:txBody>
          <a:bodyPr/>
          <a:lstStyle/>
          <a:p>
            <a:r>
              <a:rPr lang="fr-FR" dirty="0"/>
              <a:t>Analyse vidéo – Calculs proposés</a:t>
            </a:r>
            <a:endParaRPr lang="fr-FR" dirty="0">
              <a:solidFill>
                <a:srgbClr val="002060"/>
              </a:solidFill>
            </a:endParaRPr>
          </a:p>
        </p:txBody>
      </p:sp>
      <p:sp>
        <p:nvSpPr>
          <p:cNvPr id="3" name="Espace réservé du contenu 2">
            <a:extLst>
              <a:ext uri="{FF2B5EF4-FFF2-40B4-BE49-F238E27FC236}">
                <a16:creationId xmlns:a16="http://schemas.microsoft.com/office/drawing/2014/main" id="{8D778C29-DF40-4F6F-8850-25FBC55EE2AE}"/>
              </a:ext>
            </a:extLst>
          </p:cNvPr>
          <p:cNvSpPr txBox="1">
            <a:spLocks/>
          </p:cNvSpPr>
          <p:nvPr/>
        </p:nvSpPr>
        <p:spPr>
          <a:xfrm>
            <a:off x="495300" y="1700808"/>
            <a:ext cx="8153400" cy="4281859"/>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Arial" panose="020B0604020202020204" pitchFamily="34" charset="0"/>
              <a:buNone/>
            </a:pPr>
            <a:r>
              <a:rPr lang="fr-FR" altLang="fr-FR" sz="3200" b="1" dirty="0"/>
              <a:t>10 objets identiques pèsent ensemble 45 kg.</a:t>
            </a:r>
          </a:p>
          <a:p>
            <a:pPr marL="0" indent="0">
              <a:buFont typeface="Arial" panose="020B0604020202020204" pitchFamily="34" charset="0"/>
              <a:buNone/>
            </a:pPr>
            <a:endParaRPr lang="fr-FR" altLang="fr-FR" sz="3200" b="1" dirty="0"/>
          </a:p>
          <a:p>
            <a:pPr marL="0" indent="0" algn="ctr">
              <a:buFont typeface="Arial" panose="020B0604020202020204" pitchFamily="34" charset="0"/>
              <a:buNone/>
            </a:pPr>
            <a:r>
              <a:rPr lang="fr-FR" altLang="fr-FR" sz="3200" b="1" dirty="0">
                <a:solidFill>
                  <a:srgbClr val="FF0000"/>
                </a:solidFill>
              </a:rPr>
              <a:t>CM1</a:t>
            </a:r>
          </a:p>
          <a:p>
            <a:pPr marL="0" indent="0" algn="ctr">
              <a:buFont typeface="Arial" panose="020B0604020202020204" pitchFamily="34" charset="0"/>
              <a:buNone/>
            </a:pPr>
            <a:r>
              <a:rPr lang="fr-FR" altLang="fr-FR" sz="3200" b="1" dirty="0"/>
              <a:t>Combien pèsent ensemble 2 de ces objets ?</a:t>
            </a:r>
          </a:p>
          <a:p>
            <a:pPr marL="0" indent="0" algn="ctr">
              <a:buFont typeface="Arial" panose="020B0604020202020204" pitchFamily="34" charset="0"/>
              <a:buNone/>
            </a:pPr>
            <a:endParaRPr lang="fr-FR" altLang="fr-FR" sz="3200" b="1" dirty="0"/>
          </a:p>
          <a:p>
            <a:pPr marL="0" indent="0" algn="ctr">
              <a:buFont typeface="Arial" panose="020B0604020202020204" pitchFamily="34" charset="0"/>
              <a:buNone/>
            </a:pPr>
            <a:r>
              <a:rPr lang="fr-FR" altLang="fr-FR" sz="3200" b="1" dirty="0">
                <a:solidFill>
                  <a:srgbClr val="FF0000"/>
                </a:solidFill>
              </a:rPr>
              <a:t>CM2</a:t>
            </a:r>
          </a:p>
          <a:p>
            <a:pPr marL="0" indent="0" algn="ctr">
              <a:buFont typeface="Arial" panose="020B0604020202020204" pitchFamily="34" charset="0"/>
              <a:buNone/>
            </a:pPr>
            <a:r>
              <a:rPr lang="fr-FR" altLang="fr-FR" sz="3200" b="1" dirty="0"/>
              <a:t>Combien pèsent ensemble 3 de ces objets ?</a:t>
            </a:r>
          </a:p>
          <a:p>
            <a:pPr marL="0" indent="0" algn="ctr">
              <a:buFont typeface="Arial" panose="020B0604020202020204" pitchFamily="34" charset="0"/>
              <a:buNone/>
            </a:pPr>
            <a:endParaRPr lang="fr-FR" altLang="fr-FR" sz="3600" b="1" dirty="0"/>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31</a:t>
            </a:fld>
            <a:endParaRPr lang="fr-FR"/>
          </a:p>
        </p:txBody>
      </p:sp>
    </p:spTree>
    <p:extLst>
      <p:ext uri="{BB962C8B-B14F-4D97-AF65-F5344CB8AC3E}">
        <p14:creationId xmlns:p14="http://schemas.microsoft.com/office/powerpoint/2010/main" val="322995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E736F-5233-4843-8F77-945C046EB42D}"/>
              </a:ext>
            </a:extLst>
          </p:cNvPr>
          <p:cNvSpPr>
            <a:spLocks noGrp="1"/>
          </p:cNvSpPr>
          <p:nvPr>
            <p:ph type="title"/>
          </p:nvPr>
        </p:nvSpPr>
        <p:spPr/>
        <p:txBody>
          <a:bodyPr/>
          <a:lstStyle/>
          <a:p>
            <a:r>
              <a:rPr lang="fr-FR" dirty="0"/>
              <a:t>Analyse vidéo – Calculs proposés</a:t>
            </a:r>
            <a:endParaRPr lang="fr-FR" dirty="0">
              <a:solidFill>
                <a:srgbClr val="002060"/>
              </a:solidFill>
            </a:endParaRPr>
          </a:p>
        </p:txBody>
      </p:sp>
      <p:sp>
        <p:nvSpPr>
          <p:cNvPr id="3" name="Espace réservé du contenu 2">
            <a:extLst>
              <a:ext uri="{FF2B5EF4-FFF2-40B4-BE49-F238E27FC236}">
                <a16:creationId xmlns:a16="http://schemas.microsoft.com/office/drawing/2014/main" id="{8D778C29-DF40-4F6F-8850-25FBC55EE2AE}"/>
              </a:ext>
            </a:extLst>
          </p:cNvPr>
          <p:cNvSpPr txBox="1">
            <a:spLocks/>
          </p:cNvSpPr>
          <p:nvPr/>
        </p:nvSpPr>
        <p:spPr>
          <a:xfrm>
            <a:off x="495300" y="1700808"/>
            <a:ext cx="8153400" cy="4281859"/>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Arial" panose="020B0604020202020204" pitchFamily="34" charset="0"/>
              <a:buNone/>
            </a:pPr>
            <a:r>
              <a:rPr lang="fr-FR" altLang="fr-FR" sz="3200" b="1" dirty="0"/>
              <a:t>7 objets identiques pèsent ensemble 28 kg.</a:t>
            </a:r>
          </a:p>
          <a:p>
            <a:pPr marL="0" indent="0">
              <a:buFont typeface="Arial" panose="020B0604020202020204" pitchFamily="34" charset="0"/>
              <a:buNone/>
            </a:pPr>
            <a:endParaRPr lang="fr-FR" altLang="fr-FR" sz="3200" b="1" dirty="0"/>
          </a:p>
          <a:p>
            <a:pPr marL="0" indent="0" algn="ctr">
              <a:buFont typeface="Arial" panose="020B0604020202020204" pitchFamily="34" charset="0"/>
              <a:buNone/>
            </a:pPr>
            <a:r>
              <a:rPr lang="fr-FR" altLang="fr-FR" sz="3200" b="1" dirty="0">
                <a:solidFill>
                  <a:srgbClr val="FF0000"/>
                </a:solidFill>
              </a:rPr>
              <a:t>CM1</a:t>
            </a:r>
          </a:p>
          <a:p>
            <a:pPr marL="0" indent="0" algn="ctr">
              <a:buFont typeface="Arial" panose="020B0604020202020204" pitchFamily="34" charset="0"/>
              <a:buNone/>
            </a:pPr>
            <a:r>
              <a:rPr lang="fr-FR" altLang="fr-FR" sz="3200" b="1" dirty="0"/>
              <a:t>Combien pèsent ensemble 2 de ces objets ?</a:t>
            </a:r>
          </a:p>
          <a:p>
            <a:pPr marL="0" indent="0" algn="ctr">
              <a:buFont typeface="Arial" panose="020B0604020202020204" pitchFamily="34" charset="0"/>
              <a:buNone/>
            </a:pPr>
            <a:endParaRPr lang="fr-FR" altLang="fr-FR" sz="3200" b="1" dirty="0"/>
          </a:p>
          <a:p>
            <a:pPr marL="0" indent="0" algn="ctr">
              <a:buFont typeface="Arial" panose="020B0604020202020204" pitchFamily="34" charset="0"/>
              <a:buNone/>
            </a:pPr>
            <a:r>
              <a:rPr lang="fr-FR" altLang="fr-FR" sz="3200" b="1" dirty="0">
                <a:solidFill>
                  <a:srgbClr val="FF0000"/>
                </a:solidFill>
              </a:rPr>
              <a:t>CM2</a:t>
            </a:r>
          </a:p>
          <a:p>
            <a:pPr marL="0" indent="0" algn="ctr">
              <a:buFont typeface="Arial" panose="020B0604020202020204" pitchFamily="34" charset="0"/>
              <a:buNone/>
            </a:pPr>
            <a:r>
              <a:rPr lang="fr-FR" altLang="fr-FR" sz="3200" b="1" dirty="0"/>
              <a:t>Combien pèsent ensemble 9 de ces objets ?</a:t>
            </a:r>
          </a:p>
          <a:p>
            <a:pPr marL="0" indent="0" algn="ctr">
              <a:buFont typeface="Arial" panose="020B0604020202020204" pitchFamily="34" charset="0"/>
              <a:buNone/>
            </a:pPr>
            <a:endParaRPr lang="fr-FR" altLang="fr-FR" sz="3600" b="1" dirty="0"/>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32</a:t>
            </a:fld>
            <a:endParaRPr lang="fr-FR"/>
          </a:p>
        </p:txBody>
      </p:sp>
    </p:spTree>
    <p:extLst>
      <p:ext uri="{BB962C8B-B14F-4D97-AF65-F5344CB8AC3E}">
        <p14:creationId xmlns:p14="http://schemas.microsoft.com/office/powerpoint/2010/main" val="2177970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116632"/>
            <a:ext cx="8586536" cy="792088"/>
          </a:xfrm>
        </p:spPr>
        <p:txBody>
          <a:bodyPr>
            <a:normAutofit fontScale="90000"/>
          </a:bodyPr>
          <a:lstStyle/>
          <a:p>
            <a:br>
              <a:rPr lang="fr-FR" dirty="0">
                <a:latin typeface="Calibri" panose="020F0502020204030204" pitchFamily="34" charset="0"/>
                <a:ea typeface="Calibri" panose="020F0502020204030204" pitchFamily="34" charset="0"/>
                <a:cs typeface="Times New Roman" panose="02020603050405020304" pitchFamily="18" charset="0"/>
              </a:rPr>
            </a:br>
            <a:r>
              <a:rPr lang="fr-FR" sz="4200" dirty="0">
                <a:latin typeface="Calibri" panose="020F0502020204030204" pitchFamily="34" charset="0"/>
                <a:ea typeface="Calibri" panose="020F0502020204030204" pitchFamily="34" charset="0"/>
                <a:cs typeface="Times New Roman" panose="02020603050405020304" pitchFamily="18" charset="0"/>
              </a:rPr>
              <a:t>Quel intérêt de cette modalité de travail ?</a:t>
            </a:r>
            <a:endParaRPr lang="fr-FR" sz="4200" dirty="0"/>
          </a:p>
        </p:txBody>
      </p:sp>
      <p:sp>
        <p:nvSpPr>
          <p:cNvPr id="5" name="Espace réservé du contenu 4"/>
          <p:cNvSpPr>
            <a:spLocks noGrp="1"/>
          </p:cNvSpPr>
          <p:nvPr>
            <p:ph sz="quarter" idx="1"/>
          </p:nvPr>
        </p:nvSpPr>
        <p:spPr>
          <a:xfrm>
            <a:off x="251520" y="1600200"/>
            <a:ext cx="8514528" cy="4997152"/>
          </a:xfrm>
        </p:spPr>
        <p:txBody>
          <a:bodyPr>
            <a:normAutofit fontScale="92500" lnSpcReduction="10000"/>
          </a:bodyPr>
          <a:lstStyle/>
          <a:p>
            <a:pPr>
              <a:buFont typeface="Wingdings" pitchFamily="2" charset="2"/>
              <a:buChar char="Ø"/>
            </a:pPr>
            <a:r>
              <a:rPr lang="fr-FR" sz="3200" b="1" dirty="0">
                <a:latin typeface="Calibri" panose="020F0502020204030204" pitchFamily="34" charset="0"/>
                <a:cs typeface="Times New Roman" panose="02020603050405020304" pitchFamily="18" charset="0"/>
                <a:sym typeface="Wingdings"/>
              </a:rPr>
              <a:t>Le sens</a:t>
            </a:r>
            <a:r>
              <a:rPr lang="fr-FR" sz="3200" dirty="0">
                <a:latin typeface="Calibri" panose="020F0502020204030204" pitchFamily="34" charset="0"/>
                <a:cs typeface="Times New Roman" panose="02020603050405020304" pitchFamily="18" charset="0"/>
                <a:sym typeface="Wingdings"/>
              </a:rPr>
              <a:t>: (nécessité de répéter et de faire répéter des expressions sur le sens) verbaliser les procédures utilisées pour que les élèves ne mettent pas en œuvre une technique.</a:t>
            </a:r>
          </a:p>
          <a:p>
            <a:pPr>
              <a:buFont typeface="Wingdings" pitchFamily="2" charset="2"/>
              <a:buChar char="Ø"/>
            </a:pPr>
            <a:r>
              <a:rPr lang="fr-FR" sz="3200" b="1" dirty="0">
                <a:latin typeface="Calibri" panose="020F0502020204030204" pitchFamily="34" charset="0"/>
                <a:cs typeface="Times New Roman" panose="02020603050405020304" pitchFamily="18" charset="0"/>
                <a:sym typeface="Wingdings"/>
              </a:rPr>
              <a:t>Les variables didactiques</a:t>
            </a:r>
            <a:r>
              <a:rPr lang="fr-FR" sz="3200" dirty="0">
                <a:latin typeface="Calibri" panose="020F0502020204030204" pitchFamily="34" charset="0"/>
                <a:cs typeface="Times New Roman" panose="02020603050405020304" pitchFamily="18" charset="0"/>
                <a:sym typeface="Wingdings"/>
              </a:rPr>
              <a:t>: le choix des nombres par l’enseignant va mener les élèves à des choix de procédures </a:t>
            </a:r>
            <a:r>
              <a:rPr lang="fr-FR" sz="3200" dirty="0">
                <a:latin typeface="Calibri"/>
                <a:cs typeface="Calibri"/>
                <a:sym typeface="Wingdings"/>
              </a:rPr>
              <a:t>→utiliser la procédure la plus judicieuse en évitant de recourir systématiquement  au « passage à l’unité » procédure « coûteuse » en calcul.</a:t>
            </a:r>
          </a:p>
          <a:p>
            <a:pPr>
              <a:buFont typeface="Wingdings" pitchFamily="2" charset="2"/>
              <a:buChar char="Ø"/>
            </a:pPr>
            <a:r>
              <a:rPr lang="fr-FR" sz="3200" b="1" dirty="0">
                <a:latin typeface="Calibri"/>
                <a:cs typeface="Calibri"/>
                <a:sym typeface="Wingdings"/>
              </a:rPr>
              <a:t>Automatiser les relations entre les nombres</a:t>
            </a:r>
          </a:p>
          <a:p>
            <a:pPr>
              <a:buFont typeface="Wingdings" pitchFamily="2" charset="2"/>
              <a:buChar char="Ø"/>
            </a:pPr>
            <a:endParaRPr lang="fr-FR" sz="3200" dirty="0">
              <a:latin typeface="Calibri" panose="020F0502020204030204" pitchFamily="34" charset="0"/>
              <a:cs typeface="Times New Roman" panose="02020603050405020304" pitchFamily="18" charset="0"/>
            </a:endParaRPr>
          </a:p>
          <a:p>
            <a:pPr>
              <a:buNone/>
            </a:pPr>
            <a:endParaRPr lang="fr-FR" dirty="0"/>
          </a:p>
        </p:txBody>
      </p:sp>
      <p:sp>
        <p:nvSpPr>
          <p:cNvPr id="6" name="Espace réservé du numéro de diapositive 5"/>
          <p:cNvSpPr>
            <a:spLocks noGrp="1"/>
          </p:cNvSpPr>
          <p:nvPr>
            <p:ph type="sldNum" sz="quarter" idx="12"/>
          </p:nvPr>
        </p:nvSpPr>
        <p:spPr/>
        <p:txBody>
          <a:bodyPr>
            <a:normAutofit fontScale="85000" lnSpcReduction="20000"/>
          </a:bodyPr>
          <a:lstStyle/>
          <a:p>
            <a:fld id="{54E10D6D-9519-4027-B3D8-BAC2219C33B6}" type="slidenum">
              <a:rPr lang="fr-FR" smtClean="0"/>
              <a:pPr/>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Analyse vidéo - </a:t>
            </a:r>
            <a:r>
              <a:rPr lang="fr-FR" dirty="0">
                <a:ea typeface="Calibri" panose="020F0502020204030204" pitchFamily="34" charset="0"/>
                <a:cs typeface="Times New Roman" panose="02020603050405020304" pitchFamily="18" charset="0"/>
              </a:rPr>
              <a:t>Procédures</a:t>
            </a:r>
            <a:endParaRPr lang="fr-FR" dirty="0"/>
          </a:p>
        </p:txBody>
      </p:sp>
      <p:sp>
        <p:nvSpPr>
          <p:cNvPr id="3" name="Espace réservé du contenu 2"/>
          <p:cNvSpPr>
            <a:spLocks noGrp="1"/>
          </p:cNvSpPr>
          <p:nvPr>
            <p:ph sz="quarter" idx="1"/>
          </p:nvPr>
        </p:nvSpPr>
        <p:spPr>
          <a:xfrm>
            <a:off x="179512" y="1600200"/>
            <a:ext cx="8586536" cy="4853136"/>
          </a:xfrm>
        </p:spPr>
        <p:txBody>
          <a:bodyPr>
            <a:normAutofit/>
          </a:bodyPr>
          <a:lstStyle/>
          <a:p>
            <a:pPr>
              <a:lnSpc>
                <a:spcPct val="107000"/>
              </a:lnSpc>
              <a:buFont typeface="Wingdings" panose="05000000000000000000" pitchFamily="2" charset="2"/>
              <a:buChar char="Ø"/>
              <a:tabLst>
                <a:tab pos="5291455" algn="l"/>
              </a:tabLst>
            </a:pPr>
            <a:r>
              <a:rPr lang="fr-FR" sz="3200" dirty="0">
                <a:latin typeface="Calibri" panose="020F0502020204030204" pitchFamily="34" charset="0"/>
                <a:ea typeface="Calibri" panose="020F0502020204030204" pitchFamily="34" charset="0"/>
                <a:cs typeface="Times New Roman" panose="02020603050405020304" pitchFamily="18" charset="0"/>
              </a:rPr>
              <a:t>au CM1, des résolutions s’appuyant sur les propriétés de linéarités (additives /multiplicatives)</a:t>
            </a:r>
          </a:p>
          <a:p>
            <a:pPr>
              <a:lnSpc>
                <a:spcPct val="107000"/>
              </a:lnSpc>
              <a:buNone/>
              <a:tabLst>
                <a:tab pos="5291455" algn="l"/>
              </a:tabLst>
            </a:pP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Font typeface="Wingdings" panose="05000000000000000000" pitchFamily="2" charset="2"/>
              <a:buChar char="Ø"/>
              <a:tabLst>
                <a:tab pos="5291455" algn="l"/>
              </a:tabLst>
            </a:pPr>
            <a:r>
              <a:rPr lang="fr-FR" sz="3200" dirty="0">
                <a:latin typeface="Calibri" panose="020F0502020204030204" pitchFamily="34" charset="0"/>
                <a:ea typeface="Calibri" panose="020F0502020204030204" pitchFamily="34" charset="0"/>
                <a:cs typeface="Times New Roman" panose="02020603050405020304" pitchFamily="18" charset="0"/>
              </a:rPr>
              <a:t>au CM2, des résolutions s’appuyant sur les propriétés de linéarités (additives /multiplicatives) en une ou deux étapes et  la procédure dite « passage à l’unité »</a:t>
            </a:r>
          </a:p>
          <a:p>
            <a:pPr>
              <a:lnSpc>
                <a:spcPct val="107000"/>
              </a:lnSpc>
              <a:buFont typeface="Wingdings" panose="05000000000000000000" pitchFamily="2" charset="2"/>
              <a:buChar char="Ø"/>
              <a:tabLst>
                <a:tab pos="5291455" algn="l"/>
              </a:tabLst>
            </a:pP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None/>
              <a:tabLst>
                <a:tab pos="5291455" algn="l"/>
              </a:tabLst>
            </a:pPr>
            <a:endParaRPr lang="fr-FR"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None/>
              <a:tabLst>
                <a:tab pos="5291455" algn="l"/>
              </a:tabLst>
            </a:pPr>
            <a:endParaRPr lang="fr-FR"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None/>
              <a:tabLst>
                <a:tab pos="5291455" algn="l"/>
              </a:tabLst>
            </a:pPr>
            <a:endParaRPr lang="fr-FR" sz="3600"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34</a:t>
            </a:fld>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568952" cy="990600"/>
          </a:xfrm>
        </p:spPr>
        <p:txBody>
          <a:bodyPr>
            <a:noAutofit/>
          </a:bodyPr>
          <a:lstStyle/>
          <a:p>
            <a:pPr algn="ctr"/>
            <a:r>
              <a:rPr lang="fr-FR" altLang="fr-FR" sz="3600" u="sng" dirty="0"/>
              <a:t>Repères de progressivité dans les procédures attendues </a:t>
            </a:r>
            <a:endParaRPr lang="fr-FR" sz="2800" dirty="0"/>
          </a:p>
        </p:txBody>
      </p:sp>
      <p:sp>
        <p:nvSpPr>
          <p:cNvPr id="3" name="Rectangle 1"/>
          <p:cNvSpPr txBox="1">
            <a:spLocks noChangeArrowheads="1"/>
          </p:cNvSpPr>
          <p:nvPr/>
        </p:nvSpPr>
        <p:spPr bwMode="auto">
          <a:xfrm>
            <a:off x="-26255" y="1700808"/>
            <a:ext cx="9104312"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kern="0" dirty="0"/>
              <a:t>On dispose d’un sac de billes identiques.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kern="0" dirty="0"/>
              <a:t>On connait la masse de 3 billes (51g) et de 5 billes (85g)</a:t>
            </a:r>
          </a:p>
        </p:txBody>
      </p:sp>
      <p:sp>
        <p:nvSpPr>
          <p:cNvPr id="4" name="Rectangle 2"/>
          <p:cNvSpPr txBox="1">
            <a:spLocks noChangeArrowheads="1"/>
          </p:cNvSpPr>
          <p:nvPr/>
        </p:nvSpPr>
        <p:spPr>
          <a:xfrm>
            <a:off x="0" y="3356992"/>
            <a:ext cx="9177338" cy="3510718"/>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indent="-341313"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dirty="0">
                <a:solidFill>
                  <a:srgbClr val="FF0000"/>
                </a:solidFill>
              </a:rPr>
              <a:t>Début CM1</a:t>
            </a:r>
          </a:p>
          <a:p>
            <a:pPr algn="ctr">
              <a:defRPr/>
            </a:pPr>
            <a:r>
              <a:rPr lang="fr-FR" sz="3200" dirty="0"/>
              <a:t>Linéarité somme et différence</a:t>
            </a:r>
          </a:p>
          <a:p>
            <a:pPr algn="ctr">
              <a:defRPr/>
            </a:pPr>
            <a:endParaRPr lang="fr-FR" sz="3200" dirty="0"/>
          </a:p>
          <a:p>
            <a:pPr algn="ctr">
              <a:defRPr/>
            </a:pPr>
            <a:r>
              <a:rPr lang="fr-FR" sz="3200" dirty="0"/>
              <a:t>Quelle est la masse de 8 billes ? de 2 billes ?</a:t>
            </a:r>
          </a:p>
          <a:p>
            <a:pPr algn="ctr">
              <a:buNone/>
              <a:defRPr/>
            </a:pPr>
            <a:endParaRPr lang="fr-FR" sz="3200" dirty="0"/>
          </a:p>
          <a:p>
            <a:pPr indent="-341313"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dirty="0"/>
              <a:t> </a:t>
            </a:r>
          </a:p>
        </p:txBody>
      </p:sp>
      <p:sp>
        <p:nvSpPr>
          <p:cNvPr id="5" name="ZoneTexte 4"/>
          <p:cNvSpPr txBox="1"/>
          <p:nvPr/>
        </p:nvSpPr>
        <p:spPr>
          <a:xfrm>
            <a:off x="7596336" y="6021288"/>
            <a:ext cx="1296144" cy="461665"/>
          </a:xfrm>
          <a:prstGeom prst="rect">
            <a:avLst/>
          </a:prstGeom>
          <a:noFill/>
        </p:spPr>
        <p:txBody>
          <a:bodyPr wrap="square" rtlCol="0">
            <a:spAutoFit/>
          </a:bodyPr>
          <a:lstStyle/>
          <a:p>
            <a:r>
              <a:rPr lang="fr-FR" sz="2400" dirty="0" err="1"/>
              <a:t>A.Simard</a:t>
            </a:r>
            <a:endParaRPr lang="fr-FR" sz="2400" dirty="0"/>
          </a:p>
        </p:txBody>
      </p:sp>
      <p:sp>
        <p:nvSpPr>
          <p:cNvPr id="6" name="Espace réservé du numéro de diapositive 5"/>
          <p:cNvSpPr>
            <a:spLocks noGrp="1"/>
          </p:cNvSpPr>
          <p:nvPr>
            <p:ph type="sldNum" sz="quarter" idx="12"/>
          </p:nvPr>
        </p:nvSpPr>
        <p:spPr/>
        <p:txBody>
          <a:bodyPr>
            <a:normAutofit fontScale="85000" lnSpcReduction="20000"/>
          </a:bodyPr>
          <a:lstStyle/>
          <a:p>
            <a:fld id="{54E10D6D-9519-4027-B3D8-BAC2219C33B6}" type="slidenum">
              <a:rPr lang="fr-FR" smtClean="0"/>
              <a:pPr/>
              <a:t>35</a:t>
            </a:fld>
            <a:endParaRPr lang="fr-FR"/>
          </a:p>
        </p:txBody>
      </p:sp>
    </p:spTree>
    <p:extLst>
      <p:ext uri="{BB962C8B-B14F-4D97-AF65-F5344CB8AC3E}">
        <p14:creationId xmlns:p14="http://schemas.microsoft.com/office/powerpoint/2010/main" val="422829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188640"/>
            <a:ext cx="7143328" cy="990600"/>
          </a:xfrm>
        </p:spPr>
        <p:txBody>
          <a:bodyPr>
            <a:noAutofit/>
          </a:bodyPr>
          <a:lstStyle/>
          <a:p>
            <a:pPr algn="ctr"/>
            <a:r>
              <a:rPr lang="fr-FR" altLang="fr-FR" sz="3600" u="sng" dirty="0"/>
              <a:t>Repères de progressivité dans les procédures attendues</a:t>
            </a:r>
            <a:endParaRPr lang="fr-FR" sz="3600" dirty="0"/>
          </a:p>
        </p:txBody>
      </p:sp>
      <p:sp>
        <p:nvSpPr>
          <p:cNvPr id="3" name="Rectangle 1"/>
          <p:cNvSpPr txBox="1">
            <a:spLocks noChangeArrowheads="1"/>
          </p:cNvSpPr>
          <p:nvPr/>
        </p:nvSpPr>
        <p:spPr bwMode="auto">
          <a:xfrm>
            <a:off x="-26255" y="1700808"/>
            <a:ext cx="9104312"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kern="0" dirty="0"/>
              <a:t>On dispose d’un sac de billes identiques.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kern="0" dirty="0"/>
              <a:t>On connait la masse de 3 billes (51g) et de 5 billes (85g)</a:t>
            </a:r>
          </a:p>
        </p:txBody>
      </p:sp>
      <p:sp>
        <p:nvSpPr>
          <p:cNvPr id="4" name="Rectangle 2"/>
          <p:cNvSpPr txBox="1">
            <a:spLocks noChangeArrowheads="1"/>
          </p:cNvSpPr>
          <p:nvPr/>
        </p:nvSpPr>
        <p:spPr>
          <a:xfrm>
            <a:off x="-11559" y="2924944"/>
            <a:ext cx="9177338" cy="3816424"/>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indent="-341313"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dirty="0">
                <a:solidFill>
                  <a:srgbClr val="FF0000"/>
                </a:solidFill>
              </a:rPr>
              <a:t>Fin CM1</a:t>
            </a:r>
          </a:p>
          <a:p>
            <a:pPr algn="ctr">
              <a:defRPr/>
            </a:pPr>
            <a:r>
              <a:rPr lang="fr-FR" sz="3200" dirty="0"/>
              <a:t>Linéarité somme / différence / double et mixte (facile à identifier)</a:t>
            </a:r>
          </a:p>
          <a:p>
            <a:pPr algn="ctr">
              <a:defRPr/>
            </a:pPr>
            <a:endParaRPr lang="fr-FR" sz="3200" dirty="0"/>
          </a:p>
          <a:p>
            <a:pPr algn="ctr">
              <a:defRPr/>
            </a:pPr>
            <a:r>
              <a:rPr lang="fr-FR" sz="3200" dirty="0"/>
              <a:t>Quelle est la masse de 6 billes ? de 10 billes ? </a:t>
            </a:r>
          </a:p>
          <a:p>
            <a:pPr algn="ctr">
              <a:defRPr/>
            </a:pPr>
            <a:r>
              <a:rPr lang="fr-FR" sz="3200" dirty="0"/>
              <a:t>de 13 billes ? de 7 billes ?</a:t>
            </a:r>
            <a:r>
              <a:rPr lang="fr-FR" altLang="fr-FR" sz="3200" dirty="0"/>
              <a:t> </a:t>
            </a:r>
          </a:p>
        </p:txBody>
      </p:sp>
      <p:sp>
        <p:nvSpPr>
          <p:cNvPr id="5" name="ZoneTexte 4"/>
          <p:cNvSpPr txBox="1"/>
          <p:nvPr/>
        </p:nvSpPr>
        <p:spPr>
          <a:xfrm>
            <a:off x="7596336" y="6021288"/>
            <a:ext cx="1296144" cy="461665"/>
          </a:xfrm>
          <a:prstGeom prst="rect">
            <a:avLst/>
          </a:prstGeom>
          <a:noFill/>
        </p:spPr>
        <p:txBody>
          <a:bodyPr wrap="square" rtlCol="0">
            <a:spAutoFit/>
          </a:bodyPr>
          <a:lstStyle/>
          <a:p>
            <a:r>
              <a:rPr lang="fr-FR" sz="2400" dirty="0" err="1"/>
              <a:t>A.Simard</a:t>
            </a:r>
            <a:endParaRPr lang="fr-FR" sz="2400" dirty="0"/>
          </a:p>
        </p:txBody>
      </p:sp>
      <p:sp>
        <p:nvSpPr>
          <p:cNvPr id="6" name="Espace réservé du numéro de diapositive 5"/>
          <p:cNvSpPr>
            <a:spLocks noGrp="1"/>
          </p:cNvSpPr>
          <p:nvPr>
            <p:ph type="sldNum" sz="quarter" idx="12"/>
          </p:nvPr>
        </p:nvSpPr>
        <p:spPr/>
        <p:txBody>
          <a:bodyPr>
            <a:normAutofit fontScale="85000" lnSpcReduction="20000"/>
          </a:bodyPr>
          <a:lstStyle/>
          <a:p>
            <a:fld id="{54E10D6D-9519-4027-B3D8-BAC2219C33B6}" type="slidenum">
              <a:rPr lang="fr-FR" smtClean="0"/>
              <a:pPr/>
              <a:t>36</a:t>
            </a:fld>
            <a:endParaRPr lang="fr-FR"/>
          </a:p>
        </p:txBody>
      </p:sp>
    </p:spTree>
    <p:extLst>
      <p:ext uri="{BB962C8B-B14F-4D97-AF65-F5344CB8AC3E}">
        <p14:creationId xmlns:p14="http://schemas.microsoft.com/office/powerpoint/2010/main" val="109146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188640"/>
            <a:ext cx="7143328" cy="990600"/>
          </a:xfrm>
        </p:spPr>
        <p:txBody>
          <a:bodyPr>
            <a:noAutofit/>
          </a:bodyPr>
          <a:lstStyle/>
          <a:p>
            <a:pPr algn="ctr"/>
            <a:r>
              <a:rPr lang="fr-FR" altLang="fr-FR" sz="3600" u="sng" dirty="0"/>
              <a:t>Repères de progressivité dans les procédures attendues</a:t>
            </a:r>
            <a:endParaRPr lang="fr-FR" sz="3600" dirty="0"/>
          </a:p>
        </p:txBody>
      </p:sp>
      <p:sp>
        <p:nvSpPr>
          <p:cNvPr id="3" name="Rectangle 2"/>
          <p:cNvSpPr txBox="1">
            <a:spLocks noChangeArrowheads="1"/>
          </p:cNvSpPr>
          <p:nvPr/>
        </p:nvSpPr>
        <p:spPr>
          <a:xfrm>
            <a:off x="0" y="2780928"/>
            <a:ext cx="9177338" cy="316835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indent="-341313"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dirty="0">
                <a:solidFill>
                  <a:srgbClr val="FF0000"/>
                </a:solidFill>
              </a:rPr>
              <a:t>Début CM2</a:t>
            </a:r>
          </a:p>
          <a:p>
            <a:pPr algn="ctr">
              <a:defRPr/>
            </a:pPr>
            <a:r>
              <a:rPr lang="fr-FR" sz="3200" dirty="0"/>
              <a:t>linéarité somme / différence / multiple / diviseur / mixte</a:t>
            </a:r>
          </a:p>
          <a:p>
            <a:pPr algn="ctr">
              <a:defRPr/>
            </a:pPr>
            <a:endParaRPr lang="fr-FR" sz="1050" dirty="0"/>
          </a:p>
          <a:p>
            <a:pPr algn="ctr">
              <a:defRPr/>
            </a:pPr>
            <a:r>
              <a:rPr lang="fr-FR" sz="3200" dirty="0"/>
              <a:t>Quelle est la masse de 21 billes ? de 28 billes ? </a:t>
            </a:r>
          </a:p>
          <a:p>
            <a:pPr algn="ctr">
              <a:defRPr/>
            </a:pPr>
            <a:r>
              <a:rPr lang="fr-FR" sz="3200" dirty="0"/>
              <a:t>de 500 billes ? de 250 billes ? 125 billes ?</a:t>
            </a:r>
          </a:p>
        </p:txBody>
      </p:sp>
      <p:sp>
        <p:nvSpPr>
          <p:cNvPr id="4" name="Rectangle 1"/>
          <p:cNvSpPr txBox="1">
            <a:spLocks noChangeArrowheads="1"/>
          </p:cNvSpPr>
          <p:nvPr/>
        </p:nvSpPr>
        <p:spPr bwMode="auto">
          <a:xfrm>
            <a:off x="-26255" y="1700808"/>
            <a:ext cx="9104312"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kern="0" dirty="0"/>
              <a:t>On dispose d’un sac de billes identiques.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kern="0" dirty="0"/>
              <a:t>On connait la masse de 3 billes (51g) et de 5 billes (85g)</a:t>
            </a:r>
          </a:p>
        </p:txBody>
      </p:sp>
      <p:sp>
        <p:nvSpPr>
          <p:cNvPr id="5" name="ZoneTexte 4"/>
          <p:cNvSpPr txBox="1"/>
          <p:nvPr/>
        </p:nvSpPr>
        <p:spPr>
          <a:xfrm>
            <a:off x="7596336" y="6021288"/>
            <a:ext cx="1296144" cy="461665"/>
          </a:xfrm>
          <a:prstGeom prst="rect">
            <a:avLst/>
          </a:prstGeom>
          <a:noFill/>
        </p:spPr>
        <p:txBody>
          <a:bodyPr wrap="square" rtlCol="0">
            <a:spAutoFit/>
          </a:bodyPr>
          <a:lstStyle/>
          <a:p>
            <a:r>
              <a:rPr lang="fr-FR" sz="2400" dirty="0" err="1"/>
              <a:t>A.Simard</a:t>
            </a:r>
            <a:endParaRPr lang="fr-FR" sz="2400" dirty="0"/>
          </a:p>
        </p:txBody>
      </p:sp>
      <p:sp>
        <p:nvSpPr>
          <p:cNvPr id="6" name="Espace réservé du numéro de diapositive 5"/>
          <p:cNvSpPr>
            <a:spLocks noGrp="1"/>
          </p:cNvSpPr>
          <p:nvPr>
            <p:ph type="sldNum" sz="quarter" idx="12"/>
          </p:nvPr>
        </p:nvSpPr>
        <p:spPr/>
        <p:txBody>
          <a:bodyPr>
            <a:normAutofit fontScale="85000" lnSpcReduction="20000"/>
          </a:bodyPr>
          <a:lstStyle/>
          <a:p>
            <a:fld id="{54E10D6D-9519-4027-B3D8-BAC2219C33B6}" type="slidenum">
              <a:rPr lang="fr-FR" smtClean="0"/>
              <a:pPr/>
              <a:t>37</a:t>
            </a:fld>
            <a:endParaRPr lang="fr-FR"/>
          </a:p>
        </p:txBody>
      </p:sp>
    </p:spTree>
    <p:extLst>
      <p:ext uri="{BB962C8B-B14F-4D97-AF65-F5344CB8AC3E}">
        <p14:creationId xmlns:p14="http://schemas.microsoft.com/office/powerpoint/2010/main" val="365762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188640"/>
            <a:ext cx="7143328" cy="990600"/>
          </a:xfrm>
        </p:spPr>
        <p:txBody>
          <a:bodyPr>
            <a:noAutofit/>
          </a:bodyPr>
          <a:lstStyle/>
          <a:p>
            <a:pPr algn="ctr"/>
            <a:r>
              <a:rPr lang="fr-FR" altLang="fr-FR" sz="3600" u="sng" dirty="0"/>
              <a:t>Repères de progressivité dans les procédures attendues</a:t>
            </a:r>
            <a:endParaRPr lang="fr-FR" sz="3600" dirty="0"/>
          </a:p>
        </p:txBody>
      </p:sp>
      <p:sp>
        <p:nvSpPr>
          <p:cNvPr id="3" name="Rectangle 1"/>
          <p:cNvSpPr txBox="1">
            <a:spLocks noChangeArrowheads="1"/>
          </p:cNvSpPr>
          <p:nvPr/>
        </p:nvSpPr>
        <p:spPr bwMode="auto">
          <a:xfrm>
            <a:off x="-26255" y="1700808"/>
            <a:ext cx="9104312"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kern="0" dirty="0"/>
              <a:t>On dispose d’un sac de billes identiques.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kern="0" dirty="0"/>
              <a:t>On connait la masse de 3 billes (51g) et de 5 billes (85g)</a:t>
            </a:r>
          </a:p>
        </p:txBody>
      </p:sp>
      <p:sp>
        <p:nvSpPr>
          <p:cNvPr id="4" name="Rectangle 2"/>
          <p:cNvSpPr txBox="1">
            <a:spLocks noChangeArrowheads="1"/>
          </p:cNvSpPr>
          <p:nvPr/>
        </p:nvSpPr>
        <p:spPr>
          <a:xfrm>
            <a:off x="0" y="2636912"/>
            <a:ext cx="9177338" cy="316835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indent="-341313"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dirty="0">
                <a:solidFill>
                  <a:srgbClr val="FF0000"/>
                </a:solidFill>
              </a:rPr>
              <a:t>Fin CM2</a:t>
            </a:r>
          </a:p>
          <a:p>
            <a:pPr algn="ctr">
              <a:defRPr/>
            </a:pPr>
            <a:r>
              <a:rPr lang="fr-FR" sz="3200" dirty="0"/>
              <a:t>linéarité et passage à l’unité</a:t>
            </a:r>
          </a:p>
          <a:p>
            <a:pPr algn="ctr">
              <a:defRPr/>
            </a:pPr>
            <a:endParaRPr lang="fr-FR" sz="3200" dirty="0"/>
          </a:p>
          <a:p>
            <a:pPr algn="ctr">
              <a:defRPr/>
            </a:pPr>
            <a:r>
              <a:rPr lang="fr-FR" sz="3200" dirty="0"/>
              <a:t>Quelle est la masse de 20 billes ? de 21 billes ? </a:t>
            </a:r>
          </a:p>
          <a:p>
            <a:pPr algn="ctr">
              <a:defRPr/>
            </a:pPr>
            <a:r>
              <a:rPr lang="fr-FR" sz="3200" dirty="0"/>
              <a:t>de 1 bille ? de 87 billes ? </a:t>
            </a:r>
          </a:p>
        </p:txBody>
      </p:sp>
      <p:sp>
        <p:nvSpPr>
          <p:cNvPr id="5" name="ZoneTexte 4"/>
          <p:cNvSpPr txBox="1"/>
          <p:nvPr/>
        </p:nvSpPr>
        <p:spPr>
          <a:xfrm>
            <a:off x="7596336" y="6021288"/>
            <a:ext cx="1296144" cy="461665"/>
          </a:xfrm>
          <a:prstGeom prst="rect">
            <a:avLst/>
          </a:prstGeom>
          <a:noFill/>
        </p:spPr>
        <p:txBody>
          <a:bodyPr wrap="square" rtlCol="0">
            <a:spAutoFit/>
          </a:bodyPr>
          <a:lstStyle/>
          <a:p>
            <a:r>
              <a:rPr lang="fr-FR" sz="2400" dirty="0" err="1"/>
              <a:t>A.Simard</a:t>
            </a:r>
            <a:endParaRPr lang="fr-FR" sz="2400" dirty="0"/>
          </a:p>
        </p:txBody>
      </p:sp>
      <p:sp>
        <p:nvSpPr>
          <p:cNvPr id="6" name="Espace réservé du numéro de diapositive 5"/>
          <p:cNvSpPr>
            <a:spLocks noGrp="1"/>
          </p:cNvSpPr>
          <p:nvPr>
            <p:ph type="sldNum" sz="quarter" idx="12"/>
          </p:nvPr>
        </p:nvSpPr>
        <p:spPr/>
        <p:txBody>
          <a:bodyPr>
            <a:normAutofit fontScale="85000" lnSpcReduction="20000"/>
          </a:bodyPr>
          <a:lstStyle/>
          <a:p>
            <a:fld id="{54E10D6D-9519-4027-B3D8-BAC2219C33B6}" type="slidenum">
              <a:rPr lang="fr-FR" smtClean="0"/>
              <a:pPr/>
              <a:t>38</a:t>
            </a:fld>
            <a:endParaRPr lang="fr-FR"/>
          </a:p>
        </p:txBody>
      </p:sp>
    </p:spTree>
    <p:extLst>
      <p:ext uri="{BB962C8B-B14F-4D97-AF65-F5344CB8AC3E}">
        <p14:creationId xmlns:p14="http://schemas.microsoft.com/office/powerpoint/2010/main" val="41620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188640"/>
            <a:ext cx="7143328" cy="990600"/>
          </a:xfrm>
        </p:spPr>
        <p:txBody>
          <a:bodyPr>
            <a:noAutofit/>
          </a:bodyPr>
          <a:lstStyle/>
          <a:p>
            <a:pPr algn="ctr"/>
            <a:r>
              <a:rPr lang="fr-FR" altLang="fr-FR" sz="3600" u="sng" dirty="0"/>
              <a:t>Repères de progressivité dans les procédures attendues</a:t>
            </a:r>
            <a:endParaRPr lang="fr-FR" sz="3600" dirty="0"/>
          </a:p>
        </p:txBody>
      </p:sp>
      <p:sp>
        <p:nvSpPr>
          <p:cNvPr id="3" name="Rectangle 2"/>
          <p:cNvSpPr txBox="1">
            <a:spLocks noChangeArrowheads="1"/>
          </p:cNvSpPr>
          <p:nvPr/>
        </p:nvSpPr>
        <p:spPr>
          <a:xfrm>
            <a:off x="-33338" y="2708920"/>
            <a:ext cx="9177338" cy="3168352"/>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indent="-341313"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dirty="0">
                <a:solidFill>
                  <a:srgbClr val="FF0000"/>
                </a:solidFill>
              </a:rPr>
              <a:t>Début 6°</a:t>
            </a:r>
          </a:p>
          <a:p>
            <a:pPr algn="ctr">
              <a:defRPr/>
            </a:pPr>
            <a:r>
              <a:rPr lang="fr-FR" sz="3200" dirty="0"/>
              <a:t>linéarité / passage à l’unité et coefficient de proportionnalité</a:t>
            </a:r>
          </a:p>
          <a:p>
            <a:pPr algn="ctr">
              <a:defRPr/>
            </a:pPr>
            <a:endParaRPr lang="fr-FR" sz="1100" dirty="0"/>
          </a:p>
          <a:p>
            <a:pPr algn="ctr">
              <a:defRPr/>
            </a:pPr>
            <a:r>
              <a:rPr lang="fr-FR" sz="3200" dirty="0"/>
              <a:t>A l’aide du tableur, donner la masse de tous les paquets de moins de 180 billes.</a:t>
            </a:r>
          </a:p>
        </p:txBody>
      </p:sp>
      <p:sp>
        <p:nvSpPr>
          <p:cNvPr id="4" name="Rectangle 1"/>
          <p:cNvSpPr txBox="1">
            <a:spLocks noChangeArrowheads="1"/>
          </p:cNvSpPr>
          <p:nvPr/>
        </p:nvSpPr>
        <p:spPr bwMode="auto">
          <a:xfrm>
            <a:off x="-26255" y="1700808"/>
            <a:ext cx="9104312"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kern="0" dirty="0"/>
              <a:t>On dispose d’un sac de billes identiques.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kern="0" dirty="0"/>
              <a:t>On connait la masse de 3 billes (51g) et de 5 billes (85g)</a:t>
            </a:r>
          </a:p>
        </p:txBody>
      </p:sp>
      <p:sp>
        <p:nvSpPr>
          <p:cNvPr id="5" name="ZoneTexte 4"/>
          <p:cNvSpPr txBox="1"/>
          <p:nvPr/>
        </p:nvSpPr>
        <p:spPr>
          <a:xfrm>
            <a:off x="7596336" y="6021288"/>
            <a:ext cx="1296144" cy="461665"/>
          </a:xfrm>
          <a:prstGeom prst="rect">
            <a:avLst/>
          </a:prstGeom>
          <a:noFill/>
        </p:spPr>
        <p:txBody>
          <a:bodyPr wrap="square" rtlCol="0">
            <a:spAutoFit/>
          </a:bodyPr>
          <a:lstStyle/>
          <a:p>
            <a:r>
              <a:rPr lang="fr-FR" sz="2400" dirty="0" err="1"/>
              <a:t>A.Simard</a:t>
            </a:r>
            <a:endParaRPr lang="fr-FR" sz="2400" dirty="0"/>
          </a:p>
        </p:txBody>
      </p:sp>
      <p:sp>
        <p:nvSpPr>
          <p:cNvPr id="6" name="Espace réservé du numéro de diapositive 5"/>
          <p:cNvSpPr>
            <a:spLocks noGrp="1"/>
          </p:cNvSpPr>
          <p:nvPr>
            <p:ph type="sldNum" sz="quarter" idx="12"/>
          </p:nvPr>
        </p:nvSpPr>
        <p:spPr/>
        <p:txBody>
          <a:bodyPr>
            <a:normAutofit fontScale="85000" lnSpcReduction="20000"/>
          </a:bodyPr>
          <a:lstStyle/>
          <a:p>
            <a:fld id="{54E10D6D-9519-4027-B3D8-BAC2219C33B6}" type="slidenum">
              <a:rPr lang="fr-FR" smtClean="0"/>
              <a:pPr/>
              <a:t>39</a:t>
            </a:fld>
            <a:endParaRPr lang="fr-FR"/>
          </a:p>
        </p:txBody>
      </p:sp>
    </p:spTree>
    <p:extLst>
      <p:ext uri="{BB962C8B-B14F-4D97-AF65-F5344CB8AC3E}">
        <p14:creationId xmlns:p14="http://schemas.microsoft.com/office/powerpoint/2010/main" val="62753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60648"/>
            <a:ext cx="8640960" cy="990600"/>
          </a:xfrm>
        </p:spPr>
        <p:txBody>
          <a:bodyPr>
            <a:normAutofit fontScale="90000"/>
          </a:bodyPr>
          <a:lstStyle/>
          <a:p>
            <a:r>
              <a:rPr lang="fr-FR" b="1" dirty="0"/>
              <a:t>Analyses de procédures </a:t>
            </a:r>
            <a:r>
              <a:rPr lang="fr-FR" sz="2700" b="1" dirty="0"/>
              <a:t>(Petit x n° 90 - 2012 )</a:t>
            </a:r>
            <a:endParaRPr lang="fr-FR" sz="2700" dirty="0"/>
          </a:p>
        </p:txBody>
      </p:sp>
      <p:sp>
        <p:nvSpPr>
          <p:cNvPr id="3" name="Espace réservé du contenu 2"/>
          <p:cNvSpPr>
            <a:spLocks noGrp="1"/>
          </p:cNvSpPr>
          <p:nvPr>
            <p:ph sz="quarter" idx="1"/>
          </p:nvPr>
        </p:nvSpPr>
        <p:spPr>
          <a:xfrm>
            <a:off x="323528" y="1600200"/>
            <a:ext cx="8442520" cy="4495800"/>
          </a:xfrm>
        </p:spPr>
        <p:txBody>
          <a:bodyPr/>
          <a:lstStyle/>
          <a:p>
            <a:pPr lvl="0">
              <a:buNone/>
            </a:pPr>
            <a:r>
              <a:rPr lang="fr-FR" sz="4000" dirty="0"/>
              <a:t>Pour chaque trace d’élève:</a:t>
            </a:r>
          </a:p>
          <a:p>
            <a:pPr lvl="0">
              <a:buNone/>
            </a:pPr>
            <a:endParaRPr lang="fr-FR" sz="1800" dirty="0"/>
          </a:p>
          <a:p>
            <a:pPr lvl="0"/>
            <a:r>
              <a:rPr lang="fr-FR" sz="4000" dirty="0"/>
              <a:t>cherchez les procédures utilisées</a:t>
            </a:r>
          </a:p>
          <a:p>
            <a:pPr lvl="0"/>
            <a:r>
              <a:rPr lang="fr-FR" sz="4000" dirty="0"/>
              <a:t>relevez les compétences qui semblent acquises</a:t>
            </a:r>
          </a:p>
          <a:p>
            <a:pPr marL="0" indent="0">
              <a:buNone/>
            </a:pPr>
            <a:r>
              <a:rPr lang="fr-FR" i="1" dirty="0">
                <a:solidFill>
                  <a:srgbClr val="FF0000"/>
                </a:solidFill>
              </a:rPr>
              <a:t>Travail individuel par écrit</a:t>
            </a:r>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4</a:t>
            </a:fld>
            <a:endParaRPr lang="fr-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188640"/>
            <a:ext cx="7143328" cy="990600"/>
          </a:xfrm>
        </p:spPr>
        <p:txBody>
          <a:bodyPr>
            <a:noAutofit/>
          </a:bodyPr>
          <a:lstStyle/>
          <a:p>
            <a:pPr algn="ctr"/>
            <a:r>
              <a:rPr lang="fr-FR" altLang="fr-FR" sz="3600" u="sng" dirty="0"/>
              <a:t>Repères de progressivité dans les procédures attendues</a:t>
            </a:r>
            <a:endParaRPr lang="fr-FR" sz="3600" dirty="0"/>
          </a:p>
        </p:txBody>
      </p:sp>
      <p:sp>
        <p:nvSpPr>
          <p:cNvPr id="3" name="Rectangle 2"/>
          <p:cNvSpPr txBox="1">
            <a:spLocks noChangeArrowheads="1"/>
          </p:cNvSpPr>
          <p:nvPr/>
        </p:nvSpPr>
        <p:spPr>
          <a:xfrm>
            <a:off x="0" y="2564904"/>
            <a:ext cx="9177338" cy="4293096"/>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indent="-341313"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3200" dirty="0">
                <a:solidFill>
                  <a:srgbClr val="FF0000"/>
                </a:solidFill>
              </a:rPr>
              <a:t>Fin 6°</a:t>
            </a:r>
          </a:p>
          <a:p>
            <a:pPr algn="ctr">
              <a:defRPr/>
            </a:pPr>
            <a:r>
              <a:rPr lang="fr-FR" sz="3200" dirty="0"/>
              <a:t>linéarité / passage à l’unité / coefficient de proportionnalité / tableau de proportionnalité</a:t>
            </a:r>
          </a:p>
          <a:p>
            <a:pPr algn="ctr">
              <a:defRPr/>
            </a:pPr>
            <a:r>
              <a:rPr lang="fr-FR" sz="3200" dirty="0"/>
              <a:t>Résumer sous forme de tableau la situation de la masse des billes en sachant faire apparaitre les opérations de linéarité et le coefficient de proportionnalité.</a:t>
            </a:r>
          </a:p>
        </p:txBody>
      </p:sp>
      <p:sp>
        <p:nvSpPr>
          <p:cNvPr id="4" name="Rectangle 1"/>
          <p:cNvSpPr txBox="1">
            <a:spLocks noChangeArrowheads="1"/>
          </p:cNvSpPr>
          <p:nvPr/>
        </p:nvSpPr>
        <p:spPr bwMode="auto">
          <a:xfrm>
            <a:off x="36513" y="1700407"/>
            <a:ext cx="9104312"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pitchFamily="2"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SimSun" pitchFamily="2" charset="-122"/>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kern="0" dirty="0"/>
              <a:t>On dispose d’un sac de billes identiques.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altLang="fr-FR" sz="2800" kern="0" dirty="0"/>
              <a:t>On connait la masse de 3 billes (51g) et de 5 billes (85g)</a:t>
            </a:r>
          </a:p>
        </p:txBody>
      </p:sp>
      <p:sp>
        <p:nvSpPr>
          <p:cNvPr id="5" name="ZoneTexte 4"/>
          <p:cNvSpPr txBox="1"/>
          <p:nvPr/>
        </p:nvSpPr>
        <p:spPr>
          <a:xfrm>
            <a:off x="7596336" y="6021288"/>
            <a:ext cx="1296144" cy="461665"/>
          </a:xfrm>
          <a:prstGeom prst="rect">
            <a:avLst/>
          </a:prstGeom>
          <a:noFill/>
        </p:spPr>
        <p:txBody>
          <a:bodyPr wrap="square" rtlCol="0">
            <a:spAutoFit/>
          </a:bodyPr>
          <a:lstStyle/>
          <a:p>
            <a:r>
              <a:rPr lang="fr-FR" sz="2400" dirty="0" err="1"/>
              <a:t>A.Simard</a:t>
            </a:r>
            <a:endParaRPr lang="fr-FR" sz="2400" dirty="0"/>
          </a:p>
        </p:txBody>
      </p:sp>
      <p:sp>
        <p:nvSpPr>
          <p:cNvPr id="6" name="Espace réservé du numéro de diapositive 5"/>
          <p:cNvSpPr>
            <a:spLocks noGrp="1"/>
          </p:cNvSpPr>
          <p:nvPr>
            <p:ph type="sldNum" sz="quarter" idx="12"/>
          </p:nvPr>
        </p:nvSpPr>
        <p:spPr/>
        <p:txBody>
          <a:bodyPr>
            <a:normAutofit fontScale="85000" lnSpcReduction="20000"/>
          </a:bodyPr>
          <a:lstStyle/>
          <a:p>
            <a:fld id="{54E10D6D-9519-4027-B3D8-BAC2219C33B6}" type="slidenum">
              <a:rPr lang="fr-FR" smtClean="0"/>
              <a:pPr/>
              <a:t>40</a:t>
            </a:fld>
            <a:endParaRPr lang="fr-FR"/>
          </a:p>
        </p:txBody>
      </p:sp>
    </p:spTree>
    <p:extLst>
      <p:ext uri="{BB962C8B-B14F-4D97-AF65-F5344CB8AC3E}">
        <p14:creationId xmlns:p14="http://schemas.microsoft.com/office/powerpoint/2010/main" val="125983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36B8B3-57E2-4934-975D-5E4F6A96895B}"/>
              </a:ext>
            </a:extLst>
          </p:cNvPr>
          <p:cNvSpPr>
            <a:spLocks noGrp="1"/>
          </p:cNvSpPr>
          <p:nvPr>
            <p:ph type="title"/>
          </p:nvPr>
        </p:nvSpPr>
        <p:spPr>
          <a:noFill/>
        </p:spPr>
        <p:txBody>
          <a:bodyPr>
            <a:normAutofit/>
          </a:bodyPr>
          <a:lstStyle/>
          <a:p>
            <a:r>
              <a:rPr lang="fr-FR" sz="3600" dirty="0">
                <a:solidFill>
                  <a:schemeClr val="accent6">
                    <a:lumMod val="75000"/>
                  </a:schemeClr>
                </a:solidFill>
              </a:rPr>
              <a:t>Dispositifs pédagogiques</a:t>
            </a:r>
          </a:p>
        </p:txBody>
      </p:sp>
      <p:sp>
        <p:nvSpPr>
          <p:cNvPr id="7" name="Rectangle 6"/>
          <p:cNvSpPr/>
          <p:nvPr/>
        </p:nvSpPr>
        <p:spPr>
          <a:xfrm>
            <a:off x="4447607" y="3244334"/>
            <a:ext cx="248786" cy="369332"/>
          </a:xfrm>
          <a:prstGeom prst="rect">
            <a:avLst/>
          </a:prstGeom>
        </p:spPr>
        <p:txBody>
          <a:bodyPr wrap="none">
            <a:spAutoFit/>
          </a:bodyPr>
          <a:lstStyle/>
          <a:p>
            <a:r>
              <a:rPr lang="fr-FR" dirty="0"/>
              <a:t> </a:t>
            </a:r>
          </a:p>
        </p:txBody>
      </p:sp>
      <p:sp>
        <p:nvSpPr>
          <p:cNvPr id="5" name="Espace réservé du numéro de diapositive 4"/>
          <p:cNvSpPr>
            <a:spLocks noGrp="1"/>
          </p:cNvSpPr>
          <p:nvPr>
            <p:ph type="sldNum" sz="quarter" idx="12"/>
          </p:nvPr>
        </p:nvSpPr>
        <p:spPr/>
        <p:txBody>
          <a:bodyPr>
            <a:normAutofit fontScale="85000" lnSpcReduction="20000"/>
          </a:bodyPr>
          <a:lstStyle/>
          <a:p>
            <a:fld id="{54E10D6D-9519-4027-B3D8-BAC2219C33B6}" type="slidenum">
              <a:rPr lang="fr-FR" smtClean="0"/>
              <a:pPr/>
              <a:t>41</a:t>
            </a:fld>
            <a:endParaRPr lang="fr-F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73424" y="1600200"/>
            <a:ext cx="8819056" cy="4853136"/>
          </a:xfrm>
          <a:prstGeom prst="rect">
            <a:avLst/>
          </a:prstGeom>
          <a:noFill/>
          <a:ln w="9525">
            <a:noFill/>
            <a:miter lim="800000"/>
            <a:headEnd/>
            <a:tailEnd/>
          </a:ln>
        </p:spPr>
      </p:pic>
    </p:spTree>
    <p:extLst>
      <p:ext uri="{BB962C8B-B14F-4D97-AF65-F5344CB8AC3E}">
        <p14:creationId xmlns:p14="http://schemas.microsoft.com/office/powerpoint/2010/main" val="86753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Grille d’analyse de problèmes</a:t>
            </a:r>
          </a:p>
        </p:txBody>
      </p:sp>
      <p:sp>
        <p:nvSpPr>
          <p:cNvPr id="3" name="Espace réservé du contenu 2"/>
          <p:cNvSpPr>
            <a:spLocks noGrp="1"/>
          </p:cNvSpPr>
          <p:nvPr>
            <p:ph sz="quarter" idx="1"/>
          </p:nvPr>
        </p:nvSpPr>
        <p:spPr>
          <a:xfrm>
            <a:off x="179512" y="1600200"/>
            <a:ext cx="8586536" cy="4853136"/>
          </a:xfrm>
        </p:spPr>
        <p:txBody>
          <a:bodyPr>
            <a:normAutofit/>
          </a:bodyPr>
          <a:lstStyle/>
          <a:p>
            <a:r>
              <a:rPr lang="fr-FR" sz="3200" dirty="0"/>
              <a:t>Quelles questions les enseignants se posent-ils lorsqu’ils doivent construire ou choisir des situations de proportionnalité?</a:t>
            </a:r>
          </a:p>
          <a:p>
            <a:pPr>
              <a:buFont typeface="Wingdings" pitchFamily="2" charset="2"/>
              <a:buChar char="Ø"/>
            </a:pPr>
            <a:endParaRPr lang="fr-FR" dirty="0">
              <a:sym typeface="Wingdings"/>
            </a:endParaRPr>
          </a:p>
          <a:p>
            <a:pPr>
              <a:buFont typeface="Wingdings" pitchFamily="2" charset="2"/>
              <a:buChar char="Ø"/>
            </a:pPr>
            <a:r>
              <a:rPr lang="fr-FR" dirty="0"/>
              <a:t>(</a:t>
            </a:r>
            <a:r>
              <a:rPr lang="fr-FR" dirty="0" err="1"/>
              <a:t>Cf</a:t>
            </a:r>
            <a:r>
              <a:rPr lang="fr-FR" dirty="0"/>
              <a:t> </a:t>
            </a:r>
            <a:r>
              <a:rPr lang="fr-FR" dirty="0">
                <a:hlinkClick r:id="rId3" action="ppaction://hlinkfile"/>
              </a:rPr>
              <a:t>Grille</a:t>
            </a:r>
            <a:r>
              <a:rPr lang="fr-FR" dirty="0"/>
              <a:t> d’analyse d’un problème de proportionnalité)</a:t>
            </a:r>
          </a:p>
          <a:p>
            <a:endParaRPr lang="fr-FR" dirty="0"/>
          </a:p>
          <a:p>
            <a:endParaRPr lang="fr-FR" dirty="0"/>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42</a:t>
            </a:fld>
            <a:endParaRPr lang="fr-F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numéro de diapositive 2"/>
          <p:cNvSpPr>
            <a:spLocks noGrp="1"/>
          </p:cNvSpPr>
          <p:nvPr>
            <p:ph type="sldNum" sz="quarter" idx="12"/>
          </p:nvPr>
        </p:nvSpPr>
        <p:spPr/>
        <p:txBody>
          <a:bodyPr>
            <a:normAutofit fontScale="85000" lnSpcReduction="20000"/>
          </a:bodyPr>
          <a:lstStyle/>
          <a:p>
            <a:fld id="{54E10D6D-9519-4027-B3D8-BAC2219C33B6}" type="slidenum">
              <a:rPr lang="fr-FR" smtClean="0"/>
              <a:pPr/>
              <a:t>43</a:t>
            </a:fld>
            <a:endParaRPr lang="fr-FR"/>
          </a:p>
        </p:txBody>
      </p:sp>
      <p:sp>
        <p:nvSpPr>
          <p:cNvPr id="4" name="Espace réservé du contenu 3"/>
          <p:cNvSpPr>
            <a:spLocks noGrp="1"/>
          </p:cNvSpPr>
          <p:nvPr>
            <p:ph sz="quarter" idx="1"/>
          </p:nvPr>
        </p:nvSpPr>
        <p:spPr/>
        <p:txBody>
          <a:bodyPr/>
          <a:lstStyle/>
          <a:p>
            <a:r>
              <a:rPr lang="fr-FR" dirty="0"/>
              <a:t>Les énoncés</a:t>
            </a:r>
          </a:p>
          <a:p>
            <a:r>
              <a:rPr lang="fr-FR" dirty="0"/>
              <a:t>Les grandeurs en jeu</a:t>
            </a:r>
          </a:p>
          <a:p>
            <a:r>
              <a:rPr lang="fr-FR" dirty="0"/>
              <a:t>Les valeurs numériques</a:t>
            </a:r>
          </a:p>
          <a:p>
            <a:r>
              <a:rPr lang="fr-FR" dirty="0"/>
              <a:t>Les procédures envisagées</a:t>
            </a:r>
          </a:p>
          <a:p>
            <a:endParaRPr lang="fr-FR" dirty="0"/>
          </a:p>
        </p:txBody>
      </p:sp>
    </p:spTree>
    <p:extLst>
      <p:ext uri="{BB962C8B-B14F-4D97-AF65-F5344CB8AC3E}">
        <p14:creationId xmlns:p14="http://schemas.microsoft.com/office/powerpoint/2010/main" val="3659734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28600"/>
            <a:ext cx="8514528" cy="990600"/>
          </a:xfrm>
        </p:spPr>
        <p:txBody>
          <a:bodyPr>
            <a:normAutofit/>
          </a:bodyPr>
          <a:lstStyle/>
          <a:p>
            <a:r>
              <a:rPr lang="fr-FR" sz="3600" dirty="0"/>
              <a:t>Un autre exemple d’analyses de procédures</a:t>
            </a:r>
          </a:p>
        </p:txBody>
      </p:sp>
      <p:sp>
        <p:nvSpPr>
          <p:cNvPr id="3" name="Espace réservé du contenu 2"/>
          <p:cNvSpPr>
            <a:spLocks noGrp="1"/>
          </p:cNvSpPr>
          <p:nvPr>
            <p:ph sz="quarter" idx="1"/>
          </p:nvPr>
        </p:nvSpPr>
        <p:spPr/>
        <p:txBody>
          <a:bodyPr/>
          <a:lstStyle/>
          <a:p>
            <a:r>
              <a:rPr lang="fr-FR" dirty="0">
                <a:hlinkClick r:id="rId3" action="ppaction://hlinkfile"/>
              </a:rPr>
              <a:t>Vidéo-</a:t>
            </a:r>
            <a:r>
              <a:rPr lang="fr-FR" dirty="0"/>
              <a:t> Résolution de problème de proportionnalité- CM1/CM2</a:t>
            </a:r>
          </a:p>
          <a:p>
            <a:r>
              <a:rPr lang="fr-FR" dirty="0"/>
              <a:t>(3’28 à 7’29)</a:t>
            </a:r>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44</a:t>
            </a:fld>
            <a:endParaRPr lang="fr-F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7E619B-93B3-4C92-A548-CF400CD0605F}"/>
              </a:ext>
            </a:extLst>
          </p:cNvPr>
          <p:cNvSpPr>
            <a:spLocks noGrp="1"/>
          </p:cNvSpPr>
          <p:nvPr>
            <p:ph type="title"/>
          </p:nvPr>
        </p:nvSpPr>
        <p:spPr>
          <a:xfrm>
            <a:off x="251520" y="228600"/>
            <a:ext cx="8511480" cy="990600"/>
          </a:xfrm>
        </p:spPr>
        <p:txBody>
          <a:bodyPr>
            <a:normAutofit/>
          </a:bodyPr>
          <a:lstStyle/>
          <a:p>
            <a:r>
              <a:rPr lang="fr-FR" sz="3600" b="1" dirty="0"/>
              <a:t>D’autres exemples  pour les questions flash</a:t>
            </a:r>
          </a:p>
        </p:txBody>
      </p:sp>
      <p:sp>
        <p:nvSpPr>
          <p:cNvPr id="3" name="ZoneTexte 2">
            <a:extLst>
              <a:ext uri="{FF2B5EF4-FFF2-40B4-BE49-F238E27FC236}">
                <a16:creationId xmlns:a16="http://schemas.microsoft.com/office/drawing/2014/main" id="{AB34AE8E-A489-4D0C-9369-9EBD0D68636F}"/>
              </a:ext>
            </a:extLst>
          </p:cNvPr>
          <p:cNvSpPr txBox="1"/>
          <p:nvPr/>
        </p:nvSpPr>
        <p:spPr>
          <a:xfrm>
            <a:off x="467544" y="1772816"/>
            <a:ext cx="8424936" cy="4616648"/>
          </a:xfrm>
          <a:prstGeom prst="rect">
            <a:avLst/>
          </a:prstGeom>
          <a:noFill/>
        </p:spPr>
        <p:txBody>
          <a:bodyPr wrap="square" rtlCol="0">
            <a:spAutoFit/>
          </a:bodyPr>
          <a:lstStyle/>
          <a:p>
            <a:r>
              <a:rPr lang="fr-FR" sz="2800" b="1" u="sng" dirty="0"/>
              <a:t>Course aux nombres </a:t>
            </a:r>
            <a:r>
              <a:rPr lang="fr-FR" sz="2800" dirty="0"/>
              <a:t>: </a:t>
            </a:r>
            <a:r>
              <a:rPr lang="fr-FR" sz="2800" dirty="0">
                <a:solidFill>
                  <a:srgbClr val="002060"/>
                </a:solidFill>
                <a:hlinkClick r:id="rId2"/>
              </a:rPr>
              <a:t>https://www.ac-strasbourg.fr/pedagogie/mathematiques/manifestations/competitions-mathematiques/course-aux-nombres/</a:t>
            </a:r>
            <a:endParaRPr lang="fr-FR" sz="2800" dirty="0">
              <a:solidFill>
                <a:srgbClr val="002060"/>
              </a:solidFill>
            </a:endParaRPr>
          </a:p>
          <a:p>
            <a:endParaRPr lang="fr-FR" sz="2400" dirty="0">
              <a:solidFill>
                <a:srgbClr val="002060"/>
              </a:solidFill>
            </a:endParaRPr>
          </a:p>
          <a:p>
            <a:r>
              <a:rPr lang="fr-FR" sz="2400" dirty="0"/>
              <a:t>-  8 stylos coûtent 5 €. </a:t>
            </a:r>
            <a:r>
              <a:rPr lang="fr-FR" sz="2400" b="1" dirty="0"/>
              <a:t>Combien coûtent 16 stylos ?</a:t>
            </a:r>
            <a:endParaRPr lang="fr-FR" sz="2400" dirty="0"/>
          </a:p>
          <a:p>
            <a:pPr marL="285750" indent="-285750">
              <a:buFontTx/>
              <a:buChar char="-"/>
            </a:pPr>
            <a:r>
              <a:rPr lang="fr-FR" sz="2400" dirty="0"/>
              <a:t>3 cubes empilés ont une hauteur de 6 cm. </a:t>
            </a:r>
            <a:r>
              <a:rPr lang="fr-FR" sz="2400" b="1" dirty="0"/>
              <a:t>Quelle est la hauteur de </a:t>
            </a:r>
            <a:r>
              <a:rPr lang="fr-FR" sz="2400" dirty="0"/>
              <a:t>9 </a:t>
            </a:r>
            <a:r>
              <a:rPr lang="fr-FR" sz="2400" b="1" dirty="0"/>
              <a:t>cubes empilés ?</a:t>
            </a:r>
          </a:p>
          <a:p>
            <a:pPr marL="285750" indent="-285750">
              <a:buFontTx/>
              <a:buChar char="-"/>
            </a:pPr>
            <a:r>
              <a:rPr lang="fr-FR" sz="2400" dirty="0"/>
              <a:t>12 feutres coûtent 6 €. Combien coûtent 6 feutres ?</a:t>
            </a:r>
          </a:p>
          <a:p>
            <a:r>
              <a:rPr lang="fr-FR" sz="2400" dirty="0"/>
              <a:t>-  Il faut 6 œufs pour faire des crêpes pour 9 personnes.</a:t>
            </a:r>
          </a:p>
          <a:p>
            <a:r>
              <a:rPr lang="fr-FR" sz="2400" dirty="0"/>
              <a:t>     Combien faut-il d’œufs pour 3 personnes ?</a:t>
            </a:r>
          </a:p>
          <a:p>
            <a:r>
              <a:rPr lang="fr-FR" sz="2400" dirty="0"/>
              <a:t>-  12 roses coûtent 30 €. </a:t>
            </a:r>
            <a:r>
              <a:rPr lang="fr-FR" sz="2400" b="1" dirty="0"/>
              <a:t>Combien coûtent 18 roses ?</a:t>
            </a:r>
            <a:endParaRPr lang="fr-FR" sz="2400" dirty="0"/>
          </a:p>
          <a:p>
            <a:endParaRPr lang="fr-FR" b="1" dirty="0"/>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45</a:t>
            </a:fld>
            <a:endParaRPr lang="fr-FR"/>
          </a:p>
        </p:txBody>
      </p:sp>
    </p:spTree>
    <p:extLst>
      <p:ext uri="{BB962C8B-B14F-4D97-AF65-F5344CB8AC3E}">
        <p14:creationId xmlns:p14="http://schemas.microsoft.com/office/powerpoint/2010/main" val="72926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D’autres d’exemples</a:t>
            </a:r>
          </a:p>
        </p:txBody>
      </p:sp>
      <p:sp>
        <p:nvSpPr>
          <p:cNvPr id="3" name="Espace réservé du contenu 2"/>
          <p:cNvSpPr>
            <a:spLocks noGrp="1"/>
          </p:cNvSpPr>
          <p:nvPr>
            <p:ph sz="quarter" idx="1"/>
          </p:nvPr>
        </p:nvSpPr>
        <p:spPr/>
        <p:txBody>
          <a:bodyPr/>
          <a:lstStyle/>
          <a:p>
            <a:endParaRPr lang="fr-FR" dirty="0"/>
          </a:p>
          <a:p>
            <a:endParaRPr lang="fr-FR" dirty="0"/>
          </a:p>
          <a:p>
            <a:r>
              <a:rPr lang="fr-FR" sz="3600" dirty="0"/>
              <a:t>Pour jouer sur la variable des nombres</a:t>
            </a:r>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46</a:t>
            </a:fld>
            <a:endParaRPr lang="fr-F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815E5E3-0479-4833-8AF4-B1D6B6499D4F}"/>
              </a:ext>
            </a:extLst>
          </p:cNvPr>
          <p:cNvSpPr>
            <a:spLocks noGrp="1"/>
          </p:cNvSpPr>
          <p:nvPr>
            <p:ph type="body" idx="1"/>
          </p:nvPr>
        </p:nvSpPr>
        <p:spPr>
          <a:xfrm>
            <a:off x="467544" y="2743200"/>
            <a:ext cx="8352928" cy="3422104"/>
          </a:xfrm>
        </p:spPr>
        <p:txBody>
          <a:bodyPr>
            <a:normAutofit/>
          </a:bodyPr>
          <a:lstStyle/>
          <a:p>
            <a:r>
              <a:rPr lang="fr-FR" b="1" u="sng" dirty="0">
                <a:solidFill>
                  <a:schemeClr val="tx1"/>
                </a:solidFill>
              </a:rPr>
              <a:t>Procédures</a:t>
            </a:r>
            <a:r>
              <a:rPr lang="fr-FR" dirty="0">
                <a:solidFill>
                  <a:schemeClr val="tx1"/>
                </a:solidFill>
              </a:rPr>
              <a:t> : 1. </a:t>
            </a:r>
            <a:r>
              <a:rPr lang="fr-FR" b="1" u="sng" dirty="0">
                <a:solidFill>
                  <a:schemeClr val="tx1"/>
                </a:solidFill>
              </a:rPr>
              <a:t>mixte</a:t>
            </a:r>
            <a:r>
              <a:rPr lang="fr-FR" dirty="0">
                <a:solidFill>
                  <a:schemeClr val="tx1"/>
                </a:solidFill>
              </a:rPr>
              <a:t> : multiplicative puis additive</a:t>
            </a:r>
          </a:p>
          <a:p>
            <a:r>
              <a:rPr lang="fr-FR" dirty="0">
                <a:solidFill>
                  <a:schemeClr val="tx1"/>
                </a:solidFill>
              </a:rPr>
              <a:t>                            4 citrons pour 12 personnes</a:t>
            </a:r>
          </a:p>
          <a:p>
            <a:r>
              <a:rPr lang="fr-FR" dirty="0">
                <a:solidFill>
                  <a:schemeClr val="tx1"/>
                </a:solidFill>
              </a:rPr>
              <a:t>                            1 citron  pour   3 personnes</a:t>
            </a:r>
          </a:p>
          <a:p>
            <a:r>
              <a:rPr lang="fr-FR" dirty="0">
                <a:solidFill>
                  <a:schemeClr val="tx1"/>
                </a:solidFill>
              </a:rPr>
              <a:t>                            5 citrons pour 15 personnes</a:t>
            </a:r>
          </a:p>
          <a:p>
            <a:r>
              <a:rPr lang="fr-FR" dirty="0">
                <a:solidFill>
                  <a:schemeClr val="tx1"/>
                </a:solidFill>
              </a:rPr>
              <a:t>            2. utilisation du </a:t>
            </a:r>
            <a:r>
              <a:rPr lang="fr-FR" b="1" u="sng" dirty="0">
                <a:solidFill>
                  <a:schemeClr val="tx1"/>
                </a:solidFill>
              </a:rPr>
              <a:t>coefficient de proportionnalité</a:t>
            </a:r>
          </a:p>
          <a:p>
            <a:r>
              <a:rPr lang="fr-FR" dirty="0">
                <a:solidFill>
                  <a:schemeClr val="tx1"/>
                </a:solidFill>
              </a:rPr>
              <a:t>                    1/3 citrons/personnes donc : 15 : 3 = 5</a:t>
            </a:r>
          </a:p>
          <a:p>
            <a:endParaRPr lang="fr-FR" dirty="0"/>
          </a:p>
        </p:txBody>
      </p:sp>
      <p:sp>
        <p:nvSpPr>
          <p:cNvPr id="3" name="Titre 2">
            <a:extLst>
              <a:ext uri="{FF2B5EF4-FFF2-40B4-BE49-F238E27FC236}">
                <a16:creationId xmlns:a16="http://schemas.microsoft.com/office/drawing/2014/main" id="{E21E6DD6-5A71-4909-9D99-B30AF239A009}"/>
              </a:ext>
            </a:extLst>
          </p:cNvPr>
          <p:cNvSpPr>
            <a:spLocks noGrp="1"/>
          </p:cNvSpPr>
          <p:nvPr>
            <p:ph type="title"/>
          </p:nvPr>
        </p:nvSpPr>
        <p:spPr/>
        <p:txBody>
          <a:bodyPr/>
          <a:lstStyle/>
          <a:p>
            <a:endParaRPr lang="fr-FR"/>
          </a:p>
        </p:txBody>
      </p:sp>
      <p:sp>
        <p:nvSpPr>
          <p:cNvPr id="5" name="ZoneTexte 4">
            <a:extLst>
              <a:ext uri="{FF2B5EF4-FFF2-40B4-BE49-F238E27FC236}">
                <a16:creationId xmlns:a16="http://schemas.microsoft.com/office/drawing/2014/main" id="{17CD2D59-7154-4A2F-AF87-01B1E053C161}"/>
              </a:ext>
            </a:extLst>
          </p:cNvPr>
          <p:cNvSpPr txBox="1"/>
          <p:nvPr/>
        </p:nvSpPr>
        <p:spPr>
          <a:xfrm>
            <a:off x="251520" y="188640"/>
            <a:ext cx="8892480" cy="1384995"/>
          </a:xfrm>
          <a:prstGeom prst="rect">
            <a:avLst/>
          </a:prstGeom>
          <a:noFill/>
        </p:spPr>
        <p:txBody>
          <a:bodyPr wrap="square" rtlCol="0">
            <a:spAutoFit/>
          </a:bodyPr>
          <a:lstStyle/>
          <a:p>
            <a:r>
              <a:rPr lang="fr-FR" sz="2800" b="1" dirty="0"/>
              <a:t>« Dans la recette du poulet au citron, il faut 2 citrons pour 6 personnes.</a:t>
            </a:r>
          </a:p>
          <a:p>
            <a:r>
              <a:rPr lang="fr-FR" sz="2800" b="1" dirty="0"/>
              <a:t>Combien faut-il de citrons pour 15 personnes? »</a:t>
            </a:r>
          </a:p>
        </p:txBody>
      </p:sp>
      <p:sp>
        <p:nvSpPr>
          <p:cNvPr id="6" name="Espace réservé du numéro de diapositive 5"/>
          <p:cNvSpPr>
            <a:spLocks noGrp="1"/>
          </p:cNvSpPr>
          <p:nvPr>
            <p:ph type="sldNum" sz="quarter" idx="11"/>
          </p:nvPr>
        </p:nvSpPr>
        <p:spPr/>
        <p:txBody>
          <a:bodyPr/>
          <a:lstStyle/>
          <a:p>
            <a:fld id="{54E10D6D-9519-4027-B3D8-BAC2219C33B6}" type="slidenum">
              <a:rPr lang="fr-FR" smtClean="0"/>
              <a:pPr/>
              <a:t>47</a:t>
            </a:fld>
            <a:endParaRPr lang="fr-FR"/>
          </a:p>
        </p:txBody>
      </p:sp>
    </p:spTree>
    <p:extLst>
      <p:ext uri="{BB962C8B-B14F-4D97-AF65-F5344CB8AC3E}">
        <p14:creationId xmlns:p14="http://schemas.microsoft.com/office/powerpoint/2010/main" val="1444616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B44244-5DE9-4471-A46D-A727B470A549}"/>
              </a:ext>
            </a:extLst>
          </p:cNvPr>
          <p:cNvSpPr>
            <a:spLocks noGrp="1"/>
          </p:cNvSpPr>
          <p:nvPr>
            <p:ph type="body" idx="1"/>
          </p:nvPr>
        </p:nvSpPr>
        <p:spPr>
          <a:xfrm>
            <a:off x="323528" y="2743200"/>
            <a:ext cx="8171185" cy="3566120"/>
          </a:xfrm>
        </p:spPr>
        <p:txBody>
          <a:bodyPr>
            <a:normAutofit/>
          </a:bodyPr>
          <a:lstStyle/>
          <a:p>
            <a:r>
              <a:rPr lang="fr-FR" b="1" dirty="0">
                <a:solidFill>
                  <a:schemeClr val="tx1"/>
                </a:solidFill>
              </a:rPr>
              <a:t>Procédures</a:t>
            </a:r>
            <a:r>
              <a:rPr lang="fr-FR" dirty="0">
                <a:solidFill>
                  <a:schemeClr val="tx1"/>
                </a:solidFill>
              </a:rPr>
              <a:t> : 1. </a:t>
            </a:r>
            <a:r>
              <a:rPr lang="fr-FR" b="1" u="sng" dirty="0">
                <a:solidFill>
                  <a:schemeClr val="tx1"/>
                </a:solidFill>
              </a:rPr>
              <a:t>mixte</a:t>
            </a:r>
            <a:r>
              <a:rPr lang="fr-FR" dirty="0">
                <a:solidFill>
                  <a:schemeClr val="tx1"/>
                </a:solidFill>
              </a:rPr>
              <a:t> : multiplicative puis additive</a:t>
            </a:r>
          </a:p>
          <a:p>
            <a:r>
              <a:rPr lang="fr-FR" dirty="0">
                <a:solidFill>
                  <a:schemeClr val="tx1"/>
                </a:solidFill>
              </a:rPr>
              <a:t>                            8 citrons pour 16 personnes</a:t>
            </a:r>
          </a:p>
          <a:p>
            <a:r>
              <a:rPr lang="fr-FR" dirty="0">
                <a:solidFill>
                  <a:schemeClr val="tx1"/>
                </a:solidFill>
              </a:rPr>
              <a:t>                        1/2 citron  pour   1 personne</a:t>
            </a:r>
          </a:p>
          <a:p>
            <a:r>
              <a:rPr lang="fr-FR" dirty="0">
                <a:solidFill>
                  <a:schemeClr val="tx1"/>
                </a:solidFill>
              </a:rPr>
              <a:t>                         8,5 citrons pour 17 personnes</a:t>
            </a:r>
          </a:p>
          <a:p>
            <a:r>
              <a:rPr lang="fr-FR" dirty="0">
                <a:solidFill>
                  <a:schemeClr val="tx1"/>
                </a:solidFill>
              </a:rPr>
              <a:t>            2. utilisation du </a:t>
            </a:r>
            <a:r>
              <a:rPr lang="fr-FR" b="1" dirty="0">
                <a:solidFill>
                  <a:schemeClr val="tx1"/>
                </a:solidFill>
              </a:rPr>
              <a:t>coefficient de proportionnalité</a:t>
            </a:r>
          </a:p>
          <a:p>
            <a:r>
              <a:rPr lang="fr-FR" dirty="0">
                <a:solidFill>
                  <a:schemeClr val="tx1"/>
                </a:solidFill>
              </a:rPr>
              <a:t>                    0,5 citron/personne donc : 17 x 0,5 = 8,5</a:t>
            </a:r>
          </a:p>
          <a:p>
            <a:endParaRPr lang="fr-FR" dirty="0"/>
          </a:p>
        </p:txBody>
      </p:sp>
      <p:sp>
        <p:nvSpPr>
          <p:cNvPr id="3" name="Titre 2">
            <a:extLst>
              <a:ext uri="{FF2B5EF4-FFF2-40B4-BE49-F238E27FC236}">
                <a16:creationId xmlns:a16="http://schemas.microsoft.com/office/drawing/2014/main" id="{D11BF069-BB0D-4173-8BCE-AB342E2BCADE}"/>
              </a:ext>
            </a:extLst>
          </p:cNvPr>
          <p:cNvSpPr>
            <a:spLocks noGrp="1"/>
          </p:cNvSpPr>
          <p:nvPr>
            <p:ph type="title"/>
          </p:nvPr>
        </p:nvSpPr>
        <p:spPr/>
        <p:txBody>
          <a:bodyPr/>
          <a:lstStyle/>
          <a:p>
            <a:endParaRPr lang="fr-FR"/>
          </a:p>
        </p:txBody>
      </p:sp>
      <p:sp>
        <p:nvSpPr>
          <p:cNvPr id="4" name="ZoneTexte 3">
            <a:extLst>
              <a:ext uri="{FF2B5EF4-FFF2-40B4-BE49-F238E27FC236}">
                <a16:creationId xmlns:a16="http://schemas.microsoft.com/office/drawing/2014/main" id="{F3F2B774-6740-4E16-A768-2C1C512429B2}"/>
              </a:ext>
            </a:extLst>
          </p:cNvPr>
          <p:cNvSpPr txBox="1"/>
          <p:nvPr/>
        </p:nvSpPr>
        <p:spPr>
          <a:xfrm>
            <a:off x="0" y="188640"/>
            <a:ext cx="8812088" cy="1384995"/>
          </a:xfrm>
          <a:prstGeom prst="rect">
            <a:avLst/>
          </a:prstGeom>
          <a:noFill/>
        </p:spPr>
        <p:txBody>
          <a:bodyPr wrap="square" rtlCol="0">
            <a:spAutoFit/>
          </a:bodyPr>
          <a:lstStyle/>
          <a:p>
            <a:r>
              <a:rPr lang="fr-FR" sz="2800" b="1" dirty="0"/>
              <a:t>« Dans la recette du poulet au citron, il faut 2 citrons pour 4 personnes.</a:t>
            </a:r>
          </a:p>
          <a:p>
            <a:r>
              <a:rPr lang="fr-FR" sz="2800" b="1" dirty="0"/>
              <a:t>Combien faut-il de citrons pour 17 personnes? »</a:t>
            </a:r>
          </a:p>
        </p:txBody>
      </p:sp>
      <p:sp>
        <p:nvSpPr>
          <p:cNvPr id="5" name="Espace réservé du numéro de diapositive 4"/>
          <p:cNvSpPr>
            <a:spLocks noGrp="1"/>
          </p:cNvSpPr>
          <p:nvPr>
            <p:ph type="sldNum" sz="quarter" idx="11"/>
          </p:nvPr>
        </p:nvSpPr>
        <p:spPr/>
        <p:txBody>
          <a:bodyPr/>
          <a:lstStyle/>
          <a:p>
            <a:fld id="{54E10D6D-9519-4027-B3D8-BAC2219C33B6}" type="slidenum">
              <a:rPr lang="fr-FR" smtClean="0"/>
              <a:pPr/>
              <a:t>48</a:t>
            </a:fld>
            <a:endParaRPr lang="fr-FR"/>
          </a:p>
        </p:txBody>
      </p:sp>
    </p:spTree>
    <p:extLst>
      <p:ext uri="{BB962C8B-B14F-4D97-AF65-F5344CB8AC3E}">
        <p14:creationId xmlns:p14="http://schemas.microsoft.com/office/powerpoint/2010/main" val="3337613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5D068-CAF8-4570-AA52-4CC680FD903A}"/>
              </a:ext>
            </a:extLst>
          </p:cNvPr>
          <p:cNvSpPr>
            <a:spLocks noGrp="1"/>
          </p:cNvSpPr>
          <p:nvPr>
            <p:ph type="title"/>
          </p:nvPr>
        </p:nvSpPr>
        <p:spPr>
          <a:xfrm>
            <a:off x="251520" y="228600"/>
            <a:ext cx="8511480" cy="990600"/>
          </a:xfrm>
        </p:spPr>
        <p:txBody>
          <a:bodyPr>
            <a:normAutofit fontScale="90000"/>
          </a:bodyPr>
          <a:lstStyle/>
          <a:p>
            <a:r>
              <a:rPr lang="fr-FR" b="1" dirty="0">
                <a:solidFill>
                  <a:schemeClr val="accent6">
                    <a:lumMod val="75000"/>
                  </a:schemeClr>
                </a:solidFill>
              </a:rPr>
              <a:t>Autres exemples: Compléter un énoncé</a:t>
            </a:r>
          </a:p>
        </p:txBody>
      </p:sp>
      <p:sp>
        <p:nvSpPr>
          <p:cNvPr id="5" name="Espace réservé du texte 1">
            <a:extLst>
              <a:ext uri="{FF2B5EF4-FFF2-40B4-BE49-F238E27FC236}">
                <a16:creationId xmlns:a16="http://schemas.microsoft.com/office/drawing/2014/main" id="{B49443C4-C66F-456F-ACC5-7BBE6C1BA4BD}"/>
              </a:ext>
            </a:extLst>
          </p:cNvPr>
          <p:cNvSpPr txBox="1">
            <a:spLocks/>
          </p:cNvSpPr>
          <p:nvPr/>
        </p:nvSpPr>
        <p:spPr>
          <a:xfrm>
            <a:off x="179512" y="1556792"/>
            <a:ext cx="8812088" cy="5072608"/>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fr-FR" sz="2800" b="1" i="1" dirty="0"/>
              <a:t>« Pour une visite du Château de Versailles, la coopérative scolaire doit payer 105 € pour une classe de 25 élèves de CE1. Mais un groupe de 20 élèves de CE2 se joint finalement à cette classe. [ …]</a:t>
            </a:r>
          </a:p>
          <a:p>
            <a:pPr marL="0" indent="0">
              <a:buNone/>
            </a:pPr>
            <a:r>
              <a:rPr lang="fr-FR" sz="2800" b="1" i="1" dirty="0"/>
              <a:t>Combien la coopérative devra-t-elle payer en tout ? »</a:t>
            </a:r>
          </a:p>
          <a:p>
            <a:pPr marL="0" indent="0">
              <a:buNone/>
            </a:pPr>
            <a:r>
              <a:rPr lang="fr-FR" sz="2800" b="1" dirty="0"/>
              <a:t>1. </a:t>
            </a:r>
            <a:r>
              <a:rPr lang="fr-FR" sz="2800" dirty="0"/>
              <a:t>Proposer une phrase complétant l’énoncé pour que cette situation soit sans ambiguïté une situation de proportionnalité.</a:t>
            </a:r>
          </a:p>
          <a:p>
            <a:pPr marL="0" indent="0">
              <a:buNone/>
            </a:pPr>
            <a:r>
              <a:rPr lang="fr-FR" sz="2800" b="1" dirty="0"/>
              <a:t>2. </a:t>
            </a:r>
            <a:r>
              <a:rPr lang="fr-FR" sz="2800" dirty="0"/>
              <a:t>Proposer une phrase complétant l’énoncé pour que cette situation ne soit pas une situation de proportionnalité.</a:t>
            </a:r>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49</a:t>
            </a:fld>
            <a:endParaRPr lang="fr-FR"/>
          </a:p>
        </p:txBody>
      </p:sp>
    </p:spTree>
    <p:extLst>
      <p:ext uri="{BB962C8B-B14F-4D97-AF65-F5344CB8AC3E}">
        <p14:creationId xmlns:p14="http://schemas.microsoft.com/office/powerpoint/2010/main" val="1174939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COPIRELEM\proportionnalité\prod-eleves\pb3\citrons\Presse-papier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08720"/>
            <a:ext cx="7776864" cy="4320480"/>
          </a:xfrm>
          <a:prstGeom prst="rect">
            <a:avLst/>
          </a:prstGeom>
          <a:noFill/>
          <a:ln>
            <a:noFill/>
          </a:ln>
        </p:spPr>
      </p:pic>
      <p:sp>
        <p:nvSpPr>
          <p:cNvPr id="6" name="Oval 4"/>
          <p:cNvSpPr>
            <a:spLocks noChangeArrowheads="1"/>
          </p:cNvSpPr>
          <p:nvPr/>
        </p:nvSpPr>
        <p:spPr bwMode="auto">
          <a:xfrm>
            <a:off x="2339752" y="3861048"/>
            <a:ext cx="4392488" cy="1656184"/>
          </a:xfrm>
          <a:prstGeom prst="ellipse">
            <a:avLst/>
          </a:prstGeom>
          <a:noFill/>
          <a:ln w="25560">
            <a:solidFill>
              <a:srgbClr val="FF0000"/>
            </a:solidFill>
            <a:miter lim="800000"/>
            <a:headEnd/>
            <a:tailEnd/>
          </a:ln>
          <a:effectLst/>
        </p:spPr>
        <p:txBody>
          <a:bodyPr wrap="none" anchor="ctr"/>
          <a:lstStyle/>
          <a:p>
            <a:pPr eaLnBrk="1" hangingPunct="1">
              <a:buClr>
                <a:srgbClr val="000000"/>
              </a:buClr>
              <a:buSzPct val="100000"/>
              <a:buFont typeface="Times New Roman" pitchFamily="16" charset="0"/>
              <a:buNone/>
            </a:pPr>
            <a:endParaRPr lang="fr-FR" altLang="fr-FR"/>
          </a:p>
        </p:txBody>
      </p:sp>
      <p:sp>
        <p:nvSpPr>
          <p:cNvPr id="3" name="ZoneTexte 2">
            <a:extLst>
              <a:ext uri="{FF2B5EF4-FFF2-40B4-BE49-F238E27FC236}">
                <a16:creationId xmlns:a16="http://schemas.microsoft.com/office/drawing/2014/main" id="{D172F28B-F961-456B-92AE-F8C4153700A6}"/>
              </a:ext>
            </a:extLst>
          </p:cNvPr>
          <p:cNvSpPr txBox="1"/>
          <p:nvPr/>
        </p:nvSpPr>
        <p:spPr>
          <a:xfrm>
            <a:off x="539552" y="5589240"/>
            <a:ext cx="7776864" cy="954107"/>
          </a:xfrm>
          <a:prstGeom prst="rect">
            <a:avLst/>
          </a:prstGeom>
          <a:noFill/>
        </p:spPr>
        <p:txBody>
          <a:bodyPr wrap="square" rtlCol="0">
            <a:spAutoFit/>
          </a:bodyPr>
          <a:lstStyle/>
          <a:p>
            <a:r>
              <a:rPr lang="fr-FR" sz="2800" b="1" u="sng" dirty="0"/>
              <a:t>Procédure</a:t>
            </a:r>
            <a:r>
              <a:rPr lang="fr-FR" sz="2800" dirty="0"/>
              <a:t> : utilisation d’un schéma puis linéarité additive</a:t>
            </a:r>
          </a:p>
        </p:txBody>
      </p:sp>
      <p:sp>
        <p:nvSpPr>
          <p:cNvPr id="5" name="Rectangle 4"/>
          <p:cNvSpPr/>
          <p:nvPr/>
        </p:nvSpPr>
        <p:spPr>
          <a:xfrm>
            <a:off x="611560" y="116632"/>
            <a:ext cx="7776864" cy="646331"/>
          </a:xfrm>
          <a:prstGeom prst="rect">
            <a:avLst/>
          </a:prstGeom>
        </p:spPr>
        <p:txBody>
          <a:bodyPr wrap="square">
            <a:spAutoFit/>
          </a:bodyPr>
          <a:lstStyle/>
          <a:p>
            <a:pPr>
              <a:buNone/>
            </a:pPr>
            <a:r>
              <a:rPr lang="fr-FR" b="1" dirty="0"/>
              <a:t>Dans la recette du poulet au citron, il faut 2 citrons pour 5 personnes.</a:t>
            </a:r>
          </a:p>
          <a:p>
            <a:pPr>
              <a:buNone/>
            </a:pPr>
            <a:r>
              <a:rPr lang="fr-FR" b="1" dirty="0"/>
              <a:t>Combien faut-il de citrons pour 20 personnes?</a:t>
            </a:r>
          </a:p>
        </p:txBody>
      </p:sp>
      <p:sp>
        <p:nvSpPr>
          <p:cNvPr id="7" name="Espace réservé du numéro de diapositive 6"/>
          <p:cNvSpPr>
            <a:spLocks noGrp="1"/>
          </p:cNvSpPr>
          <p:nvPr>
            <p:ph type="sldNum" sz="quarter" idx="12"/>
          </p:nvPr>
        </p:nvSpPr>
        <p:spPr/>
        <p:txBody>
          <a:bodyPr/>
          <a:lstStyle/>
          <a:p>
            <a:fld id="{54E10D6D-9519-4027-B3D8-BAC2219C33B6}" type="slidenum">
              <a:rPr lang="fr-FR" smtClean="0"/>
              <a:pPr/>
              <a:t>5</a:t>
            </a:fld>
            <a:endParaRPr lang="fr-FR"/>
          </a:p>
        </p:txBody>
      </p:sp>
      <p:sp>
        <p:nvSpPr>
          <p:cNvPr id="8" name="ZoneTexte 7"/>
          <p:cNvSpPr txBox="1"/>
          <p:nvPr/>
        </p:nvSpPr>
        <p:spPr>
          <a:xfrm>
            <a:off x="683568" y="1052736"/>
            <a:ext cx="504056" cy="461665"/>
          </a:xfrm>
          <a:prstGeom prst="rect">
            <a:avLst/>
          </a:prstGeom>
          <a:noFill/>
        </p:spPr>
        <p:txBody>
          <a:bodyPr wrap="square" rtlCol="0">
            <a:spAutoFit/>
          </a:bodyPr>
          <a:lstStyle/>
          <a:p>
            <a:r>
              <a:rPr lang="fr-FR" sz="2400" b="1" dirty="0">
                <a:sym typeface="Wingdings"/>
              </a:rPr>
              <a:t></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grpId="0" nodeType="clickEffect">
                                  <p:stCondLst>
                                    <p:cond delay="0"/>
                                  </p:stCondLst>
                                  <p:childTnLst>
                                    <p:set>
                                      <p:cBhvr additive="repl">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99650E-7505-4E1B-9A8C-515D10D57492}"/>
              </a:ext>
            </a:extLst>
          </p:cNvPr>
          <p:cNvSpPr>
            <a:spLocks noGrp="1"/>
          </p:cNvSpPr>
          <p:nvPr>
            <p:ph type="title"/>
          </p:nvPr>
        </p:nvSpPr>
        <p:spPr>
          <a:xfrm>
            <a:off x="251520" y="228600"/>
            <a:ext cx="8511480" cy="990600"/>
          </a:xfrm>
        </p:spPr>
        <p:txBody>
          <a:bodyPr>
            <a:normAutofit/>
          </a:bodyPr>
          <a:lstStyle/>
          <a:p>
            <a:r>
              <a:rPr lang="fr-FR" sz="3600" dirty="0">
                <a:solidFill>
                  <a:srgbClr val="002060"/>
                </a:solidFill>
              </a:rPr>
              <a:t>D’autres exemples - Tâches intermédiaires</a:t>
            </a:r>
          </a:p>
        </p:txBody>
      </p:sp>
      <p:sp>
        <p:nvSpPr>
          <p:cNvPr id="5" name="Rectangle 4"/>
          <p:cNvSpPr/>
          <p:nvPr/>
        </p:nvSpPr>
        <p:spPr>
          <a:xfrm>
            <a:off x="467544" y="1556792"/>
            <a:ext cx="8280920" cy="830997"/>
          </a:xfrm>
          <a:prstGeom prst="rect">
            <a:avLst/>
          </a:prstGeom>
        </p:spPr>
        <p:txBody>
          <a:bodyPr wrap="square">
            <a:spAutoFit/>
          </a:bodyPr>
          <a:lstStyle/>
          <a:p>
            <a:r>
              <a:rPr lang="fr-FR" sz="2400" dirty="0"/>
              <a:t>Dans le livre de recettes de cuisine de Corentin, on donne la recette pour faire 15 crêpes ou 25 crêpes :</a:t>
            </a:r>
            <a:endParaRPr lang="fr-FR" sz="2400" dirty="0">
              <a:effectLst/>
            </a:endParaRPr>
          </a:p>
        </p:txBody>
      </p:sp>
      <p:graphicFrame>
        <p:nvGraphicFramePr>
          <p:cNvPr id="7" name="Tableau 6"/>
          <p:cNvGraphicFramePr>
            <a:graphicFrameLocks noGrp="1"/>
          </p:cNvGraphicFramePr>
          <p:nvPr>
            <p:extLst/>
          </p:nvPr>
        </p:nvGraphicFramePr>
        <p:xfrm>
          <a:off x="1331640" y="2387789"/>
          <a:ext cx="6408713" cy="1497088"/>
        </p:xfrm>
        <a:graphic>
          <a:graphicData uri="http://schemas.openxmlformats.org/drawingml/2006/table">
            <a:tbl>
              <a:tblPr firstRow="1" firstCol="1" bandRow="1"/>
              <a:tblGrid>
                <a:gridCol w="2911651">
                  <a:extLst>
                    <a:ext uri="{9D8B030D-6E8A-4147-A177-3AD203B41FA5}">
                      <a16:colId xmlns:a16="http://schemas.microsoft.com/office/drawing/2014/main" val="20000"/>
                    </a:ext>
                  </a:extLst>
                </a:gridCol>
                <a:gridCol w="585411">
                  <a:extLst>
                    <a:ext uri="{9D8B030D-6E8A-4147-A177-3AD203B41FA5}">
                      <a16:colId xmlns:a16="http://schemas.microsoft.com/office/drawing/2014/main" val="20001"/>
                    </a:ext>
                  </a:extLst>
                </a:gridCol>
                <a:gridCol w="2911651">
                  <a:extLst>
                    <a:ext uri="{9D8B030D-6E8A-4147-A177-3AD203B41FA5}">
                      <a16:colId xmlns:a16="http://schemas.microsoft.com/office/drawing/2014/main" val="20002"/>
                    </a:ext>
                  </a:extLst>
                </a:gridCol>
              </a:tblGrid>
              <a:tr h="1497088">
                <a:tc>
                  <a:txBody>
                    <a:bodyPr/>
                    <a:lstStyle/>
                    <a:p>
                      <a:pPr algn="ctr">
                        <a:spcAft>
                          <a:spcPts val="0"/>
                        </a:spcAft>
                      </a:pPr>
                      <a:r>
                        <a:rPr lang="fr-FR" sz="1800" b="1" dirty="0">
                          <a:effectLst/>
                          <a:latin typeface="Calibri"/>
                        </a:rPr>
                        <a:t>Pour 15 crêpes</a:t>
                      </a:r>
                      <a:endParaRPr lang="fr-FR" sz="1800" dirty="0">
                        <a:effectLst/>
                        <a:latin typeface="Calibri"/>
                      </a:endParaRPr>
                    </a:p>
                    <a:p>
                      <a:pPr>
                        <a:spcAft>
                          <a:spcPts val="0"/>
                        </a:spcAft>
                      </a:pPr>
                      <a:r>
                        <a:rPr lang="fr-FR" sz="1800" dirty="0">
                          <a:effectLst/>
                          <a:latin typeface="Calibri"/>
                        </a:rPr>
                        <a:t>300 g de farine</a:t>
                      </a:r>
                    </a:p>
                    <a:p>
                      <a:pPr>
                        <a:spcAft>
                          <a:spcPts val="0"/>
                        </a:spcAft>
                      </a:pPr>
                      <a:r>
                        <a:rPr lang="fr-FR" sz="1800" dirty="0">
                          <a:effectLst/>
                          <a:latin typeface="Calibri"/>
                        </a:rPr>
                        <a:t>3 œufs</a:t>
                      </a:r>
                    </a:p>
                    <a:p>
                      <a:pPr>
                        <a:spcAft>
                          <a:spcPts val="0"/>
                        </a:spcAft>
                      </a:pPr>
                      <a:r>
                        <a:rPr lang="fr-FR" sz="1800" dirty="0">
                          <a:effectLst/>
                          <a:latin typeface="Calibri"/>
                        </a:rPr>
                        <a:t>75 </a:t>
                      </a:r>
                      <a:r>
                        <a:rPr lang="fr-FR" sz="1800" dirty="0" err="1">
                          <a:effectLst/>
                          <a:latin typeface="Calibri"/>
                        </a:rPr>
                        <a:t>cL</a:t>
                      </a:r>
                      <a:r>
                        <a:rPr lang="fr-FR" sz="1800" dirty="0">
                          <a:effectLst/>
                          <a:latin typeface="Calibri"/>
                        </a:rPr>
                        <a:t> de lait</a:t>
                      </a:r>
                    </a:p>
                    <a:p>
                      <a:pPr>
                        <a:spcAft>
                          <a:spcPts val="0"/>
                        </a:spcAft>
                      </a:pPr>
                      <a:r>
                        <a:rPr lang="fr-FR" sz="1800" dirty="0">
                          <a:effectLst/>
                          <a:latin typeface="Calibri"/>
                        </a:rPr>
                        <a:t>3 cuillères à soupe d’huile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800" dirty="0">
                          <a:effectLst/>
                          <a:latin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fr-FR" sz="1800" b="1" dirty="0">
                          <a:effectLst/>
                          <a:latin typeface="Calibri"/>
                        </a:rPr>
                        <a:t>Pour 25 crêpes</a:t>
                      </a:r>
                      <a:endParaRPr lang="fr-FR" sz="1800" dirty="0">
                        <a:effectLst/>
                        <a:latin typeface="Calibri"/>
                      </a:endParaRPr>
                    </a:p>
                    <a:p>
                      <a:pPr>
                        <a:spcAft>
                          <a:spcPts val="0"/>
                        </a:spcAft>
                      </a:pPr>
                      <a:r>
                        <a:rPr lang="fr-FR" sz="1800" dirty="0">
                          <a:effectLst/>
                          <a:latin typeface="Calibri"/>
                        </a:rPr>
                        <a:t>500 g de farine</a:t>
                      </a:r>
                    </a:p>
                    <a:p>
                      <a:pPr>
                        <a:spcAft>
                          <a:spcPts val="0"/>
                        </a:spcAft>
                      </a:pPr>
                      <a:r>
                        <a:rPr lang="fr-FR" sz="1800" dirty="0">
                          <a:effectLst/>
                          <a:latin typeface="Calibri"/>
                        </a:rPr>
                        <a:t>5 œufs </a:t>
                      </a:r>
                    </a:p>
                    <a:p>
                      <a:pPr>
                        <a:spcAft>
                          <a:spcPts val="0"/>
                        </a:spcAft>
                      </a:pPr>
                      <a:r>
                        <a:rPr lang="fr-FR" sz="1800" dirty="0">
                          <a:effectLst/>
                          <a:latin typeface="Calibri"/>
                        </a:rPr>
                        <a:t>125 </a:t>
                      </a:r>
                      <a:r>
                        <a:rPr lang="fr-FR" sz="1800" dirty="0" err="1">
                          <a:effectLst/>
                          <a:latin typeface="Calibri"/>
                        </a:rPr>
                        <a:t>cL</a:t>
                      </a:r>
                      <a:r>
                        <a:rPr lang="fr-FR" sz="1800" dirty="0">
                          <a:effectLst/>
                          <a:latin typeface="Calibri"/>
                        </a:rPr>
                        <a:t> de lait</a:t>
                      </a:r>
                    </a:p>
                    <a:p>
                      <a:pPr>
                        <a:spcAft>
                          <a:spcPts val="0"/>
                        </a:spcAft>
                      </a:pPr>
                      <a:r>
                        <a:rPr lang="fr-FR" sz="1800" dirty="0">
                          <a:effectLst/>
                          <a:latin typeface="Calibri"/>
                        </a:rPr>
                        <a:t>5 cuillères à soupe d’huile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Rectangle 7"/>
          <p:cNvSpPr/>
          <p:nvPr/>
        </p:nvSpPr>
        <p:spPr>
          <a:xfrm>
            <a:off x="170416" y="3933056"/>
            <a:ext cx="8748972" cy="2677656"/>
          </a:xfrm>
          <a:prstGeom prst="rect">
            <a:avLst/>
          </a:prstGeom>
        </p:spPr>
        <p:txBody>
          <a:bodyPr wrap="square">
            <a:spAutoFit/>
          </a:bodyPr>
          <a:lstStyle/>
          <a:p>
            <a:r>
              <a:rPr lang="fr-FR" sz="2400" dirty="0"/>
              <a:t>Mais Corentin veut faire 10 crêpes seulement.</a:t>
            </a:r>
          </a:p>
          <a:p>
            <a:r>
              <a:rPr lang="fr-FR" sz="2400" dirty="0"/>
              <a:t>Donne la quantité d’ingrédients nécessaires pour faire 10 crêpes ?</a:t>
            </a:r>
          </a:p>
          <a:p>
            <a:r>
              <a:rPr lang="fr-FR" sz="2400" dirty="0"/>
              <a:t> </a:t>
            </a:r>
          </a:p>
          <a:p>
            <a:r>
              <a:rPr lang="fr-FR" sz="2400" dirty="0"/>
              <a:t>2. Madame Lucas veut préparer 60 crêpes pour la fête d’anniversaire de sa fille. Elle a emprunté le livre de recette de Corentin.</a:t>
            </a:r>
          </a:p>
          <a:p>
            <a:r>
              <a:rPr lang="fr-FR" sz="2400" dirty="0"/>
              <a:t>Quelles sont les quantités d’ingrédients nécessaires pour faire 60 crêpes ?</a:t>
            </a:r>
            <a:endParaRPr lang="fr-FR" sz="2400" dirty="0">
              <a:effectLst/>
            </a:endParaRPr>
          </a:p>
        </p:txBody>
      </p:sp>
      <p:sp>
        <p:nvSpPr>
          <p:cNvPr id="6" name="Espace réservé du numéro de diapositive 5"/>
          <p:cNvSpPr>
            <a:spLocks noGrp="1"/>
          </p:cNvSpPr>
          <p:nvPr>
            <p:ph type="sldNum" sz="quarter" idx="12"/>
          </p:nvPr>
        </p:nvSpPr>
        <p:spPr/>
        <p:txBody>
          <a:bodyPr>
            <a:normAutofit fontScale="85000" lnSpcReduction="20000"/>
          </a:bodyPr>
          <a:lstStyle/>
          <a:p>
            <a:fld id="{54E10D6D-9519-4027-B3D8-BAC2219C33B6}" type="slidenum">
              <a:rPr lang="fr-FR" smtClean="0"/>
              <a:pPr/>
              <a:t>50</a:t>
            </a:fld>
            <a:endParaRPr lang="fr-FR"/>
          </a:p>
        </p:txBody>
      </p:sp>
    </p:spTree>
    <p:extLst>
      <p:ext uri="{BB962C8B-B14F-4D97-AF65-F5344CB8AC3E}">
        <p14:creationId xmlns:p14="http://schemas.microsoft.com/office/powerpoint/2010/main" val="3760786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99650E-7505-4E1B-9A8C-515D10D57492}"/>
              </a:ext>
            </a:extLst>
          </p:cNvPr>
          <p:cNvSpPr>
            <a:spLocks noGrp="1"/>
          </p:cNvSpPr>
          <p:nvPr>
            <p:ph type="title"/>
          </p:nvPr>
        </p:nvSpPr>
        <p:spPr>
          <a:xfrm>
            <a:off x="179512" y="228600"/>
            <a:ext cx="8964488" cy="990600"/>
          </a:xfrm>
        </p:spPr>
        <p:txBody>
          <a:bodyPr>
            <a:normAutofit fontScale="90000"/>
          </a:bodyPr>
          <a:lstStyle/>
          <a:p>
            <a:r>
              <a:rPr lang="fr-FR" dirty="0">
                <a:solidFill>
                  <a:srgbClr val="002060"/>
                </a:solidFill>
              </a:rPr>
              <a:t>D’autres exemples - Tâches intermédiaires</a:t>
            </a:r>
          </a:p>
        </p:txBody>
      </p:sp>
      <p:sp>
        <p:nvSpPr>
          <p:cNvPr id="3" name="Rectangle 2"/>
          <p:cNvSpPr/>
          <p:nvPr/>
        </p:nvSpPr>
        <p:spPr>
          <a:xfrm>
            <a:off x="323528" y="1997839"/>
            <a:ext cx="8640960" cy="3416320"/>
          </a:xfrm>
          <a:prstGeom prst="rect">
            <a:avLst/>
          </a:prstGeom>
        </p:spPr>
        <p:txBody>
          <a:bodyPr wrap="square">
            <a:spAutoFit/>
          </a:bodyPr>
          <a:lstStyle/>
          <a:p>
            <a:r>
              <a:rPr lang="fr-FR" sz="2400" dirty="0"/>
              <a:t>Plusieurs enfant jouent avec des </a:t>
            </a:r>
            <a:r>
              <a:rPr lang="fr-FR" sz="2400" dirty="0" err="1"/>
              <a:t>Kapla</a:t>
            </a:r>
            <a:r>
              <a:rPr lang="fr-FR" sz="2400" dirty="0"/>
              <a:t>, c’est un jeu de construction à base de planchettes en bois toutes identiques.</a:t>
            </a:r>
          </a:p>
          <a:p>
            <a:r>
              <a:rPr lang="fr-FR" sz="2400" dirty="0"/>
              <a:t>Alex a empilé 50 planchettes et a ainsi obtenu une tour de 39 cm de hauteur.</a:t>
            </a:r>
          </a:p>
          <a:p>
            <a:pPr lvl="0"/>
            <a:r>
              <a:rPr lang="fr-FR" sz="2400" dirty="0"/>
              <a:t>Emma a empilé 100 planchettes ;</a:t>
            </a:r>
          </a:p>
          <a:p>
            <a:pPr lvl="0"/>
            <a:r>
              <a:rPr lang="fr-FR" sz="2400" dirty="0"/>
              <a:t>Léo a empilé 5 planchettes ;</a:t>
            </a:r>
          </a:p>
          <a:p>
            <a:pPr lvl="0"/>
            <a:r>
              <a:rPr lang="fr-FR" sz="2400" dirty="0"/>
              <a:t>Zoé a empilé 17 planchettes.</a:t>
            </a:r>
          </a:p>
          <a:p>
            <a:endParaRPr lang="fr-FR" sz="2400" dirty="0"/>
          </a:p>
          <a:p>
            <a:r>
              <a:rPr lang="fr-FR" sz="2400" dirty="0"/>
              <a:t>Quelle est la hauteur des tours construites par chaque enfant ?</a:t>
            </a:r>
          </a:p>
        </p:txBody>
      </p:sp>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51</a:t>
            </a:fld>
            <a:endParaRPr lang="fr-FR"/>
          </a:p>
        </p:txBody>
      </p:sp>
    </p:spTree>
    <p:extLst>
      <p:ext uri="{BB962C8B-B14F-4D97-AF65-F5344CB8AC3E}">
        <p14:creationId xmlns:p14="http://schemas.microsoft.com/office/powerpoint/2010/main" val="3420374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582D56-E23E-471B-9CE1-8FC8FA12C5C7}"/>
              </a:ext>
            </a:extLst>
          </p:cNvPr>
          <p:cNvSpPr>
            <a:spLocks noGrp="1"/>
          </p:cNvSpPr>
          <p:nvPr>
            <p:ph type="title"/>
          </p:nvPr>
        </p:nvSpPr>
        <p:spPr>
          <a:xfrm>
            <a:off x="395536" y="228600"/>
            <a:ext cx="8367464" cy="990600"/>
          </a:xfrm>
        </p:spPr>
        <p:txBody>
          <a:bodyPr>
            <a:normAutofit fontScale="90000"/>
          </a:bodyPr>
          <a:lstStyle/>
          <a:p>
            <a:r>
              <a:rPr lang="fr-FR" dirty="0">
                <a:solidFill>
                  <a:srgbClr val="002060"/>
                </a:solidFill>
              </a:rPr>
              <a:t>D’autres exemples - Tâches à prise d’initiative</a:t>
            </a:r>
            <a:endParaRPr lang="fr-FR" dirty="0">
              <a:solidFill>
                <a:srgbClr val="FF0000"/>
              </a:solidFill>
            </a:endParaRPr>
          </a:p>
        </p:txBody>
      </p:sp>
      <p:sp>
        <p:nvSpPr>
          <p:cNvPr id="3" name="Rectangle 3"/>
          <p:cNvSpPr>
            <a:spLocks noChangeArrowheads="1"/>
          </p:cNvSpPr>
          <p:nvPr/>
        </p:nvSpPr>
        <p:spPr bwMode="auto">
          <a:xfrm>
            <a:off x="1403648" y="1628155"/>
            <a:ext cx="6300192" cy="5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39725">
              <a:spcBef>
                <a:spcPts val="800"/>
              </a:spcBef>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Arial" pitchFamily="34" charset="0"/>
                <a:ea typeface="SimSun" pitchFamily="2" charset="-122"/>
              </a:defRPr>
            </a:lvl1pPr>
            <a:lvl2pPr>
              <a:spcBef>
                <a:spcPts val="700"/>
              </a:spcBef>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Arial" pitchFamily="34" charset="0"/>
                <a:ea typeface="SimSun" pitchFamily="2" charset="-122"/>
              </a:defRPr>
            </a:lvl2pPr>
            <a:lvl3pPr>
              <a:spcBef>
                <a:spcPts val="600"/>
              </a:spcBef>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itchFamily="34" charset="0"/>
                <a:ea typeface="SimSun" pitchFamily="2" charset="-122"/>
              </a:defRPr>
            </a:lvl3pPr>
            <a:lvl4pPr>
              <a:spcBef>
                <a:spcPts val="500"/>
              </a:spcBef>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itchFamily="34" charset="0"/>
                <a:ea typeface="SimSun" pitchFamily="2" charset="-122"/>
              </a:defRPr>
            </a:lvl4pPr>
            <a:lvl5pPr>
              <a:spcBef>
                <a:spcPts val="500"/>
              </a:spcBef>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itchFamily="34"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itchFamily="34"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itchFamily="34"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itchFamily="34"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itchFamily="34" charset="0"/>
                <a:ea typeface="SimSun" pitchFamily="2" charset="-122"/>
              </a:defRPr>
            </a:lvl9pPr>
          </a:lstStyle>
          <a:p>
            <a:pPr algn="ctr" eaLnBrk="1" hangingPunct="1">
              <a:spcBef>
                <a:spcPts val="700"/>
              </a:spcBef>
              <a:buClrTx/>
              <a:buFontTx/>
              <a:buNone/>
            </a:pPr>
            <a:r>
              <a:rPr lang="fr-FR" altLang="fr-FR" sz="2800" u="sng" dirty="0"/>
              <a:t>Un problème de modélisation</a:t>
            </a:r>
          </a:p>
        </p:txBody>
      </p:sp>
      <p:sp>
        <p:nvSpPr>
          <p:cNvPr id="4" name="Rectangle 1"/>
          <p:cNvSpPr>
            <a:spLocks noChangeArrowheads="1"/>
          </p:cNvSpPr>
          <p:nvPr/>
        </p:nvSpPr>
        <p:spPr bwMode="auto">
          <a:xfrm>
            <a:off x="306041" y="2348880"/>
            <a:ext cx="424770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SimSun" pitchFamily="2" charset="-122"/>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SimSun" pitchFamily="2" charset="-122"/>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SimSun" pitchFamily="2" charset="-122"/>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9pPr>
          </a:lstStyle>
          <a:p>
            <a:pPr algn="ctr" eaLnBrk="1" hangingPunct="1">
              <a:spcBef>
                <a:spcPct val="0"/>
              </a:spcBef>
              <a:buClrTx/>
              <a:buFontTx/>
              <a:buNone/>
            </a:pPr>
            <a:r>
              <a:rPr lang="fr-FR" altLang="fr-FR" sz="2400" dirty="0"/>
              <a:t>« La botte du Géant »</a:t>
            </a:r>
          </a:p>
        </p:txBody>
      </p:sp>
      <p:pic>
        <p:nvPicPr>
          <p:cNvPr id="5" name="Image 4"/>
          <p:cNvPicPr>
            <a:picLocks noChangeAspect="1" noChangeArrowheads="1"/>
          </p:cNvPicPr>
          <p:nvPr/>
        </p:nvPicPr>
        <p:blipFill>
          <a:blip r:embed="rId3" cstate="print">
            <a:extLst>
              <a:ext uri="{28A0092B-C50C-407E-A947-70E740481C1C}">
                <a14:useLocalDpi xmlns:a14="http://schemas.microsoft.com/office/drawing/2010/main" val="0"/>
              </a:ext>
            </a:extLst>
          </a:blip>
          <a:srcRect t="17612" r="8588"/>
          <a:stretch>
            <a:fillRect/>
          </a:stretch>
        </p:blipFill>
        <p:spPr bwMode="auto">
          <a:xfrm>
            <a:off x="2627783" y="2949841"/>
            <a:ext cx="413702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899592" y="5954960"/>
            <a:ext cx="482376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SimSun" pitchFamily="2" charset="-122"/>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SimSun" pitchFamily="2" charset="-122"/>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SimSun" pitchFamily="2" charset="-122"/>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9pPr>
          </a:lstStyle>
          <a:p>
            <a:pPr algn="ctr" eaLnBrk="1" hangingPunct="1">
              <a:spcBef>
                <a:spcPts val="1125"/>
              </a:spcBef>
            </a:pPr>
            <a:r>
              <a:rPr lang="fr-FR" altLang="fr-FR" sz="2400" dirty="0"/>
              <a:t>Quelle est la taille du Géant ?</a:t>
            </a:r>
          </a:p>
        </p:txBody>
      </p:sp>
      <p:sp>
        <p:nvSpPr>
          <p:cNvPr id="7" name="Espace réservé du numéro de diapositive 6"/>
          <p:cNvSpPr>
            <a:spLocks noGrp="1"/>
          </p:cNvSpPr>
          <p:nvPr>
            <p:ph type="sldNum" sz="quarter" idx="12"/>
          </p:nvPr>
        </p:nvSpPr>
        <p:spPr/>
        <p:txBody>
          <a:bodyPr>
            <a:normAutofit fontScale="85000" lnSpcReduction="20000"/>
          </a:bodyPr>
          <a:lstStyle/>
          <a:p>
            <a:fld id="{54E10D6D-9519-4027-B3D8-BAC2219C33B6}" type="slidenum">
              <a:rPr lang="fr-FR" smtClean="0"/>
              <a:pPr/>
              <a:t>52</a:t>
            </a:fld>
            <a:endParaRPr lang="fr-FR"/>
          </a:p>
        </p:txBody>
      </p:sp>
    </p:spTree>
    <p:extLst>
      <p:ext uri="{BB962C8B-B14F-4D97-AF65-F5344CB8AC3E}">
        <p14:creationId xmlns:p14="http://schemas.microsoft.com/office/powerpoint/2010/main" val="337745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582D56-E23E-471B-9CE1-8FC8FA12C5C7}"/>
              </a:ext>
            </a:extLst>
          </p:cNvPr>
          <p:cNvSpPr>
            <a:spLocks noGrp="1"/>
          </p:cNvSpPr>
          <p:nvPr>
            <p:ph type="title"/>
          </p:nvPr>
        </p:nvSpPr>
        <p:spPr/>
        <p:txBody>
          <a:bodyPr>
            <a:normAutofit fontScale="90000"/>
          </a:bodyPr>
          <a:lstStyle/>
          <a:p>
            <a:r>
              <a:rPr lang="fr-FR" dirty="0">
                <a:solidFill>
                  <a:srgbClr val="002060"/>
                </a:solidFill>
              </a:rPr>
              <a:t>D’autres exemples - Tâches à prise d’initiative</a:t>
            </a:r>
            <a:endParaRPr lang="fr-FR" dirty="0">
              <a:solidFill>
                <a:srgbClr val="FF0000"/>
              </a:solidFill>
            </a:endParaRPr>
          </a:p>
        </p:txBody>
      </p:sp>
      <p:pic>
        <p:nvPicPr>
          <p:cNvPr id="3" name="Image 2" descr="C:\Users\utilisateur\Desktop\Mémoire semestre 4\Mémoire expérimentation\TRAVAIL CLASSE Mr BAILLY (P.B.)\Réponse élèves\exo maths 6  (P.B.).jpg"/>
          <p:cNvPicPr/>
          <p:nvPr/>
        </p:nvPicPr>
        <p:blipFill rotWithShape="1">
          <a:blip r:embed="rId2" cstate="print">
            <a:extLst>
              <a:ext uri="{28A0092B-C50C-407E-A947-70E740481C1C}">
                <a14:useLocalDpi xmlns:a14="http://schemas.microsoft.com/office/drawing/2010/main" val="0"/>
              </a:ext>
            </a:extLst>
          </a:blip>
          <a:srcRect b="55230"/>
          <a:stretch/>
        </p:blipFill>
        <p:spPr bwMode="auto">
          <a:xfrm>
            <a:off x="539552" y="1700808"/>
            <a:ext cx="7776864" cy="4752528"/>
          </a:xfrm>
          <a:prstGeom prst="rect">
            <a:avLst/>
          </a:prstGeom>
          <a:noFill/>
          <a:ln>
            <a:noFill/>
          </a:ln>
          <a:extLst>
            <a:ext uri="{53640926-AAD7-44D8-BBD7-CCE9431645EC}">
              <a14:shadowObscured xmlns:a14="http://schemas.microsoft.com/office/drawing/2010/main"/>
            </a:ext>
          </a:extLst>
        </p:spPr>
      </p:pic>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53</a:t>
            </a:fld>
            <a:endParaRPr lang="fr-FR"/>
          </a:p>
        </p:txBody>
      </p:sp>
    </p:spTree>
    <p:extLst>
      <p:ext uri="{BB962C8B-B14F-4D97-AF65-F5344CB8AC3E}">
        <p14:creationId xmlns:p14="http://schemas.microsoft.com/office/powerpoint/2010/main" val="489759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582D56-E23E-471B-9CE1-8FC8FA12C5C7}"/>
              </a:ext>
            </a:extLst>
          </p:cNvPr>
          <p:cNvSpPr>
            <a:spLocks noGrp="1"/>
          </p:cNvSpPr>
          <p:nvPr>
            <p:ph type="title"/>
          </p:nvPr>
        </p:nvSpPr>
        <p:spPr/>
        <p:txBody>
          <a:bodyPr>
            <a:normAutofit fontScale="90000"/>
          </a:bodyPr>
          <a:lstStyle/>
          <a:p>
            <a:r>
              <a:rPr lang="fr-FR" dirty="0">
                <a:solidFill>
                  <a:srgbClr val="002060"/>
                </a:solidFill>
              </a:rPr>
              <a:t>D’autres exemples - Tâches à prise d’initiative</a:t>
            </a:r>
          </a:p>
        </p:txBody>
      </p:sp>
      <p:pic>
        <p:nvPicPr>
          <p:cNvPr id="7" name="Image 6" descr="C:\Users\utilisateur\Desktop\Mémoire semestre 4\Mémoire expérimentation\TRAVAIL CLASSE Mr BAILLY (P.B.)\Réponse élèves\exo maths 6  (P.B.).jpg"/>
          <p:cNvPicPr/>
          <p:nvPr/>
        </p:nvPicPr>
        <p:blipFill rotWithShape="1">
          <a:blip r:embed="rId2" cstate="print">
            <a:extLst>
              <a:ext uri="{28A0092B-C50C-407E-A947-70E740481C1C}">
                <a14:useLocalDpi xmlns:a14="http://schemas.microsoft.com/office/drawing/2010/main" val="0"/>
              </a:ext>
            </a:extLst>
          </a:blip>
          <a:srcRect l="14791" t="45129" b="10663"/>
          <a:stretch/>
        </p:blipFill>
        <p:spPr bwMode="auto">
          <a:xfrm>
            <a:off x="755576" y="1772816"/>
            <a:ext cx="7056784" cy="4491186"/>
          </a:xfrm>
          <a:prstGeom prst="rect">
            <a:avLst/>
          </a:prstGeom>
          <a:noFill/>
          <a:ln>
            <a:noFill/>
          </a:ln>
          <a:extLst>
            <a:ext uri="{53640926-AAD7-44D8-BBD7-CCE9431645EC}">
              <a14:shadowObscured xmlns:a14="http://schemas.microsoft.com/office/drawing/2010/main"/>
            </a:ext>
          </a:extLst>
        </p:spPr>
      </p:pic>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54</a:t>
            </a:fld>
            <a:endParaRPr lang="fr-FR"/>
          </a:p>
        </p:txBody>
      </p:sp>
    </p:spTree>
    <p:extLst>
      <p:ext uri="{BB962C8B-B14F-4D97-AF65-F5344CB8AC3E}">
        <p14:creationId xmlns:p14="http://schemas.microsoft.com/office/powerpoint/2010/main" val="2047286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582D56-E23E-471B-9CE1-8FC8FA12C5C7}"/>
              </a:ext>
            </a:extLst>
          </p:cNvPr>
          <p:cNvSpPr>
            <a:spLocks noGrp="1"/>
          </p:cNvSpPr>
          <p:nvPr>
            <p:ph type="title"/>
          </p:nvPr>
        </p:nvSpPr>
        <p:spPr/>
        <p:txBody>
          <a:bodyPr>
            <a:normAutofit fontScale="90000"/>
          </a:bodyPr>
          <a:lstStyle/>
          <a:p>
            <a:r>
              <a:rPr lang="fr-FR" dirty="0">
                <a:solidFill>
                  <a:srgbClr val="002060"/>
                </a:solidFill>
              </a:rPr>
              <a:t>D’autres exemples - Tâches à prise d’initiative</a:t>
            </a:r>
          </a:p>
        </p:txBody>
      </p:sp>
      <p:sp>
        <p:nvSpPr>
          <p:cNvPr id="3" name="Rectangle 3"/>
          <p:cNvSpPr>
            <a:spLocks noChangeArrowheads="1"/>
          </p:cNvSpPr>
          <p:nvPr/>
        </p:nvSpPr>
        <p:spPr bwMode="auto">
          <a:xfrm>
            <a:off x="3897437" y="1620188"/>
            <a:ext cx="511256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39725">
              <a:spcBef>
                <a:spcPts val="800"/>
              </a:spcBef>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Arial" pitchFamily="34" charset="0"/>
                <a:ea typeface="SimSun" pitchFamily="2" charset="-122"/>
              </a:defRPr>
            </a:lvl1pPr>
            <a:lvl2pPr>
              <a:spcBef>
                <a:spcPts val="700"/>
              </a:spcBef>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Arial" pitchFamily="34" charset="0"/>
                <a:ea typeface="SimSun" pitchFamily="2" charset="-122"/>
              </a:defRPr>
            </a:lvl2pPr>
            <a:lvl3pPr>
              <a:spcBef>
                <a:spcPts val="600"/>
              </a:spcBef>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itchFamily="34" charset="0"/>
                <a:ea typeface="SimSun" pitchFamily="2" charset="-122"/>
              </a:defRPr>
            </a:lvl3pPr>
            <a:lvl4pPr>
              <a:spcBef>
                <a:spcPts val="500"/>
              </a:spcBef>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itchFamily="34" charset="0"/>
                <a:ea typeface="SimSun" pitchFamily="2" charset="-122"/>
              </a:defRPr>
            </a:lvl4pPr>
            <a:lvl5pPr>
              <a:spcBef>
                <a:spcPts val="500"/>
              </a:spcBef>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itchFamily="34"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itchFamily="34"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itchFamily="34"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itchFamily="34"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itchFamily="34" charset="0"/>
                <a:ea typeface="SimSun" pitchFamily="2" charset="-122"/>
              </a:defRPr>
            </a:lvl9pPr>
          </a:lstStyle>
          <a:p>
            <a:pPr algn="ctr" eaLnBrk="1" hangingPunct="1">
              <a:spcBef>
                <a:spcPts val="700"/>
              </a:spcBef>
              <a:buClrTx/>
              <a:buFontTx/>
              <a:buNone/>
            </a:pPr>
            <a:r>
              <a:rPr lang="fr-FR" altLang="fr-FR" sz="2400" u="sng" dirty="0"/>
              <a:t>Un problème de recherche d’indice</a:t>
            </a:r>
          </a:p>
        </p:txBody>
      </p:sp>
      <p:sp>
        <p:nvSpPr>
          <p:cNvPr id="4" name="Rectangle 1"/>
          <p:cNvSpPr>
            <a:spLocks noChangeArrowheads="1"/>
          </p:cNvSpPr>
          <p:nvPr/>
        </p:nvSpPr>
        <p:spPr bwMode="auto">
          <a:xfrm>
            <a:off x="4126160" y="2349525"/>
            <a:ext cx="4320479"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ea typeface="SimSun" pitchFamily="2" charset="-122"/>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ea typeface="SimSun" pitchFamily="2" charset="-122"/>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ea typeface="SimSun" pitchFamily="2" charset="-122"/>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ea typeface="SimSun" pitchFamily="2" charset="-122"/>
              </a:defRPr>
            </a:lvl9pPr>
          </a:lstStyle>
          <a:p>
            <a:pPr algn="ctr" eaLnBrk="1" hangingPunct="1">
              <a:spcBef>
                <a:spcPct val="0"/>
              </a:spcBef>
              <a:buClrTx/>
              <a:buFontTx/>
              <a:buNone/>
            </a:pPr>
            <a:r>
              <a:rPr lang="fr-FR" altLang="fr-FR" sz="2400" dirty="0"/>
              <a:t>« Capacité du réservoir ? »</a:t>
            </a:r>
          </a:p>
        </p:txBody>
      </p:sp>
      <p:pic>
        <p:nvPicPr>
          <p:cNvPr id="5"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463" y="1801827"/>
            <a:ext cx="371792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20170620_114132">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6790" y="3356992"/>
            <a:ext cx="4176712"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6"/>
          <p:cNvSpPr>
            <a:spLocks noGrp="1"/>
          </p:cNvSpPr>
          <p:nvPr>
            <p:ph type="sldNum" sz="quarter" idx="12"/>
          </p:nvPr>
        </p:nvSpPr>
        <p:spPr/>
        <p:txBody>
          <a:bodyPr>
            <a:normAutofit fontScale="85000" lnSpcReduction="20000"/>
          </a:bodyPr>
          <a:lstStyle/>
          <a:p>
            <a:fld id="{54E10D6D-9519-4027-B3D8-BAC2219C33B6}" type="slidenum">
              <a:rPr lang="fr-FR" smtClean="0"/>
              <a:pPr/>
              <a:t>55</a:t>
            </a:fld>
            <a:endParaRPr lang="fr-FR"/>
          </a:p>
        </p:txBody>
      </p:sp>
    </p:spTree>
    <p:extLst>
      <p:ext uri="{BB962C8B-B14F-4D97-AF65-F5344CB8AC3E}">
        <p14:creationId xmlns:p14="http://schemas.microsoft.com/office/powerpoint/2010/main" val="176149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28600"/>
            <a:ext cx="8511480" cy="990600"/>
          </a:xfrm>
        </p:spPr>
        <p:txBody>
          <a:bodyPr>
            <a:normAutofit/>
          </a:bodyPr>
          <a:lstStyle/>
          <a:p>
            <a:r>
              <a:rPr lang="fr-FR" sz="3600" dirty="0"/>
              <a:t>Autres exemples CM1 – Grandeurs - Mesures</a:t>
            </a:r>
          </a:p>
        </p:txBody>
      </p:sp>
      <p:pic>
        <p:nvPicPr>
          <p:cNvPr id="1026" name="Picture 2"/>
          <p:cNvPicPr>
            <a:picLocks noChangeAspect="1" noChangeArrowheads="1"/>
          </p:cNvPicPr>
          <p:nvPr/>
        </p:nvPicPr>
        <p:blipFill>
          <a:blip r:embed="rId2" cstate="print"/>
          <a:srcRect/>
          <a:stretch>
            <a:fillRect/>
          </a:stretch>
        </p:blipFill>
        <p:spPr bwMode="auto">
          <a:xfrm>
            <a:off x="241312" y="2060848"/>
            <a:ext cx="8435143" cy="2664834"/>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56</a:t>
            </a:fld>
            <a:endParaRPr lang="fr-F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3528" y="1196752"/>
            <a:ext cx="8441956" cy="2304256"/>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fld id="{54E10D6D-9519-4027-B3D8-BAC2219C33B6}" type="slidenum">
              <a:rPr lang="fr-FR" smtClean="0"/>
              <a:pPr/>
              <a:t>57</a:t>
            </a:fld>
            <a:endParaRPr lang="fr-F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a:t>Autres exemples CM2 – Grandeurs - Mesures</a:t>
            </a:r>
          </a:p>
        </p:txBody>
      </p:sp>
      <p:pic>
        <p:nvPicPr>
          <p:cNvPr id="4099" name="Picture 3"/>
          <p:cNvPicPr>
            <a:picLocks noChangeAspect="1" noChangeArrowheads="1"/>
          </p:cNvPicPr>
          <p:nvPr/>
        </p:nvPicPr>
        <p:blipFill>
          <a:blip r:embed="rId2" cstate="print"/>
          <a:srcRect/>
          <a:stretch>
            <a:fillRect/>
          </a:stretch>
        </p:blipFill>
        <p:spPr bwMode="auto">
          <a:xfrm>
            <a:off x="504521" y="2636912"/>
            <a:ext cx="8134958" cy="1584176"/>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normAutofit fontScale="85000" lnSpcReduction="20000"/>
          </a:bodyPr>
          <a:lstStyle/>
          <a:p>
            <a:fld id="{54E10D6D-9519-4027-B3D8-BAC2219C33B6}" type="slidenum">
              <a:rPr lang="fr-FR" smtClean="0"/>
              <a:pPr/>
              <a:t>58</a:t>
            </a:fld>
            <a:endParaRPr lang="fr-F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95536" y="1700808"/>
            <a:ext cx="8495783" cy="252028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fld id="{54E10D6D-9519-4027-B3D8-BAC2219C33B6}" type="slidenum">
              <a:rPr lang="fr-FR" smtClean="0"/>
              <a:pPr/>
              <a:t>59</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COPIRELEM\proportionnalité\prod-eleves\pb3\citrons\Presse-papier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268760"/>
            <a:ext cx="8064896" cy="432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ZoneTexte 2">
            <a:extLst>
              <a:ext uri="{FF2B5EF4-FFF2-40B4-BE49-F238E27FC236}">
                <a16:creationId xmlns:a16="http://schemas.microsoft.com/office/drawing/2014/main" id="{773A0EA8-D023-4FA3-8B54-1BF93AB16D63}"/>
              </a:ext>
            </a:extLst>
          </p:cNvPr>
          <p:cNvSpPr txBox="1"/>
          <p:nvPr/>
        </p:nvSpPr>
        <p:spPr>
          <a:xfrm>
            <a:off x="539552" y="5661248"/>
            <a:ext cx="8064896" cy="954107"/>
          </a:xfrm>
          <a:prstGeom prst="rect">
            <a:avLst/>
          </a:prstGeom>
          <a:noFill/>
        </p:spPr>
        <p:txBody>
          <a:bodyPr wrap="square" rtlCol="0">
            <a:spAutoFit/>
          </a:bodyPr>
          <a:lstStyle/>
          <a:p>
            <a:r>
              <a:rPr lang="fr-FR" sz="2800" b="1" u="sng" dirty="0"/>
              <a:t>Procédure</a:t>
            </a:r>
            <a:r>
              <a:rPr lang="fr-FR" sz="2800" dirty="0"/>
              <a:t> : utilisation d’un schéma puis linéarité additive</a:t>
            </a:r>
          </a:p>
        </p:txBody>
      </p:sp>
      <p:sp>
        <p:nvSpPr>
          <p:cNvPr id="5" name="ZoneTexte 4"/>
          <p:cNvSpPr txBox="1"/>
          <p:nvPr/>
        </p:nvSpPr>
        <p:spPr>
          <a:xfrm>
            <a:off x="611560" y="260648"/>
            <a:ext cx="8280920" cy="707886"/>
          </a:xfrm>
          <a:prstGeom prst="rect">
            <a:avLst/>
          </a:prstGeom>
          <a:noFill/>
        </p:spPr>
        <p:txBody>
          <a:bodyPr wrap="square" rtlCol="0">
            <a:spAutoFit/>
          </a:bodyPr>
          <a:lstStyle/>
          <a:p>
            <a:pPr>
              <a:buNone/>
            </a:pPr>
            <a:r>
              <a:rPr lang="fr-FR" sz="2000" b="1" dirty="0"/>
              <a:t>Dans la recette du poulet au citron, il faut 2 citrons pour 5 personnes.</a:t>
            </a:r>
          </a:p>
          <a:p>
            <a:pPr>
              <a:buNone/>
            </a:pPr>
            <a:r>
              <a:rPr lang="fr-FR" sz="2000" b="1" dirty="0"/>
              <a:t>Combien faut-il de citrons pour 20 personnes?</a:t>
            </a:r>
          </a:p>
        </p:txBody>
      </p:sp>
      <p:sp>
        <p:nvSpPr>
          <p:cNvPr id="6" name="Espace réservé du numéro de diapositive 5"/>
          <p:cNvSpPr>
            <a:spLocks noGrp="1"/>
          </p:cNvSpPr>
          <p:nvPr>
            <p:ph type="sldNum" sz="quarter" idx="12"/>
          </p:nvPr>
        </p:nvSpPr>
        <p:spPr/>
        <p:txBody>
          <a:bodyPr/>
          <a:lstStyle/>
          <a:p>
            <a:fld id="{54E10D6D-9519-4027-B3D8-BAC2219C33B6}" type="slidenum">
              <a:rPr lang="fr-FR" smtClean="0"/>
              <a:pPr/>
              <a:t>6</a:t>
            </a:fld>
            <a:endParaRPr lang="fr-FR"/>
          </a:p>
        </p:txBody>
      </p:sp>
      <p:sp>
        <p:nvSpPr>
          <p:cNvPr id="7" name="ZoneTexte 6"/>
          <p:cNvSpPr txBox="1"/>
          <p:nvPr/>
        </p:nvSpPr>
        <p:spPr>
          <a:xfrm>
            <a:off x="683568" y="1340768"/>
            <a:ext cx="504056" cy="461665"/>
          </a:xfrm>
          <a:prstGeom prst="rect">
            <a:avLst/>
          </a:prstGeom>
          <a:noFill/>
        </p:spPr>
        <p:txBody>
          <a:bodyPr wrap="square" rtlCol="0">
            <a:spAutoFit/>
          </a:bodyPr>
          <a:lstStyle/>
          <a:p>
            <a:r>
              <a:rPr lang="fr-FR" sz="2400" b="1" dirty="0">
                <a:sym typeface="Wingdings"/>
              </a:rPr>
              <a:t></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9512" y="228600"/>
            <a:ext cx="8583488" cy="990600"/>
          </a:xfrm>
        </p:spPr>
        <p:txBody>
          <a:bodyPr>
            <a:noAutofit/>
          </a:bodyPr>
          <a:lstStyle/>
          <a:p>
            <a:r>
              <a:rPr lang="fr-FR" sz="3600" dirty="0"/>
              <a:t>Autres exemples – Géométrie Activité Puzzle </a:t>
            </a:r>
            <a:r>
              <a:rPr lang="fr-FR" sz="2400" dirty="0"/>
              <a:t>(Document d’accompagnement)</a:t>
            </a:r>
          </a:p>
        </p:txBody>
      </p:sp>
      <p:pic>
        <p:nvPicPr>
          <p:cNvPr id="6146" name="Picture 2"/>
          <p:cNvPicPr>
            <a:picLocks noChangeAspect="1" noChangeArrowheads="1"/>
          </p:cNvPicPr>
          <p:nvPr/>
        </p:nvPicPr>
        <p:blipFill>
          <a:blip r:embed="rId2" cstate="print"/>
          <a:srcRect/>
          <a:stretch>
            <a:fillRect/>
          </a:stretch>
        </p:blipFill>
        <p:spPr bwMode="auto">
          <a:xfrm>
            <a:off x="1331640" y="1268760"/>
            <a:ext cx="6250577" cy="1368152"/>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491880" y="2708920"/>
            <a:ext cx="1962150" cy="3981450"/>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normAutofit fontScale="85000" lnSpcReduction="20000"/>
          </a:bodyPr>
          <a:lstStyle/>
          <a:p>
            <a:fld id="{54E10D6D-9519-4027-B3D8-BAC2219C33B6}" type="slidenum">
              <a:rPr lang="fr-FR" smtClean="0"/>
              <a:pPr/>
              <a:t>60</a:t>
            </a:fld>
            <a:endParaRPr lang="fr-F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259632" y="1844824"/>
            <a:ext cx="6870948" cy="4197783"/>
          </a:xfrm>
          <a:prstGeom prst="rect">
            <a:avLst/>
          </a:prstGeom>
          <a:noFill/>
          <a:ln w="9525">
            <a:noFill/>
            <a:miter lim="800000"/>
            <a:headEnd/>
            <a:tailEnd/>
          </a:ln>
        </p:spPr>
      </p:pic>
      <p:sp>
        <p:nvSpPr>
          <p:cNvPr id="4" name="Titre 3"/>
          <p:cNvSpPr>
            <a:spLocks noGrp="1"/>
          </p:cNvSpPr>
          <p:nvPr>
            <p:ph type="title"/>
          </p:nvPr>
        </p:nvSpPr>
        <p:spPr/>
        <p:txBody>
          <a:bodyPr>
            <a:normAutofit fontScale="90000"/>
          </a:bodyPr>
          <a:lstStyle/>
          <a:p>
            <a:r>
              <a:rPr lang="fr-FR" dirty="0"/>
              <a:t>Des exemples de production d’élèves</a:t>
            </a:r>
          </a:p>
        </p:txBody>
      </p:sp>
      <p:sp>
        <p:nvSpPr>
          <p:cNvPr id="5" name="Espace réservé du numéro de diapositive 4"/>
          <p:cNvSpPr>
            <a:spLocks noGrp="1"/>
          </p:cNvSpPr>
          <p:nvPr>
            <p:ph type="sldNum" sz="quarter" idx="12"/>
          </p:nvPr>
        </p:nvSpPr>
        <p:spPr/>
        <p:txBody>
          <a:bodyPr>
            <a:normAutofit fontScale="85000" lnSpcReduction="20000"/>
          </a:bodyPr>
          <a:lstStyle/>
          <a:p>
            <a:fld id="{54E10D6D-9519-4027-B3D8-BAC2219C33B6}" type="slidenum">
              <a:rPr lang="fr-FR" smtClean="0"/>
              <a:pPr/>
              <a:t>61</a:t>
            </a:fld>
            <a:endParaRPr lang="fr-F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510992" y="476672"/>
            <a:ext cx="8093456" cy="5883893"/>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fld id="{54E10D6D-9519-4027-B3D8-BAC2219C33B6}" type="slidenum">
              <a:rPr lang="fr-FR" smtClean="0"/>
              <a:pPr/>
              <a:t>62</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323528" y="692696"/>
            <a:ext cx="8356276" cy="417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4"/>
          <p:cNvSpPr>
            <a:spLocks noChangeArrowheads="1"/>
          </p:cNvSpPr>
          <p:nvPr/>
        </p:nvSpPr>
        <p:spPr bwMode="auto">
          <a:xfrm>
            <a:off x="323528" y="2780928"/>
            <a:ext cx="1584176" cy="1008112"/>
          </a:xfrm>
          <a:prstGeom prst="ellipse">
            <a:avLst/>
          </a:prstGeom>
          <a:noFill/>
          <a:ln w="25560">
            <a:solidFill>
              <a:srgbClr val="FF0000"/>
            </a:solidFill>
            <a:miter lim="800000"/>
            <a:headEnd/>
            <a:tailEnd/>
          </a:ln>
          <a:effectLst/>
        </p:spPr>
        <p:txBody>
          <a:bodyPr wrap="none" anchor="ctr"/>
          <a:lstStyle/>
          <a:p>
            <a:pPr eaLnBrk="1" hangingPunct="1">
              <a:buClr>
                <a:srgbClr val="000000"/>
              </a:buClr>
              <a:buSzPct val="100000"/>
              <a:buFont typeface="Times New Roman" pitchFamily="16" charset="0"/>
              <a:buNone/>
            </a:pPr>
            <a:endParaRPr lang="fr-FR" altLang="fr-FR"/>
          </a:p>
        </p:txBody>
      </p:sp>
      <p:sp>
        <p:nvSpPr>
          <p:cNvPr id="8" name="ZoneTexte 7"/>
          <p:cNvSpPr txBox="1"/>
          <p:nvPr/>
        </p:nvSpPr>
        <p:spPr>
          <a:xfrm>
            <a:off x="395536" y="4941168"/>
            <a:ext cx="8136904" cy="954107"/>
          </a:xfrm>
          <a:prstGeom prst="rect">
            <a:avLst/>
          </a:prstGeom>
          <a:noFill/>
        </p:spPr>
        <p:txBody>
          <a:bodyPr wrap="square" rtlCol="0">
            <a:spAutoFit/>
          </a:bodyPr>
          <a:lstStyle/>
          <a:p>
            <a:r>
              <a:rPr lang="fr-FR" sz="2800" b="1" u="sng" dirty="0"/>
              <a:t>Procédures</a:t>
            </a:r>
            <a:r>
              <a:rPr lang="fr-FR" sz="2800" dirty="0"/>
              <a:t> : propriétés de linéarité (additives et multiplicatives)</a:t>
            </a:r>
          </a:p>
        </p:txBody>
      </p:sp>
      <p:sp>
        <p:nvSpPr>
          <p:cNvPr id="5" name="Espace réservé du numéro de diapositive 4"/>
          <p:cNvSpPr>
            <a:spLocks noGrp="1"/>
          </p:cNvSpPr>
          <p:nvPr>
            <p:ph type="sldNum" sz="quarter" idx="12"/>
          </p:nvPr>
        </p:nvSpPr>
        <p:spPr/>
        <p:txBody>
          <a:bodyPr/>
          <a:lstStyle/>
          <a:p>
            <a:fld id="{54E10D6D-9519-4027-B3D8-BAC2219C33B6}" type="slidenum">
              <a:rPr lang="fr-FR" smtClean="0"/>
              <a:pPr/>
              <a:t>7</a:t>
            </a:fld>
            <a:endParaRPr lang="fr-FR"/>
          </a:p>
        </p:txBody>
      </p:sp>
      <p:sp>
        <p:nvSpPr>
          <p:cNvPr id="9" name="ZoneTexte 8"/>
          <p:cNvSpPr txBox="1"/>
          <p:nvPr/>
        </p:nvSpPr>
        <p:spPr>
          <a:xfrm>
            <a:off x="395536" y="1052736"/>
            <a:ext cx="504056" cy="461665"/>
          </a:xfrm>
          <a:prstGeom prst="rect">
            <a:avLst/>
          </a:prstGeom>
          <a:noFill/>
        </p:spPr>
        <p:txBody>
          <a:bodyPr wrap="square" rtlCol="0">
            <a:spAutoFit/>
          </a:bodyPr>
          <a:lstStyle/>
          <a:p>
            <a:r>
              <a:rPr lang="fr-FR" sz="2400" b="1" dirty="0">
                <a:sym typeface="Wingdings"/>
              </a:rPr>
              <a:t></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grpId="0" nodeType="clickEffect">
                                  <p:stCondLst>
                                    <p:cond delay="0"/>
                                  </p:stCondLst>
                                  <p:childTnLst>
                                    <p:set>
                                      <p:cBhvr additive="repl">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251520" y="1556792"/>
            <a:ext cx="8892480" cy="432048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4" name="ZoneTexte 3"/>
          <p:cNvSpPr txBox="1"/>
          <p:nvPr/>
        </p:nvSpPr>
        <p:spPr>
          <a:xfrm>
            <a:off x="395536" y="5877272"/>
            <a:ext cx="8136904" cy="523220"/>
          </a:xfrm>
          <a:prstGeom prst="rect">
            <a:avLst/>
          </a:prstGeom>
          <a:noFill/>
        </p:spPr>
        <p:txBody>
          <a:bodyPr wrap="square" rtlCol="0">
            <a:spAutoFit/>
          </a:bodyPr>
          <a:lstStyle/>
          <a:p>
            <a:r>
              <a:rPr lang="fr-FR" sz="2800" b="1" u="sng" dirty="0"/>
              <a:t>Procédures</a:t>
            </a:r>
            <a:r>
              <a:rPr lang="fr-FR" sz="2800" dirty="0"/>
              <a:t> : passage par l’unité</a:t>
            </a:r>
          </a:p>
        </p:txBody>
      </p:sp>
      <p:sp>
        <p:nvSpPr>
          <p:cNvPr id="5" name="Rectangle 4"/>
          <p:cNvSpPr/>
          <p:nvPr/>
        </p:nvSpPr>
        <p:spPr>
          <a:xfrm>
            <a:off x="323528" y="260648"/>
            <a:ext cx="8568952" cy="1200329"/>
          </a:xfrm>
          <a:prstGeom prst="rect">
            <a:avLst/>
          </a:prstGeom>
        </p:spPr>
        <p:txBody>
          <a:bodyPr wrap="square">
            <a:spAutoFit/>
          </a:bodyPr>
          <a:lstStyle/>
          <a:p>
            <a:pPr>
              <a:buNone/>
            </a:pPr>
            <a:r>
              <a:rPr lang="fr-FR" sz="2400" b="1" dirty="0"/>
              <a:t>Dans la recette du poulet au citron, il faut 2 citrons pour 5 personnes.</a:t>
            </a:r>
          </a:p>
          <a:p>
            <a:pPr>
              <a:buNone/>
            </a:pPr>
            <a:r>
              <a:rPr lang="fr-FR" sz="2400" b="1" dirty="0"/>
              <a:t>Combien faut-il de citrons pour 20 personnes?</a:t>
            </a:r>
          </a:p>
        </p:txBody>
      </p:sp>
      <p:sp>
        <p:nvSpPr>
          <p:cNvPr id="6" name="Espace réservé du numéro de diapositive 5"/>
          <p:cNvSpPr>
            <a:spLocks noGrp="1"/>
          </p:cNvSpPr>
          <p:nvPr>
            <p:ph type="sldNum" sz="quarter" idx="12"/>
          </p:nvPr>
        </p:nvSpPr>
        <p:spPr/>
        <p:txBody>
          <a:bodyPr/>
          <a:lstStyle/>
          <a:p>
            <a:fld id="{54E10D6D-9519-4027-B3D8-BAC2219C33B6}" type="slidenum">
              <a:rPr lang="fr-FR" smtClean="0"/>
              <a:pPr/>
              <a:t>8</a:t>
            </a:fld>
            <a:endParaRPr lang="fr-FR"/>
          </a:p>
        </p:txBody>
      </p:sp>
      <p:sp>
        <p:nvSpPr>
          <p:cNvPr id="7" name="ZoneTexte 6"/>
          <p:cNvSpPr txBox="1"/>
          <p:nvPr/>
        </p:nvSpPr>
        <p:spPr>
          <a:xfrm>
            <a:off x="323528" y="1628800"/>
            <a:ext cx="504056" cy="461665"/>
          </a:xfrm>
          <a:prstGeom prst="rect">
            <a:avLst/>
          </a:prstGeom>
          <a:noFill/>
        </p:spPr>
        <p:txBody>
          <a:bodyPr wrap="square" rtlCol="0">
            <a:spAutoFit/>
          </a:bodyPr>
          <a:lstStyle/>
          <a:p>
            <a:r>
              <a:rPr lang="fr-FR" sz="2400" b="1" dirty="0">
                <a:sym typeface="Wingdings"/>
              </a:rPr>
              <a:t></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a:stretch>
            <a:fillRect/>
          </a:stretch>
        </p:blipFill>
        <p:spPr bwMode="auto">
          <a:xfrm>
            <a:off x="0" y="1556792"/>
            <a:ext cx="9080294" cy="3168352"/>
          </a:xfrm>
          <a:prstGeom prst="rect">
            <a:avLst/>
          </a:prstGeom>
          <a:noFill/>
          <a:ln w="9525">
            <a:noFill/>
            <a:round/>
            <a:headEnd/>
            <a:tailEnd/>
          </a:ln>
          <a:effectLst/>
        </p:spPr>
      </p:pic>
      <p:sp>
        <p:nvSpPr>
          <p:cNvPr id="4" name="Text Box 7"/>
          <p:cNvSpPr txBox="1">
            <a:spLocks noChangeArrowheads="1"/>
          </p:cNvSpPr>
          <p:nvPr/>
        </p:nvSpPr>
        <p:spPr bwMode="auto">
          <a:xfrm>
            <a:off x="395536" y="4797152"/>
            <a:ext cx="8064896" cy="1571842"/>
          </a:xfrm>
          <a:prstGeom prst="rect">
            <a:avLst/>
          </a:prstGeom>
          <a:noFill/>
          <a:ln w="9525">
            <a:noFill/>
            <a:round/>
            <a:headEnd/>
            <a:tailEnd/>
          </a:ln>
          <a:effectLst/>
        </p:spPr>
        <p:txBody>
          <a:bodyPr wrap="square" lIns="90000" tIns="46800" rIns="90000" bIns="46800">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b="1" u="sng" dirty="0">
                <a:solidFill>
                  <a:srgbClr val="000000"/>
                </a:solidFill>
              </a:rPr>
              <a:t>Procédures</a:t>
            </a:r>
            <a:r>
              <a:rPr lang="fr-FR" altLang="fr-FR" sz="2400" dirty="0">
                <a:solidFill>
                  <a:srgbClr val="000000"/>
                </a:solidFill>
              </a:rPr>
              <a:t>:</a:t>
            </a: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a:solidFill>
                  <a:srgbClr val="000000"/>
                </a:solidFill>
              </a:rPr>
              <a:t>Passage par l’unité ?</a:t>
            </a: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a:solidFill>
                  <a:srgbClr val="000000"/>
                </a:solidFill>
              </a:rPr>
              <a:t>Utilisation du coefficient de proportionnalité ?</a:t>
            </a: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a:solidFill>
                  <a:srgbClr val="000000"/>
                </a:solidFill>
              </a:rPr>
              <a:t>Produit en croix?</a:t>
            </a:r>
          </a:p>
        </p:txBody>
      </p:sp>
      <p:sp>
        <p:nvSpPr>
          <p:cNvPr id="5" name="Rectangle 4"/>
          <p:cNvSpPr/>
          <p:nvPr/>
        </p:nvSpPr>
        <p:spPr>
          <a:xfrm>
            <a:off x="251520" y="260648"/>
            <a:ext cx="8496944" cy="1200329"/>
          </a:xfrm>
          <a:prstGeom prst="rect">
            <a:avLst/>
          </a:prstGeom>
        </p:spPr>
        <p:txBody>
          <a:bodyPr wrap="square">
            <a:spAutoFit/>
          </a:bodyPr>
          <a:lstStyle/>
          <a:p>
            <a:pPr>
              <a:buNone/>
            </a:pPr>
            <a:r>
              <a:rPr lang="fr-FR" sz="2400" b="1" dirty="0"/>
              <a:t>Dans la recette du poulet au citron, il faut 2 citrons pour 5 personnes.</a:t>
            </a:r>
          </a:p>
          <a:p>
            <a:pPr>
              <a:buNone/>
            </a:pPr>
            <a:r>
              <a:rPr lang="fr-FR" sz="2400" b="1" dirty="0"/>
              <a:t>Combien faut-il de citrons pour 20 personnes?</a:t>
            </a:r>
          </a:p>
        </p:txBody>
      </p:sp>
      <p:sp>
        <p:nvSpPr>
          <p:cNvPr id="6" name="Espace réservé du numéro de diapositive 5"/>
          <p:cNvSpPr>
            <a:spLocks noGrp="1"/>
          </p:cNvSpPr>
          <p:nvPr>
            <p:ph type="sldNum" sz="quarter" idx="12"/>
          </p:nvPr>
        </p:nvSpPr>
        <p:spPr/>
        <p:txBody>
          <a:bodyPr/>
          <a:lstStyle/>
          <a:p>
            <a:fld id="{54E10D6D-9519-4027-B3D8-BAC2219C33B6}" type="slidenum">
              <a:rPr lang="fr-FR" smtClean="0"/>
              <a:pPr/>
              <a:t>9</a:t>
            </a:fld>
            <a:endParaRPr lang="fr-FR"/>
          </a:p>
        </p:txBody>
      </p:sp>
      <p:sp>
        <p:nvSpPr>
          <p:cNvPr id="7" name="ZoneTexte 6"/>
          <p:cNvSpPr txBox="1"/>
          <p:nvPr/>
        </p:nvSpPr>
        <p:spPr>
          <a:xfrm>
            <a:off x="107504" y="1700808"/>
            <a:ext cx="504056" cy="461665"/>
          </a:xfrm>
          <a:prstGeom prst="rect">
            <a:avLst/>
          </a:prstGeom>
          <a:noFill/>
        </p:spPr>
        <p:txBody>
          <a:bodyPr wrap="square" rtlCol="0">
            <a:spAutoFit/>
          </a:bodyPr>
          <a:lstStyle/>
          <a:p>
            <a:r>
              <a:rPr lang="fr-FR" sz="2400" b="1" dirty="0">
                <a:sym typeface="Wingdings"/>
              </a:rPr>
              <a:t></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2266</TotalTime>
  <Words>2977</Words>
  <Application>Microsoft Macintosh PowerPoint</Application>
  <PresentationFormat>Affichage à l'écran (4:3)</PresentationFormat>
  <Paragraphs>457</Paragraphs>
  <Slides>62</Slides>
  <Notes>28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62</vt:i4>
      </vt:variant>
    </vt:vector>
  </HeadingPairs>
  <TitlesOfParts>
    <vt:vector size="70" baseType="lpstr">
      <vt:lpstr>SimSun</vt:lpstr>
      <vt:lpstr>Arial</vt:lpstr>
      <vt:lpstr>Calibri</vt:lpstr>
      <vt:lpstr>Times New Roman</vt:lpstr>
      <vt:lpstr>Tw Cen MT</vt:lpstr>
      <vt:lpstr>Wingdings</vt:lpstr>
      <vt:lpstr>Wingdings 2</vt:lpstr>
      <vt:lpstr>Médian</vt:lpstr>
      <vt:lpstr>Atelier proportionnalité   </vt:lpstr>
      <vt:lpstr>PLAN</vt:lpstr>
      <vt:lpstr>Un problème de proportionnalité</vt:lpstr>
      <vt:lpstr>Analyses de procédures (Petit x n° 90 - 2012 )</vt:lpstr>
      <vt:lpstr>Présentation PowerPoint</vt:lpstr>
      <vt:lpstr>Présentation PowerPoint</vt:lpstr>
      <vt:lpstr>Présentation PowerPoint</vt:lpstr>
      <vt:lpstr>Présentation PowerPoint</vt:lpstr>
      <vt:lpstr>Présentation PowerPoint</vt:lpstr>
      <vt:lpstr>Présentation PowerPoint</vt:lpstr>
      <vt:lpstr>Procédure experte ou procédure adaptée? Documents d’accompagnement – Eduscol – Cycle 3</vt:lpstr>
      <vt:lpstr>Présentation PowerPoint</vt:lpstr>
      <vt:lpstr>Analyses d’erreurs</vt:lpstr>
      <vt:lpstr>Analyse d’erreurs</vt:lpstr>
      <vt:lpstr>Analyse d’erreurs</vt:lpstr>
      <vt:lpstr>Analyse d’erreurs</vt:lpstr>
      <vt:lpstr>Dans la recette du poulet au citron, il faut 2 citrons pour 5 personnes. Combien faut-il de citrons pour 20 personnes?</vt:lpstr>
      <vt:lpstr>Chez le boulanger, j’ai payé 1 euro et 60 centimes d’euros pour deux baguettes de pain.  Quel est le prix à payer pour 6 baguettes?</vt:lpstr>
      <vt:lpstr>Chez le boulanger, j’ai payé 1 euro et 60 centimes d’euros pour deux baguettes de pain. Quel est le prix à payer pour 6 baguettes?</vt:lpstr>
      <vt:lpstr>Théo a 5 ans. Il mesure 110 centimètres. Quelle sera sa taille à 10 ans?</vt:lpstr>
      <vt:lpstr>Synthèse</vt:lpstr>
      <vt:lpstr>Synthèse</vt:lpstr>
      <vt:lpstr> Des traces d’élèves aux écrits institutionnels  </vt:lpstr>
      <vt:lpstr> Quelle trace d’institutionnalisation dans la classe ? </vt:lpstr>
      <vt:lpstr>Quelle trace d’institutionnalisation dans la classe ?</vt:lpstr>
      <vt:lpstr>Quelle trace d’institutionnalisation dans la classe – Les exemples génériques ?</vt:lpstr>
      <vt:lpstr>Analyse vidéo – Calcul- Proportionnalité </vt:lpstr>
      <vt:lpstr>Analyse vidéo – Calculs proposés</vt:lpstr>
      <vt:lpstr>Analyse vidéo – Calculs proposés</vt:lpstr>
      <vt:lpstr>Analyse vidéo – Calculs proposés</vt:lpstr>
      <vt:lpstr>Analyse vidéo – Calculs proposés</vt:lpstr>
      <vt:lpstr>Analyse vidéo – Calculs proposés</vt:lpstr>
      <vt:lpstr> Quel intérêt de cette modalité de travail ?</vt:lpstr>
      <vt:lpstr>Analyse vidéo - Procédures</vt:lpstr>
      <vt:lpstr>Repères de progressivité dans les procédures attendues </vt:lpstr>
      <vt:lpstr>Repères de progressivité dans les procédures attendues</vt:lpstr>
      <vt:lpstr>Repères de progressivité dans les procédures attendues</vt:lpstr>
      <vt:lpstr>Repères de progressivité dans les procédures attendues</vt:lpstr>
      <vt:lpstr>Repères de progressivité dans les procédures attendues</vt:lpstr>
      <vt:lpstr>Repères de progressivité dans les procédures attendues</vt:lpstr>
      <vt:lpstr>Dispositifs pédagogiques</vt:lpstr>
      <vt:lpstr>Grille d’analyse de problèmes</vt:lpstr>
      <vt:lpstr>Présentation PowerPoint</vt:lpstr>
      <vt:lpstr>Un autre exemple d’analyses de procédures</vt:lpstr>
      <vt:lpstr>D’autres exemples  pour les questions flash</vt:lpstr>
      <vt:lpstr>D’autres d’exemples</vt:lpstr>
      <vt:lpstr>Présentation PowerPoint</vt:lpstr>
      <vt:lpstr>Présentation PowerPoint</vt:lpstr>
      <vt:lpstr>Autres exemples: Compléter un énoncé</vt:lpstr>
      <vt:lpstr>D’autres exemples - Tâches intermédiaires</vt:lpstr>
      <vt:lpstr>D’autres exemples - Tâches intermédiaires</vt:lpstr>
      <vt:lpstr>D’autres exemples - Tâches à prise d’initiative</vt:lpstr>
      <vt:lpstr>D’autres exemples - Tâches à prise d’initiative</vt:lpstr>
      <vt:lpstr>D’autres exemples - Tâches à prise d’initiative</vt:lpstr>
      <vt:lpstr>D’autres exemples - Tâches à prise d’initiative</vt:lpstr>
      <vt:lpstr>Autres exemples CM1 – Grandeurs - Mesures</vt:lpstr>
      <vt:lpstr>Présentation PowerPoint</vt:lpstr>
      <vt:lpstr>Autres exemples CM2 – Grandeurs - Mesures</vt:lpstr>
      <vt:lpstr>Présentation PowerPoint</vt:lpstr>
      <vt:lpstr>Autres exemples – Géométrie Activité Puzzle (Document d’accompagnement)</vt:lpstr>
      <vt:lpstr>Des exemples de production d’élèves</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IEN</dc:creator>
  <cp:lastModifiedBy>Jérémie Lutz</cp:lastModifiedBy>
  <cp:revision>200</cp:revision>
  <dcterms:created xsi:type="dcterms:W3CDTF">2017-12-03T01:35:02Z</dcterms:created>
  <dcterms:modified xsi:type="dcterms:W3CDTF">2018-10-02T06:02:50Z</dcterms:modified>
</cp:coreProperties>
</file>