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47" r:id="rId2"/>
    <p:sldId id="336" r:id="rId3"/>
    <p:sldId id="314" r:id="rId4"/>
    <p:sldId id="315" r:id="rId5"/>
    <p:sldId id="257" r:id="rId6"/>
    <p:sldId id="329" r:id="rId7"/>
    <p:sldId id="339" r:id="rId8"/>
    <p:sldId id="338" r:id="rId9"/>
    <p:sldId id="262" r:id="rId10"/>
    <p:sldId id="258" r:id="rId11"/>
    <p:sldId id="259" r:id="rId12"/>
    <p:sldId id="332" r:id="rId13"/>
    <p:sldId id="330" r:id="rId14"/>
    <p:sldId id="342" r:id="rId15"/>
    <p:sldId id="331" r:id="rId16"/>
    <p:sldId id="340" r:id="rId17"/>
    <p:sldId id="333" r:id="rId18"/>
    <p:sldId id="337" r:id="rId19"/>
    <p:sldId id="341" r:id="rId20"/>
    <p:sldId id="343" r:id="rId21"/>
    <p:sldId id="344" r:id="rId22"/>
  </p:sldIdLst>
  <p:sldSz cx="12192000" cy="6858000"/>
  <p:notesSz cx="6794500" cy="9982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4U6XwRxfGq68GWqj2RYcg==" hashData="0ju/DagzaPN1DupGgZBfwRDhzhOAdGyen5CwTQ1kUhjakBNv3ErCblShYtp6C7aWUNlzvMBWyXXU5VjWN526AQ=="/>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25" autoAdjust="0"/>
    <p:restoredTop sz="81064" autoAdjust="0"/>
  </p:normalViewPr>
  <p:slideViewPr>
    <p:cSldViewPr snapToGrid="0">
      <p:cViewPr varScale="1">
        <p:scale>
          <a:sx n="88" d="100"/>
          <a:sy n="88" d="100"/>
        </p:scale>
        <p:origin x="800" y="18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645" y="0"/>
            <a:ext cx="2944283" cy="500844"/>
          </a:xfrm>
          <a:prstGeom prst="rect">
            <a:avLst/>
          </a:prstGeom>
        </p:spPr>
        <p:txBody>
          <a:bodyPr vert="horz" lIns="91440" tIns="45720" rIns="91440" bIns="45720" rtlCol="0"/>
          <a:lstStyle>
            <a:lvl1pPr algn="r">
              <a:defRPr sz="1200"/>
            </a:lvl1pPr>
          </a:lstStyle>
          <a:p>
            <a:fld id="{496F6B04-92A0-4B0B-A3AF-111FAA47FAFB}" type="datetimeFigureOut">
              <a:rPr lang="fr-FR" smtClean="0"/>
              <a:t>02/10/2018</a:t>
            </a:fld>
            <a:endParaRPr lang="fr-FR"/>
          </a:p>
        </p:txBody>
      </p:sp>
      <p:sp>
        <p:nvSpPr>
          <p:cNvPr id="4" name="Espace réservé du pied de page 3"/>
          <p:cNvSpPr>
            <a:spLocks noGrp="1"/>
          </p:cNvSpPr>
          <p:nvPr>
            <p:ph type="ftr" sz="quarter" idx="2"/>
          </p:nvPr>
        </p:nvSpPr>
        <p:spPr>
          <a:xfrm>
            <a:off x="0" y="9481358"/>
            <a:ext cx="2944283" cy="50084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645" y="9481358"/>
            <a:ext cx="2944283" cy="500842"/>
          </a:xfrm>
          <a:prstGeom prst="rect">
            <a:avLst/>
          </a:prstGeom>
        </p:spPr>
        <p:txBody>
          <a:bodyPr vert="horz" lIns="91440" tIns="45720" rIns="91440" bIns="45720" rtlCol="0" anchor="b"/>
          <a:lstStyle>
            <a:lvl1pPr algn="r">
              <a:defRPr sz="1200"/>
            </a:lvl1pPr>
          </a:lstStyle>
          <a:p>
            <a:fld id="{1F1AFEED-CA8B-47C5-8D6C-40E217C75E62}" type="slidenum">
              <a:rPr lang="fr-FR" smtClean="0"/>
              <a:t>‹N°›</a:t>
            </a:fld>
            <a:endParaRPr lang="fr-FR"/>
          </a:p>
        </p:txBody>
      </p:sp>
    </p:spTree>
    <p:extLst>
      <p:ext uri="{BB962C8B-B14F-4D97-AF65-F5344CB8AC3E}">
        <p14:creationId xmlns:p14="http://schemas.microsoft.com/office/powerpoint/2010/main" val="404705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349815BC-AAF3-4958-8E31-DDEF73B142A3}" type="datetimeFigureOut">
              <a:rPr lang="fr-FR" smtClean="0"/>
              <a:t>02/10/2018</a:t>
            </a:fld>
            <a:endParaRPr lang="fr-FR"/>
          </a:p>
        </p:txBody>
      </p:sp>
      <p:sp>
        <p:nvSpPr>
          <p:cNvPr id="4" name="Espace réservé de l'image des diapositives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803934"/>
            <a:ext cx="5435600" cy="393049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81358"/>
            <a:ext cx="2944283" cy="50084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81358"/>
            <a:ext cx="2944283" cy="500842"/>
          </a:xfrm>
          <a:prstGeom prst="rect">
            <a:avLst/>
          </a:prstGeom>
        </p:spPr>
        <p:txBody>
          <a:bodyPr vert="horz" lIns="91440" tIns="45720" rIns="91440" bIns="45720" rtlCol="0" anchor="b"/>
          <a:lstStyle>
            <a:lvl1pPr algn="r">
              <a:defRPr sz="1200"/>
            </a:lvl1pPr>
          </a:lstStyle>
          <a:p>
            <a:fld id="{392694A4-83B2-4122-9BDF-05CAB91A61CB}" type="slidenum">
              <a:rPr lang="fr-FR" smtClean="0"/>
              <a:t>‹N°›</a:t>
            </a:fld>
            <a:endParaRPr lang="fr-FR"/>
          </a:p>
        </p:txBody>
      </p:sp>
    </p:spTree>
    <p:extLst>
      <p:ext uri="{BB962C8B-B14F-4D97-AF65-F5344CB8AC3E}">
        <p14:creationId xmlns:p14="http://schemas.microsoft.com/office/powerpoint/2010/main" val="25163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t>
            </a:r>
            <a:r>
              <a:rPr lang="fr-FR" dirty="0" err="1"/>
              <a:t>Obj</a:t>
            </a:r>
            <a:r>
              <a:rPr lang="fr-FR" baseline="0" dirty="0"/>
              <a:t> 1 : </a:t>
            </a:r>
          </a:p>
          <a:p>
            <a:pPr marL="171450" indent="-171450">
              <a:buFontTx/>
              <a:buChar char="-"/>
            </a:pPr>
            <a:r>
              <a:rPr lang="fr-FR" sz="1200" kern="1200" dirty="0">
                <a:solidFill>
                  <a:schemeClr val="tx1"/>
                </a:solidFill>
                <a:effectLst/>
                <a:latin typeface="+mn-lt"/>
                <a:ea typeface="+mn-ea"/>
                <a:cs typeface="+mn-cs"/>
              </a:rPr>
              <a:t>une introduction des décimaux par les fractions décimales mais une entrée rapide dans l'écriture à virgule des nombres décimaux </a:t>
            </a:r>
          </a:p>
          <a:p>
            <a:pPr marL="171450" indent="-171450">
              <a:buFontTx/>
              <a:buChar char="-"/>
            </a:pPr>
            <a:r>
              <a:rPr lang="fr-FR" sz="1200" kern="1200" dirty="0">
                <a:solidFill>
                  <a:schemeClr val="tx1"/>
                </a:solidFill>
                <a:effectLst/>
                <a:latin typeface="+mn-lt"/>
                <a:ea typeface="+mn-ea"/>
                <a:cs typeface="+mn-cs"/>
              </a:rPr>
              <a:t>les fractions décimales ne soient pas juste une entrée, mais soient être présentes tout au long des trois années du cycle en invitant les élèves à passer régulièrement d'une écriture à l'autre en fonction des besoins</a:t>
            </a:r>
            <a:endParaRPr lang="fr-FR" dirty="0"/>
          </a:p>
          <a:p>
            <a:r>
              <a:rPr lang="fr-FR" dirty="0"/>
              <a:t>● </a:t>
            </a:r>
            <a:r>
              <a:rPr lang="fr-FR" dirty="0" err="1"/>
              <a:t>Obj</a:t>
            </a:r>
            <a:r>
              <a:rPr lang="fr-FR" baseline="0" dirty="0"/>
              <a:t> 2 : disposer d’indicateurs et connaitre les préconisations</a:t>
            </a:r>
          </a:p>
          <a:p>
            <a:r>
              <a:rPr lang="fr-FR" baseline="0" dirty="0"/>
              <a:t>● </a:t>
            </a:r>
            <a:r>
              <a:rPr lang="fr-FR" baseline="0" dirty="0" err="1"/>
              <a:t>Obj</a:t>
            </a:r>
            <a:r>
              <a:rPr lang="fr-FR" baseline="0" dirty="0"/>
              <a:t> 3 : </a:t>
            </a:r>
            <a:r>
              <a:rPr lang="fr-FR" dirty="0"/>
              <a:t>CNESCO : « </a:t>
            </a:r>
            <a:r>
              <a:rPr lang="fr-FR" sz="1200" b="0" i="0" kern="1200" dirty="0">
                <a:solidFill>
                  <a:schemeClr val="tx1"/>
                </a:solidFill>
                <a:effectLst/>
                <a:latin typeface="+mn-lt"/>
                <a:ea typeface="+mn-ea"/>
                <a:cs typeface="+mn-cs"/>
              </a:rPr>
              <a:t>permettre aux enseignants de connaître et de comprendre la diversité de l’offre en visant,</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d’une part, l’appropriation des contenus des manuels au regard des préconisations et travaux de recherche et, d’autre part, l’acquisition d’une posture réflexive sur l’utilisation du manuel scolaire. »</a:t>
            </a:r>
            <a:endParaRPr lang="fr-FR" dirty="0"/>
          </a:p>
        </p:txBody>
      </p:sp>
      <p:sp>
        <p:nvSpPr>
          <p:cNvPr id="4" name="Espace réservé du numéro de diapositive 3"/>
          <p:cNvSpPr>
            <a:spLocks noGrp="1"/>
          </p:cNvSpPr>
          <p:nvPr>
            <p:ph type="sldNum" sz="quarter" idx="10"/>
          </p:nvPr>
        </p:nvSpPr>
        <p:spPr/>
        <p:txBody>
          <a:bodyPr/>
          <a:lstStyle/>
          <a:p>
            <a:fld id="{B40192A7-07F1-4373-9E0D-90099900B89C}" type="slidenum">
              <a:rPr lang="fr-FR" smtClean="0"/>
              <a:t>2</a:t>
            </a:fld>
            <a:endParaRPr lang="fr-FR"/>
          </a:p>
        </p:txBody>
      </p:sp>
    </p:spTree>
    <p:extLst>
      <p:ext uri="{BB962C8B-B14F-4D97-AF65-F5344CB8AC3E}">
        <p14:creationId xmlns:p14="http://schemas.microsoft.com/office/powerpoint/2010/main" val="3593133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40192A7-07F1-4373-9E0D-90099900B89C}" type="slidenum">
              <a:rPr lang="fr-FR" smtClean="0"/>
              <a:t>18</a:t>
            </a:fld>
            <a:endParaRPr lang="fr-FR"/>
          </a:p>
        </p:txBody>
      </p:sp>
    </p:spTree>
    <p:extLst>
      <p:ext uri="{BB962C8B-B14F-4D97-AF65-F5344CB8AC3E}">
        <p14:creationId xmlns:p14="http://schemas.microsoft.com/office/powerpoint/2010/main" val="399211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2694A4-83B2-4122-9BDF-05CAB91A61CB}" type="slidenum">
              <a:rPr lang="fr-FR" smtClean="0"/>
              <a:t>19</a:t>
            </a:fld>
            <a:endParaRPr lang="fr-FR"/>
          </a:p>
        </p:txBody>
      </p:sp>
    </p:spTree>
    <p:extLst>
      <p:ext uri="{BB962C8B-B14F-4D97-AF65-F5344CB8AC3E}">
        <p14:creationId xmlns:p14="http://schemas.microsoft.com/office/powerpoint/2010/main" val="4714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5 parties </a:t>
            </a:r>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t>3</a:t>
            </a:fld>
            <a:endParaRPr lang="fr-FR"/>
          </a:p>
        </p:txBody>
      </p:sp>
    </p:spTree>
    <p:extLst>
      <p:ext uri="{BB962C8B-B14F-4D97-AF65-F5344CB8AC3E}">
        <p14:creationId xmlns:p14="http://schemas.microsoft.com/office/powerpoint/2010/main" val="117775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2694A4-83B2-4122-9BDF-05CAB91A61CB}" type="slidenum">
              <a:rPr lang="fr-FR" smtClean="0"/>
              <a:t>4</a:t>
            </a:fld>
            <a:endParaRPr lang="fr-FR"/>
          </a:p>
        </p:txBody>
      </p:sp>
    </p:spTree>
    <p:extLst>
      <p:ext uri="{BB962C8B-B14F-4D97-AF65-F5344CB8AC3E}">
        <p14:creationId xmlns:p14="http://schemas.microsoft.com/office/powerpoint/2010/main" val="84208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2694A4-83B2-4122-9BDF-05CAB91A61CB}" type="slidenum">
              <a:rPr lang="fr-FR" smtClean="0"/>
              <a:t>5</a:t>
            </a:fld>
            <a:endParaRPr lang="fr-FR"/>
          </a:p>
        </p:txBody>
      </p:sp>
    </p:spTree>
    <p:extLst>
      <p:ext uri="{BB962C8B-B14F-4D97-AF65-F5344CB8AC3E}">
        <p14:creationId xmlns:p14="http://schemas.microsoft.com/office/powerpoint/2010/main" val="46894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 entier est d'autant plus grand qu'il a un plus grand nombre de chiffres (faux pour les décimaux):</a:t>
            </a:r>
          </a:p>
          <a:p>
            <a:r>
              <a:rPr lang="fr-FR" dirty="0"/>
              <a:t>           le nombre de chiffres d'un nombre n'est pas un indicateur de sa grandeur</a:t>
            </a:r>
          </a:p>
          <a:p>
            <a:r>
              <a:rPr lang="fr-FR" dirty="0"/>
              <a:t> multiplier augmente (parfois vrai, parfois faux pour les décimaux) ; diviser diminue (parfois vrai, parfois faux pour les décimaux). Rupture de sens pour la multiplication </a:t>
            </a:r>
          </a:p>
          <a:p>
            <a:r>
              <a:rPr lang="fr-FR" dirty="0"/>
              <a:t> Le chiffre des unités n'est pas le dernier </a:t>
            </a:r>
          </a:p>
          <a:p>
            <a:r>
              <a:rPr lang="fr-FR" dirty="0"/>
              <a:t> Le précédent d'un nombre n'a pas de sens </a:t>
            </a:r>
          </a:p>
          <a:p>
            <a:r>
              <a:rPr lang="fr-FR" dirty="0"/>
              <a:t> Les entiers nous font aller dans l' infiniment grand, les décimaux vers l' infiniment grand et aussi l' infiniment petit – Notion d'infinité dans un intervalle  :  </a:t>
            </a:r>
          </a:p>
          <a:p>
            <a:r>
              <a:rPr lang="fr-FR" dirty="0"/>
              <a:t>           Que se passe-t-il tout près du 0 ?</a:t>
            </a:r>
          </a:p>
          <a:p>
            <a:endParaRPr lang="fr-FR" dirty="0"/>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36309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solidFill>
                <a:srgbClr val="FF0000"/>
              </a:solidFill>
            </a:endParaRPr>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787431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6</a:t>
            </a:r>
            <a:r>
              <a:rPr lang="fr-FR" baseline="30000" dirty="0"/>
              <a:t>ème</a:t>
            </a:r>
            <a:r>
              <a:rPr lang="fr-FR" dirty="0"/>
              <a:t> une fraction est une division non effectuée entre deux nombres entiers.</a:t>
            </a:r>
          </a:p>
          <a:p>
            <a:r>
              <a:rPr lang="fr-FR" dirty="0"/>
              <a:t>Si le numérateur ou dénominateur ne sont pas des nombres entiers, on ne parle plus d’une fraction mais d’une écriture fractionnaire 2,5/10</a:t>
            </a:r>
          </a:p>
        </p:txBody>
      </p:sp>
      <p:sp>
        <p:nvSpPr>
          <p:cNvPr id="4" name="Espace réservé du numéro de diapositive 3"/>
          <p:cNvSpPr>
            <a:spLocks noGrp="1"/>
          </p:cNvSpPr>
          <p:nvPr>
            <p:ph type="sldNum" sz="quarter" idx="10"/>
          </p:nvPr>
        </p:nvSpPr>
        <p:spPr/>
        <p:txBody>
          <a:bodyPr/>
          <a:lstStyle/>
          <a:p>
            <a:fld id="{A8BD7027-2CA3-4600-BA79-2FF310A4AEAB}"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415237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 apprentissage pensé en termes d’étapes successives (entiers puis fractions puis …)</a:t>
            </a:r>
          </a:p>
          <a:p>
            <a:r>
              <a:rPr lang="fr-FR" sz="1200" kern="1200" dirty="0">
                <a:solidFill>
                  <a:schemeClr val="tx1"/>
                </a:solidFill>
                <a:effectLst/>
                <a:latin typeface="+mn-lt"/>
                <a:ea typeface="+mn-ea"/>
                <a:cs typeface="+mn-cs"/>
              </a:rPr>
              <a:t>- pas assez de temps consacré au nombre décimal (repoussé en fin de période en CM1, en milieu d’année en CM2)</a:t>
            </a:r>
          </a:p>
          <a:p>
            <a:r>
              <a:rPr lang="fr-FR" sz="1200" kern="1200" dirty="0">
                <a:solidFill>
                  <a:schemeClr val="tx1"/>
                </a:solidFill>
                <a:effectLst/>
                <a:latin typeface="+mn-lt"/>
                <a:ea typeface="+mn-ea"/>
                <a:cs typeface="+mn-cs"/>
              </a:rPr>
              <a:t>- peu de temps passé sur les fractions (vocabulaire, quelques représentations, ex technique). </a:t>
            </a:r>
          </a:p>
          <a:p>
            <a:r>
              <a:rPr lang="fr-FR" sz="1200" kern="1200" dirty="0">
                <a:solidFill>
                  <a:schemeClr val="tx1"/>
                </a:solidFill>
                <a:effectLst/>
                <a:latin typeface="+mn-lt"/>
                <a:ea typeface="+mn-ea"/>
                <a:cs typeface="+mn-cs"/>
              </a:rPr>
              <a:t>- Notion d’unité insuffisamment conscientisé et travaillée</a:t>
            </a:r>
          </a:p>
          <a:p>
            <a:r>
              <a:rPr lang="fr-FR" sz="1200" kern="1200" dirty="0">
                <a:solidFill>
                  <a:schemeClr val="tx1"/>
                </a:solidFill>
                <a:effectLst/>
                <a:latin typeface="+mn-lt"/>
                <a:ea typeface="+mn-ea"/>
                <a:cs typeface="+mn-cs"/>
              </a:rPr>
              <a:t>- introduction du nombre décimal/définition </a:t>
            </a:r>
          </a:p>
          <a:p>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oralisation</a:t>
            </a:r>
            <a:r>
              <a:rPr lang="fr-FR" sz="1200" kern="1200" dirty="0">
                <a:solidFill>
                  <a:schemeClr val="tx1"/>
                </a:solidFill>
                <a:effectLst/>
                <a:latin typeface="+mn-lt"/>
                <a:ea typeface="+mn-ea"/>
                <a:cs typeface="+mn-cs"/>
              </a:rPr>
              <a:t> peu présente</a:t>
            </a:r>
          </a:p>
          <a:p>
            <a:r>
              <a:rPr lang="fr-FR" sz="1200" kern="1200" dirty="0">
                <a:solidFill>
                  <a:schemeClr val="tx1"/>
                </a:solidFill>
                <a:effectLst/>
                <a:latin typeface="+mn-lt"/>
                <a:ea typeface="+mn-ea"/>
                <a:cs typeface="+mn-cs"/>
              </a:rPr>
              <a:t>- passage fractions décimale/décimaux peu travaillé et entretenu, tableau de numération omniprésent</a:t>
            </a:r>
          </a:p>
          <a:p>
            <a:r>
              <a:rPr lang="fr-FR" sz="1200" kern="1200" dirty="0">
                <a:solidFill>
                  <a:schemeClr val="tx1"/>
                </a:solidFill>
                <a:effectLst/>
                <a:latin typeface="+mn-lt"/>
                <a:ea typeface="+mn-ea"/>
                <a:cs typeface="+mn-cs"/>
              </a:rPr>
              <a:t>- méconnaissance mutuelle </a:t>
            </a:r>
            <a:r>
              <a:rPr lang="fr-FR" sz="1200" kern="1200" dirty="0" err="1">
                <a:solidFill>
                  <a:schemeClr val="tx1"/>
                </a:solidFill>
                <a:effectLst/>
                <a:latin typeface="+mn-lt"/>
                <a:ea typeface="+mn-ea"/>
                <a:cs typeface="+mn-cs"/>
              </a:rPr>
              <a:t>écoel</a:t>
            </a:r>
            <a:r>
              <a:rPr lang="fr-FR" sz="1200" kern="1200" dirty="0">
                <a:solidFill>
                  <a:schemeClr val="tx1"/>
                </a:solidFill>
                <a:effectLst/>
                <a:latin typeface="+mn-lt"/>
                <a:ea typeface="+mn-ea"/>
                <a:cs typeface="+mn-cs"/>
              </a:rPr>
              <a:t>-collège</a:t>
            </a:r>
          </a:p>
          <a:p>
            <a:r>
              <a:rPr lang="fr-FR" sz="1200" kern="1200" dirty="0">
                <a:solidFill>
                  <a:schemeClr val="tx1"/>
                </a:solidFill>
                <a:effectLst/>
                <a:latin typeface="+mn-lt"/>
                <a:ea typeface="+mn-ea"/>
                <a:cs typeface="+mn-cs"/>
              </a:rPr>
              <a:t>- tendance à revenir à un séquençage des connaissances par année</a:t>
            </a:r>
          </a:p>
          <a:p>
            <a:r>
              <a:rPr lang="fr-FR" sz="1200" kern="1200" dirty="0">
                <a:solidFill>
                  <a:schemeClr val="tx1"/>
                </a:solidFill>
                <a:effectLst/>
                <a:latin typeface="+mn-lt"/>
                <a:ea typeface="+mn-ea"/>
                <a:cs typeface="+mn-cs"/>
              </a:rPr>
              <a:t>- recul par rapport aux manuels</a:t>
            </a:r>
          </a:p>
          <a:p>
            <a:r>
              <a:rPr lang="fr-FR" sz="1200" kern="1200" dirty="0">
                <a:solidFill>
                  <a:schemeClr val="tx1"/>
                </a:solidFill>
                <a:effectLst/>
                <a:latin typeface="+mn-lt"/>
                <a:ea typeface="+mn-ea"/>
                <a:cs typeface="+mn-cs"/>
              </a:rPr>
              <a:t>- progression vs programmation</a:t>
            </a:r>
          </a:p>
          <a:p>
            <a:endParaRPr lang="fr-FR" dirty="0"/>
          </a:p>
        </p:txBody>
      </p:sp>
      <p:sp>
        <p:nvSpPr>
          <p:cNvPr id="4" name="Espace réservé du numéro de diapositive 3"/>
          <p:cNvSpPr>
            <a:spLocks noGrp="1"/>
          </p:cNvSpPr>
          <p:nvPr>
            <p:ph type="sldNum" sz="quarter" idx="10"/>
          </p:nvPr>
        </p:nvSpPr>
        <p:spPr/>
        <p:txBody>
          <a:bodyPr/>
          <a:lstStyle/>
          <a:p>
            <a:fld id="{392694A4-83B2-4122-9BDF-05CAB91A61CB}" type="slidenum">
              <a:rPr lang="fr-FR" smtClean="0"/>
              <a:t>16</a:t>
            </a:fld>
            <a:endParaRPr lang="fr-FR"/>
          </a:p>
        </p:txBody>
      </p:sp>
    </p:spTree>
    <p:extLst>
      <p:ext uri="{BB962C8B-B14F-4D97-AF65-F5344CB8AC3E}">
        <p14:creationId xmlns:p14="http://schemas.microsoft.com/office/powerpoint/2010/main" val="3036046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Points de vigilance :  respecter </a:t>
            </a:r>
            <a:r>
              <a:rPr lang="fr-FR" sz="1200" kern="1200" dirty="0">
                <a:solidFill>
                  <a:schemeClr val="tx1"/>
                </a:solidFill>
                <a:effectLst/>
                <a:latin typeface="+mn-lt"/>
                <a:ea typeface="+mn-ea"/>
                <a:cs typeface="+mn-cs"/>
              </a:rPr>
              <a:t>la  </a:t>
            </a:r>
            <a:r>
              <a:rPr lang="fr-FR" sz="1200" b="1" kern="1200" dirty="0">
                <a:solidFill>
                  <a:schemeClr val="tx1"/>
                </a:solidFill>
                <a:effectLst/>
                <a:latin typeface="+mn-lt"/>
                <a:ea typeface="+mn-ea"/>
                <a:cs typeface="+mn-cs"/>
              </a:rPr>
              <a:t>progression chronologique</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fractions</a:t>
            </a:r>
            <a:r>
              <a:rPr lang="fr-FR" sz="1200" kern="1200" dirty="0" err="1">
                <a:solidFill>
                  <a:schemeClr val="tx1"/>
                </a:solidFill>
                <a:effectLst/>
                <a:latin typeface="+mn-lt"/>
                <a:ea typeface="+mn-ea"/>
                <a:cs typeface="+mn-cs"/>
                <a:sym typeface="Symbol" panose="05050102010706020507" pitchFamily="18" charset="2"/>
              </a:rPr>
              <a:t></a:t>
            </a:r>
            <a:r>
              <a:rPr lang="fr-FR" sz="1200" kern="1200" dirty="0" err="1">
                <a:solidFill>
                  <a:schemeClr val="tx1"/>
                </a:solidFill>
                <a:effectLst/>
                <a:latin typeface="+mn-lt"/>
                <a:ea typeface="+mn-ea"/>
                <a:cs typeface="+mn-cs"/>
              </a:rPr>
              <a:t>fractions</a:t>
            </a:r>
            <a:r>
              <a:rPr lang="fr-FR" sz="1200" kern="1200" dirty="0">
                <a:solidFill>
                  <a:schemeClr val="tx1"/>
                </a:solidFill>
                <a:effectLst/>
                <a:latin typeface="+mn-lt"/>
                <a:ea typeface="+mn-ea"/>
                <a:cs typeface="+mn-cs"/>
              </a:rPr>
              <a:t> décimales</a:t>
            </a:r>
            <a:r>
              <a:rPr lang="fr-FR" sz="1200" kern="1200" dirty="0">
                <a:solidFill>
                  <a:schemeClr val="tx1"/>
                </a:solidFill>
                <a:effectLst/>
                <a:latin typeface="+mn-lt"/>
                <a:ea typeface="+mn-ea"/>
                <a:cs typeface="+mn-cs"/>
                <a:sym typeface="Symbol" panose="05050102010706020507" pitchFamily="18" charset="2"/>
              </a:rPr>
              <a:t></a:t>
            </a:r>
            <a:r>
              <a:rPr lang="fr-FR" sz="1200" kern="1200" dirty="0">
                <a:solidFill>
                  <a:schemeClr val="tx1"/>
                </a:solidFill>
                <a:effectLst/>
                <a:latin typeface="+mn-lt"/>
                <a:ea typeface="+mn-ea"/>
                <a:cs typeface="+mn-cs"/>
              </a:rPr>
              <a:t> décimaux (</a:t>
            </a:r>
            <a:r>
              <a:rPr lang="fr-FR" sz="1200" kern="1200" dirty="0" err="1">
                <a:solidFill>
                  <a:schemeClr val="tx1"/>
                </a:solidFill>
                <a:effectLst/>
                <a:latin typeface="+mn-lt"/>
                <a:ea typeface="+mn-ea"/>
                <a:cs typeface="+mn-cs"/>
              </a:rPr>
              <a:t>cf</a:t>
            </a:r>
            <a:r>
              <a:rPr lang="fr-FR" sz="1200" kern="1200" dirty="0">
                <a:solidFill>
                  <a:schemeClr val="tx1"/>
                </a:solidFill>
                <a:effectLst/>
                <a:latin typeface="+mn-lt"/>
                <a:ea typeface="+mn-ea"/>
                <a:cs typeface="+mn-cs"/>
              </a:rPr>
              <a:t> repères de progressivité) + les recommandations. Par ailleurs réfléchir aux situations types</a:t>
            </a:r>
            <a:r>
              <a:rPr lang="fr-FR" sz="1200" kern="1200" baseline="0" dirty="0">
                <a:solidFill>
                  <a:schemeClr val="tx1"/>
                </a:solidFill>
                <a:effectLst/>
                <a:latin typeface="+mn-lt"/>
                <a:ea typeface="+mn-ea"/>
                <a:cs typeface="+mn-cs"/>
              </a:rPr>
              <a:t> :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 Une même situation pourra être  placée à différents moments sur le cycle : idée de </a:t>
            </a:r>
            <a:r>
              <a:rPr lang="fr-FR" sz="1200" b="1" kern="1200" dirty="0" err="1">
                <a:solidFill>
                  <a:schemeClr val="tx1"/>
                </a:solidFill>
                <a:effectLst/>
                <a:latin typeface="+mn-lt"/>
                <a:ea typeface="+mn-ea"/>
                <a:cs typeface="+mn-cs"/>
              </a:rPr>
              <a:t>rebrassage</a:t>
            </a:r>
            <a:r>
              <a:rPr lang="fr-FR" sz="1200" b="1" kern="1200" dirty="0">
                <a:solidFill>
                  <a:schemeClr val="tx1"/>
                </a:solidFill>
                <a:effectLst/>
                <a:latin typeface="+mn-lt"/>
                <a:ea typeface="+mn-ea"/>
                <a:cs typeface="+mn-cs"/>
              </a:rPr>
              <a:t>/enrichissement/</a:t>
            </a:r>
            <a:r>
              <a:rPr lang="fr-FR" sz="1200" b="1" kern="1200" dirty="0" err="1">
                <a:solidFill>
                  <a:schemeClr val="tx1"/>
                </a:solidFill>
                <a:effectLst/>
                <a:latin typeface="+mn-lt"/>
                <a:ea typeface="+mn-ea"/>
                <a:cs typeface="+mn-cs"/>
              </a:rPr>
              <a:t>retroaction</a:t>
            </a:r>
            <a:r>
              <a:rPr lang="fr-FR" sz="1200" kern="1200" dirty="0">
                <a:solidFill>
                  <a:schemeClr val="tx1"/>
                </a:solidFill>
                <a:effectLst/>
                <a:latin typeface="+mn-lt"/>
                <a:ea typeface="+mn-ea"/>
                <a:cs typeface="+mn-cs"/>
              </a:rPr>
              <a:t> permettant de montrer l’apprentissage autrement que comme des étapes successives et sans lien les unes avec les autres (traitement des fractions/fractions décimales/nombres décimaux de façon trop segmentée)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 Choisir et</a:t>
            </a:r>
            <a:r>
              <a:rPr lang="fr-FR" sz="1200" kern="1200" baseline="0" dirty="0">
                <a:solidFill>
                  <a:schemeClr val="tx1"/>
                </a:solidFill>
                <a:effectLst/>
                <a:latin typeface="+mn-lt"/>
                <a:ea typeface="+mn-ea"/>
                <a:cs typeface="+mn-cs"/>
              </a:rPr>
              <a:t> varier les </a:t>
            </a:r>
            <a:r>
              <a:rPr lang="fr-FR" sz="1200" kern="1200" dirty="0">
                <a:solidFill>
                  <a:schemeClr val="tx1"/>
                </a:solidFill>
                <a:effectLst/>
                <a:latin typeface="+mn-lt"/>
                <a:ea typeface="+mn-ea"/>
                <a:cs typeface="+mn-cs"/>
              </a:rPr>
              <a:t>activités selon</a:t>
            </a:r>
            <a:r>
              <a:rPr lang="fr-FR" sz="1200" kern="1200" baseline="0" dirty="0">
                <a:solidFill>
                  <a:schemeClr val="tx1"/>
                </a:solidFill>
                <a:effectLst/>
                <a:latin typeface="+mn-lt"/>
                <a:ea typeface="+mn-ea"/>
                <a:cs typeface="+mn-cs"/>
              </a:rPr>
              <a:t> la</a:t>
            </a:r>
            <a:r>
              <a:rPr lang="fr-FR" sz="1200" kern="1200" dirty="0">
                <a:solidFill>
                  <a:schemeClr val="tx1"/>
                </a:solidFill>
                <a:effectLst/>
                <a:latin typeface="+mn-lt"/>
                <a:ea typeface="+mn-ea"/>
                <a:cs typeface="+mn-cs"/>
              </a:rPr>
              <a:t> focale des </a:t>
            </a:r>
            <a:r>
              <a:rPr lang="fr-FR" sz="1200" b="1" kern="1200" dirty="0">
                <a:solidFill>
                  <a:schemeClr val="tx1"/>
                </a:solidFill>
                <a:effectLst/>
                <a:latin typeface="+mn-lt"/>
                <a:ea typeface="+mn-ea"/>
                <a:cs typeface="+mn-cs"/>
              </a:rPr>
              <a:t>compétences</a:t>
            </a:r>
            <a:r>
              <a:rPr lang="fr-FR" sz="1200" kern="1200" dirty="0">
                <a:solidFill>
                  <a:schemeClr val="tx1"/>
                </a:solidFill>
                <a:effectLst/>
                <a:latin typeface="+mn-lt"/>
                <a:ea typeface="+mn-ea"/>
                <a:cs typeface="+mn-cs"/>
              </a:rPr>
              <a:t> développées, en particulier la compétence </a:t>
            </a:r>
            <a:r>
              <a:rPr lang="fr-FR" sz="1200" b="1" kern="1200" dirty="0">
                <a:solidFill>
                  <a:schemeClr val="tx1"/>
                </a:solidFill>
                <a:effectLst/>
                <a:latin typeface="+mn-lt"/>
                <a:ea typeface="+mn-ea"/>
                <a:cs typeface="+mn-cs"/>
              </a:rPr>
              <a:t>représenter </a:t>
            </a:r>
            <a:r>
              <a:rPr lang="fr-FR" sz="1200" kern="1200" dirty="0">
                <a:solidFill>
                  <a:schemeClr val="tx1"/>
                </a:solidFill>
                <a:effectLst/>
                <a:latin typeface="+mn-lt"/>
                <a:ea typeface="+mn-ea"/>
                <a:cs typeface="+mn-cs"/>
              </a:rPr>
              <a:t>: produire et utiliser diverses représentations des fractions simples et des nombres décimaux. </a:t>
            </a:r>
          </a:p>
          <a:p>
            <a:r>
              <a:rPr lang="fr-FR" sz="1200" kern="1200" dirty="0">
                <a:solidFill>
                  <a:schemeClr val="tx1"/>
                </a:solidFill>
                <a:effectLst/>
                <a:latin typeface="+mn-lt"/>
                <a:ea typeface="+mn-ea"/>
                <a:cs typeface="+mn-cs"/>
              </a:rPr>
              <a:t>Ce peut être l’occasion de montrer en quoi cette compétence est essentielle dans la construction du sens du nombre.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 Choisir</a:t>
            </a:r>
            <a:r>
              <a:rPr lang="fr-FR" sz="1200" kern="1200" baseline="0" dirty="0">
                <a:solidFill>
                  <a:schemeClr val="tx1"/>
                </a:solidFill>
                <a:effectLst/>
                <a:latin typeface="+mn-lt"/>
                <a:ea typeface="+mn-ea"/>
                <a:cs typeface="+mn-cs"/>
              </a:rPr>
              <a:t> les activités afin </a:t>
            </a:r>
            <a:r>
              <a:rPr lang="fr-FR" sz="1200" kern="1200" dirty="0">
                <a:solidFill>
                  <a:schemeClr val="tx1"/>
                </a:solidFill>
                <a:effectLst/>
                <a:latin typeface="+mn-lt"/>
                <a:ea typeface="+mn-ea"/>
                <a:cs typeface="+mn-cs"/>
              </a:rPr>
              <a:t>de montrer des </a:t>
            </a:r>
            <a:r>
              <a:rPr lang="fr-FR" sz="1200" b="1" kern="1200" dirty="0">
                <a:solidFill>
                  <a:schemeClr val="tx1"/>
                </a:solidFill>
                <a:effectLst/>
                <a:latin typeface="+mn-lt"/>
                <a:ea typeface="+mn-ea"/>
                <a:cs typeface="+mn-cs"/>
              </a:rPr>
              <a:t>liens avec d’autres domaines</a:t>
            </a:r>
            <a:r>
              <a:rPr lang="fr-FR" sz="1200" kern="1200" dirty="0">
                <a:solidFill>
                  <a:schemeClr val="tx1"/>
                </a:solidFill>
                <a:effectLst/>
                <a:latin typeface="+mn-lt"/>
                <a:ea typeface="+mn-ea"/>
                <a:cs typeface="+mn-cs"/>
              </a:rPr>
              <a:t> (calcul, grandeurs et mesures, calcul en ligne)</a:t>
            </a:r>
          </a:p>
          <a:p>
            <a:endParaRPr lang="fr-FR" dirty="0"/>
          </a:p>
        </p:txBody>
      </p:sp>
      <p:sp>
        <p:nvSpPr>
          <p:cNvPr id="4" name="Espace réservé du numéro de diapositive 3"/>
          <p:cNvSpPr>
            <a:spLocks noGrp="1"/>
          </p:cNvSpPr>
          <p:nvPr>
            <p:ph type="sldNum" sz="quarter" idx="10"/>
          </p:nvPr>
        </p:nvSpPr>
        <p:spPr/>
        <p:txBody>
          <a:bodyPr/>
          <a:lstStyle/>
          <a:p>
            <a:fld id="{392694A4-83B2-4122-9BDF-05CAB91A61CB}" type="slidenum">
              <a:rPr lang="fr-FR" smtClean="0"/>
              <a:t>17</a:t>
            </a:fld>
            <a:endParaRPr lang="fr-FR"/>
          </a:p>
        </p:txBody>
      </p:sp>
    </p:spTree>
    <p:extLst>
      <p:ext uri="{BB962C8B-B14F-4D97-AF65-F5344CB8AC3E}">
        <p14:creationId xmlns:p14="http://schemas.microsoft.com/office/powerpoint/2010/main" val="3866831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D8161FC-4A71-4DC0-B3D7-0C0735393544}" type="datetime1">
              <a:rPr lang="fr-FR" smtClean="0">
                <a:solidFill>
                  <a:prstClr val="black"/>
                </a:solidFill>
              </a:rPr>
              <a:t>02/10/2018</a:t>
            </a:fld>
            <a:endParaRPr lang="fr-FR">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6" name="Slide Number Placeholder 5"/>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504047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778A3CF-A310-4178-B7D1-F7E0239321A5}" type="datetime1">
              <a:rPr lang="fr-FR" smtClean="0">
                <a:solidFill>
                  <a:prstClr val="black"/>
                </a:solidFill>
              </a:rPr>
              <a:t>02/10/2018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0860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9299A94-B013-4A0E-A8CC-F231EA04AC26}" type="datetime1">
              <a:rPr lang="fr-FR" smtClean="0">
                <a:solidFill>
                  <a:prstClr val="black"/>
                </a:solidFill>
              </a:rPr>
              <a:t>02/10/2018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0059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4CAE761-BCC9-43BF-81D3-AD5AE0FA5118}" type="datetime1">
              <a:rPr lang="fr-FR" smtClean="0">
                <a:solidFill>
                  <a:prstClr val="black"/>
                </a:solidFill>
              </a:rPr>
              <a:t>02/10/2018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92857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E78F642-1F98-4751-A100-1ED984C55F51}" type="datetime1">
              <a:rPr lang="fr-FR" smtClean="0">
                <a:solidFill>
                  <a:prstClr val="black"/>
                </a:solidFill>
              </a:rPr>
              <a:t>02/10/2018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545665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046CB6C6-D722-48E5-AD80-8436F6D90CBA}" type="datetime1">
              <a:rPr lang="fr-FR" smtClean="0">
                <a:solidFill>
                  <a:prstClr val="black"/>
                </a:solidFill>
              </a:rPr>
              <a:t>02/10/2018</a:t>
            </a:fld>
            <a:endParaRPr lang="fr-FR">
              <a:solidFill>
                <a:prstClr val="black"/>
              </a:solidFill>
            </a:endParaRPr>
          </a:p>
        </p:txBody>
      </p:sp>
      <p:sp>
        <p:nvSpPr>
          <p:cNvPr id="4" name="Footer Placeholder 3"/>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5" name="Slide Number Placeholder 4"/>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69358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4A872326-46AF-4914-83EA-D285BA296CFE}" type="datetime1">
              <a:rPr lang="fr-FR" smtClean="0">
                <a:solidFill>
                  <a:prstClr val="black"/>
                </a:solidFill>
              </a:rPr>
              <a:t>02/10/2018</a:t>
            </a:fld>
            <a:endParaRPr lang="fr-FR">
              <a:solidFill>
                <a:prstClr val="black"/>
              </a:solidFill>
            </a:endParaRPr>
          </a:p>
        </p:txBody>
      </p:sp>
      <p:sp>
        <p:nvSpPr>
          <p:cNvPr id="4" name="Footer Placeholder 3"/>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5" name="Slide Number Placeholder 4"/>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931303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E46EF32-D6CC-446C-9CB1-29CFCC49EC08}" type="datetime1">
              <a:rPr lang="fr-FR" smtClean="0">
                <a:solidFill>
                  <a:prstClr val="black"/>
                </a:solidFill>
              </a:rPr>
              <a:t>02/10/2018</a:t>
            </a:fld>
            <a:endParaRPr lang="fr-FR">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6" name="Slide Number Placeholder 5"/>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26322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AD7DE23-BA2B-4F95-88FE-65E795937902}" type="datetime1">
              <a:rPr lang="fr-FR" smtClean="0">
                <a:solidFill>
                  <a:prstClr val="black"/>
                </a:solidFill>
              </a:rPr>
              <a:t>02/10/2018</a:t>
            </a:fld>
            <a:endParaRPr lang="fr-FR">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6" name="Slide Number Placeholder 5"/>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02592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613B6B-AACA-40DA-8DD6-78D811379733}" type="datetime1">
              <a:rPr lang="fr-FR" smtClean="0">
                <a:solidFill>
                  <a:prstClr val="black"/>
                </a:solidFill>
              </a:rPr>
              <a:t>02/10/2018</a:t>
            </a:fld>
            <a:endParaRPr lang="fr-FR">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6" name="Slide Number Placeholder 5"/>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97606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4E61008-6D06-42B9-BE5D-19D384924BED}" type="datetime1">
              <a:rPr lang="fr-FR" smtClean="0">
                <a:solidFill>
                  <a:prstClr val="black"/>
                </a:solidFill>
              </a:rPr>
              <a:t>02/10/2018</a:t>
            </a:fld>
            <a:endParaRPr lang="fr-FR">
              <a:solidFill>
                <a:prstClr val="black"/>
              </a:solidFill>
            </a:endParaRPr>
          </a:p>
        </p:txBody>
      </p:sp>
      <p:sp>
        <p:nvSpPr>
          <p:cNvPr id="5" name="Footer Placeholder 4"/>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6" name="Slide Number Placeholder 5"/>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6924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F5462E7-72D8-47DD-8B8D-F7592BFDB3ED}" type="datetime1">
              <a:rPr lang="fr-FR" smtClean="0">
                <a:solidFill>
                  <a:prstClr val="black"/>
                </a:solidFill>
              </a:rPr>
              <a:t>02/10/2018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9372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375FA3B-8836-43EC-B680-5E74DD48A454}" type="datetime1">
              <a:rPr lang="fr-FR" smtClean="0">
                <a:solidFill>
                  <a:prstClr val="black"/>
                </a:solidFill>
              </a:rPr>
              <a:t>02/10/2018</a:t>
            </a:fld>
            <a:endParaRPr lang="fr-FR">
              <a:solidFill>
                <a:prstClr val="black"/>
              </a:solidFill>
            </a:endParaRPr>
          </a:p>
        </p:txBody>
      </p:sp>
      <p:sp>
        <p:nvSpPr>
          <p:cNvPr id="8" name="Footer Placeholder 7"/>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9" name="Slide Number Placeholder 8"/>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831307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2F9D2E2-68AC-4279-8E86-DFB20EAEB0F2}" type="datetime1">
              <a:rPr lang="fr-FR" smtClean="0">
                <a:solidFill>
                  <a:prstClr val="black"/>
                </a:solidFill>
              </a:rPr>
              <a:t>02/10/2018</a:t>
            </a:fld>
            <a:endParaRPr lang="fr-FR">
              <a:solidFill>
                <a:prstClr val="black"/>
              </a:solidFill>
            </a:endParaRPr>
          </a:p>
        </p:txBody>
      </p:sp>
      <p:sp>
        <p:nvSpPr>
          <p:cNvPr id="4" name="Footer Placeholder 3"/>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5" name="Slide Number Placeholder 4"/>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96465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7D53D92-B372-436E-AC0D-6A1D4D7010B9}" type="datetime1">
              <a:rPr lang="fr-FR" smtClean="0">
                <a:solidFill>
                  <a:prstClr val="black"/>
                </a:solidFill>
              </a:rPr>
              <a:t>02/10/2018</a:t>
            </a:fld>
            <a:endParaRPr lang="fr-FR">
              <a:solidFill>
                <a:prstClr val="black"/>
              </a:solidFill>
            </a:endParaRPr>
          </a:p>
        </p:txBody>
      </p:sp>
      <p:sp>
        <p:nvSpPr>
          <p:cNvPr id="3" name="Footer Placeholder 2"/>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4" name="Slide Number Placeholder 3"/>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8087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391CD89-5F5E-462F-98BE-75597680E71C}" type="datetime1">
              <a:rPr lang="fr-FR" smtClean="0">
                <a:solidFill>
                  <a:prstClr val="black"/>
                </a:solidFill>
              </a:rPr>
              <a:t>02/10/2018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62326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BB268D1-BE81-4B6D-8230-0ADC410535AC}" type="datetime1">
              <a:rPr lang="fr-FR" smtClean="0">
                <a:solidFill>
                  <a:prstClr val="black"/>
                </a:solidFill>
              </a:rPr>
              <a:t>02/10/2018</a:t>
            </a:fld>
            <a:endParaRPr lang="fr-FR">
              <a:solidFill>
                <a:prstClr val="black"/>
              </a:solidFill>
            </a:endParaRPr>
          </a:p>
        </p:txBody>
      </p:sp>
      <p:sp>
        <p:nvSpPr>
          <p:cNvPr id="6" name="Footer Placeholder 5"/>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7" name="Slide Number Placeholder 6"/>
          <p:cNvSpPr>
            <a:spLocks noGrp="1"/>
          </p:cNvSpPr>
          <p:nvPr>
            <p:ph type="sldNum" sz="quarter" idx="12"/>
          </p:nvPr>
        </p:nvSpPr>
        <p:spPr/>
        <p:txBody>
          <a:body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53340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5D7E667-EB91-4B5F-9480-65ED9971C4C5}" type="datetime1">
              <a:rPr lang="fr-FR" smtClean="0">
                <a:solidFill>
                  <a:prstClr val="black"/>
                </a:solidFill>
              </a:rPr>
              <a:t>02/10/2018</a:t>
            </a:fld>
            <a:endParaRPr lang="fr-FR">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fr-FR">
                <a:solidFill>
                  <a:prstClr val="black"/>
                </a:solidFill>
              </a:rPr>
              <a:t>circonscription de WITTELSHEIM année 17-18 document élaboré à partir des documents d'accompagnement et des ressources de la webdiffusion</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1E2637F-F9EE-4AB0-8AC7-6F1F0F506099}"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001054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cnesco.fr/fr/numeration/bilan-des-acqui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hyperlink" Target="http://www.cnesco.fr/fr/numeration/manuels-scolair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nesco.fr/wp-content/uploads/2015/11/Recommandations-du-jury.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cache.media.education.gouv.fr/file/Fractions_et_decimaux/42/0/RA16_C3_MATH_frac_dec_annexe_3_673420.pdf" TargetMode="External"/><Relationship Id="rId13" Type="http://schemas.openxmlformats.org/officeDocument/2006/relationships/hyperlink" Target="http://cache.media.eduscol.education.fr/file/Mathematiques/16/8/RA16_C3_MATH_grand_mesur_N.D_609168.pdf" TargetMode="External"/><Relationship Id="rId3" Type="http://schemas.openxmlformats.org/officeDocument/2006/relationships/hyperlink" Target="http://eduscol.education.fr/cid101461/ressources-maths-cycle-3.html" TargetMode="External"/><Relationship Id="rId7" Type="http://schemas.openxmlformats.org/officeDocument/2006/relationships/hyperlink" Target="http://cache.media.education.gouv.fr/file/Fractions_et_decimaux/41/8/RA16_C3_MATH_frac_dec_annexe_2_673418.pdf" TargetMode="External"/><Relationship Id="rId12" Type="http://schemas.openxmlformats.org/officeDocument/2006/relationships/hyperlink" Target="http://cache.media.eduscol.education.fr/file/Mathematiques/25/8/RA16_C2_MATHS_grandeur_et_mesures_masses_635258.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ache.media.eduscol.education.fr/file/Fractions_et_decimaux/60/1/RA16_C3_MATH_frac_dec_doc_maitre_V2_681601.pdf" TargetMode="External"/><Relationship Id="rId11" Type="http://schemas.openxmlformats.org/officeDocument/2006/relationships/hyperlink" Target="http://cache.media.eduscol.education.fr/file/Mathematiques/69/5/RA16_C2_MATHS_grandeur_et_mesures_doc_maitre_587695.pdf" TargetMode="External"/><Relationship Id="rId5" Type="http://schemas.openxmlformats.org/officeDocument/2006/relationships/hyperlink" Target="http://cache.media.eduscol.education.fr/file/Nombres_et_calculs/00/2/RA_16_C3_MATH_calcul_ligne_c3_N.D_601002.pdf" TargetMode="External"/><Relationship Id="rId15" Type="http://schemas.openxmlformats.org/officeDocument/2006/relationships/hyperlink" Target="http://cache.media.eduscol.education.fr/file/Initiation_a_la_programmation/92/6/RA16_C2_C3_MATH_inititation_programmation_doc_maitre_624926.pdf" TargetMode="External"/><Relationship Id="rId10" Type="http://schemas.openxmlformats.org/officeDocument/2006/relationships/hyperlink" Target="http://cache.media.education.gouv.fr/file/Fractions_et_decimaux/42/4/RA16_C3_MATH_frac_dec_annexe_5_673424.pdf" TargetMode="External"/><Relationship Id="rId4" Type="http://schemas.openxmlformats.org/officeDocument/2006/relationships/hyperlink" Target="http://cache.media.eduscol.education.fr/file/Mathematiques/87/9/RA16_C2_MATHS_calcul_en_ligne_587879.pdf" TargetMode="External"/><Relationship Id="rId9" Type="http://schemas.openxmlformats.org/officeDocument/2006/relationships/hyperlink" Target="http://cache.media.education.gouv.fr/file/Fractions_et_decimaux/42/2/RA16_C3_MATH_frac_dec_annexe_4_673422.pdf" TargetMode="External"/><Relationship Id="rId14" Type="http://schemas.openxmlformats.org/officeDocument/2006/relationships/hyperlink" Target="http://cache.media.eduscol.education.fr/file/Proportionnalite/95/5/RA16_C3_MATH_doc_maitre_proport_N.D_576955.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4167796"/>
          </a:xfrm>
        </p:spPr>
        <p:txBody>
          <a:bodyPr>
            <a:normAutofit/>
          </a:bodyPr>
          <a:lstStyle/>
          <a:p>
            <a:r>
              <a:rPr lang="fr-FR" sz="7200"/>
              <a:t>Des fractions aux nombres décimaux</a:t>
            </a:r>
          </a:p>
        </p:txBody>
      </p:sp>
      <p:sp>
        <p:nvSpPr>
          <p:cNvPr id="3" name="Espace réservé de la date 2"/>
          <p:cNvSpPr>
            <a:spLocks noGrp="1"/>
          </p:cNvSpPr>
          <p:nvPr>
            <p:ph type="dt" sz="half" idx="10"/>
          </p:nvPr>
        </p:nvSpPr>
        <p:spPr/>
        <p:txBody>
          <a:bodyPr/>
          <a:lstStyle/>
          <a:p>
            <a:fld id="{82F9D2E2-68AC-4279-8E86-DFB20EAEB0F2}" type="datetime1">
              <a:rPr lang="fr-FR" smtClean="0">
                <a:solidFill>
                  <a:prstClr val="black"/>
                </a:solidFill>
              </a:rPr>
              <a:t>02/10/2018</a:t>
            </a:fld>
            <a:endParaRPr lang="fr-FR">
              <a:solidFill>
                <a:prstClr val="black"/>
              </a:solidFill>
            </a:endParaRPr>
          </a:p>
        </p:txBody>
      </p:sp>
      <p:sp>
        <p:nvSpPr>
          <p:cNvPr id="4" name="Espace réservé du pied de page 3"/>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4169396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186161"/>
            <a:ext cx="10364451" cy="635852"/>
          </a:xfrm>
        </p:spPr>
        <p:txBody>
          <a:bodyPr/>
          <a:lstStyle/>
          <a:p>
            <a:r>
              <a:rPr lang="fr-FR" dirty="0"/>
              <a:t>2.2.de quoi parle t-on? </a:t>
            </a:r>
          </a:p>
        </p:txBody>
      </p:sp>
      <p:pic>
        <p:nvPicPr>
          <p:cNvPr id="7" name="Espace réservé du contenu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822013"/>
            <a:ext cx="5314500" cy="2533918"/>
          </a:xfr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7615"/>
            <a:ext cx="5315152" cy="2112577"/>
          </a:xfrm>
          <a:prstGeom prst="rect">
            <a:avLst/>
          </a:prstGeom>
        </p:spPr>
      </p:pic>
      <p:pic>
        <p:nvPicPr>
          <p:cNvPr id="6" name="Espace réservé du contenu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8608" y="930169"/>
            <a:ext cx="6287691" cy="3091881"/>
          </a:xfrm>
          <a:prstGeom prst="rect">
            <a:avLst/>
          </a:prstGeom>
        </p:spPr>
      </p:pic>
      <p:sp>
        <p:nvSpPr>
          <p:cNvPr id="3" name="Rectangle 2"/>
          <p:cNvSpPr/>
          <p:nvPr/>
        </p:nvSpPr>
        <p:spPr>
          <a:xfrm>
            <a:off x="6238504" y="4031943"/>
            <a:ext cx="6096000" cy="646331"/>
          </a:xfrm>
          <a:prstGeom prst="rect">
            <a:avLst/>
          </a:prstGeom>
        </p:spPr>
        <p:txBody>
          <a:bodyPr>
            <a:spAutoFit/>
          </a:bodyPr>
          <a:lstStyle/>
          <a:p>
            <a:pPr>
              <a:defRPr/>
            </a:pPr>
            <a:r>
              <a:rPr lang="fr-FR" dirty="0">
                <a:solidFill>
                  <a:prstClr val="black"/>
                </a:solidFill>
              </a:rPr>
              <a:t>fraction décimale : on étend la fraction simple au cas où le partage se fait en 10, 100, 1000, …</a:t>
            </a:r>
          </a:p>
        </p:txBody>
      </p:sp>
      <p:sp>
        <p:nvSpPr>
          <p:cNvPr id="4" name="Rectangle 3"/>
          <p:cNvSpPr/>
          <p:nvPr/>
        </p:nvSpPr>
        <p:spPr>
          <a:xfrm>
            <a:off x="97164" y="5400085"/>
            <a:ext cx="12094835" cy="830997"/>
          </a:xfrm>
          <a:prstGeom prst="rect">
            <a:avLst/>
          </a:prstGeom>
        </p:spPr>
        <p:txBody>
          <a:bodyPr wrap="square">
            <a:spAutoFit/>
          </a:bodyPr>
          <a:lstStyle/>
          <a:p>
            <a:r>
              <a:rPr lang="fr-FR" sz="1600" dirty="0">
                <a:solidFill>
                  <a:prstClr val="black"/>
                </a:solidFill>
              </a:rPr>
              <a:t>fraction simple : conçue comme représentant un partage de l’unité</a:t>
            </a:r>
          </a:p>
          <a:p>
            <a:r>
              <a:rPr lang="fr-FR" sz="1600" dirty="0">
                <a:solidFill>
                  <a:prstClr val="black"/>
                </a:solidFill>
              </a:rPr>
              <a:t>A noter l’importance de  nommer et de représenter  les fractions de différentes façons (et plusieurs fois).</a:t>
            </a:r>
          </a:p>
          <a:p>
            <a:r>
              <a:rPr lang="fr-FR" sz="1600" dirty="0">
                <a:solidFill>
                  <a:prstClr val="black"/>
                </a:solidFill>
              </a:rPr>
              <a:t>Les nombres que l’on peut écrire sous forme d’une fraction </a:t>
            </a:r>
            <a:r>
              <a:rPr lang="fr-FR" sz="1600" b="1" dirty="0">
                <a:solidFill>
                  <a:srgbClr val="FF0000"/>
                </a:solidFill>
              </a:rPr>
              <a:t>sont des nombres rationnels </a:t>
            </a:r>
          </a:p>
        </p:txBody>
      </p:sp>
      <p:sp>
        <p:nvSpPr>
          <p:cNvPr id="8" name="Espace réservé du pied de page 7"/>
          <p:cNvSpPr>
            <a:spLocks noGrp="1"/>
          </p:cNvSpPr>
          <p:nvPr>
            <p:ph type="ftr" sz="quarter" idx="11"/>
          </p:nvPr>
        </p:nvSpPr>
        <p:spPr>
          <a:xfrm>
            <a:off x="97164" y="6395202"/>
            <a:ext cx="6672887" cy="365125"/>
          </a:xfrm>
        </p:spPr>
        <p:txBody>
          <a:bodyPr/>
          <a:lstStyle/>
          <a:p>
            <a:r>
              <a:rPr lang="fr-FR">
                <a:solidFill>
                  <a:prstClr val="black"/>
                </a:solidFill>
              </a:rPr>
              <a:t>circonscription de WITTELSHEIM année 17-18 document élaboré à partir des documents d'accompagnement et des ressources de la webdiffusion</a:t>
            </a:r>
            <a:endParaRPr lang="fr-FR" dirty="0">
              <a:solidFill>
                <a:prstClr val="black"/>
              </a:solidFill>
            </a:endParaRPr>
          </a:p>
        </p:txBody>
      </p:sp>
      <p:sp>
        <p:nvSpPr>
          <p:cNvPr id="9" name="Espace réservé du numéro de diapositive 8"/>
          <p:cNvSpPr>
            <a:spLocks noGrp="1"/>
          </p:cNvSpPr>
          <p:nvPr>
            <p:ph type="sldNum" sz="quarter" idx="12"/>
          </p:nvPr>
        </p:nvSpPr>
        <p:spPr/>
        <p:txBody>
          <a:bodyPr/>
          <a:lstStyle/>
          <a:p>
            <a:fld id="{41E2637F-F9EE-4AB0-8AC7-6F1F0F506099}" type="slidenum">
              <a:rPr lang="fr-FR" smtClean="0">
                <a:solidFill>
                  <a:prstClr val="black"/>
                </a:solidFill>
              </a:rPr>
              <a:pPr/>
              <a:t>10</a:t>
            </a:fld>
            <a:endParaRPr lang="fr-FR">
              <a:solidFill>
                <a:prstClr val="black"/>
              </a:solidFill>
            </a:endParaRPr>
          </a:p>
        </p:txBody>
      </p:sp>
      <p:sp>
        <p:nvSpPr>
          <p:cNvPr id="10" name="Espace réservé de la date 9"/>
          <p:cNvSpPr>
            <a:spLocks noGrp="1"/>
          </p:cNvSpPr>
          <p:nvPr>
            <p:ph type="dt" sz="half" idx="10"/>
          </p:nvPr>
        </p:nvSpPr>
        <p:spPr/>
        <p:txBody>
          <a:bodyPr/>
          <a:lstStyle/>
          <a:p>
            <a:fld id="{DAC4B937-20FD-4C02-B997-55F2AD62F88B}" type="datetime1">
              <a:rPr lang="fr-FR" smtClean="0">
                <a:solidFill>
                  <a:prstClr val="black"/>
                </a:solidFill>
              </a:rPr>
              <a:t>02/10/2018</a:t>
            </a:fld>
            <a:endParaRPr lang="fr-FR">
              <a:solidFill>
                <a:prstClr val="black"/>
              </a:solidFill>
            </a:endParaRPr>
          </a:p>
        </p:txBody>
      </p:sp>
    </p:spTree>
    <p:extLst>
      <p:ext uri="{BB962C8B-B14F-4D97-AF65-F5344CB8AC3E}">
        <p14:creationId xmlns:p14="http://schemas.microsoft.com/office/powerpoint/2010/main" val="1004123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3" y="309760"/>
            <a:ext cx="10364451" cy="806522"/>
          </a:xfrm>
        </p:spPr>
        <p:txBody>
          <a:bodyPr/>
          <a:lstStyle/>
          <a:p>
            <a:r>
              <a:rPr lang="fr-FR" dirty="0"/>
              <a:t>2.2 de quoi parle t-on ? </a:t>
            </a:r>
          </a:p>
        </p:txBody>
      </p:sp>
      <mc:AlternateContent xmlns:mc="http://schemas.openxmlformats.org/markup-compatibility/2006" xmlns:a14="http://schemas.microsoft.com/office/drawing/2010/main">
        <mc:Choice Requires="a14">
          <p:sp>
            <p:nvSpPr>
              <p:cNvPr id="3" name="Espace réservé du contenu 2"/>
              <p:cNvSpPr>
                <a:spLocks noGrp="1"/>
              </p:cNvSpPr>
              <p:nvPr>
                <p:ph sz="quarter" idx="13"/>
              </p:nvPr>
            </p:nvSpPr>
            <p:spPr>
              <a:xfrm>
                <a:off x="379384" y="1381440"/>
                <a:ext cx="5095141" cy="3424107"/>
              </a:xfrm>
            </p:spPr>
            <p:txBody>
              <a:bodyPr/>
              <a:lstStyle/>
              <a:p>
                <a:r>
                  <a:rPr lang="fr-FR" cap="none" dirty="0"/>
                  <a:t>En 6</a:t>
                </a:r>
                <a:r>
                  <a:rPr lang="fr-FR" cap="none" baseline="30000" dirty="0"/>
                  <a:t>ème</a:t>
                </a:r>
                <a:r>
                  <a:rPr lang="fr-FR" cap="none" dirty="0"/>
                  <a:t> la fraction conçue comme quotient </a:t>
                </a:r>
                <a14:m>
                  <m:oMath xmlns:m="http://schemas.openxmlformats.org/officeDocument/2006/math">
                    <m:f>
                      <m:fPr>
                        <m:ctrlPr>
                          <a:rPr lang="fr-FR" i="1" cap="none">
                            <a:latin typeface="Cambria Math" panose="02040503050406030204" pitchFamily="18" charset="0"/>
                          </a:rPr>
                        </m:ctrlPr>
                      </m:fPr>
                      <m:num>
                        <m:r>
                          <a:rPr lang="fr-FR" i="1" cap="none">
                            <a:latin typeface="Cambria Math" panose="02040503050406030204" pitchFamily="18" charset="0"/>
                          </a:rPr>
                          <m:t>𝑎</m:t>
                        </m:r>
                      </m:num>
                      <m:den>
                        <m:r>
                          <a:rPr lang="fr-FR" i="1" cap="none">
                            <a:latin typeface="Cambria Math" panose="02040503050406030204" pitchFamily="18" charset="0"/>
                          </a:rPr>
                          <m:t>𝑏</m:t>
                        </m:r>
                      </m:den>
                    </m:f>
                  </m:oMath>
                </a14:m>
                <a:r>
                  <a:rPr lang="fr-FR" cap="none" dirty="0"/>
                  <a:t>  : </a:t>
                </a:r>
              </a:p>
              <a:p>
                <a:pPr marL="0" indent="0">
                  <a:buNone/>
                </a:pPr>
                <a:r>
                  <a:rPr lang="fr-FR" cap="none" dirty="0"/>
                  <a:t>  a est un nombre entier </a:t>
                </a:r>
              </a:p>
              <a:p>
                <a:pPr marL="0" indent="0">
                  <a:buNone/>
                </a:pPr>
                <a:r>
                  <a:rPr lang="fr-FR" cap="none" dirty="0"/>
                  <a:t>  B est un nombre entier</a:t>
                </a:r>
              </a:p>
              <a:p>
                <a:pPr marL="0" indent="0">
                  <a:buNone/>
                </a:pPr>
                <a:r>
                  <a:rPr lang="fr-FR" cap="none" dirty="0"/>
                  <a:t>Et a/b est le nombre qui multiplié par  b donne </a:t>
                </a:r>
                <a:r>
                  <a:rPr lang="fr-FR" i="1" cap="none" dirty="0"/>
                  <a:t>a</a:t>
                </a:r>
              </a:p>
              <a:p>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sz="quarter" idx="13"/>
              </p:nvPr>
            </p:nvSpPr>
            <p:spPr>
              <a:xfrm>
                <a:off x="379384" y="1381440"/>
                <a:ext cx="5095141" cy="3424107"/>
              </a:xfrm>
              <a:blipFill rotWithShape="0">
                <a:blip r:embed="rId3"/>
                <a:stretch>
                  <a:fillRect l="-1196" r="-718"/>
                </a:stretch>
              </a:blipFill>
            </p:spPr>
            <p:txBody>
              <a:bodyPr/>
              <a:lstStyle/>
              <a:p>
                <a:r>
                  <a:rPr lang="fr-FR">
                    <a:noFill/>
                  </a:rPr>
                  <a:t> </a:t>
                </a:r>
              </a:p>
            </p:txBody>
          </p:sp>
        </mc:Fallback>
      </mc:AlternateContent>
      <p:sp>
        <p:nvSpPr>
          <p:cNvPr id="4" name="Espace réservé du contenu 2"/>
          <p:cNvSpPr txBox="1">
            <a:spLocks/>
          </p:cNvSpPr>
          <p:nvPr/>
        </p:nvSpPr>
        <p:spPr>
          <a:xfrm>
            <a:off x="6483926" y="1381440"/>
            <a:ext cx="4864925" cy="526874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Clr>
                <a:prstClr val="black"/>
              </a:buClr>
            </a:pPr>
            <a:r>
              <a:rPr lang="fr-FR" dirty="0">
                <a:solidFill>
                  <a:srgbClr val="FF0000"/>
                </a:solidFill>
              </a:rPr>
              <a:t>Un nombre décimal est un nombre qui peut s’écrire sous la forme d’une fraction décimale. </a:t>
            </a:r>
          </a:p>
          <a:p>
            <a:pPr>
              <a:buClr>
                <a:prstClr val="black"/>
              </a:buClr>
            </a:pPr>
            <a:endParaRPr lang="fr-FR" dirty="0">
              <a:solidFill>
                <a:prstClr val="black"/>
              </a:solidFill>
            </a:endParaRPr>
          </a:p>
          <a:p>
            <a:pPr marL="0" indent="0">
              <a:buClr>
                <a:prstClr val="black"/>
              </a:buClr>
              <a:buFont typeface="Arial" panose="020B0604020202020204" pitchFamily="34" charset="0"/>
              <a:buNone/>
            </a:pPr>
            <a:r>
              <a:rPr lang="fr-FR" cap="none" dirty="0">
                <a:solidFill>
                  <a:prstClr val="black"/>
                </a:solidFill>
              </a:rPr>
              <a:t>Le nombre décimal qui se dit « Trois-cent-dix-huit centièmes » est aussi « trois unités un dixième et huit centièmes »</a:t>
            </a:r>
          </a:p>
          <a:p>
            <a:pPr marL="0" indent="0">
              <a:buClr>
                <a:prstClr val="black"/>
              </a:buClr>
              <a:buFont typeface="Arial" panose="020B0604020202020204" pitchFamily="34" charset="0"/>
              <a:buNone/>
            </a:pPr>
            <a:r>
              <a:rPr lang="fr-FR" cap="none" dirty="0">
                <a:solidFill>
                  <a:prstClr val="black"/>
                </a:solidFill>
              </a:rPr>
              <a:t>Puis s’écrit en respectant le principe de la numération décimale de position : 3,18  </a:t>
            </a:r>
          </a:p>
          <a:p>
            <a:pPr marL="0" indent="0">
              <a:buClr>
                <a:prstClr val="black"/>
              </a:buClr>
              <a:buFont typeface="Arial" panose="020B0604020202020204" pitchFamily="34" charset="0"/>
              <a:buNone/>
            </a:pPr>
            <a:r>
              <a:rPr lang="fr-FR" cap="none" dirty="0">
                <a:solidFill>
                  <a:prstClr val="black"/>
                </a:solidFill>
              </a:rPr>
              <a:t>se dit 3 unités 1 dixième et 8 centièmes ou 318 centièmes</a:t>
            </a:r>
          </a:p>
          <a:p>
            <a:pPr marL="0" indent="0">
              <a:buClr>
                <a:prstClr val="black"/>
              </a:buClr>
              <a:buFont typeface="Arial" panose="020B0604020202020204" pitchFamily="34" charset="0"/>
              <a:buNone/>
            </a:pPr>
            <a:endParaRPr lang="fr-FR" cap="none" dirty="0">
              <a:solidFill>
                <a:prstClr val="black"/>
              </a:solidFill>
            </a:endParaRPr>
          </a:p>
        </p:txBody>
      </p:sp>
      <p:sp>
        <p:nvSpPr>
          <p:cNvPr id="5" name="Espace réservé du pied de page 4"/>
          <p:cNvSpPr>
            <a:spLocks noGrp="1"/>
          </p:cNvSpPr>
          <p:nvPr>
            <p:ph type="ftr" sz="quarter" idx="11"/>
          </p:nvPr>
        </p:nvSpPr>
        <p:spPr>
          <a:xfrm>
            <a:off x="1" y="6294005"/>
            <a:ext cx="3865418" cy="356177"/>
          </a:xfrm>
        </p:spPr>
        <p:txBody>
          <a:bodyPr/>
          <a:lstStyle/>
          <a:p>
            <a:r>
              <a:rPr lang="fr-FR" dirty="0">
                <a:solidFill>
                  <a:prstClr val="black"/>
                </a:solidFill>
              </a:rPr>
              <a:t>circonscription de WITTELSHEIM revisité suite au séminaire 2018</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11</a:t>
            </a:fld>
            <a:endParaRPr lang="fr-FR">
              <a:solidFill>
                <a:prstClr val="black"/>
              </a:solidFill>
            </a:endParaRPr>
          </a:p>
        </p:txBody>
      </p:sp>
      <p:sp>
        <p:nvSpPr>
          <p:cNvPr id="7" name="Espace réservé de la date 6"/>
          <p:cNvSpPr>
            <a:spLocks noGrp="1"/>
          </p:cNvSpPr>
          <p:nvPr>
            <p:ph type="dt" sz="half" idx="10"/>
          </p:nvPr>
        </p:nvSpPr>
        <p:spPr/>
        <p:txBody>
          <a:bodyPr/>
          <a:lstStyle/>
          <a:p>
            <a:fld id="{E08A75DE-C2B6-4B1D-81AF-EF07A3643EDA}" type="datetime1">
              <a:rPr lang="fr-FR" smtClean="0">
                <a:solidFill>
                  <a:prstClr val="black"/>
                </a:solidFill>
              </a:rPr>
              <a:t>02/10/2018</a:t>
            </a:fld>
            <a:endParaRPr lang="fr-FR">
              <a:solidFill>
                <a:prstClr val="black"/>
              </a:solidFill>
            </a:endParaRPr>
          </a:p>
        </p:txBody>
      </p:sp>
    </p:spTree>
    <p:extLst>
      <p:ext uri="{BB962C8B-B14F-4D97-AF65-F5344CB8AC3E}">
        <p14:creationId xmlns:p14="http://schemas.microsoft.com/office/powerpoint/2010/main" val="83969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4801" y="346365"/>
            <a:ext cx="11485418" cy="2050472"/>
          </a:xfrm>
        </p:spPr>
        <p:txBody>
          <a:bodyPr>
            <a:normAutofit fontScale="90000"/>
          </a:bodyPr>
          <a:lstStyle/>
          <a:p>
            <a:r>
              <a:rPr lang="fr-FR" dirty="0"/>
              <a:t>3. DES CONSTATS AUX GESTES PROFESSIONNELS ET AUX PROGRAMMATIONS</a:t>
            </a:r>
          </a:p>
        </p:txBody>
      </p:sp>
      <p:sp>
        <p:nvSpPr>
          <p:cNvPr id="3" name="Sous-titre 2"/>
          <p:cNvSpPr>
            <a:spLocks noGrp="1"/>
          </p:cNvSpPr>
          <p:nvPr>
            <p:ph type="subTitle" idx="1"/>
          </p:nvPr>
        </p:nvSpPr>
        <p:spPr>
          <a:xfrm>
            <a:off x="637309" y="2618510"/>
            <a:ext cx="11346873" cy="2632363"/>
          </a:xfrm>
        </p:spPr>
        <p:txBody>
          <a:bodyPr/>
          <a:lstStyle/>
          <a:p>
            <a:pPr algn="l"/>
            <a:r>
              <a:rPr lang="fr-FR" dirty="0"/>
              <a:t>3.1. LE BILAN DES ACQUIS (CNESCO)</a:t>
            </a:r>
          </a:p>
          <a:p>
            <a:pPr algn="l"/>
            <a:r>
              <a:rPr lang="fr-FR" dirty="0"/>
              <a:t>3.2. ETUDE DE MANUELS DE MATHEMATIQUES E. MOUNIER ET M. PRIOLET</a:t>
            </a:r>
          </a:p>
          <a:p>
            <a:pPr algn="l"/>
            <a:r>
              <a:rPr lang="fr-FR" dirty="0"/>
              <a:t>3.3. Analyse de programmations disponibles sur le net</a:t>
            </a:r>
          </a:p>
          <a:p>
            <a:pPr algn="l"/>
            <a:r>
              <a:rPr lang="fr-FR" dirty="0"/>
              <a:t>3.4. COMPARAISONS AVEC LA PROGRAMMATON DE GENEVILLIERS</a:t>
            </a:r>
          </a:p>
          <a:p>
            <a:pPr algn="l"/>
            <a:r>
              <a:rPr lang="fr-FR" dirty="0"/>
              <a:t>3.5. ANALYSE DE VIDEO</a:t>
            </a:r>
          </a:p>
          <a:p>
            <a:pPr algn="l"/>
            <a:endParaRPr lang="fr-FR" dirty="0"/>
          </a:p>
          <a:p>
            <a:pPr algn="l"/>
            <a:endParaRPr lang="fr-FR" dirty="0"/>
          </a:p>
          <a:p>
            <a:endParaRPr lang="fr-FR" dirty="0"/>
          </a:p>
        </p:txBody>
      </p:sp>
      <p:sp>
        <p:nvSpPr>
          <p:cNvPr id="4" name="Espace réservé de la date 3"/>
          <p:cNvSpPr>
            <a:spLocks noGrp="1"/>
          </p:cNvSpPr>
          <p:nvPr>
            <p:ph type="dt" sz="half" idx="10"/>
          </p:nvPr>
        </p:nvSpPr>
        <p:spPr/>
        <p:txBody>
          <a:bodyPr/>
          <a:lstStyle/>
          <a:p>
            <a:fld id="{DD8161FC-4A71-4DC0-B3D7-0C0735393544}" type="datetime1">
              <a:rPr lang="fr-FR" smtClean="0">
                <a:solidFill>
                  <a:prstClr val="black"/>
                </a:solidFill>
              </a:rPr>
              <a:t>02/10/2018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274792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473" y="193965"/>
            <a:ext cx="11180618" cy="1163782"/>
          </a:xfrm>
        </p:spPr>
        <p:txBody>
          <a:bodyPr>
            <a:normAutofit fontScale="90000"/>
          </a:bodyPr>
          <a:lstStyle/>
          <a:p>
            <a:r>
              <a:rPr lang="fr-FR" cap="none" dirty="0"/>
              <a:t>3.1. BILAN DES ACQUIS (extraits de la conférence du consensus nombres et calcul CNESCO)</a:t>
            </a:r>
            <a:br>
              <a:rPr lang="fr-FR" cap="none" dirty="0"/>
            </a:br>
            <a:endParaRPr lang="fr-FR" dirty="0"/>
          </a:p>
        </p:txBody>
      </p:sp>
      <p:sp>
        <p:nvSpPr>
          <p:cNvPr id="3" name="Espace réservé du contenu 2"/>
          <p:cNvSpPr>
            <a:spLocks noGrp="1"/>
          </p:cNvSpPr>
          <p:nvPr>
            <p:ph sz="quarter" idx="13"/>
          </p:nvPr>
        </p:nvSpPr>
        <p:spPr>
          <a:xfrm>
            <a:off x="526473" y="1967346"/>
            <a:ext cx="10751127" cy="3823854"/>
          </a:xfrm>
        </p:spPr>
        <p:txBody>
          <a:bodyPr>
            <a:normAutofit/>
          </a:bodyPr>
          <a:lstStyle/>
          <a:p>
            <a:r>
              <a:rPr lang="fr-FR" cap="none" dirty="0"/>
              <a:t>Un quart des élèves (respectivement un tiers) arrivant en sixième hors éducation prioritaire  (Respectivement en éducation prioritaire) ne savent pas écrire un "grand nombre".</a:t>
            </a:r>
          </a:p>
          <a:p>
            <a:r>
              <a:rPr lang="fr-FR" cap="none" dirty="0"/>
              <a:t>A l’arrivée en 6ème, moins d’un élève sur deux réussit à passer d’une représentation à une autre pour Un nombre décimal (de l’écriture décimale 3 À une écriture fractionnaire et vice-versa). </a:t>
            </a:r>
          </a:p>
          <a:p>
            <a:r>
              <a:rPr lang="fr-FR" cap="none" dirty="0"/>
              <a:t>Concernant la comparaison de deux nombres décimaux, leur assimilation aux nombres entiers - et même simplement à  leur écriture - suffit aux élèves pour dire que 73,34 est plus petit que 73,81, mais fait obstacle dans le cas  de la comparaison de deux nombres comme 150,65 et 150,7.</a:t>
            </a:r>
          </a:p>
          <a:p>
            <a:pPr marL="0" indent="0">
              <a:buNone/>
            </a:pPr>
            <a:r>
              <a:rPr lang="fr-FR" cap="none" dirty="0">
                <a:hlinkClick r:id="rId2"/>
              </a:rPr>
              <a:t>http://www.cnesco.fr/fr/numeration/bilan-des-acquis/</a:t>
            </a:r>
            <a:endParaRPr lang="fr-FR" cap="none" dirty="0"/>
          </a:p>
          <a:p>
            <a:endParaRPr lang="fr-FR" cap="none" dirty="0"/>
          </a:p>
          <a:p>
            <a:pPr marL="0" indent="0">
              <a:buNone/>
            </a:pPr>
            <a:endParaRPr lang="fr-FR" cap="none" dirty="0"/>
          </a:p>
        </p:txBody>
      </p:sp>
      <p:sp>
        <p:nvSpPr>
          <p:cNvPr id="4" name="Espace réservé de la date 3"/>
          <p:cNvSpPr>
            <a:spLocks noGrp="1"/>
          </p:cNvSpPr>
          <p:nvPr>
            <p:ph type="dt" sz="half" idx="10"/>
          </p:nvPr>
        </p:nvSpPr>
        <p:spPr/>
        <p:txBody>
          <a:bodyPr/>
          <a:lstStyle/>
          <a:p>
            <a:fld id="{75613B6B-AACA-40DA-8DD6-78D811379733}" type="datetime1">
              <a:rPr lang="fr-FR" smtClean="0">
                <a:solidFill>
                  <a:prstClr val="black"/>
                </a:solidFill>
              </a:rPr>
              <a:t>02/10/2018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271315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4" y="296784"/>
            <a:ext cx="10364451" cy="871616"/>
          </a:xfrm>
        </p:spPr>
        <p:txBody>
          <a:bodyPr/>
          <a:lstStyle/>
          <a:p>
            <a:r>
              <a:rPr lang="fr-FR" dirty="0"/>
              <a:t>3.2. EXEMPLES d’ERREURS OBSERVEES</a:t>
            </a:r>
          </a:p>
        </p:txBody>
      </p:sp>
      <p:sp>
        <p:nvSpPr>
          <p:cNvPr id="4" name="Espace réservé de la date 3"/>
          <p:cNvSpPr>
            <a:spLocks noGrp="1"/>
          </p:cNvSpPr>
          <p:nvPr>
            <p:ph type="dt" sz="half" idx="10"/>
          </p:nvPr>
        </p:nvSpPr>
        <p:spPr/>
        <p:txBody>
          <a:bodyPr/>
          <a:lstStyle/>
          <a:p>
            <a:fld id="{75613B6B-AACA-40DA-8DD6-78D811379733}" type="datetime1">
              <a:rPr lang="fr-FR" smtClean="0">
                <a:solidFill>
                  <a:prstClr val="black"/>
                </a:solidFill>
              </a:rPr>
              <a:t>02/10/2018</a:t>
            </a:fld>
            <a:endParaRPr lang="fr-FR">
              <a:solidFill>
                <a:prstClr val="black"/>
              </a:solidFill>
            </a:endParaRPr>
          </a:p>
        </p:txBody>
      </p:sp>
      <p:sp>
        <p:nvSpPr>
          <p:cNvPr id="5" name="Espace réservé du pied de page 4"/>
          <p:cNvSpPr>
            <a:spLocks noGrp="1"/>
          </p:cNvSpPr>
          <p:nvPr>
            <p:ph type="ftr" sz="quarter" idx="11"/>
          </p:nvPr>
        </p:nvSpPr>
        <p:spPr>
          <a:xfrm>
            <a:off x="354974" y="6449483"/>
            <a:ext cx="6672887" cy="365125"/>
          </a:xfrm>
        </p:spPr>
        <p:txBody>
          <a:bodyPr/>
          <a:lstStyle/>
          <a:p>
            <a:r>
              <a:rPr lang="fr-FR" dirty="0">
                <a:solidFill>
                  <a:prstClr val="black"/>
                </a:solidFill>
              </a:rPr>
              <a:t>circonscription de WITTELSHEIM année 17-18 document revisité à la suite du séminaire 2018</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14</a:t>
            </a:fld>
            <a:endParaRPr lang="fr-FR">
              <a:solidFill>
                <a:prstClr val="black"/>
              </a:solidFill>
            </a:endParaRPr>
          </a:p>
        </p:txBody>
      </p:sp>
      <p:graphicFrame>
        <p:nvGraphicFramePr>
          <p:cNvPr id="7" name="Espace réservé du contenu 6"/>
          <p:cNvGraphicFramePr>
            <a:graphicFrameLocks noGrp="1" noChangeAspect="1"/>
          </p:cNvGraphicFramePr>
          <p:nvPr>
            <p:ph sz="quarter" idx="13"/>
            <p:extLst>
              <p:ext uri="{D42A27DB-BD31-4B8C-83A1-F6EECF244321}">
                <p14:modId xmlns:p14="http://schemas.microsoft.com/office/powerpoint/2010/main" val="4283397319"/>
              </p:ext>
            </p:extLst>
          </p:nvPr>
        </p:nvGraphicFramePr>
        <p:xfrm>
          <a:off x="723050" y="1168400"/>
          <a:ext cx="5372949" cy="4152436"/>
        </p:xfrm>
        <a:graphic>
          <a:graphicData uri="http://schemas.openxmlformats.org/presentationml/2006/ole">
            <mc:AlternateContent xmlns:mc="http://schemas.openxmlformats.org/markup-compatibility/2006">
              <mc:Choice xmlns:v="urn:schemas-microsoft-com:vml" Requires="v">
                <p:oleObj spid="_x0000_s3079" name="Acrobat Document" r:id="rId3" imgW="6035014" imgH="4663373" progId="AcroExch.Document.DC">
                  <p:embed/>
                </p:oleObj>
              </mc:Choice>
              <mc:Fallback>
                <p:oleObj name="Acrobat Document" r:id="rId3" imgW="6035014" imgH="4663373" progId="AcroExch.Document.DC">
                  <p:embed/>
                  <p:pic>
                    <p:nvPicPr>
                      <p:cNvPr id="0" name=""/>
                      <p:cNvPicPr/>
                      <p:nvPr/>
                    </p:nvPicPr>
                    <p:blipFill>
                      <a:blip r:embed="rId4"/>
                      <a:stretch>
                        <a:fillRect/>
                      </a:stretch>
                    </p:blipFill>
                    <p:spPr>
                      <a:xfrm>
                        <a:off x="723050" y="1168400"/>
                        <a:ext cx="5372949" cy="4152436"/>
                      </a:xfrm>
                      <a:prstGeom prst="rect">
                        <a:avLst/>
                      </a:prstGeom>
                    </p:spPr>
                  </p:pic>
                </p:oleObj>
              </mc:Fallback>
            </mc:AlternateContent>
          </a:graphicData>
        </a:graphic>
      </p:graphicFrame>
    </p:spTree>
    <p:extLst>
      <p:ext uri="{BB962C8B-B14F-4D97-AF65-F5344CB8AC3E}">
        <p14:creationId xmlns:p14="http://schemas.microsoft.com/office/powerpoint/2010/main" val="1178738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8655" y="161318"/>
            <a:ext cx="11554690" cy="1237992"/>
          </a:xfrm>
        </p:spPr>
        <p:txBody>
          <a:bodyPr/>
          <a:lstStyle/>
          <a:p>
            <a:r>
              <a:rPr lang="fr-FR" dirty="0"/>
              <a:t>3.2. </a:t>
            </a:r>
            <a:r>
              <a:rPr lang="fr-FR" cap="none" dirty="0"/>
              <a:t>ETUDE DES MANUELS SCOLAIRES E. MOUNIER ET M. PRIOLET (extraits)</a:t>
            </a:r>
          </a:p>
        </p:txBody>
      </p:sp>
      <p:sp>
        <p:nvSpPr>
          <p:cNvPr id="3" name="Espace réservé du contenu 2"/>
          <p:cNvSpPr>
            <a:spLocks noGrp="1"/>
          </p:cNvSpPr>
          <p:nvPr>
            <p:ph sz="quarter" idx="13"/>
          </p:nvPr>
        </p:nvSpPr>
        <p:spPr>
          <a:xfrm>
            <a:off x="166255" y="1399310"/>
            <a:ext cx="11707090" cy="5136401"/>
          </a:xfrm>
        </p:spPr>
        <p:txBody>
          <a:bodyPr>
            <a:normAutofit lnSpcReduction="10000"/>
          </a:bodyPr>
          <a:lstStyle/>
          <a:p>
            <a:pPr marL="0" indent="0">
              <a:buNone/>
            </a:pPr>
            <a:r>
              <a:rPr lang="fr-FR" cap="none" dirty="0"/>
              <a:t>L’étude  réalisé en janvier 2015  (48 manuels scolaires de 10 collections de mathématiques) montre : </a:t>
            </a:r>
          </a:p>
          <a:p>
            <a:pPr>
              <a:buFontTx/>
              <a:buChar char="-"/>
            </a:pPr>
            <a:r>
              <a:rPr lang="fr-FR" cap="none" dirty="0"/>
              <a:t>Une profusion de manuels, parfois sans auteur spécialiste de la didactique des mathématiques</a:t>
            </a:r>
          </a:p>
          <a:p>
            <a:pPr>
              <a:buFontTx/>
              <a:buChar char="-"/>
            </a:pPr>
            <a:r>
              <a:rPr lang="fr-FR" cap="none" dirty="0"/>
              <a:t>Des variations très importantes selon les collections : </a:t>
            </a:r>
          </a:p>
          <a:p>
            <a:pPr marL="0" indent="0">
              <a:buNone/>
            </a:pPr>
            <a:r>
              <a:rPr lang="fr-FR" cap="none" dirty="0"/>
              <a:t>En CE2, la place accordée au domaine « Nombres et calculs » peut varier de 37 % du total de la pagination à 67 % selon le manuel scolaire choisi.</a:t>
            </a:r>
          </a:p>
          <a:p>
            <a:pPr marL="0" indent="0">
              <a:buNone/>
            </a:pPr>
            <a:r>
              <a:rPr lang="fr-FR" cap="none" dirty="0"/>
              <a:t>Un manuel de CM1 introduit les fractions en octobre et leur consacre 8 séances, alors qu’un autre manuel les introduit en février et leur consacre 21 séances….</a:t>
            </a:r>
          </a:p>
          <a:p>
            <a:pPr marL="0" indent="0">
              <a:buNone/>
            </a:pPr>
            <a:r>
              <a:rPr lang="fr-FR" cap="none" dirty="0"/>
              <a:t>Le cahier d’exercices (appelé « support-fichier »),  oriente de manière très importante le travail des élèves qui</a:t>
            </a:r>
            <a:r>
              <a:rPr lang="fr-FR" b="1" cap="none" dirty="0"/>
              <a:t> sont contraints d’entrer les réponses dans un format unique, dans un espace souvent très limité qui réserve peu de place pour la recherche et des essais de différentes procédures</a:t>
            </a:r>
            <a:r>
              <a:rPr lang="fr-FR" b="1" dirty="0"/>
              <a:t>. </a:t>
            </a:r>
            <a:r>
              <a:rPr lang="fr-FR" b="1" dirty="0">
                <a:hlinkClick r:id="rId2"/>
              </a:rPr>
              <a:t>http://www.cnesco.fr/fr/numeration/manuels-scolaires/</a:t>
            </a:r>
            <a:endParaRPr lang="fr-FR" b="1" dirty="0"/>
          </a:p>
          <a:p>
            <a:pPr marL="0" indent="0">
              <a:buNone/>
            </a:pPr>
            <a:r>
              <a:rPr lang="fr-FR" b="1" dirty="0"/>
              <a:t>Extrait ( à choisir) de la Vidéo PRIOLET et MOUNIER ( selon le temps disponible)</a:t>
            </a:r>
          </a:p>
          <a:p>
            <a:pPr marL="0" indent="0">
              <a:buNone/>
            </a:pPr>
            <a:endParaRPr lang="fr-FR" b="1" dirty="0"/>
          </a:p>
          <a:p>
            <a:pPr marL="0" indent="0">
              <a:buNone/>
            </a:pPr>
            <a:endParaRPr lang="fr-FR" b="1" dirty="0"/>
          </a:p>
          <a:p>
            <a:pPr marL="0" indent="0">
              <a:buNone/>
            </a:pPr>
            <a:endParaRPr lang="fr-FR" b="1" dirty="0"/>
          </a:p>
          <a:p>
            <a:pPr marL="0" indent="0">
              <a:buNone/>
            </a:pPr>
            <a:endParaRPr lang="fr-FR" dirty="0"/>
          </a:p>
          <a:p>
            <a:pPr marL="0" indent="0">
              <a:buNone/>
            </a:pPr>
            <a:endParaRPr lang="fr-FR" cap="none" dirty="0"/>
          </a:p>
          <a:p>
            <a:pPr marL="0" indent="0">
              <a:buNone/>
            </a:pPr>
            <a:endParaRPr lang="fr-FR" cap="none" dirty="0"/>
          </a:p>
        </p:txBody>
      </p:sp>
      <p:sp>
        <p:nvSpPr>
          <p:cNvPr id="4" name="Espace réservé de la date 3"/>
          <p:cNvSpPr>
            <a:spLocks noGrp="1"/>
          </p:cNvSpPr>
          <p:nvPr>
            <p:ph type="dt" sz="half" idx="10"/>
          </p:nvPr>
        </p:nvSpPr>
        <p:spPr>
          <a:xfrm>
            <a:off x="9130145" y="6314241"/>
            <a:ext cx="2743200" cy="365125"/>
          </a:xfrm>
        </p:spPr>
        <p:txBody>
          <a:bodyPr/>
          <a:lstStyle/>
          <a:p>
            <a:fld id="{75613B6B-AACA-40DA-8DD6-78D811379733}" type="datetime1">
              <a:rPr lang="fr-FR" smtClean="0">
                <a:solidFill>
                  <a:prstClr val="black"/>
                </a:solidFill>
              </a:rPr>
              <a:t>02/10/2018</a:t>
            </a:fld>
            <a:endParaRPr lang="fr-FR" dirty="0">
              <a:solidFill>
                <a:prstClr val="black"/>
              </a:solidFill>
            </a:endParaRPr>
          </a:p>
        </p:txBody>
      </p:sp>
      <p:sp>
        <p:nvSpPr>
          <p:cNvPr id="5" name="Espace réservé du pied de page 4"/>
          <p:cNvSpPr>
            <a:spLocks noGrp="1"/>
          </p:cNvSpPr>
          <p:nvPr>
            <p:ph type="ftr" sz="quarter" idx="11"/>
          </p:nvPr>
        </p:nvSpPr>
        <p:spPr>
          <a:xfrm>
            <a:off x="318656" y="6368184"/>
            <a:ext cx="5062814" cy="377390"/>
          </a:xfrm>
        </p:spPr>
        <p:txBody>
          <a:bodyPr/>
          <a:lstStyle/>
          <a:p>
            <a:r>
              <a:rPr lang="fr-FR" dirty="0">
                <a:solidFill>
                  <a:prstClr val="black"/>
                </a:solidFill>
              </a:rPr>
              <a:t>circonscription de WITTELSHEIM année 17-18 document revisité suite au séminaire 2018</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61020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695" y="108852"/>
            <a:ext cx="10813531" cy="685628"/>
          </a:xfrm>
        </p:spPr>
        <p:txBody>
          <a:bodyPr/>
          <a:lstStyle/>
          <a:p>
            <a:r>
              <a:rPr lang="fr-FR" dirty="0"/>
              <a:t>3.3. ANALYSE DE PROGRAMMATIONS</a:t>
            </a:r>
          </a:p>
        </p:txBody>
      </p:sp>
      <p:graphicFrame>
        <p:nvGraphicFramePr>
          <p:cNvPr id="7" name="Espace réservé du contenu 6"/>
          <p:cNvGraphicFramePr>
            <a:graphicFrameLocks noGrp="1"/>
          </p:cNvGraphicFramePr>
          <p:nvPr>
            <p:ph sz="quarter" idx="13"/>
            <p:extLst>
              <p:ext uri="{D42A27DB-BD31-4B8C-83A1-F6EECF244321}">
                <p14:modId xmlns:p14="http://schemas.microsoft.com/office/powerpoint/2010/main" val="3574729906"/>
              </p:ext>
            </p:extLst>
          </p:nvPr>
        </p:nvGraphicFramePr>
        <p:xfrm>
          <a:off x="1" y="2000320"/>
          <a:ext cx="12191998" cy="4988947"/>
        </p:xfrm>
        <a:graphic>
          <a:graphicData uri="http://schemas.openxmlformats.org/drawingml/2006/table">
            <a:tbl>
              <a:tblPr>
                <a:tableStyleId>{5C22544A-7EE6-4342-B048-85BDC9FD1C3A}</a:tableStyleId>
              </a:tblPr>
              <a:tblGrid>
                <a:gridCol w="3547086">
                  <a:extLst>
                    <a:ext uri="{9D8B030D-6E8A-4147-A177-3AD203B41FA5}">
                      <a16:colId xmlns:a16="http://schemas.microsoft.com/office/drawing/2014/main" val="20000"/>
                    </a:ext>
                  </a:extLst>
                </a:gridCol>
                <a:gridCol w="2727159">
                  <a:extLst>
                    <a:ext uri="{9D8B030D-6E8A-4147-A177-3AD203B41FA5}">
                      <a16:colId xmlns:a16="http://schemas.microsoft.com/office/drawing/2014/main" val="20001"/>
                    </a:ext>
                  </a:extLst>
                </a:gridCol>
                <a:gridCol w="3030174">
                  <a:extLst>
                    <a:ext uri="{9D8B030D-6E8A-4147-A177-3AD203B41FA5}">
                      <a16:colId xmlns:a16="http://schemas.microsoft.com/office/drawing/2014/main" val="20002"/>
                    </a:ext>
                  </a:extLst>
                </a:gridCol>
                <a:gridCol w="2887579">
                  <a:extLst>
                    <a:ext uri="{9D8B030D-6E8A-4147-A177-3AD203B41FA5}">
                      <a16:colId xmlns:a16="http://schemas.microsoft.com/office/drawing/2014/main" val="20003"/>
                    </a:ext>
                  </a:extLst>
                </a:gridCol>
              </a:tblGrid>
              <a:tr h="305362">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nSpc>
                          <a:spcPct val="107000"/>
                        </a:lnSpc>
                        <a:spcAft>
                          <a:spcPts val="0"/>
                        </a:spcAft>
                      </a:pPr>
                      <a:r>
                        <a:rPr lang="fr-FR" sz="1800" dirty="0">
                          <a:effectLst/>
                        </a:rPr>
                        <a:t>Manuels/ Programmations observé(e)s</a:t>
                      </a:r>
                      <a:endParaRPr lang="fr-FR" sz="18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610724">
                <a:tc>
                  <a:txBody>
                    <a:bodyPr/>
                    <a:lstStyle/>
                    <a:p>
                      <a:pPr>
                        <a:lnSpc>
                          <a:spcPct val="107000"/>
                        </a:lnSpc>
                        <a:spcAft>
                          <a:spcPts val="0"/>
                        </a:spcAft>
                      </a:pPr>
                      <a:r>
                        <a:rPr lang="fr-FR" sz="1600" dirty="0">
                          <a:effectLst/>
                        </a:rPr>
                        <a:t>Indicateurs</a:t>
                      </a:r>
                      <a:endParaRPr lang="fr-FR" sz="16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dirty="0">
                          <a:effectLst/>
                        </a:rPr>
                        <a:t> la classe de </a:t>
                      </a:r>
                      <a:r>
                        <a:rPr lang="fr-FR" sz="1800" dirty="0" err="1">
                          <a:effectLst/>
                        </a:rPr>
                        <a:t>Mallaury</a:t>
                      </a:r>
                      <a:r>
                        <a:rPr lang="fr-FR" sz="1800" dirty="0">
                          <a:effectLst/>
                        </a:rPr>
                        <a:t> CM1 et CM2</a:t>
                      </a:r>
                      <a:endParaRPr lang="fr-FR" sz="18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dirty="0">
                          <a:effectLst/>
                        </a:rPr>
                        <a:t> MamaîtresseCM1 et CM2</a:t>
                      </a:r>
                      <a:endParaRPr lang="fr-FR" sz="18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dirty="0">
                          <a:effectLst/>
                        </a:rPr>
                        <a:t> Extrait de Gennevilliers</a:t>
                      </a:r>
                      <a:endParaRPr lang="fr-FR" sz="18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4568">
                <a:tc>
                  <a:txBody>
                    <a:bodyPr/>
                    <a:lstStyle/>
                    <a:p>
                      <a:pPr>
                        <a:lnSpc>
                          <a:spcPct val="107000"/>
                        </a:lnSpc>
                        <a:spcAft>
                          <a:spcPts val="0"/>
                        </a:spcAft>
                      </a:pPr>
                      <a:r>
                        <a:rPr lang="fr-FR" sz="1600" dirty="0">
                          <a:effectLst/>
                        </a:rPr>
                        <a:t>Place dans l’année de l’introduction des fractions et des fractions décimales</a:t>
                      </a:r>
                    </a:p>
                    <a:p>
                      <a:pPr>
                        <a:lnSpc>
                          <a:spcPct val="107000"/>
                        </a:lnSpc>
                        <a:spcAft>
                          <a:spcPts val="0"/>
                        </a:spcAft>
                      </a:pPr>
                      <a:r>
                        <a:rPr lang="fr-FR" sz="1600" dirty="0">
                          <a:effectLst/>
                        </a:rPr>
                        <a:t> </a:t>
                      </a:r>
                      <a:endParaRPr lang="fr-FR" sz="16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54568">
                <a:tc>
                  <a:txBody>
                    <a:bodyPr/>
                    <a:lstStyle/>
                    <a:p>
                      <a:pPr>
                        <a:lnSpc>
                          <a:spcPct val="107000"/>
                        </a:lnSpc>
                        <a:spcAft>
                          <a:spcPts val="0"/>
                        </a:spcAft>
                      </a:pPr>
                      <a:r>
                        <a:rPr lang="fr-FR" sz="1600" dirty="0">
                          <a:effectLst/>
                        </a:rPr>
                        <a:t>Durée d’exposition (nombre de séances  consacrées aux « fractions et décimaux », nombre de périodes)</a:t>
                      </a:r>
                      <a:endParaRPr lang="fr-FR" sz="16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5300">
                <a:tc>
                  <a:txBody>
                    <a:bodyPr/>
                    <a:lstStyle/>
                    <a:p>
                      <a:pPr>
                        <a:lnSpc>
                          <a:spcPct val="107000"/>
                        </a:lnSpc>
                        <a:spcAft>
                          <a:spcPts val="0"/>
                        </a:spcAft>
                      </a:pPr>
                      <a:r>
                        <a:rPr lang="fr-FR" sz="1600">
                          <a:effectLst/>
                        </a:rPr>
                        <a:t>Nombre de séances qui précédent l’apparition de l’écriture à virgule</a:t>
                      </a:r>
                      <a:endParaRPr lang="fr-FR" sz="160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65300">
                <a:tc>
                  <a:txBody>
                    <a:bodyPr/>
                    <a:lstStyle/>
                    <a:p>
                      <a:pPr>
                        <a:lnSpc>
                          <a:spcPct val="107000"/>
                        </a:lnSpc>
                        <a:spcAft>
                          <a:spcPts val="0"/>
                        </a:spcAft>
                      </a:pPr>
                      <a:r>
                        <a:rPr lang="fr-FR" sz="1600" dirty="0">
                          <a:effectLst/>
                        </a:rPr>
                        <a:t>Nombre de séances qui suivent l’apparition de l’écriture à virgule</a:t>
                      </a:r>
                      <a:endParaRPr lang="fr-FR" sz="16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54568">
                <a:tc>
                  <a:txBody>
                    <a:bodyPr/>
                    <a:lstStyle/>
                    <a:p>
                      <a:pPr>
                        <a:lnSpc>
                          <a:spcPct val="107000"/>
                        </a:lnSpc>
                        <a:spcAft>
                          <a:spcPts val="0"/>
                        </a:spcAft>
                      </a:pPr>
                      <a:r>
                        <a:rPr lang="fr-FR" sz="1600" dirty="0">
                          <a:effectLst/>
                        </a:rPr>
                        <a:t>Place dans l’année (période) de l’introduction et de l’utilisation de l’écriture à virgule</a:t>
                      </a:r>
                      <a:endParaRPr lang="fr-FR" sz="16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8557">
                <a:tc>
                  <a:txBody>
                    <a:bodyPr/>
                    <a:lstStyle/>
                    <a:p>
                      <a:pPr>
                        <a:lnSpc>
                          <a:spcPct val="107000"/>
                        </a:lnSpc>
                        <a:spcAft>
                          <a:spcPts val="0"/>
                        </a:spcAft>
                      </a:pPr>
                      <a:r>
                        <a:rPr lang="fr-FR" sz="1000" dirty="0">
                          <a:effectLst/>
                        </a:rPr>
                        <a:t>(…)</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SimSun" panose="02010600030101010101" pitchFamily="2" charset="-122"/>
                      </a:endParaRPr>
                    </a:p>
                  </a:txBody>
                  <a:tcPr marL="64649" marR="646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Espace réservé de la date 3"/>
          <p:cNvSpPr>
            <a:spLocks noGrp="1"/>
          </p:cNvSpPr>
          <p:nvPr>
            <p:ph type="dt" sz="half" idx="10"/>
          </p:nvPr>
        </p:nvSpPr>
        <p:spPr>
          <a:xfrm>
            <a:off x="9142411" y="6492875"/>
            <a:ext cx="2743200" cy="365125"/>
          </a:xfrm>
        </p:spPr>
        <p:txBody>
          <a:bodyPr/>
          <a:lstStyle/>
          <a:p>
            <a:fld id="{75613B6B-AACA-40DA-8DD6-78D811379733}" type="datetime1">
              <a:rPr lang="fr-FR" smtClean="0">
                <a:solidFill>
                  <a:prstClr val="black"/>
                </a:solidFill>
              </a:rPr>
              <a:t>02/10/2018</a:t>
            </a:fld>
            <a:endParaRPr lang="fr-FR">
              <a:solidFill>
                <a:prstClr val="black"/>
              </a:solidFill>
            </a:endParaRPr>
          </a:p>
        </p:txBody>
      </p:sp>
      <p:sp>
        <p:nvSpPr>
          <p:cNvPr id="5" name="Espace réservé du pied de page 4"/>
          <p:cNvSpPr>
            <a:spLocks noGrp="1"/>
          </p:cNvSpPr>
          <p:nvPr>
            <p:ph type="ftr" sz="quarter" idx="11"/>
          </p:nvPr>
        </p:nvSpPr>
        <p:spPr>
          <a:xfrm>
            <a:off x="5459152" y="6197104"/>
            <a:ext cx="6672887" cy="365125"/>
          </a:xfrm>
        </p:spPr>
        <p:txBody>
          <a:bodyPr/>
          <a:lstStyle/>
          <a:p>
            <a:r>
              <a:rPr lang="fr-FR" dirty="0">
                <a:solidFill>
                  <a:prstClr val="black"/>
                </a:solidFill>
              </a:rPr>
              <a:t>circonscription de WITTELSHEIM année 17-18 document revisité suite au séminaire 2018</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16</a:t>
            </a:fld>
            <a:endParaRPr lang="fr-FR">
              <a:solidFill>
                <a:prstClr val="black"/>
              </a:solidFill>
            </a:endParaRPr>
          </a:p>
        </p:txBody>
      </p:sp>
      <p:sp>
        <p:nvSpPr>
          <p:cNvPr id="8" name="Rectangle 7"/>
          <p:cNvSpPr/>
          <p:nvPr/>
        </p:nvSpPr>
        <p:spPr>
          <a:xfrm>
            <a:off x="59961" y="945723"/>
            <a:ext cx="12072078" cy="923330"/>
          </a:xfrm>
          <a:prstGeom prst="rect">
            <a:avLst/>
          </a:prstGeom>
        </p:spPr>
        <p:txBody>
          <a:bodyPr wrap="square">
            <a:spAutoFit/>
          </a:bodyPr>
          <a:lstStyle/>
          <a:p>
            <a:r>
              <a:rPr lang="fr-FR" dirty="0"/>
              <a:t>Dégager les caractéristiques  des programmations fournies  puis comparer les par rapport aux  recommandations  du jury (conférence du consensus nombres et calcul) </a:t>
            </a:r>
            <a:r>
              <a:rPr lang="fr-FR" dirty="0">
                <a:hlinkClick r:id="rId3"/>
              </a:rPr>
              <a:t>http://www.cnesco.fr/wp-content/uploads/2015/11/Recommandations-du-jury.pdf</a:t>
            </a:r>
            <a:r>
              <a:rPr lang="fr-FR" dirty="0"/>
              <a:t>  et aux  repères de progressivité des programmes (voir tableaux synoptiques fournis). Quelles conclusions? </a:t>
            </a:r>
          </a:p>
        </p:txBody>
      </p:sp>
    </p:spTree>
    <p:extLst>
      <p:ext uri="{BB962C8B-B14F-4D97-AF65-F5344CB8AC3E}">
        <p14:creationId xmlns:p14="http://schemas.microsoft.com/office/powerpoint/2010/main" val="2915047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636" y="133609"/>
            <a:ext cx="11374581" cy="1125565"/>
          </a:xfrm>
        </p:spPr>
        <p:txBody>
          <a:bodyPr/>
          <a:lstStyle/>
          <a:p>
            <a:pPr marL="0" indent="0"/>
            <a:r>
              <a:rPr lang="fr-FR" dirty="0"/>
              <a:t>3. ELABORER UNE PROGRAMMATION A partir des différents éléments proposés</a:t>
            </a:r>
          </a:p>
        </p:txBody>
      </p:sp>
      <p:sp>
        <p:nvSpPr>
          <p:cNvPr id="3" name="Espace réservé du contenu 2"/>
          <p:cNvSpPr>
            <a:spLocks noGrp="1"/>
          </p:cNvSpPr>
          <p:nvPr>
            <p:ph sz="quarter" idx="13"/>
          </p:nvPr>
        </p:nvSpPr>
        <p:spPr>
          <a:xfrm>
            <a:off x="134911" y="1528996"/>
            <a:ext cx="11766143" cy="4719403"/>
          </a:xfrm>
        </p:spPr>
        <p:txBody>
          <a:bodyPr/>
          <a:lstStyle/>
          <a:p>
            <a:pPr marL="0" indent="0">
              <a:buNone/>
            </a:pPr>
            <a:endParaRPr lang="fr-FR" dirty="0"/>
          </a:p>
          <a:p>
            <a:pPr marL="0" indent="0">
              <a:buNone/>
            </a:pPr>
            <a:endParaRPr lang="fr-FR" dirty="0"/>
          </a:p>
        </p:txBody>
      </p:sp>
      <p:sp>
        <p:nvSpPr>
          <p:cNvPr id="4" name="Espace réservé de la date 3"/>
          <p:cNvSpPr>
            <a:spLocks noGrp="1"/>
          </p:cNvSpPr>
          <p:nvPr>
            <p:ph type="dt" sz="half" idx="10"/>
          </p:nvPr>
        </p:nvSpPr>
        <p:spPr>
          <a:xfrm>
            <a:off x="9142411" y="6442998"/>
            <a:ext cx="2743200" cy="365125"/>
          </a:xfrm>
        </p:spPr>
        <p:txBody>
          <a:bodyPr/>
          <a:lstStyle/>
          <a:p>
            <a:fld id="{75613B6B-AACA-40DA-8DD6-78D811379733}" type="datetime1">
              <a:rPr lang="fr-FR" smtClean="0">
                <a:solidFill>
                  <a:prstClr val="black"/>
                </a:solidFill>
              </a:rPr>
              <a:t>02/10/2018</a:t>
            </a:fld>
            <a:endParaRPr lang="fr-FR" dirty="0">
              <a:solidFill>
                <a:prstClr val="black"/>
              </a:solidFill>
            </a:endParaRPr>
          </a:p>
        </p:txBody>
      </p:sp>
      <p:sp>
        <p:nvSpPr>
          <p:cNvPr id="5" name="Espace réservé du pied de page 4"/>
          <p:cNvSpPr>
            <a:spLocks noGrp="1"/>
          </p:cNvSpPr>
          <p:nvPr>
            <p:ph type="ftr" sz="quarter" idx="11"/>
          </p:nvPr>
        </p:nvSpPr>
        <p:spPr>
          <a:xfrm>
            <a:off x="134911" y="6377951"/>
            <a:ext cx="6672887" cy="365125"/>
          </a:xfrm>
        </p:spPr>
        <p:txBody>
          <a:bodyPr/>
          <a:lstStyle/>
          <a:p>
            <a:r>
              <a:rPr lang="fr-FR" dirty="0">
                <a:solidFill>
                  <a:prstClr val="black"/>
                </a:solidFill>
              </a:rPr>
              <a:t>circonscription de WITTELSHEIM année 17-18 document  revisité à la suite du séminaire 2018</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17</a:t>
            </a:fld>
            <a:endParaRPr lang="fr-FR">
              <a:solidFill>
                <a:prstClr val="black"/>
              </a:solidFill>
            </a:endParaRPr>
          </a:p>
        </p:txBody>
      </p:sp>
      <p:sp>
        <p:nvSpPr>
          <p:cNvPr id="8" name="Rectangle 7"/>
          <p:cNvSpPr/>
          <p:nvPr/>
        </p:nvSpPr>
        <p:spPr>
          <a:xfrm>
            <a:off x="287865" y="4599847"/>
            <a:ext cx="11502352" cy="687881"/>
          </a:xfrm>
          <a:prstGeom prst="rect">
            <a:avLst/>
          </a:prstGeom>
        </p:spPr>
        <p:txBody>
          <a:bodyPr wrap="square">
            <a:spAutoFit/>
          </a:bodyPr>
          <a:lstStyle/>
          <a:p>
            <a:pPr>
              <a:spcAft>
                <a:spcPts val="0"/>
              </a:spcAft>
            </a:pPr>
            <a:r>
              <a:rPr lang="fr-FR" b="1" i="1" dirty="0">
                <a:solidFill>
                  <a:srgbClr val="000000"/>
                </a:solidFill>
                <a:latin typeface="Cambria" panose="02040503050406030204" pitchFamily="18" charset="0"/>
                <a:ea typeface="Calibri" panose="020F0502020204030204" pitchFamily="34" charset="0"/>
                <a:cs typeface="Calibri" panose="020F0502020204030204" pitchFamily="34" charset="0"/>
              </a:rPr>
              <a:t>Exemple -Elément 1</a:t>
            </a:r>
            <a:r>
              <a:rPr lang="fr-FR" i="1" dirty="0">
                <a:solidFill>
                  <a:srgbClr val="000000"/>
                </a:solidFill>
                <a:latin typeface="Cambria" panose="02040503050406030204" pitchFamily="18" charset="0"/>
                <a:ea typeface="Calibri" panose="020F0502020204030204" pitchFamily="34" charset="0"/>
                <a:cs typeface="Calibri" panose="020F0502020204030204" pitchFamily="34" charset="0"/>
              </a:rPr>
              <a:t>. Composer, décomposer les nombres entiers jusqu’à 1 000 000.</a:t>
            </a:r>
            <a:endParaRPr lang="fr-FR"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fr-FR" i="1" dirty="0">
                <a:latin typeface="Cambria" panose="02040503050406030204" pitchFamily="18" charset="0"/>
                <a:ea typeface="Calibri" panose="020F0502020204030204" pitchFamily="34" charset="0"/>
                <a:cs typeface="Times New Roman" panose="02020603050405020304" pitchFamily="18" charset="0"/>
              </a:rPr>
              <a:t>Comparer, ranger, encadrer des grands nombres entiers, les repérer et les placer sur une demi-droite graduée adaptée.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3368998195"/>
              </p:ext>
            </p:extLst>
          </p:nvPr>
        </p:nvGraphicFramePr>
        <p:xfrm>
          <a:off x="287865" y="1811866"/>
          <a:ext cx="11142134" cy="1584960"/>
        </p:xfrm>
        <a:graphic>
          <a:graphicData uri="http://schemas.openxmlformats.org/drawingml/2006/table">
            <a:tbl>
              <a:tblPr firstRow="1" bandRow="1">
                <a:tableStyleId>{5C22544A-7EE6-4342-B048-85BDC9FD1C3A}</a:tableStyleId>
              </a:tblPr>
              <a:tblGrid>
                <a:gridCol w="1066802">
                  <a:extLst>
                    <a:ext uri="{9D8B030D-6E8A-4147-A177-3AD203B41FA5}">
                      <a16:colId xmlns:a16="http://schemas.microsoft.com/office/drawing/2014/main" val="20000"/>
                    </a:ext>
                  </a:extLst>
                </a:gridCol>
                <a:gridCol w="1761066">
                  <a:extLst>
                    <a:ext uri="{9D8B030D-6E8A-4147-A177-3AD203B41FA5}">
                      <a16:colId xmlns:a16="http://schemas.microsoft.com/office/drawing/2014/main" val="20001"/>
                    </a:ext>
                  </a:extLst>
                </a:gridCol>
                <a:gridCol w="1947334">
                  <a:extLst>
                    <a:ext uri="{9D8B030D-6E8A-4147-A177-3AD203B41FA5}">
                      <a16:colId xmlns:a16="http://schemas.microsoft.com/office/drawing/2014/main" val="20002"/>
                    </a:ext>
                  </a:extLst>
                </a:gridCol>
                <a:gridCol w="2065866">
                  <a:extLst>
                    <a:ext uri="{9D8B030D-6E8A-4147-A177-3AD203B41FA5}">
                      <a16:colId xmlns:a16="http://schemas.microsoft.com/office/drawing/2014/main" val="20003"/>
                    </a:ext>
                  </a:extLst>
                </a:gridCol>
                <a:gridCol w="1947334">
                  <a:extLst>
                    <a:ext uri="{9D8B030D-6E8A-4147-A177-3AD203B41FA5}">
                      <a16:colId xmlns:a16="http://schemas.microsoft.com/office/drawing/2014/main" val="20004"/>
                    </a:ext>
                  </a:extLst>
                </a:gridCol>
                <a:gridCol w="2353732">
                  <a:extLst>
                    <a:ext uri="{9D8B030D-6E8A-4147-A177-3AD203B41FA5}">
                      <a16:colId xmlns:a16="http://schemas.microsoft.com/office/drawing/2014/main" val="20005"/>
                    </a:ext>
                  </a:extLst>
                </a:gridCol>
              </a:tblGrid>
              <a:tr h="265207">
                <a:tc>
                  <a:txBody>
                    <a:bodyPr/>
                    <a:lstStyle/>
                    <a:p>
                      <a:endParaRPr lang="fr-FR" sz="2000" dirty="0">
                        <a:latin typeface="Times New Roman" panose="02020603050405020304" pitchFamily="18" charset="0"/>
                        <a:cs typeface="Times New Roman" panose="02020603050405020304" pitchFamily="18" charset="0"/>
                      </a:endParaRPr>
                    </a:p>
                  </a:txBody>
                  <a:tcPr/>
                </a:tc>
                <a:tc>
                  <a:txBody>
                    <a:bodyPr/>
                    <a:lstStyle/>
                    <a:p>
                      <a:r>
                        <a:rPr lang="fr-FR" sz="2000" dirty="0">
                          <a:latin typeface="Times New Roman" panose="02020603050405020304" pitchFamily="18" charset="0"/>
                          <a:cs typeface="Times New Roman" panose="02020603050405020304" pitchFamily="18" charset="0"/>
                        </a:rPr>
                        <a:t>P1</a:t>
                      </a:r>
                    </a:p>
                  </a:txBody>
                  <a:tcPr/>
                </a:tc>
                <a:tc>
                  <a:txBody>
                    <a:bodyPr/>
                    <a:lstStyle/>
                    <a:p>
                      <a:r>
                        <a:rPr lang="fr-FR" sz="2000" dirty="0">
                          <a:latin typeface="Times New Roman" panose="02020603050405020304" pitchFamily="18" charset="0"/>
                          <a:cs typeface="Times New Roman" panose="02020603050405020304" pitchFamily="18" charset="0"/>
                        </a:rPr>
                        <a:t>P2</a:t>
                      </a:r>
                    </a:p>
                  </a:txBody>
                  <a:tcPr/>
                </a:tc>
                <a:tc>
                  <a:txBody>
                    <a:bodyPr/>
                    <a:lstStyle/>
                    <a:p>
                      <a:r>
                        <a:rPr lang="fr-FR" sz="2000" dirty="0">
                          <a:latin typeface="Times New Roman" panose="02020603050405020304" pitchFamily="18" charset="0"/>
                          <a:cs typeface="Times New Roman" panose="02020603050405020304" pitchFamily="18" charset="0"/>
                        </a:rPr>
                        <a:t>P3</a:t>
                      </a:r>
                    </a:p>
                  </a:txBody>
                  <a:tcPr/>
                </a:tc>
                <a:tc>
                  <a:txBody>
                    <a:bodyPr/>
                    <a:lstStyle/>
                    <a:p>
                      <a:r>
                        <a:rPr lang="fr-FR" sz="2000" dirty="0">
                          <a:latin typeface="Times New Roman" panose="02020603050405020304" pitchFamily="18" charset="0"/>
                          <a:cs typeface="Times New Roman" panose="02020603050405020304" pitchFamily="18" charset="0"/>
                        </a:rPr>
                        <a:t>P4</a:t>
                      </a:r>
                    </a:p>
                  </a:txBody>
                  <a:tcPr/>
                </a:tc>
                <a:tc>
                  <a:txBody>
                    <a:bodyPr/>
                    <a:lstStyle/>
                    <a:p>
                      <a:r>
                        <a:rPr lang="fr-FR" sz="2000" dirty="0">
                          <a:latin typeface="Times New Roman" panose="02020603050405020304" pitchFamily="18" charset="0"/>
                          <a:cs typeface="Times New Roman" panose="02020603050405020304" pitchFamily="18" charset="0"/>
                        </a:rPr>
                        <a:t>P5</a:t>
                      </a:r>
                    </a:p>
                  </a:txBody>
                  <a:tcPr/>
                </a:tc>
                <a:extLst>
                  <a:ext uri="{0D108BD9-81ED-4DB2-BD59-A6C34878D82A}">
                    <a16:rowId xmlns:a16="http://schemas.microsoft.com/office/drawing/2014/main" val="10000"/>
                  </a:ext>
                </a:extLst>
              </a:tr>
              <a:tr h="370840">
                <a:tc>
                  <a:txBody>
                    <a:bodyPr/>
                    <a:lstStyle/>
                    <a:p>
                      <a:r>
                        <a:rPr lang="fr-FR" sz="2000" dirty="0">
                          <a:latin typeface="Times New Roman" panose="02020603050405020304" pitchFamily="18" charset="0"/>
                          <a:cs typeface="Times New Roman" panose="02020603050405020304" pitchFamily="18" charset="0"/>
                        </a:rPr>
                        <a:t>CM1</a:t>
                      </a:r>
                    </a:p>
                  </a:txBody>
                  <a:tcPr/>
                </a:tc>
                <a:tc>
                  <a:txBody>
                    <a:bodyPr/>
                    <a:lstStyle/>
                    <a:p>
                      <a:endParaRPr lang="fr-FR" sz="2000">
                        <a:latin typeface="Times New Roman" panose="02020603050405020304" pitchFamily="18" charset="0"/>
                        <a:cs typeface="Times New Roman" panose="02020603050405020304" pitchFamily="18" charset="0"/>
                      </a:endParaRPr>
                    </a:p>
                  </a:txBody>
                  <a:tcPr/>
                </a:tc>
                <a:tc>
                  <a:txBody>
                    <a:bodyPr/>
                    <a:lstStyle/>
                    <a:p>
                      <a:endParaRPr lang="fr-FR" sz="2000" dirty="0">
                        <a:latin typeface="Times New Roman" panose="02020603050405020304" pitchFamily="18" charset="0"/>
                        <a:cs typeface="Times New Roman" panose="02020603050405020304" pitchFamily="18" charset="0"/>
                      </a:endParaRPr>
                    </a:p>
                  </a:txBody>
                  <a:tcPr/>
                </a:tc>
                <a:tc>
                  <a:txBody>
                    <a:bodyPr/>
                    <a:lstStyle/>
                    <a:p>
                      <a:endParaRPr lang="fr-FR" sz="2000">
                        <a:latin typeface="Times New Roman" panose="02020603050405020304" pitchFamily="18" charset="0"/>
                        <a:cs typeface="Times New Roman" panose="02020603050405020304" pitchFamily="18" charset="0"/>
                      </a:endParaRPr>
                    </a:p>
                  </a:txBody>
                  <a:tcPr/>
                </a:tc>
                <a:tc>
                  <a:txBody>
                    <a:bodyPr/>
                    <a:lstStyle/>
                    <a:p>
                      <a:endParaRPr lang="fr-FR" sz="2000" dirty="0">
                        <a:latin typeface="Times New Roman" panose="02020603050405020304" pitchFamily="18" charset="0"/>
                        <a:cs typeface="Times New Roman" panose="02020603050405020304" pitchFamily="18" charset="0"/>
                      </a:endParaRPr>
                    </a:p>
                  </a:txBody>
                  <a:tcPr/>
                </a:tc>
                <a:tc>
                  <a:txBody>
                    <a:bodyPr/>
                    <a:lstStyle/>
                    <a:p>
                      <a:endParaRPr lang="fr-F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fr-FR" sz="2000" dirty="0">
                          <a:latin typeface="Times New Roman" panose="02020603050405020304" pitchFamily="18" charset="0"/>
                          <a:cs typeface="Times New Roman" panose="02020603050405020304" pitchFamily="18" charset="0"/>
                        </a:rPr>
                        <a:t>CM2</a:t>
                      </a:r>
                    </a:p>
                  </a:txBody>
                  <a:tcPr/>
                </a:tc>
                <a:tc>
                  <a:txBody>
                    <a:bodyPr/>
                    <a:lstStyle/>
                    <a:p>
                      <a:endParaRPr lang="fr-FR" sz="2000">
                        <a:latin typeface="Times New Roman" panose="02020603050405020304" pitchFamily="18" charset="0"/>
                        <a:cs typeface="Times New Roman" panose="02020603050405020304" pitchFamily="18" charset="0"/>
                      </a:endParaRPr>
                    </a:p>
                  </a:txBody>
                  <a:tcPr/>
                </a:tc>
                <a:tc>
                  <a:txBody>
                    <a:bodyPr/>
                    <a:lstStyle/>
                    <a:p>
                      <a:endParaRPr lang="fr-FR" sz="2000" dirty="0">
                        <a:latin typeface="Times New Roman" panose="02020603050405020304" pitchFamily="18" charset="0"/>
                        <a:cs typeface="Times New Roman" panose="02020603050405020304" pitchFamily="18" charset="0"/>
                      </a:endParaRPr>
                    </a:p>
                  </a:txBody>
                  <a:tcPr/>
                </a:tc>
                <a:tc>
                  <a:txBody>
                    <a:bodyPr/>
                    <a:lstStyle/>
                    <a:p>
                      <a:endParaRPr lang="fr-FR" sz="2000" dirty="0">
                        <a:latin typeface="Times New Roman" panose="02020603050405020304" pitchFamily="18" charset="0"/>
                        <a:cs typeface="Times New Roman" panose="02020603050405020304" pitchFamily="18" charset="0"/>
                      </a:endParaRPr>
                    </a:p>
                  </a:txBody>
                  <a:tcPr/>
                </a:tc>
                <a:tc>
                  <a:txBody>
                    <a:bodyPr/>
                    <a:lstStyle/>
                    <a:p>
                      <a:endParaRPr lang="fr-FR" sz="2000" dirty="0">
                        <a:latin typeface="Times New Roman" panose="02020603050405020304" pitchFamily="18" charset="0"/>
                        <a:cs typeface="Times New Roman" panose="02020603050405020304" pitchFamily="18" charset="0"/>
                      </a:endParaRPr>
                    </a:p>
                  </a:txBody>
                  <a:tcPr/>
                </a:tc>
                <a:tc>
                  <a:txBody>
                    <a:bodyPr/>
                    <a:lstStyle/>
                    <a:p>
                      <a:endParaRPr lang="fr-F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fr-FR" sz="2000" dirty="0">
                          <a:latin typeface="Times New Roman" panose="02020603050405020304" pitchFamily="18" charset="0"/>
                          <a:cs typeface="Times New Roman" panose="02020603050405020304" pitchFamily="18" charset="0"/>
                        </a:rPr>
                        <a:t>6ème</a:t>
                      </a:r>
                    </a:p>
                  </a:txBody>
                  <a:tcPr/>
                </a:tc>
                <a:tc>
                  <a:txBody>
                    <a:bodyPr/>
                    <a:lstStyle/>
                    <a:p>
                      <a:endParaRPr lang="fr-FR" sz="2000">
                        <a:latin typeface="Times New Roman" panose="02020603050405020304" pitchFamily="18" charset="0"/>
                        <a:cs typeface="Times New Roman" panose="02020603050405020304" pitchFamily="18" charset="0"/>
                      </a:endParaRPr>
                    </a:p>
                  </a:txBody>
                  <a:tcPr/>
                </a:tc>
                <a:tc>
                  <a:txBody>
                    <a:bodyPr/>
                    <a:lstStyle/>
                    <a:p>
                      <a:endParaRPr lang="fr-FR" sz="2000">
                        <a:latin typeface="Times New Roman" panose="02020603050405020304" pitchFamily="18" charset="0"/>
                        <a:cs typeface="Times New Roman" panose="02020603050405020304" pitchFamily="18" charset="0"/>
                      </a:endParaRPr>
                    </a:p>
                  </a:txBody>
                  <a:tcPr/>
                </a:tc>
                <a:tc>
                  <a:txBody>
                    <a:bodyPr/>
                    <a:lstStyle/>
                    <a:p>
                      <a:endParaRPr lang="fr-FR" sz="2000" dirty="0">
                        <a:latin typeface="Times New Roman" panose="02020603050405020304" pitchFamily="18" charset="0"/>
                        <a:cs typeface="Times New Roman" panose="02020603050405020304" pitchFamily="18" charset="0"/>
                      </a:endParaRPr>
                    </a:p>
                  </a:txBody>
                  <a:tcPr/>
                </a:tc>
                <a:tc>
                  <a:txBody>
                    <a:bodyPr/>
                    <a:lstStyle/>
                    <a:p>
                      <a:endParaRPr lang="fr-FR" sz="2000" dirty="0">
                        <a:latin typeface="Times New Roman" panose="02020603050405020304" pitchFamily="18" charset="0"/>
                        <a:cs typeface="Times New Roman" panose="02020603050405020304" pitchFamily="18" charset="0"/>
                      </a:endParaRPr>
                    </a:p>
                  </a:txBody>
                  <a:tcPr/>
                </a:tc>
                <a:tc>
                  <a:txBody>
                    <a:bodyPr/>
                    <a:lstStyle/>
                    <a:p>
                      <a:endParaRPr lang="fr-F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11" name="ZoneTexte 10"/>
          <p:cNvSpPr txBox="1"/>
          <p:nvPr/>
        </p:nvSpPr>
        <p:spPr>
          <a:xfrm>
            <a:off x="134911" y="3679696"/>
            <a:ext cx="11655306" cy="646331"/>
          </a:xfrm>
          <a:prstGeom prst="rect">
            <a:avLst/>
          </a:prstGeom>
          <a:noFill/>
        </p:spPr>
        <p:txBody>
          <a:bodyPr wrap="square" rtlCol="0">
            <a:spAutoFit/>
          </a:bodyPr>
          <a:lstStyle/>
          <a:p>
            <a:r>
              <a:rPr lang="fr-FR" dirty="0"/>
              <a:t>PLACER LES ELEMENTS PROPOSES  AU BON ENDROIT AFIN DE REALISER UNE POGRAMMATION TENANT COMPTE DES RECOMMANDATIOS ET DES PROGRAMMES.</a:t>
            </a:r>
          </a:p>
        </p:txBody>
      </p:sp>
    </p:spTree>
    <p:extLst>
      <p:ext uri="{BB962C8B-B14F-4D97-AF65-F5344CB8AC3E}">
        <p14:creationId xmlns:p14="http://schemas.microsoft.com/office/powerpoint/2010/main" val="364564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2836" y="624110"/>
            <a:ext cx="10455563" cy="678217"/>
          </a:xfrm>
        </p:spPr>
        <p:txBody>
          <a:bodyPr>
            <a:normAutofit fontScale="90000"/>
          </a:bodyPr>
          <a:lstStyle/>
          <a:p>
            <a:pPr algn="ctr"/>
            <a:br>
              <a:rPr lang="fr-FR" dirty="0"/>
            </a:br>
            <a:br>
              <a:rPr lang="fr-FR" dirty="0"/>
            </a:br>
            <a:r>
              <a:rPr lang="fr-FR" dirty="0"/>
              <a:t>3.4. analyse de pratique</a:t>
            </a:r>
            <a:br>
              <a:rPr lang="fr-FR" dirty="0"/>
            </a:br>
            <a:br>
              <a:rPr lang="fr-FR" dirty="0"/>
            </a:br>
            <a:endParaRPr lang="fr-FR" dirty="0"/>
          </a:p>
        </p:txBody>
      </p:sp>
      <p:sp>
        <p:nvSpPr>
          <p:cNvPr id="3" name="Espace réservé du contenu 2"/>
          <p:cNvSpPr>
            <a:spLocks noGrp="1"/>
          </p:cNvSpPr>
          <p:nvPr>
            <p:ph idx="4294967295"/>
          </p:nvPr>
        </p:nvSpPr>
        <p:spPr>
          <a:xfrm>
            <a:off x="387928" y="1551709"/>
            <a:ext cx="11526982" cy="4974597"/>
          </a:xfrm>
          <a:prstGeom prst="rect">
            <a:avLst/>
          </a:prstGeom>
        </p:spPr>
        <p:txBody>
          <a:bodyPr>
            <a:normAutofit/>
          </a:bodyPr>
          <a:lstStyle/>
          <a:p>
            <a:r>
              <a:rPr lang="fr-FR" dirty="0"/>
              <a:t>Documents </a:t>
            </a:r>
          </a:p>
          <a:p>
            <a:pPr lvl="1"/>
            <a:r>
              <a:rPr lang="fr-FR" dirty="0"/>
              <a:t>Documents des élèves</a:t>
            </a:r>
          </a:p>
          <a:p>
            <a:pPr lvl="1"/>
            <a:r>
              <a:rPr lang="fr-FR" dirty="0"/>
              <a:t>Vidéo + grille de prise de notes</a:t>
            </a:r>
          </a:p>
          <a:p>
            <a:r>
              <a:rPr lang="fr-FR" dirty="0"/>
              <a:t>Précautions</a:t>
            </a:r>
          </a:p>
          <a:p>
            <a:pPr lvl="1"/>
            <a:r>
              <a:rPr lang="fr-FR" dirty="0"/>
              <a:t>Présentation de la vidéo et du contexte</a:t>
            </a:r>
          </a:p>
          <a:p>
            <a:r>
              <a:rPr lang="fr-FR" dirty="0"/>
              <a:t>Consigne</a:t>
            </a:r>
          </a:p>
          <a:p>
            <a:pPr lvl="1"/>
            <a:r>
              <a:rPr lang="fr-FR" dirty="0"/>
              <a:t>Appréhender le document élève et faire les exercices 1 et 3</a:t>
            </a:r>
          </a:p>
          <a:p>
            <a:pPr lvl="1"/>
            <a:r>
              <a:rPr lang="fr-FR" dirty="0"/>
              <a:t> Regarder la vidéo et repérer individuellement </a:t>
            </a:r>
          </a:p>
          <a:p>
            <a:pPr lvl="2"/>
            <a:r>
              <a:rPr lang="fr-FR" dirty="0"/>
              <a:t>Ce qui est commun avec votre propre pratique</a:t>
            </a:r>
          </a:p>
          <a:p>
            <a:pPr lvl="2"/>
            <a:r>
              <a:rPr lang="fr-FR" dirty="0"/>
              <a:t>Ce que vous trouvez positif dans la pratique observée</a:t>
            </a:r>
          </a:p>
          <a:p>
            <a:pPr lvl="2"/>
            <a:r>
              <a:rPr lang="fr-FR" dirty="0"/>
              <a:t>Ce qui vous pose question</a:t>
            </a:r>
          </a:p>
          <a:p>
            <a:pPr lvl="2"/>
            <a:r>
              <a:rPr lang="fr-FR" dirty="0"/>
              <a:t>Ce que vous apporteriez comme conseil(s)</a:t>
            </a:r>
          </a:p>
          <a:p>
            <a:pPr marL="457200" lvl="1" indent="0">
              <a:buNone/>
            </a:pPr>
            <a:endParaRPr lang="fr-FR" dirty="0"/>
          </a:p>
        </p:txBody>
      </p:sp>
    </p:spTree>
    <p:extLst>
      <p:ext uri="{BB962C8B-B14F-4D97-AF65-F5344CB8AC3E}">
        <p14:creationId xmlns:p14="http://schemas.microsoft.com/office/powerpoint/2010/main" val="297556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375" y="181386"/>
            <a:ext cx="10364451" cy="854683"/>
          </a:xfrm>
        </p:spPr>
        <p:txBody>
          <a:bodyPr/>
          <a:lstStyle/>
          <a:p>
            <a:r>
              <a:rPr lang="fr-FR" dirty="0"/>
              <a:t>CONCLUSIONS</a:t>
            </a:r>
          </a:p>
        </p:txBody>
      </p:sp>
      <p:sp>
        <p:nvSpPr>
          <p:cNvPr id="3" name="Espace réservé du contenu 2"/>
          <p:cNvSpPr>
            <a:spLocks noGrp="1"/>
          </p:cNvSpPr>
          <p:nvPr>
            <p:ph sz="quarter" idx="13"/>
          </p:nvPr>
        </p:nvSpPr>
        <p:spPr>
          <a:xfrm>
            <a:off x="355600" y="1036070"/>
            <a:ext cx="11430000" cy="4416464"/>
          </a:xfrm>
        </p:spPr>
        <p:txBody>
          <a:bodyPr/>
          <a:lstStyle/>
          <a:p>
            <a:r>
              <a:rPr lang="fr-FR" cap="none" dirty="0"/>
              <a:t>Des séquences très structurées : introduction d’une notion, compréhension de ce qui est en jeu, institutionnalisation dans les « cahiers de savoirs », temps de renforcement, vérification de l’acquisition des savoirs visés par tous, évaluation.</a:t>
            </a:r>
          </a:p>
          <a:p>
            <a:pPr lvl="0"/>
            <a:r>
              <a:rPr lang="fr-FR" b="1" cap="none" dirty="0"/>
              <a:t>Optimiser le temps pendant lequel les élèves font effectivement des mathématiques</a:t>
            </a:r>
            <a:r>
              <a:rPr lang="fr-FR" cap="none" dirty="0"/>
              <a:t> pendant chaque séance.</a:t>
            </a:r>
          </a:p>
          <a:p>
            <a:r>
              <a:rPr lang="fr-FR" cap="none" dirty="0"/>
              <a:t>Centration sur l’</a:t>
            </a:r>
            <a:r>
              <a:rPr lang="fr-FR" b="1" cap="none" dirty="0"/>
              <a:t>accompagnement individuel</a:t>
            </a:r>
            <a:r>
              <a:rPr lang="fr-FR" cap="none" dirty="0"/>
              <a:t> </a:t>
            </a:r>
            <a:r>
              <a:rPr lang="fr-FR" b="1" cap="none" dirty="0"/>
              <a:t>de tous les élèves</a:t>
            </a:r>
            <a:r>
              <a:rPr lang="fr-FR" cap="none" dirty="0"/>
              <a:t> pendant les temps de résolution d’exercices ou de problèmes : faire en sorte que les élèves les plus fragiles comme ceux ayant le plus d’appétence pour les mathématiques soient actifs et acquièrent de nouvelles compétences, s’assurer que tous les élèves puissent réaliser certaines tâches en fournissant éventuellement l’accompagnement nécessaire </a:t>
            </a:r>
          </a:p>
          <a:p>
            <a:pPr marL="0" indent="0">
              <a:buNone/>
            </a:pPr>
            <a:endParaRPr lang="fr-FR" cap="none" dirty="0"/>
          </a:p>
        </p:txBody>
      </p:sp>
      <p:sp>
        <p:nvSpPr>
          <p:cNvPr id="4" name="Espace réservé de la date 3"/>
          <p:cNvSpPr>
            <a:spLocks noGrp="1"/>
          </p:cNvSpPr>
          <p:nvPr>
            <p:ph type="dt" sz="half" idx="10"/>
          </p:nvPr>
        </p:nvSpPr>
        <p:spPr>
          <a:xfrm>
            <a:off x="9142411" y="6478587"/>
            <a:ext cx="2743200" cy="365125"/>
          </a:xfrm>
        </p:spPr>
        <p:txBody>
          <a:bodyPr/>
          <a:lstStyle/>
          <a:p>
            <a:fld id="{75613B6B-AACA-40DA-8DD6-78D811379733}" type="datetime1">
              <a:rPr lang="fr-FR" smtClean="0">
                <a:solidFill>
                  <a:prstClr val="black"/>
                </a:solidFill>
              </a:rPr>
              <a:t>02/10/2018</a:t>
            </a:fld>
            <a:endParaRPr lang="fr-FR" dirty="0">
              <a:solidFill>
                <a:prstClr val="black"/>
              </a:solidFill>
            </a:endParaRPr>
          </a:p>
        </p:txBody>
      </p:sp>
      <p:sp>
        <p:nvSpPr>
          <p:cNvPr id="5" name="Espace réservé du pied de page 4"/>
          <p:cNvSpPr>
            <a:spLocks noGrp="1"/>
          </p:cNvSpPr>
          <p:nvPr>
            <p:ph type="ftr" sz="quarter" idx="11"/>
          </p:nvPr>
        </p:nvSpPr>
        <p:spPr>
          <a:xfrm>
            <a:off x="355600" y="6171141"/>
            <a:ext cx="6672887" cy="365125"/>
          </a:xfrm>
        </p:spPr>
        <p:txBody>
          <a:bodyPr/>
          <a:lstStyle/>
          <a:p>
            <a:r>
              <a:rPr lang="fr-FR" dirty="0">
                <a:solidFill>
                  <a:prstClr val="black"/>
                </a:solidFill>
              </a:rPr>
              <a:t>circonscription de WITTELSHEIM année 17-18 document revisité à la suite du séminaire 2018</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4168469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4509" y="624110"/>
            <a:ext cx="9238211" cy="1280890"/>
          </a:xfrm>
        </p:spPr>
        <p:txBody>
          <a:bodyPr>
            <a:normAutofit fontScale="90000"/>
          </a:bodyPr>
          <a:lstStyle/>
          <a:p>
            <a:r>
              <a:rPr lang="fr-FR" dirty="0"/>
              <a:t>Objectifs de formations pour les enseignants</a:t>
            </a:r>
            <a:br>
              <a:rPr lang="fr-FR" dirty="0"/>
            </a:br>
            <a:endParaRPr lang="fr-FR" dirty="0"/>
          </a:p>
        </p:txBody>
      </p:sp>
      <p:sp>
        <p:nvSpPr>
          <p:cNvPr id="3" name="Espace réservé du contenu 2"/>
          <p:cNvSpPr>
            <a:spLocks noGrp="1"/>
          </p:cNvSpPr>
          <p:nvPr>
            <p:ph idx="4294967295"/>
          </p:nvPr>
        </p:nvSpPr>
        <p:spPr>
          <a:xfrm>
            <a:off x="387928" y="2133600"/>
            <a:ext cx="11097490" cy="3777622"/>
          </a:xfrm>
          <a:prstGeom prst="rect">
            <a:avLst/>
          </a:prstGeom>
        </p:spPr>
        <p:txBody>
          <a:bodyPr>
            <a:normAutofit/>
          </a:bodyPr>
          <a:lstStyle/>
          <a:p>
            <a:pPr lvl="1"/>
            <a:r>
              <a:rPr lang="fr-FR" dirty="0"/>
              <a:t>Développer la maitrise didactique de la construction des savoirs relatifs aux nombres décimaux</a:t>
            </a:r>
          </a:p>
          <a:p>
            <a:pPr lvl="1"/>
            <a:r>
              <a:rPr lang="fr-FR" dirty="0"/>
              <a:t>Développer le sens critique sur des progressions ou programmations « clé en main »</a:t>
            </a:r>
          </a:p>
          <a:p>
            <a:pPr lvl="1"/>
            <a:r>
              <a:rPr lang="fr-FR" dirty="0"/>
              <a:t>Développer la formation à l’utilisation des manuels</a:t>
            </a:r>
          </a:p>
          <a:p>
            <a:pPr lvl="1"/>
            <a:r>
              <a:rPr lang="fr-FR" dirty="0"/>
              <a:t>Apporter un élément de culture commune</a:t>
            </a:r>
          </a:p>
          <a:p>
            <a:pPr lvl="1"/>
            <a:r>
              <a:rPr lang="fr-FR" dirty="0"/>
              <a:t>Questionner ses gestes professionnels</a:t>
            </a:r>
          </a:p>
          <a:p>
            <a:pPr lvl="1"/>
            <a:r>
              <a:rPr lang="fr-FR" dirty="0"/>
              <a:t>Donner envie de modifier sa pratique</a:t>
            </a:r>
          </a:p>
          <a:p>
            <a:pPr marL="457200" lvl="1" indent="0">
              <a:buNone/>
            </a:pPr>
            <a:endParaRPr lang="fr-FR" dirty="0"/>
          </a:p>
          <a:p>
            <a:endParaRPr lang="fr-FR" dirty="0"/>
          </a:p>
          <a:p>
            <a:pPr marL="0" indent="0">
              <a:buNone/>
            </a:pPr>
            <a:endParaRPr lang="fr-FR" dirty="0"/>
          </a:p>
        </p:txBody>
      </p:sp>
    </p:spTree>
    <p:extLst>
      <p:ext uri="{BB962C8B-B14F-4D97-AF65-F5344CB8AC3E}">
        <p14:creationId xmlns:p14="http://schemas.microsoft.com/office/powerpoint/2010/main" val="2769218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70133" y="347585"/>
            <a:ext cx="4708092" cy="888550"/>
          </a:xfrm>
        </p:spPr>
        <p:txBody>
          <a:bodyPr/>
          <a:lstStyle/>
          <a:p>
            <a:r>
              <a:rPr lang="fr-FR" dirty="0"/>
              <a:t>D’autres OUTILS </a:t>
            </a:r>
          </a:p>
        </p:txBody>
      </p:sp>
      <p:sp>
        <p:nvSpPr>
          <p:cNvPr id="4" name="Espace réservé de la date 3"/>
          <p:cNvSpPr>
            <a:spLocks noGrp="1"/>
          </p:cNvSpPr>
          <p:nvPr>
            <p:ph type="dt" sz="half" idx="10"/>
          </p:nvPr>
        </p:nvSpPr>
        <p:spPr/>
        <p:txBody>
          <a:bodyPr/>
          <a:lstStyle/>
          <a:p>
            <a:fld id="{75613B6B-AACA-40DA-8DD6-78D811379733}" type="datetime1">
              <a:rPr lang="fr-FR" smtClean="0">
                <a:solidFill>
                  <a:prstClr val="black"/>
                </a:solidFill>
              </a:rPr>
              <a:t>02/10/2018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20</a:t>
            </a:fld>
            <a:endParaRPr lang="fr-FR">
              <a:solidFill>
                <a:prstClr val="black"/>
              </a:solidFill>
            </a:endParaRPr>
          </a:p>
        </p:txBody>
      </p:sp>
      <p:graphicFrame>
        <p:nvGraphicFramePr>
          <p:cNvPr id="7" name="Espace réservé du contenu 6"/>
          <p:cNvGraphicFramePr>
            <a:graphicFrameLocks noGrp="1" noChangeAspect="1"/>
          </p:cNvGraphicFramePr>
          <p:nvPr>
            <p:ph sz="quarter" idx="13"/>
            <p:extLst>
              <p:ext uri="{D42A27DB-BD31-4B8C-83A1-F6EECF244321}">
                <p14:modId xmlns:p14="http://schemas.microsoft.com/office/powerpoint/2010/main" val="667250616"/>
              </p:ext>
            </p:extLst>
          </p:nvPr>
        </p:nvGraphicFramePr>
        <p:xfrm>
          <a:off x="270934" y="0"/>
          <a:ext cx="4690534" cy="6638766"/>
        </p:xfrm>
        <a:graphic>
          <a:graphicData uri="http://schemas.openxmlformats.org/presentationml/2006/ole">
            <mc:AlternateContent xmlns:mc="http://schemas.openxmlformats.org/markup-compatibility/2006">
              <mc:Choice xmlns:v="urn:schemas-microsoft-com:vml" Requires="v">
                <p:oleObj spid="_x0000_s4102" name="Acrobat Document" r:id="rId3" imgW="4533711" imgH="6415997" progId="AcroExch.Document.DC">
                  <p:embed/>
                </p:oleObj>
              </mc:Choice>
              <mc:Fallback>
                <p:oleObj name="Acrobat Document" r:id="rId3" imgW="4533711" imgH="6415997" progId="AcroExch.Document.DC">
                  <p:embed/>
                  <p:pic>
                    <p:nvPicPr>
                      <p:cNvPr id="0" name=""/>
                      <p:cNvPicPr/>
                      <p:nvPr/>
                    </p:nvPicPr>
                    <p:blipFill>
                      <a:blip r:embed="rId4"/>
                      <a:stretch>
                        <a:fillRect/>
                      </a:stretch>
                    </p:blipFill>
                    <p:spPr>
                      <a:xfrm>
                        <a:off x="270934" y="0"/>
                        <a:ext cx="4690534" cy="6638766"/>
                      </a:xfrm>
                      <a:prstGeom prst="rect">
                        <a:avLst/>
                      </a:prstGeom>
                    </p:spPr>
                  </p:pic>
                </p:oleObj>
              </mc:Fallback>
            </mc:AlternateContent>
          </a:graphicData>
        </a:graphic>
      </p:graphicFrame>
    </p:spTree>
    <p:extLst>
      <p:ext uri="{BB962C8B-B14F-4D97-AF65-F5344CB8AC3E}">
        <p14:creationId xmlns:p14="http://schemas.microsoft.com/office/powerpoint/2010/main" val="9890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87670" y="652384"/>
            <a:ext cx="3234267" cy="786950"/>
          </a:xfrm>
        </p:spPr>
        <p:txBody>
          <a:bodyPr/>
          <a:lstStyle/>
          <a:p>
            <a:r>
              <a:rPr lang="fr-FR" dirty="0"/>
              <a:t>D’autres aides </a:t>
            </a:r>
          </a:p>
        </p:txBody>
      </p:sp>
      <p:sp>
        <p:nvSpPr>
          <p:cNvPr id="4" name="Espace réservé de la date 3"/>
          <p:cNvSpPr>
            <a:spLocks noGrp="1"/>
          </p:cNvSpPr>
          <p:nvPr>
            <p:ph type="dt" sz="half" idx="10"/>
          </p:nvPr>
        </p:nvSpPr>
        <p:spPr/>
        <p:txBody>
          <a:bodyPr/>
          <a:lstStyle/>
          <a:p>
            <a:fld id="{75613B6B-AACA-40DA-8DD6-78D811379733}" type="datetime1">
              <a:rPr lang="fr-FR" smtClean="0">
                <a:solidFill>
                  <a:prstClr val="black"/>
                </a:solidFill>
              </a:rPr>
              <a:t>02/10/2018</a:t>
            </a:fld>
            <a:endParaRPr lang="fr-FR">
              <a:solidFill>
                <a:prstClr val="black"/>
              </a:solidFill>
            </a:endParaRPr>
          </a:p>
        </p:txBody>
      </p:sp>
      <p:sp>
        <p:nvSpPr>
          <p:cNvPr id="5" name="Espace réservé du pied de page 4"/>
          <p:cNvSpPr>
            <a:spLocks noGrp="1"/>
          </p:cNvSpPr>
          <p:nvPr>
            <p:ph type="ftr" sz="quarter" idx="11"/>
          </p:nvPr>
        </p:nvSpPr>
        <p:spPr>
          <a:xfrm>
            <a:off x="360315" y="6340473"/>
            <a:ext cx="6672887" cy="365125"/>
          </a:xfrm>
        </p:spPr>
        <p:txBody>
          <a:bodyPr/>
          <a:lstStyle/>
          <a:p>
            <a:r>
              <a:rPr lang="fr-FR" dirty="0">
                <a:solidFill>
                  <a:prstClr val="black"/>
                </a:solidFill>
              </a:rPr>
              <a:t>circonscription de WITTELSHEIM année 17-18 document  revisité à la suite du séminaire 2018</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21</a:t>
            </a:fld>
            <a:endParaRPr lang="fr-FR">
              <a:solidFill>
                <a:prstClr val="black"/>
              </a:solidFill>
            </a:endParaRPr>
          </a:p>
        </p:txBody>
      </p:sp>
      <p:graphicFrame>
        <p:nvGraphicFramePr>
          <p:cNvPr id="8" name="Espace réservé du contenu 7"/>
          <p:cNvGraphicFramePr>
            <a:graphicFrameLocks noGrp="1" noChangeAspect="1"/>
          </p:cNvGraphicFramePr>
          <p:nvPr>
            <p:ph sz="quarter" idx="13"/>
            <p:extLst>
              <p:ext uri="{D42A27DB-BD31-4B8C-83A1-F6EECF244321}">
                <p14:modId xmlns:p14="http://schemas.microsoft.com/office/powerpoint/2010/main" val="2577200399"/>
              </p:ext>
            </p:extLst>
          </p:nvPr>
        </p:nvGraphicFramePr>
        <p:xfrm>
          <a:off x="360315" y="372532"/>
          <a:ext cx="4143952" cy="5866262"/>
        </p:xfrm>
        <a:graphic>
          <a:graphicData uri="http://schemas.openxmlformats.org/presentationml/2006/ole">
            <mc:AlternateContent xmlns:mc="http://schemas.openxmlformats.org/markup-compatibility/2006">
              <mc:Choice xmlns:v="urn:schemas-microsoft-com:vml" Requires="v">
                <p:oleObj spid="_x0000_s5126" name="Acrobat Document" r:id="rId3" imgW="4533711" imgH="6415997" progId="AcroExch.Document.DC">
                  <p:embed/>
                </p:oleObj>
              </mc:Choice>
              <mc:Fallback>
                <p:oleObj name="Acrobat Document" r:id="rId3" imgW="4533711" imgH="6415997" progId="AcroExch.Document.DC">
                  <p:embed/>
                  <p:pic>
                    <p:nvPicPr>
                      <p:cNvPr id="0" name=""/>
                      <p:cNvPicPr/>
                      <p:nvPr/>
                    </p:nvPicPr>
                    <p:blipFill>
                      <a:blip r:embed="rId4"/>
                      <a:stretch>
                        <a:fillRect/>
                      </a:stretch>
                    </p:blipFill>
                    <p:spPr>
                      <a:xfrm>
                        <a:off x="360315" y="372532"/>
                        <a:ext cx="4143952" cy="5866262"/>
                      </a:xfrm>
                      <a:prstGeom prst="rect">
                        <a:avLst/>
                      </a:prstGeom>
                    </p:spPr>
                  </p:pic>
                </p:oleObj>
              </mc:Fallback>
            </mc:AlternateContent>
          </a:graphicData>
        </a:graphic>
      </p:graphicFrame>
    </p:spTree>
    <p:extLst>
      <p:ext uri="{BB962C8B-B14F-4D97-AF65-F5344CB8AC3E}">
        <p14:creationId xmlns:p14="http://schemas.microsoft.com/office/powerpoint/2010/main" val="875413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1238858"/>
          </a:xfrm>
        </p:spPr>
        <p:txBody>
          <a:bodyPr>
            <a:normAutofit/>
          </a:bodyPr>
          <a:lstStyle/>
          <a:p>
            <a:r>
              <a:rPr lang="fr-FR" dirty="0"/>
              <a:t>1.LES DOCUMENTS D'Accompagnement :  Un plan commun </a:t>
            </a:r>
            <a:endParaRPr lang="fr-FR" sz="2000" dirty="0"/>
          </a:p>
        </p:txBody>
      </p:sp>
      <p:sp>
        <p:nvSpPr>
          <p:cNvPr id="3" name="Espace réservé du contenu 2"/>
          <p:cNvSpPr>
            <a:spLocks noGrp="1"/>
          </p:cNvSpPr>
          <p:nvPr>
            <p:ph sz="quarter" idx="13"/>
          </p:nvPr>
        </p:nvSpPr>
        <p:spPr>
          <a:xfrm>
            <a:off x="600075" y="2014538"/>
            <a:ext cx="10678151" cy="3776661"/>
          </a:xfrm>
        </p:spPr>
        <p:txBody>
          <a:bodyPr>
            <a:normAutofit/>
          </a:bodyPr>
          <a:lstStyle/>
          <a:p>
            <a:r>
              <a:rPr lang="fr-FR" cap="none" dirty="0">
                <a:latin typeface="Times New Roman" panose="02020603050405020304" pitchFamily="18" charset="0"/>
                <a:cs typeface="Times New Roman" panose="02020603050405020304" pitchFamily="18" charset="0"/>
              </a:rPr>
              <a:t>Introduction                                                                                                     </a:t>
            </a:r>
          </a:p>
          <a:p>
            <a:r>
              <a:rPr lang="fr-FR" cap="none" dirty="0">
                <a:latin typeface="Times New Roman" panose="02020603050405020304" pitchFamily="18" charset="0"/>
                <a:cs typeface="Times New Roman" panose="02020603050405020304" pitchFamily="18" charset="0"/>
              </a:rPr>
              <a:t>Objectifs                                                               </a:t>
            </a:r>
          </a:p>
          <a:p>
            <a:r>
              <a:rPr lang="fr-FR" cap="none" dirty="0">
                <a:latin typeface="Times New Roman" panose="02020603050405020304" pitchFamily="18" charset="0"/>
                <a:cs typeface="Times New Roman" panose="02020603050405020304" pitchFamily="18" charset="0"/>
              </a:rPr>
              <a:t>Progressivité  des apprentissages </a:t>
            </a:r>
          </a:p>
          <a:p>
            <a:r>
              <a:rPr lang="fr-FR" cap="none" dirty="0">
                <a:latin typeface="Times New Roman" panose="02020603050405020304" pitchFamily="18" charset="0"/>
                <a:cs typeface="Times New Roman" panose="02020603050405020304" pitchFamily="18" charset="0"/>
              </a:rPr>
              <a:t>Stratégies d’enseignement (éléments pouvant servir pour enseigner) </a:t>
            </a:r>
          </a:p>
          <a:p>
            <a:r>
              <a:rPr lang="fr-FR" cap="none" dirty="0">
                <a:latin typeface="Times New Roman" panose="02020603050405020304" pitchFamily="18" charset="0"/>
                <a:cs typeface="Times New Roman" panose="02020603050405020304" pitchFamily="18" charset="0"/>
              </a:rPr>
              <a:t>Exemples de situation d’apprentissage. </a:t>
            </a:r>
          </a:p>
          <a:p>
            <a:pPr marL="0" indent="0">
              <a:buNone/>
            </a:pPr>
            <a:r>
              <a:rPr lang="fr-FR" i="1" cap="none" dirty="0">
                <a:solidFill>
                  <a:srgbClr val="FF0000"/>
                </a:solidFill>
                <a:latin typeface="Times New Roman" panose="02020603050405020304" pitchFamily="18" charset="0"/>
                <a:cs typeface="Times New Roman" panose="02020603050405020304" pitchFamily="18" charset="0"/>
              </a:rPr>
              <a:t>Une volonté de produire des documents d’accompagnement accessibles à tout PE.</a:t>
            </a:r>
            <a:br>
              <a:rPr lang="fr-FR" i="1" cap="none" dirty="0">
                <a:solidFill>
                  <a:srgbClr val="FF0000"/>
                </a:solidFill>
                <a:latin typeface="Times New Roman" panose="02020603050405020304" pitchFamily="18" charset="0"/>
                <a:cs typeface="Times New Roman" panose="02020603050405020304" pitchFamily="18" charset="0"/>
              </a:rPr>
            </a:br>
            <a:endParaRPr lang="fr-FR" i="1" cap="none" dirty="0">
              <a:solidFill>
                <a:srgbClr val="FF0000"/>
              </a:solidFill>
              <a:latin typeface="Times New Roman" panose="02020603050405020304" pitchFamily="18" charset="0"/>
              <a:cs typeface="Times New Roman" panose="02020603050405020304" pitchFamily="18" charset="0"/>
            </a:endParaRPr>
          </a:p>
        </p:txBody>
      </p:sp>
      <p:sp>
        <p:nvSpPr>
          <p:cNvPr id="4" name="Espace réservé du pied de page 3"/>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3</a:t>
            </a:fld>
            <a:endParaRPr lang="fr-FR">
              <a:solidFill>
                <a:prstClr val="black"/>
              </a:solidFill>
            </a:endParaRPr>
          </a:p>
        </p:txBody>
      </p:sp>
      <p:sp>
        <p:nvSpPr>
          <p:cNvPr id="6" name="Espace réservé de la date 5"/>
          <p:cNvSpPr>
            <a:spLocks noGrp="1"/>
          </p:cNvSpPr>
          <p:nvPr>
            <p:ph type="dt" sz="half" idx="10"/>
          </p:nvPr>
        </p:nvSpPr>
        <p:spPr/>
        <p:txBody>
          <a:bodyPr/>
          <a:lstStyle/>
          <a:p>
            <a:fld id="{06522810-6E1E-4541-8DD5-4C702A5278E3}" type="datetime1">
              <a:rPr lang="fr-FR" smtClean="0">
                <a:solidFill>
                  <a:prstClr val="black"/>
                </a:solidFill>
              </a:rPr>
              <a:t>02/10/2018</a:t>
            </a:fld>
            <a:endParaRPr lang="fr-FR">
              <a:solidFill>
                <a:prstClr val="black"/>
              </a:solidFill>
            </a:endParaRPr>
          </a:p>
        </p:txBody>
      </p:sp>
    </p:spTree>
    <p:extLst>
      <p:ext uri="{BB962C8B-B14F-4D97-AF65-F5344CB8AC3E}">
        <p14:creationId xmlns:p14="http://schemas.microsoft.com/office/powerpoint/2010/main" val="34203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5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quarter" idx="13"/>
            <p:extLst>
              <p:ext uri="{D42A27DB-BD31-4B8C-83A1-F6EECF244321}">
                <p14:modId xmlns:p14="http://schemas.microsoft.com/office/powerpoint/2010/main" val="3005768900"/>
              </p:ext>
            </p:extLst>
          </p:nvPr>
        </p:nvGraphicFramePr>
        <p:xfrm>
          <a:off x="0" y="152401"/>
          <a:ext cx="12112668" cy="6999378"/>
        </p:xfrm>
        <a:graphic>
          <a:graphicData uri="http://schemas.openxmlformats.org/drawingml/2006/table">
            <a:tbl>
              <a:tblPr firstRow="1" firstCol="1" bandRow="1">
                <a:tableStyleId>{5C22544A-7EE6-4342-B048-85BDC9FD1C3A}</a:tableStyleId>
              </a:tblPr>
              <a:tblGrid>
                <a:gridCol w="3207224">
                  <a:extLst>
                    <a:ext uri="{9D8B030D-6E8A-4147-A177-3AD203B41FA5}">
                      <a16:colId xmlns:a16="http://schemas.microsoft.com/office/drawing/2014/main" val="20000"/>
                    </a:ext>
                  </a:extLst>
                </a:gridCol>
                <a:gridCol w="586854">
                  <a:extLst>
                    <a:ext uri="{9D8B030D-6E8A-4147-A177-3AD203B41FA5}">
                      <a16:colId xmlns:a16="http://schemas.microsoft.com/office/drawing/2014/main" val="20001"/>
                    </a:ext>
                  </a:extLst>
                </a:gridCol>
                <a:gridCol w="8318590">
                  <a:extLst>
                    <a:ext uri="{9D8B030D-6E8A-4147-A177-3AD203B41FA5}">
                      <a16:colId xmlns:a16="http://schemas.microsoft.com/office/drawing/2014/main" val="20002"/>
                    </a:ext>
                  </a:extLst>
                </a:gridCol>
              </a:tblGrid>
              <a:tr h="621321">
                <a:tc>
                  <a:txBody>
                    <a:bodyPr/>
                    <a:lstStyle/>
                    <a:p>
                      <a:pPr>
                        <a:lnSpc>
                          <a:spcPct val="107000"/>
                        </a:lnSpc>
                        <a:spcAft>
                          <a:spcPts val="0"/>
                        </a:spcAft>
                      </a:pPr>
                      <a:r>
                        <a:rPr lang="fr-FR" sz="1100" dirty="0">
                          <a:solidFill>
                            <a:schemeClr val="accent1">
                              <a:lumMod val="75000"/>
                            </a:schemeClr>
                          </a:solidFill>
                          <a:effectLst/>
                          <a:latin typeface="+mn-lt"/>
                        </a:rPr>
                        <a:t>CYCLE II</a:t>
                      </a:r>
                      <a:endParaRPr lang="fr-FR" sz="1100" dirty="0">
                        <a:solidFill>
                          <a:schemeClr val="tx1"/>
                        </a:solidFill>
                        <a:effectLst/>
                        <a:latin typeface="+mn-lt"/>
                        <a:ea typeface="Calibri" panose="020F0502020204030204" pitchFamily="34" charset="0"/>
                        <a:cs typeface="Times New Roman" panose="02020603050405020304" pitchFamily="18" charset="0"/>
                        <a:hlinkClick r:id="" action="ppaction://noaction"/>
                      </a:endParaRPr>
                    </a:p>
                    <a:p>
                      <a:pPr>
                        <a:lnSpc>
                          <a:spcPct val="107000"/>
                        </a:lnSpc>
                        <a:spcAft>
                          <a:spcPts val="0"/>
                        </a:spcAft>
                      </a:pPr>
                      <a:r>
                        <a:rPr lang="fr-FR" sz="1200" dirty="0">
                          <a:solidFill>
                            <a:schemeClr val="tx1"/>
                          </a:solidFill>
                          <a:effectLst/>
                          <a:latin typeface="+mn-lt"/>
                          <a:ea typeface="Calibri" panose="020F0502020204030204" pitchFamily="34" charset="0"/>
                          <a:cs typeface="Times New Roman" panose="02020603050405020304" pitchFamily="18" charset="0"/>
                          <a:hlinkClick r:id="" action="ppaction://noaction"/>
                        </a:rPr>
                        <a:t>http://eduscol.education.fr/cid102696/ressources-maths-cycle-2.html</a:t>
                      </a:r>
                      <a:endParaRPr lang="fr-FR"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a:lnSpc>
                          <a:spcPct val="107000"/>
                        </a:lnSpc>
                        <a:spcAft>
                          <a:spcPts val="0"/>
                        </a:spcAft>
                      </a:pPr>
                      <a:r>
                        <a:rPr lang="fr-FR" sz="1100" dirty="0">
                          <a:solidFill>
                            <a:schemeClr val="accent6">
                              <a:lumMod val="75000"/>
                            </a:schemeClr>
                          </a:solidFill>
                          <a:effectLst/>
                          <a:latin typeface="+mn-lt"/>
                        </a:rPr>
                        <a:t>CYCLE III </a:t>
                      </a:r>
                    </a:p>
                    <a:p>
                      <a:pPr>
                        <a:lnSpc>
                          <a:spcPct val="107000"/>
                        </a:lnSpc>
                        <a:spcAft>
                          <a:spcPts val="0"/>
                        </a:spcAft>
                      </a:pPr>
                      <a:r>
                        <a:rPr lang="fr-FR" sz="1200" dirty="0">
                          <a:solidFill>
                            <a:schemeClr val="tx1"/>
                          </a:solidFill>
                          <a:effectLst/>
                          <a:latin typeface="+mn-lt"/>
                          <a:hlinkClick r:id="rId3"/>
                        </a:rPr>
                        <a:t>http://eduscol.education.fr/cid101461/ressources-maths-cycle-3.html</a:t>
                      </a:r>
                      <a:endParaRPr lang="fr-FR" sz="1200" dirty="0">
                        <a:solidFill>
                          <a:schemeClr val="tx1"/>
                        </a:solidFill>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fr-FR"/>
                    </a:p>
                  </a:txBody>
                  <a:tcPr/>
                </a:tc>
                <a:extLst>
                  <a:ext uri="{0D108BD9-81ED-4DB2-BD59-A6C34878D82A}">
                    <a16:rowId xmlns:a16="http://schemas.microsoft.com/office/drawing/2014/main" val="10000"/>
                  </a:ext>
                </a:extLst>
              </a:tr>
              <a:tr h="343116">
                <a:tc gridSpan="3">
                  <a:txBody>
                    <a:bodyPr/>
                    <a:lstStyle/>
                    <a:p>
                      <a:pPr algn="ctr">
                        <a:lnSpc>
                          <a:spcPct val="107000"/>
                        </a:lnSpc>
                        <a:spcAft>
                          <a:spcPts val="0"/>
                        </a:spcAft>
                      </a:pPr>
                      <a:r>
                        <a:rPr lang="fr-FR" sz="2000" b="0" i="1" dirty="0">
                          <a:solidFill>
                            <a:srgbClr val="FF0000"/>
                          </a:solidFill>
                          <a:effectLst/>
                          <a:latin typeface="+mn-lt"/>
                        </a:rPr>
                        <a:t> </a:t>
                      </a:r>
                      <a:r>
                        <a:rPr lang="fr-FR" sz="1400" b="0" i="0" dirty="0">
                          <a:solidFill>
                            <a:schemeClr val="tx1"/>
                          </a:solidFill>
                          <a:effectLst/>
                          <a:latin typeface="+mn-lt"/>
                        </a:rPr>
                        <a:t>LE CALCUL</a:t>
                      </a:r>
                      <a:r>
                        <a:rPr lang="fr-FR" sz="1400" b="0" i="0" baseline="0" dirty="0">
                          <a:solidFill>
                            <a:schemeClr val="tx1"/>
                          </a:solidFill>
                          <a:effectLst/>
                          <a:latin typeface="+mn-lt"/>
                        </a:rPr>
                        <a:t>  AUX CYCLES 2 ET 3</a:t>
                      </a:r>
                      <a:r>
                        <a:rPr lang="fr-FR" sz="2000" dirty="0">
                          <a:solidFill>
                            <a:schemeClr val="tx1"/>
                          </a:solidFill>
                          <a:effectLst/>
                          <a:latin typeface="+mn-lt"/>
                        </a:rPr>
                        <a:t> </a:t>
                      </a:r>
                      <a:r>
                        <a:rPr lang="fr-FR" sz="1000" dirty="0">
                          <a:solidFill>
                            <a:schemeClr val="accent1">
                              <a:lumMod val="60000"/>
                              <a:lumOff val="40000"/>
                            </a:schemeClr>
                          </a:solidFill>
                          <a:effectLst/>
                          <a:latin typeface="+mn-lt"/>
                        </a:rPr>
                        <a:t>http://cache.media.eduscol.education.fr/file/Nombres_et_calculs/99/2/RA16_C2C3_MATH_math_calc_c2c3_N.D_600992.pdf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677729">
                <a:tc gridSpan="2">
                  <a:txBody>
                    <a:bodyPr/>
                    <a:lstStyle/>
                    <a:p>
                      <a:pPr>
                        <a:lnSpc>
                          <a:spcPct val="107000"/>
                        </a:lnSpc>
                        <a:spcAft>
                          <a:spcPts val="0"/>
                        </a:spcAft>
                      </a:pPr>
                      <a:r>
                        <a:rPr lang="fr-FR" sz="1400" b="0" dirty="0">
                          <a:solidFill>
                            <a:schemeClr val="accent1">
                              <a:lumMod val="50000"/>
                            </a:schemeClr>
                          </a:solidFill>
                          <a:effectLst/>
                          <a:latin typeface="+mn-lt"/>
                        </a:rPr>
                        <a:t>LE CALCUL EN LIGNE AU CYCLE II</a:t>
                      </a:r>
                    </a:p>
                    <a:p>
                      <a:pPr>
                        <a:lnSpc>
                          <a:spcPct val="107000"/>
                        </a:lnSpc>
                        <a:spcAft>
                          <a:spcPts val="0"/>
                        </a:spcAft>
                      </a:pPr>
                      <a:r>
                        <a:rPr lang="fr-FR" sz="1000" b="0" dirty="0">
                          <a:solidFill>
                            <a:schemeClr val="accent1">
                              <a:lumMod val="50000"/>
                            </a:schemeClr>
                          </a:solidFill>
                          <a:effectLst/>
                          <a:latin typeface="+mn-lt"/>
                          <a:ea typeface="Calibri" panose="020F0502020204030204" pitchFamily="34" charset="0"/>
                          <a:cs typeface="Times New Roman" panose="02020603050405020304" pitchFamily="18" charset="0"/>
                          <a:hlinkClick r:id="rId4"/>
                        </a:rPr>
                        <a:t>http://cache.media.eduscol.education.fr/file/Mathematiques/87/9/RA16_C2_MATHS_calcul_en_ligne_587879.pdf</a:t>
                      </a:r>
                      <a:endParaRPr lang="fr-FR" sz="1000" b="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nSpc>
                          <a:spcPct val="107000"/>
                        </a:lnSpc>
                        <a:spcAft>
                          <a:spcPts val="0"/>
                        </a:spcAft>
                      </a:pPr>
                      <a:endPar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fr-FR" sz="1400" dirty="0">
                          <a:solidFill>
                            <a:schemeClr val="accent6">
                              <a:lumMod val="75000"/>
                            </a:schemeClr>
                          </a:solidFill>
                          <a:effectLst/>
                          <a:latin typeface="+mn-lt"/>
                        </a:rPr>
                        <a:t>LE CALCUL EN LIGNE AU CYCLE III</a:t>
                      </a:r>
                    </a:p>
                    <a:p>
                      <a:pPr>
                        <a:lnSpc>
                          <a:spcPct val="107000"/>
                        </a:lnSpc>
                        <a:spcAft>
                          <a:spcPts val="0"/>
                        </a:spcAft>
                      </a:pPr>
                      <a:r>
                        <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hlinkClick r:id="rId5"/>
                        </a:rPr>
                        <a:t>http://cache.media.eduscol.education.fr/file/Nombres_et_calculs/00/2/RA_16_C3_MATH_calcul_ligne_c3_N.D_601002.pdf</a:t>
                      </a:r>
                      <a:endPar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678184">
                <a:tc gridSpan="2">
                  <a:txBody>
                    <a:bodyPr/>
                    <a:lstStyle/>
                    <a:p>
                      <a:pPr>
                        <a:lnSpc>
                          <a:spcPct val="107000"/>
                        </a:lnSpc>
                        <a:spcAft>
                          <a:spcPts val="0"/>
                        </a:spcAft>
                      </a:pPr>
                      <a:r>
                        <a:rPr lang="fr-FR" sz="2000" dirty="0">
                          <a:solidFill>
                            <a:schemeClr val="accent1">
                              <a:lumMod val="50000"/>
                            </a:schemeClr>
                          </a:solidFill>
                          <a:effectLst/>
                          <a:latin typeface="+mn-lt"/>
                        </a:rPr>
                        <a:t> </a:t>
                      </a:r>
                      <a:endParaRPr lang="fr-FR" sz="200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nSpc>
                          <a:spcPct val="107000"/>
                        </a:lnSpc>
                        <a:spcAft>
                          <a:spcPts val="0"/>
                        </a:spcAft>
                      </a:pPr>
                      <a:endPar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fr-FR" sz="1400" dirty="0">
                          <a:solidFill>
                            <a:schemeClr val="accent6">
                              <a:lumMod val="75000"/>
                            </a:schemeClr>
                          </a:solidFill>
                          <a:effectLst/>
                          <a:latin typeface="+mn-lt"/>
                        </a:rPr>
                        <a:t>FRACTIONS ET NOMBRES DÉCIMAUX AU CYCLE III</a:t>
                      </a:r>
                    </a:p>
                    <a:p>
                      <a:pPr>
                        <a:lnSpc>
                          <a:spcPct val="107000"/>
                        </a:lnSpc>
                        <a:spcAft>
                          <a:spcPts val="0"/>
                        </a:spcAft>
                      </a:pPr>
                      <a:r>
                        <a:rPr lang="fr-FR" sz="1100" dirty="0">
                          <a:solidFill>
                            <a:schemeClr val="accent6">
                              <a:lumMod val="75000"/>
                            </a:schemeClr>
                          </a:solidFill>
                          <a:effectLst/>
                          <a:latin typeface="+mn-lt"/>
                          <a:hlinkClick r:id="rId6"/>
                        </a:rPr>
                        <a:t>http://cache.media.eduscol.education.fr/file/Fractions_et_decimaux/60/1/RA16_C3_MATH_frac_dec_doc_maitre_V2_681601.pdf</a:t>
                      </a:r>
                      <a:endParaRPr lang="fr-FR" sz="1100" dirty="0">
                        <a:solidFill>
                          <a:schemeClr val="accent6">
                            <a:lumMod val="75000"/>
                          </a:schemeClr>
                        </a:solidFill>
                        <a:effectLst/>
                        <a:latin typeface="+mn-lt"/>
                      </a:endParaRPr>
                    </a:p>
                    <a:p>
                      <a:pPr>
                        <a:lnSpc>
                          <a:spcPct val="107000"/>
                        </a:lnSpc>
                        <a:spcAft>
                          <a:spcPts val="0"/>
                        </a:spcAft>
                      </a:pP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Annexe1découverte des fractions</a:t>
                      </a:r>
                      <a:r>
                        <a:rPr lang="fr-FR" sz="1400" baseline="0" dirty="0">
                          <a:solidFill>
                            <a:schemeClr val="accent6">
                              <a:lumMod val="75000"/>
                            </a:schemeClr>
                          </a:solidFill>
                          <a:effectLst/>
                          <a:latin typeface="+mn-lt"/>
                          <a:ea typeface="Calibri" panose="020F0502020204030204" pitchFamily="34" charset="0"/>
                          <a:cs typeface="Times New Roman" panose="02020603050405020304" pitchFamily="18" charset="0"/>
                        </a:rPr>
                        <a:t> </a:t>
                      </a:r>
                      <a:r>
                        <a:rPr lang="fr-FR" sz="1000" baseline="0" dirty="0">
                          <a:solidFill>
                            <a:schemeClr val="accent6">
                              <a:lumMod val="75000"/>
                            </a:schemeClr>
                          </a:solidFill>
                          <a:effectLst/>
                          <a:latin typeface="+mn-lt"/>
                          <a:ea typeface="Calibri" panose="020F0502020204030204" pitchFamily="34" charset="0"/>
                          <a:cs typeface="Times New Roman" panose="02020603050405020304" pitchFamily="18" charset="0"/>
                          <a:hlinkClick r:id="rId7"/>
                        </a:rPr>
                        <a:t>http://cache.media.education.gouv.fr/file/Fractions_et_decimaux/41/8/RA16_C3_MATH_frac_dec_annexe_2_673418.pdf</a:t>
                      </a:r>
                      <a:endParaRPr lang="fr-FR" sz="1000" baseline="0" dirty="0">
                        <a:solidFill>
                          <a:schemeClr val="accent6">
                            <a:lumMod val="75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Annexe2 de la fraction simple à la fraction décimale</a:t>
                      </a:r>
                    </a:p>
                    <a:p>
                      <a:pPr>
                        <a:lnSpc>
                          <a:spcPct val="107000"/>
                        </a:lnSpc>
                        <a:spcAft>
                          <a:spcPts val="0"/>
                        </a:spcAft>
                      </a:pPr>
                      <a:r>
                        <a:rPr lang="fr-FR" sz="1000" dirty="0">
                          <a:solidFill>
                            <a:schemeClr val="accent6">
                              <a:lumMod val="75000"/>
                            </a:schemeClr>
                          </a:solidFill>
                          <a:effectLst/>
                          <a:latin typeface="+mn-lt"/>
                          <a:ea typeface="Calibri" panose="020F0502020204030204" pitchFamily="34" charset="0"/>
                          <a:cs typeface="Times New Roman" panose="02020603050405020304" pitchFamily="18" charset="0"/>
                          <a:hlinkClick r:id="rId7"/>
                        </a:rPr>
                        <a:t>http://cache.media.education.gouv.fr/file/Fractions_et_decimaux/41/8/RA16_C3_MATH_frac_dec_annexe_2_673418.pdf</a:t>
                      </a:r>
                      <a:endPar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Annexe3 introduction de l’écriture à virgule</a:t>
                      </a:r>
                      <a:r>
                        <a:rPr lang="fr-FR" sz="1400" baseline="0" dirty="0">
                          <a:solidFill>
                            <a:schemeClr val="accent6">
                              <a:lumMod val="75000"/>
                            </a:schemeClr>
                          </a:solidFill>
                          <a:effectLst/>
                          <a:latin typeface="+mn-lt"/>
                          <a:ea typeface="Calibri" panose="020F0502020204030204" pitchFamily="34" charset="0"/>
                          <a:cs typeface="Times New Roman" panose="02020603050405020304" pitchFamily="18" charset="0"/>
                        </a:rPr>
                        <a:t> - </a:t>
                      </a: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Annexe4 la glissière à nombre</a:t>
                      </a:r>
                    </a:p>
                    <a:p>
                      <a:pPr>
                        <a:lnSpc>
                          <a:spcPct val="107000"/>
                        </a:lnSpc>
                        <a:spcAft>
                          <a:spcPts val="0"/>
                        </a:spcAft>
                      </a:pPr>
                      <a:r>
                        <a:rPr lang="fr-FR" sz="1000" dirty="0">
                          <a:solidFill>
                            <a:schemeClr val="accent6">
                              <a:lumMod val="75000"/>
                            </a:schemeClr>
                          </a:solidFill>
                          <a:effectLst/>
                          <a:latin typeface="+mn-lt"/>
                          <a:ea typeface="Calibri" panose="020F0502020204030204" pitchFamily="34" charset="0"/>
                          <a:cs typeface="Times New Roman" panose="02020603050405020304" pitchFamily="18" charset="0"/>
                          <a:hlinkClick r:id="rId8"/>
                        </a:rPr>
                        <a:t>http://cache.media.education.gouv.fr/file/Fractions_et_decimaux/42/0/RA16_C3_MATH_frac_dec_annexe_3_673420.pdf</a:t>
                      </a:r>
                      <a:endParaRPr lang="fr-FR" sz="1000" dirty="0">
                        <a:solidFill>
                          <a:schemeClr val="accent6">
                            <a:lumMod val="75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Annexe4 le glisse nombre </a:t>
                      </a:r>
                      <a:r>
                        <a:rPr lang="fr-FR" sz="1000" dirty="0">
                          <a:solidFill>
                            <a:schemeClr val="accent1">
                              <a:lumMod val="60000"/>
                              <a:lumOff val="40000"/>
                            </a:schemeClr>
                          </a:solidFill>
                          <a:effectLst/>
                          <a:latin typeface="+mn-lt"/>
                          <a:ea typeface="Calibri" panose="020F0502020204030204" pitchFamily="34" charset="0"/>
                          <a:cs typeface="Times New Roman" panose="02020603050405020304" pitchFamily="18" charset="0"/>
                          <a:hlinkClick r:id="rId9"/>
                        </a:rPr>
                        <a:t>http://cache.media.education.gouv.fr/file/Fractions_et_decimaux/42/2/RA16_C3_MATH_frac_dec_annexe_4_673422.pdf</a:t>
                      </a:r>
                      <a:endParaRPr lang="fr-FR" sz="1400" dirty="0">
                        <a:solidFill>
                          <a:schemeClr val="accent1">
                            <a:lumMod val="60000"/>
                            <a:lumOff val="40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Annexe5 le guide âne </a:t>
                      </a:r>
                      <a:r>
                        <a:rPr lang="fr-FR" sz="1000" dirty="0">
                          <a:solidFill>
                            <a:schemeClr val="accent6">
                              <a:lumMod val="75000"/>
                            </a:schemeClr>
                          </a:solidFill>
                          <a:effectLst/>
                          <a:latin typeface="+mn-lt"/>
                          <a:ea typeface="Calibri" panose="020F0502020204030204" pitchFamily="34" charset="0"/>
                          <a:cs typeface="Times New Roman" panose="02020603050405020304" pitchFamily="18" charset="0"/>
                          <a:hlinkClick r:id="rId10"/>
                        </a:rPr>
                        <a:t>http://cache.media.education.gouv.fr/file/Fractions_et_decimaux/42/4/RA16_C3_MATH_frac_dec_annexe_5_673424.pdf</a:t>
                      </a:r>
                      <a:endParaRPr lang="fr-FR" sz="1000" dirty="0">
                        <a:solidFill>
                          <a:schemeClr val="accent6">
                            <a:lumMod val="75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1687657">
                <a:tc gridSpan="2">
                  <a:txBody>
                    <a:bodyPr/>
                    <a:lstStyle/>
                    <a:p>
                      <a:pPr>
                        <a:lnSpc>
                          <a:spcPct val="107000"/>
                        </a:lnSpc>
                        <a:spcAft>
                          <a:spcPts val="0"/>
                        </a:spcAft>
                      </a:pPr>
                      <a:r>
                        <a:rPr lang="fr-FR" sz="1400" b="0" dirty="0">
                          <a:solidFill>
                            <a:schemeClr val="accent1">
                              <a:lumMod val="50000"/>
                            </a:schemeClr>
                          </a:solidFill>
                          <a:effectLst/>
                          <a:latin typeface="+mn-lt"/>
                        </a:rPr>
                        <a:t>GRANDEURS ET MESURES AU CYCLE II</a:t>
                      </a:r>
                    </a:p>
                    <a:p>
                      <a:pPr>
                        <a:lnSpc>
                          <a:spcPct val="107000"/>
                        </a:lnSpc>
                        <a:spcAft>
                          <a:spcPts val="0"/>
                        </a:spcAft>
                      </a:pPr>
                      <a:r>
                        <a:rPr lang="fr-FR" sz="1400" b="0" dirty="0">
                          <a:solidFill>
                            <a:schemeClr val="accent1">
                              <a:lumMod val="50000"/>
                            </a:schemeClr>
                          </a:solidFill>
                          <a:effectLst/>
                          <a:latin typeface="+mn-lt"/>
                          <a:ea typeface="Calibri" panose="020F0502020204030204" pitchFamily="34" charset="0"/>
                          <a:cs typeface="Times New Roman" panose="02020603050405020304" pitchFamily="18" charset="0"/>
                        </a:rPr>
                        <a:t>SEANCE SUR LES MASSES</a:t>
                      </a:r>
                    </a:p>
                    <a:p>
                      <a:pPr>
                        <a:lnSpc>
                          <a:spcPct val="107000"/>
                        </a:lnSpc>
                        <a:spcAft>
                          <a:spcPts val="0"/>
                        </a:spcAft>
                      </a:pPr>
                      <a:r>
                        <a:rPr lang="fr-FR" sz="1100" b="0" dirty="0">
                          <a:solidFill>
                            <a:schemeClr val="accent1">
                              <a:lumMod val="50000"/>
                            </a:schemeClr>
                          </a:solidFill>
                          <a:effectLst/>
                          <a:latin typeface="+mn-lt"/>
                          <a:ea typeface="Calibri" panose="020F0502020204030204" pitchFamily="34" charset="0"/>
                          <a:cs typeface="Times New Roman" panose="02020603050405020304" pitchFamily="18" charset="0"/>
                          <a:hlinkClick r:id="rId11"/>
                        </a:rPr>
                        <a:t>http://cache.media.eduscol.education.fr/file/Mathematiques/69/5/RA16_C2_MATHS_grandeur_et_mesures_doc_maitre_587695.pdf</a:t>
                      </a:r>
                      <a:endParaRPr lang="fr-FR" sz="1100" b="0" dirty="0">
                        <a:solidFill>
                          <a:schemeClr val="accent1">
                            <a:lumMod val="50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100" b="0" dirty="0">
                          <a:solidFill>
                            <a:schemeClr val="accent1">
                              <a:lumMod val="50000"/>
                            </a:schemeClr>
                          </a:solidFill>
                          <a:effectLst/>
                          <a:latin typeface="+mn-lt"/>
                          <a:ea typeface="Calibri" panose="020F0502020204030204" pitchFamily="34" charset="0"/>
                          <a:cs typeface="Times New Roman" panose="02020603050405020304" pitchFamily="18" charset="0"/>
                          <a:hlinkClick r:id="rId12"/>
                        </a:rPr>
                        <a:t>http://cache.media.eduscol.education.fr/file/Mathematiques/25/8/RA16_C2_MATHS_grandeur_et_mesures_masses_635258.pdf</a:t>
                      </a:r>
                      <a:endParaRPr lang="fr-FR" sz="1100" b="0" dirty="0">
                        <a:solidFill>
                          <a:schemeClr val="accent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nSpc>
                          <a:spcPct val="107000"/>
                        </a:lnSpc>
                        <a:spcAft>
                          <a:spcPts val="0"/>
                        </a:spcAft>
                      </a:pPr>
                      <a:endPar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fr-FR" sz="1400" dirty="0">
                          <a:solidFill>
                            <a:schemeClr val="accent6">
                              <a:lumMod val="75000"/>
                            </a:schemeClr>
                          </a:solidFill>
                          <a:effectLst/>
                          <a:latin typeface="+mn-lt"/>
                        </a:rPr>
                        <a:t>GRANDEURS ET MESURES AU CYCLE  III</a:t>
                      </a:r>
                    </a:p>
                    <a:p>
                      <a:pPr>
                        <a:lnSpc>
                          <a:spcPct val="107000"/>
                        </a:lnSpc>
                        <a:spcAft>
                          <a:spcPts val="0"/>
                        </a:spcAft>
                      </a:pPr>
                      <a:r>
                        <a:rPr lang="fr-FR" sz="1400" dirty="0">
                          <a:solidFill>
                            <a:schemeClr val="accent6">
                              <a:lumMod val="75000"/>
                            </a:schemeClr>
                          </a:solidFill>
                          <a:effectLst/>
                          <a:latin typeface="+mn-lt"/>
                          <a:ea typeface="Calibri" panose="020F0502020204030204" pitchFamily="34" charset="0"/>
                          <a:cs typeface="Times New Roman" panose="02020603050405020304" pitchFamily="18" charset="0"/>
                        </a:rPr>
                        <a:t>SEANCE SUR LES PERIMETRES ET LES AIRES</a:t>
                      </a:r>
                    </a:p>
                    <a:p>
                      <a:pPr>
                        <a:lnSpc>
                          <a:spcPct val="107000"/>
                        </a:lnSpc>
                        <a:spcAft>
                          <a:spcPts val="0"/>
                        </a:spcAft>
                      </a:pPr>
                      <a:r>
                        <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hlinkClick r:id="rId13"/>
                        </a:rPr>
                        <a:t>http://cache.media.eduscol.education.fr/file/Mathematiques/16/8/RA16_C3_MATH_grand_mesur_N.D_609168.pdf</a:t>
                      </a:r>
                      <a:endPar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549871">
                <a:tc gridSpan="2">
                  <a:txBody>
                    <a:bodyPr/>
                    <a:lstStyle/>
                    <a:p>
                      <a:pPr>
                        <a:lnSpc>
                          <a:spcPct val="107000"/>
                        </a:lnSpc>
                        <a:spcAft>
                          <a:spcPts val="0"/>
                        </a:spcAft>
                      </a:pPr>
                      <a:r>
                        <a:rPr lang="fr-FR" sz="2000" dirty="0">
                          <a:solidFill>
                            <a:schemeClr val="tx1"/>
                          </a:solidFill>
                          <a:effectLst/>
                          <a:latin typeface="+mn-lt"/>
                        </a:rPr>
                        <a:t> </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nSpc>
                          <a:spcPct val="107000"/>
                        </a:lnSpc>
                        <a:spcAft>
                          <a:spcPts val="0"/>
                        </a:spcAft>
                      </a:pPr>
                      <a:endPar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fr-FR" sz="2000" dirty="0">
                          <a:solidFill>
                            <a:schemeClr val="accent6">
                              <a:lumMod val="75000"/>
                            </a:schemeClr>
                          </a:solidFill>
                          <a:effectLst/>
                          <a:latin typeface="+mn-lt"/>
                        </a:rPr>
                        <a:t> </a:t>
                      </a:r>
                      <a:r>
                        <a:rPr lang="fr-FR" sz="1400" dirty="0">
                          <a:solidFill>
                            <a:schemeClr val="accent6">
                              <a:lumMod val="75000"/>
                            </a:schemeClr>
                          </a:solidFill>
                          <a:effectLst/>
                          <a:latin typeface="+mn-lt"/>
                        </a:rPr>
                        <a:t>RESOUDRE DES PROBLEMES DE PROPORTIONNNALITE AU CYCLE III</a:t>
                      </a:r>
                    </a:p>
                    <a:p>
                      <a:pPr>
                        <a:lnSpc>
                          <a:spcPct val="107000"/>
                        </a:lnSpc>
                        <a:spcAft>
                          <a:spcPts val="0"/>
                        </a:spcAft>
                      </a:pPr>
                      <a:r>
                        <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hlinkClick r:id="rId14"/>
                        </a:rPr>
                        <a:t>http://cache.media.eduscol.education.fr/file/Proportionnalite/95/5/RA16_C3_MATH_doc_maitre_proport_N.D_576955.pdf</a:t>
                      </a:r>
                      <a:endParaRPr lang="fr-FR" sz="1100" dirty="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441500">
                <a:tc gridSpan="3">
                  <a:txBody>
                    <a:bodyPr/>
                    <a:lstStyle/>
                    <a:p>
                      <a:pPr algn="l">
                        <a:lnSpc>
                          <a:spcPct val="107000"/>
                        </a:lnSpc>
                        <a:spcAft>
                          <a:spcPts val="0"/>
                        </a:spcAft>
                      </a:pPr>
                      <a:r>
                        <a:rPr lang="fr-FR" sz="1400" b="0" i="0" dirty="0">
                          <a:solidFill>
                            <a:schemeClr val="tx1"/>
                          </a:solidFill>
                          <a:effectLst/>
                          <a:latin typeface="+mn-lt"/>
                        </a:rPr>
                        <a:t>INITIATION</a:t>
                      </a:r>
                      <a:r>
                        <a:rPr lang="fr-FR" sz="1400" b="0" i="0" baseline="0" dirty="0">
                          <a:solidFill>
                            <a:schemeClr val="tx1"/>
                          </a:solidFill>
                          <a:effectLst/>
                          <a:latin typeface="+mn-lt"/>
                        </a:rPr>
                        <a:t> A LA PROGRAMMATION AU CYCLES II ET III</a:t>
                      </a:r>
                      <a:r>
                        <a:rPr lang="fr-FR" sz="1400" i="0" dirty="0">
                          <a:solidFill>
                            <a:schemeClr val="tx1"/>
                          </a:solidFill>
                          <a:effectLst/>
                          <a:latin typeface="+mn-lt"/>
                        </a:rPr>
                        <a:t> </a:t>
                      </a:r>
                    </a:p>
                    <a:p>
                      <a:pPr algn="ctr">
                        <a:lnSpc>
                          <a:spcPct val="107000"/>
                        </a:lnSpc>
                        <a:spcAft>
                          <a:spcPts val="0"/>
                        </a:spcAft>
                      </a:pPr>
                      <a:r>
                        <a:rPr lang="fr-FR" sz="1100" dirty="0">
                          <a:solidFill>
                            <a:schemeClr val="tx1"/>
                          </a:solidFill>
                          <a:effectLst/>
                          <a:latin typeface="+mn-lt"/>
                          <a:ea typeface="Calibri" panose="020F0502020204030204" pitchFamily="34" charset="0"/>
                          <a:cs typeface="Times New Roman" panose="02020603050405020304" pitchFamily="18" charset="0"/>
                          <a:hlinkClick r:id="rId15"/>
                        </a:rPr>
                        <a:t>http://cache.media.eduscol.education.fr/file/Initiation_a_la_programmation/92/6/RA16_C2_C3_MATH_inititation_programmation_doc_maitre_624926.pdf</a:t>
                      </a:r>
                      <a:endParaRPr lang="fr-FR"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6"/>
                  </a:ext>
                </a:extLst>
              </a:tr>
            </a:tbl>
          </a:graphicData>
        </a:graphic>
      </p:graphicFrame>
      <p:sp>
        <p:nvSpPr>
          <p:cNvPr id="3" name="Espace réservé du pied de page 2"/>
          <p:cNvSpPr>
            <a:spLocks noGrp="1"/>
          </p:cNvSpPr>
          <p:nvPr>
            <p:ph type="ftr" sz="quarter" idx="11"/>
          </p:nvPr>
        </p:nvSpPr>
        <p:spPr>
          <a:xfrm>
            <a:off x="4223231" y="5700712"/>
            <a:ext cx="6672887" cy="365125"/>
          </a:xfrm>
        </p:spPr>
        <p:txBody>
          <a:bodyPr/>
          <a:lstStyle/>
          <a:p>
            <a:r>
              <a:rPr lang="fr-FR">
                <a:solidFill>
                  <a:prstClr val="black"/>
                </a:solidFill>
              </a:rPr>
              <a:t>circonscription de WITTELSHEIM année 17-18 document élaboré à partir des documents d'accompagnement et des ressources de la webdiffusion</a:t>
            </a:r>
            <a:endParaRPr lang="fr-FR" dirty="0">
              <a:solidFill>
                <a:prstClr val="black"/>
              </a:solidFill>
            </a:endParaRP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4</a:t>
            </a:fld>
            <a:endParaRPr lang="fr-FR">
              <a:solidFill>
                <a:prstClr val="black"/>
              </a:solidFill>
            </a:endParaRPr>
          </a:p>
        </p:txBody>
      </p:sp>
      <p:sp>
        <p:nvSpPr>
          <p:cNvPr id="6" name="Espace réservé de la date 5"/>
          <p:cNvSpPr>
            <a:spLocks noGrp="1"/>
          </p:cNvSpPr>
          <p:nvPr>
            <p:ph type="dt" sz="half" idx="10"/>
          </p:nvPr>
        </p:nvSpPr>
        <p:spPr/>
        <p:txBody>
          <a:bodyPr/>
          <a:lstStyle/>
          <a:p>
            <a:fld id="{78087369-BD55-435D-9C1D-528265769298}" type="datetime1">
              <a:rPr lang="fr-FR" smtClean="0">
                <a:solidFill>
                  <a:prstClr val="black"/>
                </a:solidFill>
              </a:rPr>
              <a:t>02/10/2018</a:t>
            </a:fld>
            <a:endParaRPr lang="fr-FR">
              <a:solidFill>
                <a:prstClr val="black"/>
              </a:solidFill>
            </a:endParaRPr>
          </a:p>
        </p:txBody>
      </p:sp>
    </p:spTree>
    <p:extLst>
      <p:ext uri="{BB962C8B-B14F-4D97-AF65-F5344CB8AC3E}">
        <p14:creationId xmlns:p14="http://schemas.microsoft.com/office/powerpoint/2010/main" val="223018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2. DES Fractions AUX nombres décimaux</a:t>
            </a:r>
            <a:endParaRPr lang="fr-FR" dirty="0"/>
          </a:p>
        </p:txBody>
      </p:sp>
      <p:sp>
        <p:nvSpPr>
          <p:cNvPr id="5" name="Espace réservé du contenu 4"/>
          <p:cNvSpPr>
            <a:spLocks noGrp="1"/>
          </p:cNvSpPr>
          <p:nvPr>
            <p:ph sz="quarter" idx="13"/>
          </p:nvPr>
        </p:nvSpPr>
        <p:spPr/>
        <p:txBody>
          <a:bodyPr/>
          <a:lstStyle/>
          <a:p>
            <a:r>
              <a:rPr lang="fr-FR" dirty="0"/>
              <a:t>2.1.TESTONS NOS CONNAISSANCES</a:t>
            </a:r>
          </a:p>
          <a:p>
            <a:r>
              <a:rPr lang="fr-FR" dirty="0"/>
              <a:t>2.2. POUR COMPRENDRE QUELQUES ONBSTACLES </a:t>
            </a:r>
          </a:p>
          <a:p>
            <a:r>
              <a:rPr lang="fr-FR" dirty="0"/>
              <a:t>2.3.DE QUOI PARLE-t- ON? </a:t>
            </a:r>
          </a:p>
          <a:p>
            <a:pPr marL="0" indent="0">
              <a:buNone/>
            </a:pPr>
            <a:endParaRPr lang="fr-FR" dirty="0"/>
          </a:p>
          <a:p>
            <a:endParaRPr lang="fr-FR" dirty="0"/>
          </a:p>
        </p:txBody>
      </p:sp>
      <p:sp>
        <p:nvSpPr>
          <p:cNvPr id="6" name="Espace réservé du pied de page 5"/>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7" name="Espace réservé du numéro de diapositive 6"/>
          <p:cNvSpPr>
            <a:spLocks noGrp="1"/>
          </p:cNvSpPr>
          <p:nvPr>
            <p:ph type="sldNum" sz="quarter" idx="12"/>
          </p:nvPr>
        </p:nvSpPr>
        <p:spPr/>
        <p:txBody>
          <a:bodyPr/>
          <a:lstStyle/>
          <a:p>
            <a:fld id="{41E2637F-F9EE-4AB0-8AC7-6F1F0F506099}" type="slidenum">
              <a:rPr lang="fr-FR" smtClean="0">
                <a:solidFill>
                  <a:prstClr val="black"/>
                </a:solidFill>
              </a:rPr>
              <a:pPr/>
              <a:t>5</a:t>
            </a:fld>
            <a:endParaRPr lang="fr-FR">
              <a:solidFill>
                <a:prstClr val="black"/>
              </a:solidFill>
            </a:endParaRPr>
          </a:p>
        </p:txBody>
      </p:sp>
      <p:sp>
        <p:nvSpPr>
          <p:cNvPr id="3" name="Espace réservé de la date 2"/>
          <p:cNvSpPr>
            <a:spLocks noGrp="1"/>
          </p:cNvSpPr>
          <p:nvPr>
            <p:ph type="dt" sz="half" idx="10"/>
          </p:nvPr>
        </p:nvSpPr>
        <p:spPr/>
        <p:txBody>
          <a:bodyPr/>
          <a:lstStyle/>
          <a:p>
            <a:fld id="{6C772324-F90E-44A7-9BD0-A6E2955867F4}" type="datetime1">
              <a:rPr lang="fr-FR" smtClean="0">
                <a:solidFill>
                  <a:prstClr val="black"/>
                </a:solidFill>
              </a:rPr>
              <a:t>02/10/2018</a:t>
            </a:fld>
            <a:endParaRPr lang="fr-FR">
              <a:solidFill>
                <a:prstClr val="black"/>
              </a:solidFill>
            </a:endParaRPr>
          </a:p>
        </p:txBody>
      </p:sp>
    </p:spTree>
    <p:extLst>
      <p:ext uri="{BB962C8B-B14F-4D97-AF65-F5344CB8AC3E}">
        <p14:creationId xmlns:p14="http://schemas.microsoft.com/office/powerpoint/2010/main" val="161898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725374"/>
          </a:xfrm>
        </p:spPr>
        <p:txBody>
          <a:bodyPr/>
          <a:lstStyle/>
          <a:p>
            <a:r>
              <a:rPr lang="fr-FR" dirty="0"/>
              <a:t>2.1.TESTONS NOS CONNAISSANCES</a:t>
            </a:r>
          </a:p>
        </p:txBody>
      </p:sp>
      <p:sp>
        <p:nvSpPr>
          <p:cNvPr id="4" name="Espace réservé de la date 3"/>
          <p:cNvSpPr>
            <a:spLocks noGrp="1"/>
          </p:cNvSpPr>
          <p:nvPr>
            <p:ph type="dt" sz="half" idx="10"/>
          </p:nvPr>
        </p:nvSpPr>
        <p:spPr/>
        <p:txBody>
          <a:bodyPr/>
          <a:lstStyle/>
          <a:p>
            <a:fld id="{75613B6B-AACA-40DA-8DD6-78D811379733}" type="datetime1">
              <a:rPr lang="fr-FR" smtClean="0">
                <a:solidFill>
                  <a:prstClr val="black"/>
                </a:solidFill>
              </a:rPr>
              <a:t>02/10/2018</a:t>
            </a:fld>
            <a:endParaRPr lang="fr-FR">
              <a:solidFill>
                <a:prstClr val="black"/>
              </a:solidFill>
            </a:endParaRPr>
          </a:p>
        </p:txBody>
      </p:sp>
      <p:sp>
        <p:nvSpPr>
          <p:cNvPr id="5" name="Espace réservé du pied de page 4"/>
          <p:cNvSpPr>
            <a:spLocks noGrp="1"/>
          </p:cNvSpPr>
          <p:nvPr>
            <p:ph type="ftr" sz="quarter" idx="11"/>
          </p:nvPr>
        </p:nvSpPr>
        <p:spPr>
          <a:xfrm>
            <a:off x="284019" y="5883275"/>
            <a:ext cx="7394717" cy="642216"/>
          </a:xfrm>
        </p:spPr>
        <p:txBody>
          <a:bodyPr/>
          <a:lstStyle/>
          <a:p>
            <a:r>
              <a:rPr lang="fr-FR" dirty="0">
                <a:solidFill>
                  <a:prstClr val="black"/>
                </a:solidFill>
              </a:rPr>
              <a:t>circonscription de WITTELSHEIM  document revisité suite au séminaire 2018</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6</a:t>
            </a:fld>
            <a:endParaRPr lang="fr-FR">
              <a:solidFill>
                <a:prstClr val="black"/>
              </a:solidFill>
            </a:endParaRPr>
          </a:p>
        </p:txBody>
      </p:sp>
      <mc:AlternateContent xmlns:mc="http://schemas.openxmlformats.org/markup-compatibility/2006" xmlns:a14="http://schemas.microsoft.com/office/drawing/2010/main">
        <mc:Choice Requires="a14">
          <p:graphicFrame>
            <p:nvGraphicFramePr>
              <p:cNvPr id="9" name="Espace réservé du contenu 8"/>
              <p:cNvGraphicFramePr>
                <a:graphicFrameLocks noGrp="1"/>
              </p:cNvGraphicFramePr>
              <p:nvPr>
                <p:ph sz="quarter" idx="13"/>
                <p:extLst>
                  <p:ext uri="{D42A27DB-BD31-4B8C-83A1-F6EECF244321}">
                    <p14:modId xmlns:p14="http://schemas.microsoft.com/office/powerpoint/2010/main" val="197196724"/>
                  </p:ext>
                </p:extLst>
              </p:nvPr>
            </p:nvGraphicFramePr>
            <p:xfrm>
              <a:off x="284019" y="2214694"/>
              <a:ext cx="11623962" cy="2799435"/>
            </p:xfrm>
            <a:graphic>
              <a:graphicData uri="http://schemas.openxmlformats.org/drawingml/2006/table">
                <a:tbl>
                  <a:tblPr firstRow="1" bandRow="1">
                    <a:tableStyleId>{5C22544A-7EE6-4342-B048-85BDC9FD1C3A}</a:tableStyleId>
                  </a:tblPr>
                  <a:tblGrid>
                    <a:gridCol w="1660566">
                      <a:extLst>
                        <a:ext uri="{9D8B030D-6E8A-4147-A177-3AD203B41FA5}">
                          <a16:colId xmlns:a16="http://schemas.microsoft.com/office/drawing/2014/main" val="20000"/>
                        </a:ext>
                      </a:extLst>
                    </a:gridCol>
                    <a:gridCol w="1660566">
                      <a:extLst>
                        <a:ext uri="{9D8B030D-6E8A-4147-A177-3AD203B41FA5}">
                          <a16:colId xmlns:a16="http://schemas.microsoft.com/office/drawing/2014/main" val="20001"/>
                        </a:ext>
                      </a:extLst>
                    </a:gridCol>
                    <a:gridCol w="1660566">
                      <a:extLst>
                        <a:ext uri="{9D8B030D-6E8A-4147-A177-3AD203B41FA5}">
                          <a16:colId xmlns:a16="http://schemas.microsoft.com/office/drawing/2014/main" val="20002"/>
                        </a:ext>
                      </a:extLst>
                    </a:gridCol>
                    <a:gridCol w="1660566">
                      <a:extLst>
                        <a:ext uri="{9D8B030D-6E8A-4147-A177-3AD203B41FA5}">
                          <a16:colId xmlns:a16="http://schemas.microsoft.com/office/drawing/2014/main" val="20003"/>
                        </a:ext>
                      </a:extLst>
                    </a:gridCol>
                    <a:gridCol w="1660566">
                      <a:extLst>
                        <a:ext uri="{9D8B030D-6E8A-4147-A177-3AD203B41FA5}">
                          <a16:colId xmlns:a16="http://schemas.microsoft.com/office/drawing/2014/main" val="20004"/>
                        </a:ext>
                      </a:extLst>
                    </a:gridCol>
                    <a:gridCol w="1660566">
                      <a:extLst>
                        <a:ext uri="{9D8B030D-6E8A-4147-A177-3AD203B41FA5}">
                          <a16:colId xmlns:a16="http://schemas.microsoft.com/office/drawing/2014/main" val="20005"/>
                        </a:ext>
                      </a:extLst>
                    </a:gridCol>
                    <a:gridCol w="1660566">
                      <a:extLst>
                        <a:ext uri="{9D8B030D-6E8A-4147-A177-3AD203B41FA5}">
                          <a16:colId xmlns:a16="http://schemas.microsoft.com/office/drawing/2014/main" val="20006"/>
                        </a:ext>
                      </a:extLst>
                    </a:gridCol>
                  </a:tblGrid>
                  <a:tr h="334133">
                    <a:tc>
                      <a:txBody>
                        <a:bodyPr/>
                        <a:lstStyle/>
                        <a:p>
                          <a:endParaRPr lang="fr-FR" dirty="0"/>
                        </a:p>
                      </a:txBody>
                      <a:tcPr/>
                    </a:tc>
                    <a:tc>
                      <a:txBody>
                        <a:bodyPr/>
                        <a:lstStyle/>
                        <a:p>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b="1" i="1" smtClean="0">
                                        <a:latin typeface="Cambria Math" panose="02040503050406030204" pitchFamily="18" charset="0"/>
                                      </a:rPr>
                                      <m:t>𝟒𝟗</m:t>
                                    </m:r>
                                  </m:num>
                                  <m:den>
                                    <m:r>
                                      <a:rPr lang="fr-FR" b="1" i="1" smtClean="0">
                                        <a:latin typeface="Cambria Math" panose="02040503050406030204" pitchFamily="18" charset="0"/>
                                      </a:rPr>
                                      <m:t>𝟏𝟒</m:t>
                                    </m:r>
                                  </m:den>
                                </m:f>
                              </m:oMath>
                            </m:oMathPara>
                          </a14:m>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𝟐</m:t>
                                </m:r>
                              </m:oMath>
                            </m:oMathPara>
                          </a14:m>
                          <a:endParaRPr lang="fr-FR" dirty="0"/>
                        </a:p>
                        <a:p>
                          <a:endParaRPr lang="fr-FR" dirty="0"/>
                        </a:p>
                      </a:txBody>
                      <a:tcPr/>
                    </a:tc>
                    <a:tc>
                      <a:txBody>
                        <a:bodyPr/>
                        <a:lstStyle/>
                        <a:p>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b="1" i="1" smtClean="0">
                                        <a:latin typeface="Cambria Math" panose="02040503050406030204" pitchFamily="18" charset="0"/>
                                      </a:rPr>
                                      <m:t>𝟐𝟖</m:t>
                                    </m:r>
                                  </m:num>
                                  <m:den>
                                    <m:r>
                                      <a:rPr lang="fr-FR" b="1" i="1" smtClean="0">
                                        <a:latin typeface="Cambria Math" panose="02040503050406030204" pitchFamily="18" charset="0"/>
                                      </a:rPr>
                                      <m:t>𝟒</m:t>
                                    </m:r>
                                  </m:den>
                                </m:f>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𝝅</m:t>
                                </m:r>
                              </m:oMath>
                            </m:oMathPara>
                          </a14:m>
                          <a:endParaRPr lang="fr-FR" dirty="0"/>
                        </a:p>
                      </a:txBody>
                      <a:tcPr/>
                    </a:tc>
                    <a:tc>
                      <a:txBody>
                        <a:bodyPr/>
                        <a:lstStyle/>
                        <a:p>
                          <a:r>
                            <a:rPr lang="fr-FR" dirty="0"/>
                            <a:t>7,52</a:t>
                          </a:r>
                        </a:p>
                      </a:txBody>
                      <a:tcPr/>
                    </a:tc>
                    <a:tc>
                      <a:txBody>
                        <a:bodyPr/>
                        <a:lstStyle/>
                        <a:p>
                          <a:pPr/>
                          <a14:m>
                            <m:oMathPara xmlns:m="http://schemas.openxmlformats.org/officeDocument/2006/math">
                              <m:oMathParaPr>
                                <m:jc m:val="centerGroup"/>
                              </m:oMathParaPr>
                              <m:oMath xmlns:m="http://schemas.openxmlformats.org/officeDocument/2006/math">
                                <m:rad>
                                  <m:radPr>
                                    <m:degHide m:val="on"/>
                                    <m:ctrlPr>
                                      <a:rPr lang="fr-FR" b="1" i="1" smtClean="0">
                                        <a:latin typeface="Cambria Math" panose="02040503050406030204" pitchFamily="18" charset="0"/>
                                        <a:ea typeface="Cambria Math" panose="02040503050406030204" pitchFamily="18" charset="0"/>
                                      </a:rPr>
                                    </m:ctrlPr>
                                  </m:radPr>
                                  <m:deg/>
                                  <m:e>
                                    <m:r>
                                      <a:rPr lang="fr-FR" b="1" i="1" smtClean="0">
                                        <a:latin typeface="Cambria Math" panose="02040503050406030204" pitchFamily="18" charset="0"/>
                                        <a:ea typeface="Cambria Math" panose="02040503050406030204" pitchFamily="18" charset="0"/>
                                      </a:rPr>
                                      <m:t>𝟓</m:t>
                                    </m:r>
                                  </m:e>
                                </m:rad>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𝟒</m:t>
                                </m:r>
                              </m:oMath>
                            </m:oMathPara>
                          </a14:m>
                          <a:endParaRPr lang="fr-FR" dirty="0"/>
                        </a:p>
                      </a:txBody>
                      <a:tcPr/>
                    </a:tc>
                    <a:extLst>
                      <a:ext uri="{0D108BD9-81ED-4DB2-BD59-A6C34878D82A}">
                        <a16:rowId xmlns:a16="http://schemas.microsoft.com/office/drawing/2014/main" val="10000"/>
                      </a:ext>
                    </a:extLst>
                  </a:tr>
                  <a:tr h="356841">
                    <a:tc>
                      <a:txBody>
                        <a:bodyPr/>
                        <a:lstStyle/>
                        <a:p>
                          <a:r>
                            <a:rPr lang="fr-FR" sz="1800" b="0" i="0" u="none" strike="noStrike" baseline="0" dirty="0">
                              <a:solidFill>
                                <a:srgbClr val="000000"/>
                              </a:solidFill>
                              <a:latin typeface="Calibri" panose="020F0502020204030204" pitchFamily="34" charset="0"/>
                            </a:rPr>
                            <a:t>Entier 	</a:t>
                          </a: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379008">
                    <a:tc>
                      <a:txBody>
                        <a:bodyPr/>
                        <a:lstStyle/>
                        <a:p>
                          <a:r>
                            <a:rPr lang="fr-FR" sz="1800" b="0" i="0" u="none" strike="noStrike" baseline="0" dirty="0">
                              <a:solidFill>
                                <a:srgbClr val="000000"/>
                              </a:solidFill>
                              <a:latin typeface="Calibri" panose="020F0502020204030204" pitchFamily="34" charset="0"/>
                            </a:rPr>
                            <a:t>Décimal	</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2"/>
                      </a:ext>
                    </a:extLst>
                  </a:tr>
                  <a:tr h="443345">
                    <a:tc>
                      <a:txBody>
                        <a:bodyPr/>
                        <a:lstStyle/>
                        <a:p>
                          <a:r>
                            <a:rPr lang="fr-FR" sz="1800" b="0" i="0" u="none" strike="noStrike" baseline="0" dirty="0">
                              <a:solidFill>
                                <a:srgbClr val="000000"/>
                              </a:solidFill>
                              <a:latin typeface="Calibri" panose="020F0502020204030204" pitchFamily="34" charset="0"/>
                            </a:rPr>
                            <a:t>Rationnel</a:t>
                          </a: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r h="374073">
                    <a:tc>
                      <a:txBody>
                        <a:bodyPr/>
                        <a:lstStyle/>
                        <a:p>
                          <a:r>
                            <a:rPr lang="fr-FR" sz="1800" b="0" i="0" u="none" strike="noStrike" baseline="0" dirty="0">
                              <a:solidFill>
                                <a:srgbClr val="000000"/>
                              </a:solidFill>
                              <a:latin typeface="Calibri" panose="020F0502020204030204" pitchFamily="34" charset="0"/>
                            </a:rPr>
                            <a:t>Irrationnel</a:t>
                          </a: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4"/>
                      </a:ext>
                    </a:extLst>
                  </a:tr>
                  <a:tr h="576722">
                    <a:tc>
                      <a:txBody>
                        <a:bodyPr/>
                        <a:lstStyle/>
                        <a:p>
                          <a:r>
                            <a:rPr lang="fr-FR" sz="1800" b="0" i="0" u="none" strike="noStrike" baseline="0" dirty="0">
                              <a:solidFill>
                                <a:srgbClr val="000000"/>
                              </a:solidFill>
                              <a:latin typeface="Calibri" panose="020F0502020204030204" pitchFamily="34" charset="0"/>
                            </a:rPr>
                            <a:t>Réel	</a:t>
                          </a: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0005"/>
                      </a:ext>
                    </a:extLst>
                  </a:tr>
                </a:tbl>
              </a:graphicData>
            </a:graphic>
          </p:graphicFrame>
        </mc:Choice>
        <mc:Fallback xmlns="">
          <p:graphicFrame>
            <p:nvGraphicFramePr>
              <p:cNvPr id="9" name="Espace réservé du contenu 8"/>
              <p:cNvGraphicFramePr>
                <a:graphicFrameLocks noGrp="1"/>
              </p:cNvGraphicFramePr>
              <p:nvPr>
                <p:ph sz="quarter" idx="13"/>
                <p:extLst>
                  <p:ext uri="{D42A27DB-BD31-4B8C-83A1-F6EECF244321}">
                    <p14:modId xmlns:p14="http://schemas.microsoft.com/office/powerpoint/2010/main" val="197196724"/>
                  </p:ext>
                </p:extLst>
              </p:nvPr>
            </p:nvGraphicFramePr>
            <p:xfrm>
              <a:off x="284019" y="2214694"/>
              <a:ext cx="11623962" cy="2799435"/>
            </p:xfrm>
            <a:graphic>
              <a:graphicData uri="http://schemas.openxmlformats.org/drawingml/2006/table">
                <a:tbl>
                  <a:tblPr firstRow="1" bandRow="1">
                    <a:tableStyleId>{5C22544A-7EE6-4342-B048-85BDC9FD1C3A}</a:tableStyleId>
                  </a:tblPr>
                  <a:tblGrid>
                    <a:gridCol w="1660566"/>
                    <a:gridCol w="1660566"/>
                    <a:gridCol w="1660566"/>
                    <a:gridCol w="1660566"/>
                    <a:gridCol w="1660566"/>
                    <a:gridCol w="1660566"/>
                    <a:gridCol w="1660566"/>
                  </a:tblGrid>
                  <a:tr h="660527">
                    <a:tc>
                      <a:txBody>
                        <a:bodyPr/>
                        <a:lstStyle/>
                        <a:p>
                          <a:endParaRPr lang="fr-FR" dirty="0"/>
                        </a:p>
                      </a:txBody>
                      <a:tcPr/>
                    </a:tc>
                    <a:tc>
                      <a:txBody>
                        <a:bodyPr/>
                        <a:lstStyle/>
                        <a:p>
                          <a:endParaRPr lang="fr-FR"/>
                        </a:p>
                      </a:txBody>
                      <a:tcPr>
                        <a:blipFill rotWithShape="0">
                          <a:blip r:embed="rId2"/>
                          <a:stretch>
                            <a:fillRect l="-100735" t="-4587" r="-502574" b="-323853"/>
                          </a:stretch>
                        </a:blipFill>
                      </a:tcPr>
                    </a:tc>
                    <a:tc>
                      <a:txBody>
                        <a:bodyPr/>
                        <a:lstStyle/>
                        <a:p>
                          <a:endParaRPr lang="fr-FR"/>
                        </a:p>
                      </a:txBody>
                      <a:tcPr>
                        <a:blipFill rotWithShape="0">
                          <a:blip r:embed="rId2"/>
                          <a:stretch>
                            <a:fillRect l="-200000" t="-4587" r="-400733" b="-323853"/>
                          </a:stretch>
                        </a:blipFill>
                      </a:tcPr>
                    </a:tc>
                    <a:tc>
                      <a:txBody>
                        <a:bodyPr/>
                        <a:lstStyle/>
                        <a:p>
                          <a:endParaRPr lang="fr-FR"/>
                        </a:p>
                      </a:txBody>
                      <a:tcPr>
                        <a:blipFill rotWithShape="0">
                          <a:blip r:embed="rId2"/>
                          <a:stretch>
                            <a:fillRect l="-301103" t="-4587" r="-302206" b="-323853"/>
                          </a:stretch>
                        </a:blipFill>
                      </a:tcPr>
                    </a:tc>
                    <a:tc>
                      <a:txBody>
                        <a:bodyPr/>
                        <a:lstStyle/>
                        <a:p>
                          <a:endParaRPr lang="fr-FR"/>
                        </a:p>
                      </a:txBody>
                      <a:tcPr>
                        <a:blipFill rotWithShape="0">
                          <a:blip r:embed="rId2"/>
                          <a:stretch>
                            <a:fillRect l="-399634" t="-4587" r="-201099" b="-323853"/>
                          </a:stretch>
                        </a:blipFill>
                      </a:tcPr>
                    </a:tc>
                    <a:tc>
                      <a:txBody>
                        <a:bodyPr/>
                        <a:lstStyle/>
                        <a:p>
                          <a:r>
                            <a:rPr lang="fr-FR" dirty="0" smtClean="0"/>
                            <a:t>7,52</a:t>
                          </a:r>
                          <a:endParaRPr lang="fr-FR" dirty="0"/>
                        </a:p>
                      </a:txBody>
                      <a:tcPr/>
                    </a:tc>
                    <a:tc>
                      <a:txBody>
                        <a:bodyPr/>
                        <a:lstStyle/>
                        <a:p>
                          <a:endParaRPr lang="fr-FR"/>
                        </a:p>
                      </a:txBody>
                      <a:tcPr>
                        <a:blipFill rotWithShape="0">
                          <a:blip r:embed="rId2"/>
                          <a:stretch>
                            <a:fillRect l="-599267" t="-4587" r="-1465" b="-323853"/>
                          </a:stretch>
                        </a:blipFill>
                      </a:tcPr>
                    </a:tc>
                  </a:tr>
                  <a:tr h="365760">
                    <a:tc>
                      <a:txBody>
                        <a:bodyPr/>
                        <a:lstStyle/>
                        <a:p>
                          <a:r>
                            <a:rPr lang="fr-FR" sz="1800" b="0" i="0" u="none" strike="noStrike" baseline="0" dirty="0" smtClean="0">
                              <a:solidFill>
                                <a:srgbClr val="000000"/>
                              </a:solidFill>
                              <a:latin typeface="Calibri" panose="020F0502020204030204" pitchFamily="34" charset="0"/>
                            </a:rPr>
                            <a:t>Entier 	</a:t>
                          </a:r>
                          <a:endParaRPr lang="fr-FR" sz="1800" b="0" i="0" u="none" strike="noStrike" baseline="0" dirty="0" smtClean="0">
                            <a:solidFill>
                              <a:srgbClr val="000000"/>
                            </a:solidFill>
                            <a:latin typeface="Calibri" panose="020F0502020204030204" pitchFamily="34" charset="0"/>
                          </a:endParaRP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79008">
                    <a:tc>
                      <a:txBody>
                        <a:bodyPr/>
                        <a:lstStyle/>
                        <a:p>
                          <a:r>
                            <a:rPr lang="fr-FR" sz="1800" b="0" i="0" u="none" strike="noStrike" baseline="0" dirty="0" smtClean="0">
                              <a:solidFill>
                                <a:srgbClr val="000000"/>
                              </a:solidFill>
                              <a:latin typeface="Calibri" panose="020F0502020204030204" pitchFamily="34" charset="0"/>
                            </a:rPr>
                            <a:t>Décimal	</a:t>
                          </a:r>
                          <a:endParaRPr lang="fr-FR" sz="1800" b="0" i="0" u="none" strike="noStrike" baseline="0" dirty="0" smtClean="0">
                            <a:solidFill>
                              <a:srgbClr val="000000"/>
                            </a:solidFill>
                            <a:latin typeface="Calibri" panose="020F0502020204030204" pitchFamily="34" charset="0"/>
                          </a:endParaRP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443345">
                    <a:tc>
                      <a:txBody>
                        <a:bodyPr/>
                        <a:lstStyle/>
                        <a:p>
                          <a:r>
                            <a:rPr lang="fr-FR" sz="1800" b="0" i="0" u="none" strike="noStrike" baseline="0" dirty="0" smtClean="0">
                              <a:solidFill>
                                <a:srgbClr val="000000"/>
                              </a:solidFill>
                              <a:latin typeface="Calibri" panose="020F0502020204030204" pitchFamily="34" charset="0"/>
                            </a:rPr>
                            <a:t>Rationnel</a:t>
                          </a: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74073">
                    <a:tc>
                      <a:txBody>
                        <a:bodyPr/>
                        <a:lstStyle/>
                        <a:p>
                          <a:r>
                            <a:rPr lang="fr-FR" sz="1800" b="0" i="0" u="none" strike="noStrike" baseline="0" dirty="0" smtClean="0">
                              <a:solidFill>
                                <a:srgbClr val="000000"/>
                              </a:solidFill>
                              <a:latin typeface="Calibri" panose="020F0502020204030204" pitchFamily="34" charset="0"/>
                            </a:rPr>
                            <a:t>Irrationnel</a:t>
                          </a:r>
                          <a:endParaRPr lang="fr-FR" sz="1800" b="0" i="0" u="none" strike="noStrike" baseline="0" dirty="0" smtClean="0">
                            <a:solidFill>
                              <a:srgbClr val="000000"/>
                            </a:solidFill>
                            <a:latin typeface="Calibri" panose="020F0502020204030204" pitchFamily="34" charset="0"/>
                          </a:endParaRP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r h="576722">
                    <a:tc>
                      <a:txBody>
                        <a:bodyPr/>
                        <a:lstStyle/>
                        <a:p>
                          <a:r>
                            <a:rPr lang="fr-FR" sz="1800" b="0" i="0" u="none" strike="noStrike" baseline="0" dirty="0" smtClean="0">
                              <a:solidFill>
                                <a:srgbClr val="000000"/>
                              </a:solidFill>
                              <a:latin typeface="Calibri" panose="020F0502020204030204" pitchFamily="34" charset="0"/>
                            </a:rPr>
                            <a:t>Réel	</a:t>
                          </a:r>
                          <a:endParaRPr lang="fr-FR" sz="1800" b="0" i="0" u="none" strike="noStrike" baseline="0" dirty="0" smtClean="0">
                            <a:solidFill>
                              <a:srgbClr val="000000"/>
                            </a:solidFill>
                            <a:latin typeface="Calibri" panose="020F0502020204030204" pitchFamily="34" charset="0"/>
                          </a:endParaRP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mc:Fallback>
      </mc:AlternateContent>
    </p:spTree>
    <p:extLst>
      <p:ext uri="{BB962C8B-B14F-4D97-AF65-F5344CB8AC3E}">
        <p14:creationId xmlns:p14="http://schemas.microsoft.com/office/powerpoint/2010/main" val="406279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4479" y="618517"/>
            <a:ext cx="10483747" cy="1000421"/>
          </a:xfrm>
        </p:spPr>
        <p:txBody>
          <a:bodyPr/>
          <a:lstStyle/>
          <a:p>
            <a:endParaRPr lang="fr-FR" dirty="0"/>
          </a:p>
        </p:txBody>
      </p:sp>
      <mc:AlternateContent xmlns:mc="http://schemas.openxmlformats.org/markup-compatibility/2006" xmlns:a14="http://schemas.microsoft.com/office/drawing/2010/main">
        <mc:Choice Requires="a14">
          <p:graphicFrame>
            <p:nvGraphicFramePr>
              <p:cNvPr id="8" name="Espace réservé du contenu 7"/>
              <p:cNvGraphicFramePr>
                <a:graphicFrameLocks noGrp="1"/>
              </p:cNvGraphicFramePr>
              <p:nvPr>
                <p:ph sz="quarter" idx="13"/>
                <p:extLst>
                  <p:ext uri="{D42A27DB-BD31-4B8C-83A1-F6EECF244321}">
                    <p14:modId xmlns:p14="http://schemas.microsoft.com/office/powerpoint/2010/main" val="2443505704"/>
                  </p:ext>
                </p:extLst>
              </p:nvPr>
            </p:nvGraphicFramePr>
            <p:xfrm>
              <a:off x="914400" y="2366963"/>
              <a:ext cx="10363199" cy="2514727"/>
            </p:xfrm>
            <a:graphic>
              <a:graphicData uri="http://schemas.openxmlformats.org/drawingml/2006/table">
                <a:tbl>
                  <a:tblPr firstRow="1" bandRow="1">
                    <a:tableStyleId>{5C22544A-7EE6-4342-B048-85BDC9FD1C3A}</a:tableStyleId>
                  </a:tblPr>
                  <a:tblGrid>
                    <a:gridCol w="1480457">
                      <a:extLst>
                        <a:ext uri="{9D8B030D-6E8A-4147-A177-3AD203B41FA5}">
                          <a16:colId xmlns:a16="http://schemas.microsoft.com/office/drawing/2014/main" val="20000"/>
                        </a:ext>
                      </a:extLst>
                    </a:gridCol>
                    <a:gridCol w="1480457">
                      <a:extLst>
                        <a:ext uri="{9D8B030D-6E8A-4147-A177-3AD203B41FA5}">
                          <a16:colId xmlns:a16="http://schemas.microsoft.com/office/drawing/2014/main" val="20001"/>
                        </a:ext>
                      </a:extLst>
                    </a:gridCol>
                    <a:gridCol w="1480457">
                      <a:extLst>
                        <a:ext uri="{9D8B030D-6E8A-4147-A177-3AD203B41FA5}">
                          <a16:colId xmlns:a16="http://schemas.microsoft.com/office/drawing/2014/main" val="20002"/>
                        </a:ext>
                      </a:extLst>
                    </a:gridCol>
                    <a:gridCol w="1480457">
                      <a:extLst>
                        <a:ext uri="{9D8B030D-6E8A-4147-A177-3AD203B41FA5}">
                          <a16:colId xmlns:a16="http://schemas.microsoft.com/office/drawing/2014/main" val="20003"/>
                        </a:ext>
                      </a:extLst>
                    </a:gridCol>
                    <a:gridCol w="1480457">
                      <a:extLst>
                        <a:ext uri="{9D8B030D-6E8A-4147-A177-3AD203B41FA5}">
                          <a16:colId xmlns:a16="http://schemas.microsoft.com/office/drawing/2014/main" val="20004"/>
                        </a:ext>
                      </a:extLst>
                    </a:gridCol>
                    <a:gridCol w="1480457">
                      <a:extLst>
                        <a:ext uri="{9D8B030D-6E8A-4147-A177-3AD203B41FA5}">
                          <a16:colId xmlns:a16="http://schemas.microsoft.com/office/drawing/2014/main" val="20005"/>
                        </a:ext>
                      </a:extLst>
                    </a:gridCol>
                    <a:gridCol w="1480457">
                      <a:extLst>
                        <a:ext uri="{9D8B030D-6E8A-4147-A177-3AD203B41FA5}">
                          <a16:colId xmlns:a16="http://schemas.microsoft.com/office/drawing/2014/main" val="20006"/>
                        </a:ext>
                      </a:extLst>
                    </a:gridCol>
                  </a:tblGrid>
                  <a:tr h="370840">
                    <a:tc>
                      <a:txBody>
                        <a:bodyPr/>
                        <a:lstStyle/>
                        <a:p>
                          <a:endParaRPr lang="fr-FR" dirty="0"/>
                        </a:p>
                      </a:txBody>
                      <a:tcPr/>
                    </a:tc>
                    <a:tc>
                      <a:txBody>
                        <a:bodyPr/>
                        <a:lstStyle/>
                        <a:p>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b="1" i="1" smtClean="0">
                                        <a:latin typeface="Cambria Math" panose="02040503050406030204" pitchFamily="18" charset="0"/>
                                      </a:rPr>
                                      <m:t>𝟒𝟗</m:t>
                                    </m:r>
                                  </m:num>
                                  <m:den>
                                    <m:r>
                                      <a:rPr lang="fr-FR" b="1" i="1" smtClean="0">
                                        <a:latin typeface="Cambria Math" panose="02040503050406030204" pitchFamily="18" charset="0"/>
                                      </a:rPr>
                                      <m:t>𝟏𝟒</m:t>
                                    </m:r>
                                  </m:den>
                                </m:f>
                              </m:oMath>
                            </m:oMathPara>
                          </a14:m>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𝟐</m:t>
                                </m:r>
                              </m:oMath>
                            </m:oMathPara>
                          </a14:m>
                          <a:endParaRPr lang="fr-FR" dirty="0"/>
                        </a:p>
                        <a:p>
                          <a:endParaRPr lang="fr-FR" dirty="0"/>
                        </a:p>
                      </a:txBody>
                      <a:tcPr/>
                    </a:tc>
                    <a:tc>
                      <a:txBody>
                        <a:bodyPr/>
                        <a:lstStyle/>
                        <a:p>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b="1" i="1" smtClean="0">
                                        <a:latin typeface="Cambria Math" panose="02040503050406030204" pitchFamily="18" charset="0"/>
                                      </a:rPr>
                                      <m:t>𝟐𝟖</m:t>
                                    </m:r>
                                  </m:num>
                                  <m:den>
                                    <m:r>
                                      <a:rPr lang="fr-FR" b="1" i="1" smtClean="0">
                                        <a:latin typeface="Cambria Math" panose="02040503050406030204" pitchFamily="18" charset="0"/>
                                      </a:rPr>
                                      <m:t>𝟒</m:t>
                                    </m:r>
                                  </m:den>
                                </m:f>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𝝅</m:t>
                                </m:r>
                              </m:oMath>
                            </m:oMathPara>
                          </a14:m>
                          <a:endParaRPr lang="fr-FR" dirty="0"/>
                        </a:p>
                      </a:txBody>
                      <a:tcPr/>
                    </a:tc>
                    <a:tc>
                      <a:txBody>
                        <a:bodyPr/>
                        <a:lstStyle/>
                        <a:p>
                          <a:r>
                            <a:rPr lang="fr-FR" dirty="0"/>
                            <a:t>7,52</a:t>
                          </a:r>
                        </a:p>
                      </a:txBody>
                      <a:tcPr/>
                    </a:tc>
                    <a:tc>
                      <a:txBody>
                        <a:bodyPr/>
                        <a:lstStyle/>
                        <a:p>
                          <a:pPr/>
                          <a14:m>
                            <m:oMathPara xmlns:m="http://schemas.openxmlformats.org/officeDocument/2006/math">
                              <m:oMathParaPr>
                                <m:jc m:val="centerGroup"/>
                              </m:oMathParaPr>
                              <m:oMath xmlns:m="http://schemas.openxmlformats.org/officeDocument/2006/math">
                                <m:rad>
                                  <m:radPr>
                                    <m:degHide m:val="on"/>
                                    <m:ctrlPr>
                                      <a:rPr lang="fr-FR" b="1" i="1" smtClean="0">
                                        <a:latin typeface="Cambria Math" panose="02040503050406030204" pitchFamily="18" charset="0"/>
                                        <a:ea typeface="Cambria Math" panose="02040503050406030204" pitchFamily="18" charset="0"/>
                                      </a:rPr>
                                    </m:ctrlPr>
                                  </m:radPr>
                                  <m:deg/>
                                  <m:e>
                                    <m:r>
                                      <a:rPr lang="fr-FR" b="1" i="1" smtClean="0">
                                        <a:latin typeface="Cambria Math" panose="02040503050406030204" pitchFamily="18" charset="0"/>
                                        <a:ea typeface="Cambria Math" panose="02040503050406030204" pitchFamily="18" charset="0"/>
                                      </a:rPr>
                                      <m:t>𝟓</m:t>
                                    </m:r>
                                  </m:e>
                                </m:rad>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𝟒</m:t>
                                </m:r>
                              </m:oMath>
                            </m:oMathPara>
                          </a14:m>
                          <a:endParaRPr lang="fr-FR" dirty="0"/>
                        </a:p>
                      </a:txBody>
                      <a:tcPr/>
                    </a:tc>
                    <a:extLst>
                      <a:ext uri="{0D108BD9-81ED-4DB2-BD59-A6C34878D82A}">
                        <a16:rowId xmlns:a16="http://schemas.microsoft.com/office/drawing/2014/main" val="10000"/>
                      </a:ext>
                    </a:extLst>
                  </a:tr>
                  <a:tr h="370840">
                    <a:tc>
                      <a:txBody>
                        <a:bodyPr/>
                        <a:lstStyle/>
                        <a:p>
                          <a:r>
                            <a:rPr lang="fr-FR" sz="1800" b="0" i="0" u="none" strike="noStrike" baseline="0" dirty="0">
                              <a:solidFill>
                                <a:srgbClr val="000000"/>
                              </a:solidFill>
                              <a:latin typeface="Calibri" panose="020F0502020204030204" pitchFamily="34" charset="0"/>
                            </a:rPr>
                            <a:t>Entier 	</a:t>
                          </a:r>
                        </a:p>
                      </a:txBody>
                      <a:tcPr/>
                    </a:tc>
                    <a:tc>
                      <a:txBody>
                        <a:bodyPr/>
                        <a:lstStyle/>
                        <a:p>
                          <a:endParaRPr lang="fr-FR"/>
                        </a:p>
                      </a:txBody>
                      <a:tcPr/>
                    </a:tc>
                    <a:tc>
                      <a:txBody>
                        <a:bodyPr/>
                        <a:lstStyle/>
                        <a:p>
                          <a:endParaRPr lang="fr-FR"/>
                        </a:p>
                      </a:txBody>
                      <a:tcPr/>
                    </a:tc>
                    <a:tc>
                      <a:txBody>
                        <a:bodyPr/>
                        <a:lstStyle/>
                        <a:p>
                          <a:r>
                            <a:rPr lang="fr-FR" dirty="0"/>
                            <a:t>x</a:t>
                          </a:r>
                        </a:p>
                      </a:txBody>
                      <a:tcPr/>
                    </a:tc>
                    <a:tc>
                      <a:txBody>
                        <a:bodyPr/>
                        <a:lstStyle/>
                        <a:p>
                          <a:endParaRPr lang="fr-FR" dirty="0"/>
                        </a:p>
                      </a:txBody>
                      <a:tcPr/>
                    </a:tc>
                    <a:tc>
                      <a:txBody>
                        <a:bodyPr/>
                        <a:lstStyle/>
                        <a:p>
                          <a:endParaRPr lang="fr-FR"/>
                        </a:p>
                      </a:txBody>
                      <a:tcPr/>
                    </a:tc>
                    <a:tc>
                      <a:txBody>
                        <a:bodyPr/>
                        <a:lstStyle/>
                        <a:p>
                          <a:r>
                            <a:rPr lang="fr-FR" dirty="0"/>
                            <a:t>x</a:t>
                          </a:r>
                        </a:p>
                      </a:txBody>
                      <a:tcPr/>
                    </a:tc>
                    <a:extLst>
                      <a:ext uri="{0D108BD9-81ED-4DB2-BD59-A6C34878D82A}">
                        <a16:rowId xmlns:a16="http://schemas.microsoft.com/office/drawing/2014/main" val="10001"/>
                      </a:ext>
                    </a:extLst>
                  </a:tr>
                  <a:tr h="370840">
                    <a:tc>
                      <a:txBody>
                        <a:bodyPr/>
                        <a:lstStyle/>
                        <a:p>
                          <a:r>
                            <a:rPr lang="fr-FR" sz="1800" b="0" i="0" u="none" strike="noStrike" baseline="0" dirty="0">
                              <a:solidFill>
                                <a:srgbClr val="000000"/>
                              </a:solidFill>
                              <a:latin typeface="Calibri" panose="020F0502020204030204" pitchFamily="34" charset="0"/>
                            </a:rPr>
                            <a:t>Décimal	</a:t>
                          </a:r>
                        </a:p>
                      </a:txBody>
                      <a:tcPr/>
                    </a:tc>
                    <a:tc>
                      <a:txBody>
                        <a:bodyPr/>
                        <a:lstStyle/>
                        <a:p>
                          <a:r>
                            <a:rPr lang="fr-FR" dirty="0"/>
                            <a:t>x</a:t>
                          </a:r>
                        </a:p>
                      </a:txBody>
                      <a:tcPr/>
                    </a:tc>
                    <a:tc>
                      <a:txBody>
                        <a:bodyPr/>
                        <a:lstStyle/>
                        <a:p>
                          <a:endParaRPr lang="fr-FR"/>
                        </a:p>
                      </a:txBody>
                      <a:tcPr/>
                    </a:tc>
                    <a:tc>
                      <a:txBody>
                        <a:bodyPr/>
                        <a:lstStyle/>
                        <a:p>
                          <a:r>
                            <a:rPr lang="fr-FR" dirty="0"/>
                            <a:t>x</a:t>
                          </a:r>
                        </a:p>
                      </a:txBody>
                      <a:tcPr/>
                    </a:tc>
                    <a:tc>
                      <a:txBody>
                        <a:bodyPr/>
                        <a:lstStyle/>
                        <a:p>
                          <a:endParaRPr lang="fr-FR"/>
                        </a:p>
                      </a:txBody>
                      <a:tcPr/>
                    </a:tc>
                    <a:tc>
                      <a:txBody>
                        <a:bodyPr/>
                        <a:lstStyle/>
                        <a:p>
                          <a:r>
                            <a:rPr lang="fr-FR" dirty="0"/>
                            <a:t>x</a:t>
                          </a:r>
                        </a:p>
                      </a:txBody>
                      <a:tcPr/>
                    </a:tc>
                    <a:tc>
                      <a:txBody>
                        <a:bodyPr/>
                        <a:lstStyle/>
                        <a:p>
                          <a:r>
                            <a:rPr lang="fr-FR" dirty="0"/>
                            <a:t>x</a:t>
                          </a:r>
                        </a:p>
                      </a:txBody>
                      <a:tcPr/>
                    </a:tc>
                    <a:extLst>
                      <a:ext uri="{0D108BD9-81ED-4DB2-BD59-A6C34878D82A}">
                        <a16:rowId xmlns:a16="http://schemas.microsoft.com/office/drawing/2014/main" val="10002"/>
                      </a:ext>
                    </a:extLst>
                  </a:tr>
                  <a:tr h="370840">
                    <a:tc>
                      <a:txBody>
                        <a:bodyPr/>
                        <a:lstStyle/>
                        <a:p>
                          <a:r>
                            <a:rPr lang="fr-FR" sz="1800" b="0" i="0" u="none" strike="noStrike" baseline="0" dirty="0">
                              <a:solidFill>
                                <a:srgbClr val="000000"/>
                              </a:solidFill>
                              <a:latin typeface="Calibri" panose="020F0502020204030204" pitchFamily="34" charset="0"/>
                            </a:rPr>
                            <a:t>Rationnel</a:t>
                          </a:r>
                        </a:p>
                      </a:txBody>
                      <a:tcPr/>
                    </a:tc>
                    <a:tc>
                      <a:txBody>
                        <a:bodyPr/>
                        <a:lstStyle/>
                        <a:p>
                          <a:r>
                            <a:rPr lang="fr-FR" dirty="0"/>
                            <a:t>x</a:t>
                          </a:r>
                        </a:p>
                      </a:txBody>
                      <a:tcPr/>
                    </a:tc>
                    <a:tc>
                      <a:txBody>
                        <a:bodyPr/>
                        <a:lstStyle/>
                        <a:p>
                          <a:endParaRPr lang="fr-FR"/>
                        </a:p>
                      </a:txBody>
                      <a:tcPr/>
                    </a:tc>
                    <a:tc>
                      <a:txBody>
                        <a:bodyPr/>
                        <a:lstStyle/>
                        <a:p>
                          <a:r>
                            <a:rPr lang="fr-FR" dirty="0"/>
                            <a:t>x</a:t>
                          </a:r>
                        </a:p>
                      </a:txBody>
                      <a:tcPr/>
                    </a:tc>
                    <a:tc>
                      <a:txBody>
                        <a:bodyPr/>
                        <a:lstStyle/>
                        <a:p>
                          <a:endParaRPr lang="fr-FR" dirty="0"/>
                        </a:p>
                      </a:txBody>
                      <a:tcPr/>
                    </a:tc>
                    <a:tc>
                      <a:txBody>
                        <a:bodyPr/>
                        <a:lstStyle/>
                        <a:p>
                          <a:r>
                            <a:rPr lang="fr-FR" dirty="0"/>
                            <a:t>x</a:t>
                          </a:r>
                        </a:p>
                      </a:txBody>
                      <a:tcPr/>
                    </a:tc>
                    <a:tc>
                      <a:txBody>
                        <a:bodyPr/>
                        <a:lstStyle/>
                        <a:p>
                          <a:r>
                            <a:rPr lang="fr-FR" dirty="0"/>
                            <a:t>x</a:t>
                          </a:r>
                        </a:p>
                      </a:txBody>
                      <a:tcPr/>
                    </a:tc>
                    <a:extLst>
                      <a:ext uri="{0D108BD9-81ED-4DB2-BD59-A6C34878D82A}">
                        <a16:rowId xmlns:a16="http://schemas.microsoft.com/office/drawing/2014/main" val="10003"/>
                      </a:ext>
                    </a:extLst>
                  </a:tr>
                  <a:tr h="370840">
                    <a:tc>
                      <a:txBody>
                        <a:bodyPr/>
                        <a:lstStyle/>
                        <a:p>
                          <a:r>
                            <a:rPr lang="fr-FR" sz="1800" b="0" i="0" u="none" strike="noStrike" baseline="0" dirty="0">
                              <a:solidFill>
                                <a:srgbClr val="000000"/>
                              </a:solidFill>
                              <a:latin typeface="Calibri" panose="020F0502020204030204" pitchFamily="34" charset="0"/>
                            </a:rPr>
                            <a:t>Irrationnel</a:t>
                          </a:r>
                        </a:p>
                      </a:txBody>
                      <a:tcPr/>
                    </a:tc>
                    <a:tc>
                      <a:txBody>
                        <a:bodyPr/>
                        <a:lstStyle/>
                        <a:p>
                          <a:endParaRPr lang="fr-FR" dirty="0"/>
                        </a:p>
                      </a:txBody>
                      <a:tcPr/>
                    </a:tc>
                    <a:tc>
                      <a:txBody>
                        <a:bodyPr/>
                        <a:lstStyle/>
                        <a:p>
                          <a:r>
                            <a:rPr lang="fr-FR" dirty="0"/>
                            <a:t>x</a:t>
                          </a:r>
                        </a:p>
                      </a:txBody>
                      <a:tcPr/>
                    </a:tc>
                    <a:tc>
                      <a:txBody>
                        <a:bodyPr/>
                        <a:lstStyle/>
                        <a:p>
                          <a:endParaRPr lang="fr-FR" dirty="0"/>
                        </a:p>
                      </a:txBody>
                      <a:tcPr/>
                    </a:tc>
                    <a:tc>
                      <a:txBody>
                        <a:bodyPr/>
                        <a:lstStyle/>
                        <a:p>
                          <a:r>
                            <a:rPr lang="fr-FR" dirty="0"/>
                            <a:t>x</a:t>
                          </a: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4"/>
                      </a:ext>
                    </a:extLst>
                  </a:tr>
                  <a:tr h="370840">
                    <a:tc>
                      <a:txBody>
                        <a:bodyPr/>
                        <a:lstStyle/>
                        <a:p>
                          <a:r>
                            <a:rPr lang="fr-FR" sz="1800" b="0" i="0" u="none" strike="noStrike" baseline="0" dirty="0">
                              <a:solidFill>
                                <a:srgbClr val="000000"/>
                              </a:solidFill>
                              <a:latin typeface="Calibri" panose="020F0502020204030204" pitchFamily="34" charset="0"/>
                            </a:rPr>
                            <a:t>Réel	</a:t>
                          </a:r>
                        </a:p>
                      </a:txBody>
                      <a:tcPr/>
                    </a:tc>
                    <a:tc>
                      <a:txBody>
                        <a:bodyPr/>
                        <a:lstStyle/>
                        <a:p>
                          <a:r>
                            <a:rPr lang="fr-FR" dirty="0"/>
                            <a:t>x</a:t>
                          </a:r>
                        </a:p>
                      </a:txBody>
                      <a:tcPr/>
                    </a:tc>
                    <a:tc>
                      <a:txBody>
                        <a:bodyPr/>
                        <a:lstStyle/>
                        <a:p>
                          <a:r>
                            <a:rPr lang="fr-FR" dirty="0"/>
                            <a:t>x</a:t>
                          </a:r>
                        </a:p>
                      </a:txBody>
                      <a:tcPr/>
                    </a:tc>
                    <a:tc>
                      <a:txBody>
                        <a:bodyPr/>
                        <a:lstStyle/>
                        <a:p>
                          <a:r>
                            <a:rPr lang="fr-FR" dirty="0"/>
                            <a:t>x</a:t>
                          </a:r>
                        </a:p>
                      </a:txBody>
                      <a:tcPr/>
                    </a:tc>
                    <a:tc>
                      <a:txBody>
                        <a:bodyPr/>
                        <a:lstStyle/>
                        <a:p>
                          <a:r>
                            <a:rPr lang="fr-FR" dirty="0"/>
                            <a:t>x</a:t>
                          </a:r>
                        </a:p>
                      </a:txBody>
                      <a:tcPr/>
                    </a:tc>
                    <a:tc>
                      <a:txBody>
                        <a:bodyPr/>
                        <a:lstStyle/>
                        <a:p>
                          <a:r>
                            <a:rPr lang="fr-FR" dirty="0"/>
                            <a:t>x</a:t>
                          </a:r>
                        </a:p>
                      </a:txBody>
                      <a:tcPr/>
                    </a:tc>
                    <a:tc>
                      <a:txBody>
                        <a:bodyPr/>
                        <a:lstStyle/>
                        <a:p>
                          <a:r>
                            <a:rPr lang="fr-FR" dirty="0"/>
                            <a:t>x</a:t>
                          </a:r>
                        </a:p>
                      </a:txBody>
                      <a:tcPr/>
                    </a:tc>
                    <a:extLst>
                      <a:ext uri="{0D108BD9-81ED-4DB2-BD59-A6C34878D82A}">
                        <a16:rowId xmlns:a16="http://schemas.microsoft.com/office/drawing/2014/main" val="10005"/>
                      </a:ext>
                    </a:extLst>
                  </a:tr>
                </a:tbl>
              </a:graphicData>
            </a:graphic>
          </p:graphicFrame>
        </mc:Choice>
        <mc:Fallback xmlns="">
          <p:graphicFrame>
            <p:nvGraphicFramePr>
              <p:cNvPr id="8" name="Espace réservé du contenu 7"/>
              <p:cNvGraphicFramePr>
                <a:graphicFrameLocks noGrp="1"/>
              </p:cNvGraphicFramePr>
              <p:nvPr>
                <p:ph sz="quarter" idx="13"/>
                <p:extLst>
                  <p:ext uri="{D42A27DB-BD31-4B8C-83A1-F6EECF244321}">
                    <p14:modId xmlns:p14="http://schemas.microsoft.com/office/powerpoint/2010/main" val="2443505704"/>
                  </p:ext>
                </p:extLst>
              </p:nvPr>
            </p:nvGraphicFramePr>
            <p:xfrm>
              <a:off x="914400" y="2366963"/>
              <a:ext cx="10363199" cy="2514727"/>
            </p:xfrm>
            <a:graphic>
              <a:graphicData uri="http://schemas.openxmlformats.org/drawingml/2006/table">
                <a:tbl>
                  <a:tblPr firstRow="1" bandRow="1">
                    <a:tableStyleId>{5C22544A-7EE6-4342-B048-85BDC9FD1C3A}</a:tableStyleId>
                  </a:tblPr>
                  <a:tblGrid>
                    <a:gridCol w="1480457"/>
                    <a:gridCol w="1480457"/>
                    <a:gridCol w="1480457"/>
                    <a:gridCol w="1480457"/>
                    <a:gridCol w="1480457"/>
                    <a:gridCol w="1480457"/>
                    <a:gridCol w="1480457"/>
                  </a:tblGrid>
                  <a:tr h="660527">
                    <a:tc>
                      <a:txBody>
                        <a:bodyPr/>
                        <a:lstStyle/>
                        <a:p>
                          <a:endParaRPr lang="fr-FR" dirty="0"/>
                        </a:p>
                      </a:txBody>
                      <a:tcPr/>
                    </a:tc>
                    <a:tc>
                      <a:txBody>
                        <a:bodyPr/>
                        <a:lstStyle/>
                        <a:p>
                          <a:endParaRPr lang="fr-FR"/>
                        </a:p>
                      </a:txBody>
                      <a:tcPr>
                        <a:blipFill rotWithShape="0">
                          <a:blip r:embed="rId2"/>
                          <a:stretch>
                            <a:fillRect l="-100823" t="-4630" r="-501646" b="-296296"/>
                          </a:stretch>
                        </a:blipFill>
                      </a:tcPr>
                    </a:tc>
                    <a:tc>
                      <a:txBody>
                        <a:bodyPr/>
                        <a:lstStyle/>
                        <a:p>
                          <a:endParaRPr lang="fr-FR"/>
                        </a:p>
                      </a:txBody>
                      <a:tcPr>
                        <a:blipFill rotWithShape="0">
                          <a:blip r:embed="rId2"/>
                          <a:stretch>
                            <a:fillRect l="-200823" t="-4630" r="-401646" b="-296296"/>
                          </a:stretch>
                        </a:blipFill>
                      </a:tcPr>
                    </a:tc>
                    <a:tc>
                      <a:txBody>
                        <a:bodyPr/>
                        <a:lstStyle/>
                        <a:p>
                          <a:endParaRPr lang="fr-FR"/>
                        </a:p>
                      </a:txBody>
                      <a:tcPr>
                        <a:blipFill rotWithShape="0">
                          <a:blip r:embed="rId2"/>
                          <a:stretch>
                            <a:fillRect l="-302066" t="-4630" r="-303306" b="-296296"/>
                          </a:stretch>
                        </a:blipFill>
                      </a:tcPr>
                    </a:tc>
                    <a:tc>
                      <a:txBody>
                        <a:bodyPr/>
                        <a:lstStyle/>
                        <a:p>
                          <a:endParaRPr lang="fr-FR"/>
                        </a:p>
                      </a:txBody>
                      <a:tcPr>
                        <a:blipFill rotWithShape="0">
                          <a:blip r:embed="rId2"/>
                          <a:stretch>
                            <a:fillRect l="-400412" t="-4630" r="-202058" b="-296296"/>
                          </a:stretch>
                        </a:blipFill>
                      </a:tcPr>
                    </a:tc>
                    <a:tc>
                      <a:txBody>
                        <a:bodyPr/>
                        <a:lstStyle/>
                        <a:p>
                          <a:r>
                            <a:rPr lang="fr-FR" dirty="0" smtClean="0"/>
                            <a:t>7,52</a:t>
                          </a:r>
                          <a:endParaRPr lang="fr-FR" dirty="0"/>
                        </a:p>
                      </a:txBody>
                      <a:tcPr/>
                    </a:tc>
                    <a:tc>
                      <a:txBody>
                        <a:bodyPr/>
                        <a:lstStyle/>
                        <a:p>
                          <a:endParaRPr lang="fr-FR"/>
                        </a:p>
                      </a:txBody>
                      <a:tcPr>
                        <a:blipFill rotWithShape="0">
                          <a:blip r:embed="rId2"/>
                          <a:stretch>
                            <a:fillRect l="-600412" t="-4630" r="-2058" b="-296296"/>
                          </a:stretch>
                        </a:blipFill>
                      </a:tcPr>
                    </a:tc>
                  </a:tr>
                  <a:tr h="370840">
                    <a:tc>
                      <a:txBody>
                        <a:bodyPr/>
                        <a:lstStyle/>
                        <a:p>
                          <a:r>
                            <a:rPr lang="fr-FR" sz="1800" b="0" i="0" u="none" strike="noStrike" baseline="0" dirty="0" smtClean="0">
                              <a:solidFill>
                                <a:srgbClr val="000000"/>
                              </a:solidFill>
                              <a:latin typeface="Calibri" panose="020F0502020204030204" pitchFamily="34" charset="0"/>
                            </a:rPr>
                            <a:t>Entier 	</a:t>
                          </a:r>
                        </a:p>
                      </a:txBody>
                      <a:tcPr/>
                    </a:tc>
                    <a:tc>
                      <a:txBody>
                        <a:bodyPr/>
                        <a:lstStyle/>
                        <a:p>
                          <a:endParaRPr lang="fr-FR"/>
                        </a:p>
                      </a:txBody>
                      <a:tcPr/>
                    </a:tc>
                    <a:tc>
                      <a:txBody>
                        <a:bodyPr/>
                        <a:lstStyle/>
                        <a:p>
                          <a:endParaRPr lang="fr-FR"/>
                        </a:p>
                      </a:txBody>
                      <a:tcPr/>
                    </a:tc>
                    <a:tc>
                      <a:txBody>
                        <a:bodyPr/>
                        <a:lstStyle/>
                        <a:p>
                          <a:r>
                            <a:rPr lang="fr-FR" dirty="0" smtClean="0"/>
                            <a:t>x</a:t>
                          </a:r>
                          <a:endParaRPr lang="fr-FR" dirty="0"/>
                        </a:p>
                      </a:txBody>
                      <a:tcPr/>
                    </a:tc>
                    <a:tc>
                      <a:txBody>
                        <a:bodyPr/>
                        <a:lstStyle/>
                        <a:p>
                          <a:endParaRPr lang="fr-FR" dirty="0"/>
                        </a:p>
                      </a:txBody>
                      <a:tcPr/>
                    </a:tc>
                    <a:tc>
                      <a:txBody>
                        <a:bodyPr/>
                        <a:lstStyle/>
                        <a:p>
                          <a:endParaRPr lang="fr-FR"/>
                        </a:p>
                      </a:txBody>
                      <a:tcPr/>
                    </a:tc>
                    <a:tc>
                      <a:txBody>
                        <a:bodyPr/>
                        <a:lstStyle/>
                        <a:p>
                          <a:r>
                            <a:rPr lang="fr-FR" dirty="0" smtClean="0"/>
                            <a:t>x</a:t>
                          </a:r>
                          <a:endParaRPr lang="fr-FR" dirty="0"/>
                        </a:p>
                      </a:txBody>
                      <a:tcPr/>
                    </a:tc>
                  </a:tr>
                  <a:tr h="370840">
                    <a:tc>
                      <a:txBody>
                        <a:bodyPr/>
                        <a:lstStyle/>
                        <a:p>
                          <a:r>
                            <a:rPr lang="fr-FR" sz="1800" b="0" i="0" u="none" strike="noStrike" baseline="0" dirty="0" smtClean="0">
                              <a:solidFill>
                                <a:srgbClr val="000000"/>
                              </a:solidFill>
                              <a:latin typeface="Calibri" panose="020F0502020204030204" pitchFamily="34" charset="0"/>
                            </a:rPr>
                            <a:t>Décimal	</a:t>
                          </a:r>
                        </a:p>
                      </a:txBody>
                      <a:tcPr/>
                    </a:tc>
                    <a:tc>
                      <a:txBody>
                        <a:bodyPr/>
                        <a:lstStyle/>
                        <a:p>
                          <a:r>
                            <a:rPr lang="fr-FR" dirty="0" smtClean="0"/>
                            <a:t>x</a:t>
                          </a:r>
                          <a:endParaRPr lang="fr-FR" dirty="0"/>
                        </a:p>
                      </a:txBody>
                      <a:tcPr/>
                    </a:tc>
                    <a:tc>
                      <a:txBody>
                        <a:bodyPr/>
                        <a:lstStyle/>
                        <a:p>
                          <a:endParaRPr lang="fr-FR"/>
                        </a:p>
                      </a:txBody>
                      <a:tcPr/>
                    </a:tc>
                    <a:tc>
                      <a:txBody>
                        <a:bodyPr/>
                        <a:lstStyle/>
                        <a:p>
                          <a:r>
                            <a:rPr lang="fr-FR" dirty="0" smtClean="0"/>
                            <a:t>x</a:t>
                          </a:r>
                          <a:endParaRPr lang="fr-FR" dirty="0"/>
                        </a:p>
                      </a:txBody>
                      <a:tcPr/>
                    </a:tc>
                    <a:tc>
                      <a:txBody>
                        <a:bodyPr/>
                        <a:lstStyle/>
                        <a:p>
                          <a:endParaRPr lang="fr-FR"/>
                        </a:p>
                      </a:txBody>
                      <a:tcPr/>
                    </a:tc>
                    <a:tc>
                      <a:txBody>
                        <a:bodyPr/>
                        <a:lstStyle/>
                        <a:p>
                          <a:r>
                            <a:rPr lang="fr-FR" dirty="0" smtClean="0"/>
                            <a:t>x</a:t>
                          </a:r>
                          <a:endParaRPr lang="fr-FR" dirty="0"/>
                        </a:p>
                      </a:txBody>
                      <a:tcPr/>
                    </a:tc>
                    <a:tc>
                      <a:txBody>
                        <a:bodyPr/>
                        <a:lstStyle/>
                        <a:p>
                          <a:r>
                            <a:rPr lang="fr-FR" dirty="0" smtClean="0"/>
                            <a:t>x</a:t>
                          </a:r>
                          <a:endParaRPr lang="fr-FR" dirty="0"/>
                        </a:p>
                      </a:txBody>
                      <a:tcPr/>
                    </a:tc>
                  </a:tr>
                  <a:tr h="370840">
                    <a:tc>
                      <a:txBody>
                        <a:bodyPr/>
                        <a:lstStyle/>
                        <a:p>
                          <a:r>
                            <a:rPr lang="fr-FR" sz="1800" b="0" i="0" u="none" strike="noStrike" baseline="0" dirty="0" smtClean="0">
                              <a:solidFill>
                                <a:srgbClr val="000000"/>
                              </a:solidFill>
                              <a:latin typeface="Calibri" panose="020F0502020204030204" pitchFamily="34" charset="0"/>
                            </a:rPr>
                            <a:t>Rationnel</a:t>
                          </a:r>
                        </a:p>
                      </a:txBody>
                      <a:tcPr/>
                    </a:tc>
                    <a:tc>
                      <a:txBody>
                        <a:bodyPr/>
                        <a:lstStyle/>
                        <a:p>
                          <a:r>
                            <a:rPr lang="fr-FR" dirty="0" smtClean="0"/>
                            <a:t>x</a:t>
                          </a:r>
                          <a:endParaRPr lang="fr-FR" dirty="0"/>
                        </a:p>
                      </a:txBody>
                      <a:tcPr/>
                    </a:tc>
                    <a:tc>
                      <a:txBody>
                        <a:bodyPr/>
                        <a:lstStyle/>
                        <a:p>
                          <a:endParaRPr lang="fr-FR"/>
                        </a:p>
                      </a:txBody>
                      <a:tcPr/>
                    </a:tc>
                    <a:tc>
                      <a:txBody>
                        <a:bodyPr/>
                        <a:lstStyle/>
                        <a:p>
                          <a:r>
                            <a:rPr lang="fr-FR" dirty="0" smtClean="0"/>
                            <a:t>x</a:t>
                          </a:r>
                          <a:endParaRPr lang="fr-FR" dirty="0"/>
                        </a:p>
                      </a:txBody>
                      <a:tcPr/>
                    </a:tc>
                    <a:tc>
                      <a:txBody>
                        <a:bodyPr/>
                        <a:lstStyle/>
                        <a:p>
                          <a:endParaRPr lang="fr-FR" dirty="0"/>
                        </a:p>
                      </a:txBody>
                      <a:tcPr/>
                    </a:tc>
                    <a:tc>
                      <a:txBody>
                        <a:bodyPr/>
                        <a:lstStyle/>
                        <a:p>
                          <a:r>
                            <a:rPr lang="fr-FR" dirty="0" smtClean="0"/>
                            <a:t>x</a:t>
                          </a:r>
                          <a:endParaRPr lang="fr-FR" dirty="0"/>
                        </a:p>
                      </a:txBody>
                      <a:tcPr/>
                    </a:tc>
                    <a:tc>
                      <a:txBody>
                        <a:bodyPr/>
                        <a:lstStyle/>
                        <a:p>
                          <a:r>
                            <a:rPr lang="fr-FR" dirty="0" smtClean="0"/>
                            <a:t>x</a:t>
                          </a:r>
                          <a:endParaRPr lang="fr-FR" dirty="0"/>
                        </a:p>
                      </a:txBody>
                      <a:tcPr/>
                    </a:tc>
                  </a:tr>
                  <a:tr h="370840">
                    <a:tc>
                      <a:txBody>
                        <a:bodyPr/>
                        <a:lstStyle/>
                        <a:p>
                          <a:r>
                            <a:rPr lang="fr-FR" sz="1800" b="0" i="0" u="none" strike="noStrike" baseline="0" dirty="0" smtClean="0">
                              <a:solidFill>
                                <a:srgbClr val="000000"/>
                              </a:solidFill>
                              <a:latin typeface="Calibri" panose="020F0502020204030204" pitchFamily="34" charset="0"/>
                            </a:rPr>
                            <a:t>Irrationnel</a:t>
                          </a:r>
                        </a:p>
                      </a:txBody>
                      <a:tcPr/>
                    </a:tc>
                    <a:tc>
                      <a:txBody>
                        <a:bodyPr/>
                        <a:lstStyle/>
                        <a:p>
                          <a:endParaRPr lang="fr-FR" dirty="0"/>
                        </a:p>
                      </a:txBody>
                      <a:tcPr/>
                    </a:tc>
                    <a:tc>
                      <a:txBody>
                        <a:bodyPr/>
                        <a:lstStyle/>
                        <a:p>
                          <a:r>
                            <a:rPr lang="fr-FR" dirty="0" smtClean="0"/>
                            <a:t>x</a:t>
                          </a:r>
                          <a:endParaRPr lang="fr-FR" dirty="0"/>
                        </a:p>
                      </a:txBody>
                      <a:tcPr/>
                    </a:tc>
                    <a:tc>
                      <a:txBody>
                        <a:bodyPr/>
                        <a:lstStyle/>
                        <a:p>
                          <a:endParaRPr lang="fr-FR" dirty="0"/>
                        </a:p>
                      </a:txBody>
                      <a:tcPr/>
                    </a:tc>
                    <a:tc>
                      <a:txBody>
                        <a:bodyPr/>
                        <a:lstStyle/>
                        <a:p>
                          <a:r>
                            <a:rPr lang="fr-FR" dirty="0" smtClean="0"/>
                            <a:t>x</a:t>
                          </a:r>
                          <a:endParaRPr lang="fr-FR" dirty="0"/>
                        </a:p>
                      </a:txBody>
                      <a:tcPr/>
                    </a:tc>
                    <a:tc>
                      <a:txBody>
                        <a:bodyPr/>
                        <a:lstStyle/>
                        <a:p>
                          <a:endParaRPr lang="fr-FR"/>
                        </a:p>
                      </a:txBody>
                      <a:tcPr/>
                    </a:tc>
                    <a:tc>
                      <a:txBody>
                        <a:bodyPr/>
                        <a:lstStyle/>
                        <a:p>
                          <a:endParaRPr lang="fr-FR"/>
                        </a:p>
                      </a:txBody>
                      <a:tcPr/>
                    </a:tc>
                  </a:tr>
                  <a:tr h="370840">
                    <a:tc>
                      <a:txBody>
                        <a:bodyPr/>
                        <a:lstStyle/>
                        <a:p>
                          <a:r>
                            <a:rPr lang="fr-FR" sz="1800" b="0" i="0" u="none" strike="noStrike" baseline="0" dirty="0" smtClean="0">
                              <a:solidFill>
                                <a:srgbClr val="000000"/>
                              </a:solidFill>
                              <a:latin typeface="Calibri" panose="020F0502020204030204" pitchFamily="34" charset="0"/>
                            </a:rPr>
                            <a:t>Réel	</a:t>
                          </a:r>
                        </a:p>
                      </a:txBody>
                      <a:tcPr/>
                    </a:tc>
                    <a:tc>
                      <a:txBody>
                        <a:bodyPr/>
                        <a:lstStyle/>
                        <a:p>
                          <a:r>
                            <a:rPr lang="fr-FR" dirty="0" smtClean="0"/>
                            <a:t>x</a:t>
                          </a:r>
                          <a:endParaRPr lang="fr-FR" dirty="0"/>
                        </a:p>
                      </a:txBody>
                      <a:tcPr/>
                    </a:tc>
                    <a:tc>
                      <a:txBody>
                        <a:bodyPr/>
                        <a:lstStyle/>
                        <a:p>
                          <a:r>
                            <a:rPr lang="fr-FR" dirty="0" smtClean="0"/>
                            <a:t>x</a:t>
                          </a:r>
                          <a:endParaRPr lang="fr-FR" dirty="0"/>
                        </a:p>
                      </a:txBody>
                      <a:tcPr/>
                    </a:tc>
                    <a:tc>
                      <a:txBody>
                        <a:bodyPr/>
                        <a:lstStyle/>
                        <a:p>
                          <a:r>
                            <a:rPr lang="fr-FR" dirty="0" smtClean="0"/>
                            <a:t>x</a:t>
                          </a:r>
                          <a:endParaRPr lang="fr-FR" dirty="0"/>
                        </a:p>
                      </a:txBody>
                      <a:tcPr/>
                    </a:tc>
                    <a:tc>
                      <a:txBody>
                        <a:bodyPr/>
                        <a:lstStyle/>
                        <a:p>
                          <a:r>
                            <a:rPr lang="fr-FR" dirty="0" smtClean="0"/>
                            <a:t>x</a:t>
                          </a:r>
                          <a:endParaRPr lang="fr-FR" dirty="0"/>
                        </a:p>
                      </a:txBody>
                      <a:tcPr/>
                    </a:tc>
                    <a:tc>
                      <a:txBody>
                        <a:bodyPr/>
                        <a:lstStyle/>
                        <a:p>
                          <a:r>
                            <a:rPr lang="fr-FR" dirty="0" smtClean="0"/>
                            <a:t>x</a:t>
                          </a:r>
                          <a:endParaRPr lang="fr-FR" dirty="0"/>
                        </a:p>
                      </a:txBody>
                      <a:tcPr/>
                    </a:tc>
                    <a:tc>
                      <a:txBody>
                        <a:bodyPr/>
                        <a:lstStyle/>
                        <a:p>
                          <a:r>
                            <a:rPr lang="fr-FR" dirty="0" smtClean="0"/>
                            <a:t>x</a:t>
                          </a:r>
                          <a:endParaRPr lang="fr-FR" dirty="0"/>
                        </a:p>
                      </a:txBody>
                      <a:tcPr/>
                    </a:tc>
                  </a:tr>
                </a:tbl>
              </a:graphicData>
            </a:graphic>
          </p:graphicFrame>
        </mc:Fallback>
      </mc:AlternateContent>
      <p:sp>
        <p:nvSpPr>
          <p:cNvPr id="4" name="Espace réservé de la date 3"/>
          <p:cNvSpPr>
            <a:spLocks noGrp="1"/>
          </p:cNvSpPr>
          <p:nvPr>
            <p:ph type="dt" sz="half" idx="10"/>
          </p:nvPr>
        </p:nvSpPr>
        <p:spPr/>
        <p:txBody>
          <a:bodyPr/>
          <a:lstStyle/>
          <a:p>
            <a:fld id="{75613B6B-AACA-40DA-8DD6-78D811379733}" type="datetime1">
              <a:rPr lang="fr-FR" smtClean="0">
                <a:solidFill>
                  <a:prstClr val="black"/>
                </a:solidFill>
              </a:rPr>
              <a:t>02/10/2018</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a:solidFill>
                  <a:prstClr val="black"/>
                </a:solidFill>
              </a:rPr>
              <a:t>circonscription de WITTELSHEIM année 17-18 document élaboré à partir des documents d'accompagnement et des ressources de la webdiffusion</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83227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sz="quarter" idx="13"/>
          </p:nvPr>
        </p:nvPicPr>
        <p:blipFill>
          <a:blip r:embed="rId2"/>
          <a:stretch>
            <a:fillRect/>
          </a:stretch>
        </p:blipFill>
        <p:spPr>
          <a:xfrm>
            <a:off x="609600" y="528865"/>
            <a:ext cx="11236036" cy="5725496"/>
          </a:xfrm>
          <a:prstGeom prst="rect">
            <a:avLst/>
          </a:prstGeom>
        </p:spPr>
      </p:pic>
      <p:sp>
        <p:nvSpPr>
          <p:cNvPr id="4" name="Espace réservé de la date 3"/>
          <p:cNvSpPr>
            <a:spLocks noGrp="1"/>
          </p:cNvSpPr>
          <p:nvPr>
            <p:ph type="dt" sz="half" idx="10"/>
          </p:nvPr>
        </p:nvSpPr>
        <p:spPr/>
        <p:txBody>
          <a:bodyPr/>
          <a:lstStyle/>
          <a:p>
            <a:fld id="{75613B6B-AACA-40DA-8DD6-78D811379733}" type="datetime1">
              <a:rPr lang="fr-FR" smtClean="0">
                <a:solidFill>
                  <a:prstClr val="black"/>
                </a:solidFill>
              </a:rPr>
              <a:t>02/10/2018</a:t>
            </a:fld>
            <a:endParaRPr lang="fr-FR">
              <a:solidFill>
                <a:prstClr val="black"/>
              </a:solidFill>
            </a:endParaRPr>
          </a:p>
        </p:txBody>
      </p:sp>
      <p:sp>
        <p:nvSpPr>
          <p:cNvPr id="5" name="Espace réservé du pied de page 4"/>
          <p:cNvSpPr>
            <a:spLocks noGrp="1"/>
          </p:cNvSpPr>
          <p:nvPr>
            <p:ph type="ftr" sz="quarter" idx="11"/>
          </p:nvPr>
        </p:nvSpPr>
        <p:spPr>
          <a:xfrm>
            <a:off x="438440" y="6248400"/>
            <a:ext cx="6672887" cy="365125"/>
          </a:xfrm>
        </p:spPr>
        <p:txBody>
          <a:bodyPr/>
          <a:lstStyle/>
          <a:p>
            <a:r>
              <a:rPr lang="fr-FR" dirty="0">
                <a:solidFill>
                  <a:prstClr val="black"/>
                </a:solidFill>
              </a:rPr>
              <a:t>circonscription de WITTELSHEIM année 17-18 document élaboré à partir des documents d'accompagnement et des ressources de la webdiffusion</a:t>
            </a:r>
          </a:p>
        </p:txBody>
      </p:sp>
      <p:sp>
        <p:nvSpPr>
          <p:cNvPr id="6" name="Espace réservé du numéro de diapositive 5"/>
          <p:cNvSpPr>
            <a:spLocks noGrp="1"/>
          </p:cNvSpPr>
          <p:nvPr>
            <p:ph type="sldNum" sz="quarter" idx="12"/>
          </p:nvPr>
        </p:nvSpPr>
        <p:spPr/>
        <p:txBody>
          <a:bodyPr/>
          <a:lstStyle/>
          <a:p>
            <a:fld id="{41E2637F-F9EE-4AB0-8AC7-6F1F0F506099}"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334369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9386" y="464137"/>
            <a:ext cx="10364451" cy="545265"/>
          </a:xfrm>
        </p:spPr>
        <p:txBody>
          <a:bodyPr>
            <a:normAutofit fontScale="90000"/>
          </a:bodyPr>
          <a:lstStyle/>
          <a:p>
            <a:r>
              <a:rPr lang="fr-FR" dirty="0"/>
              <a:t>POUR COMPRENDRE QUELQUES OBSTACLES : QUIZZ</a:t>
            </a:r>
          </a:p>
        </p:txBody>
      </p:sp>
      <p:sp>
        <p:nvSpPr>
          <p:cNvPr id="3" name="Espace réservé du contenu 2"/>
          <p:cNvSpPr>
            <a:spLocks noGrp="1"/>
          </p:cNvSpPr>
          <p:nvPr>
            <p:ph sz="quarter" idx="13"/>
          </p:nvPr>
        </p:nvSpPr>
        <p:spPr>
          <a:xfrm>
            <a:off x="379386" y="1436916"/>
            <a:ext cx="10790712" cy="4963884"/>
          </a:xfrm>
        </p:spPr>
        <p:txBody>
          <a:bodyPr>
            <a:normAutofit fontScale="92500" lnSpcReduction="20000"/>
          </a:bodyPr>
          <a:lstStyle/>
          <a:p>
            <a:r>
              <a:rPr lang="fr-FR" cap="none" dirty="0"/>
              <a:t>Un entier est d'autant plus grand qu'il a un plus grand nombre de chiffres</a:t>
            </a:r>
          </a:p>
          <a:p>
            <a:pPr marL="0" indent="0">
              <a:buNone/>
            </a:pPr>
            <a:r>
              <a:rPr lang="fr-FR" cap="none" dirty="0"/>
              <a:t> Faux pour les décimaux :  le nombre de chiffres d'un nombre n'est pas un indicateur de sa grandeur</a:t>
            </a:r>
          </a:p>
          <a:p>
            <a:r>
              <a:rPr lang="fr-FR" cap="none" dirty="0"/>
              <a:t>Multiplier augmente </a:t>
            </a:r>
          </a:p>
          <a:p>
            <a:pPr marL="0" indent="0">
              <a:buNone/>
            </a:pPr>
            <a:r>
              <a:rPr lang="fr-FR" cap="none" dirty="0"/>
              <a:t>(parfois vrai, parfois faux pour les décimaux) ; </a:t>
            </a:r>
          </a:p>
          <a:p>
            <a:r>
              <a:rPr lang="fr-FR" cap="none" dirty="0"/>
              <a:t>Diviser diminue </a:t>
            </a:r>
          </a:p>
          <a:p>
            <a:pPr marL="0" indent="0">
              <a:buNone/>
            </a:pPr>
            <a:r>
              <a:rPr lang="fr-FR" cap="none" dirty="0"/>
              <a:t>(parfois vrai, parfois faux pour les décimaux). Rupture de sens pour la multiplication</a:t>
            </a:r>
          </a:p>
          <a:p>
            <a:r>
              <a:rPr lang="fr-FR" cap="none" dirty="0"/>
              <a:t> Le chiffre des unités n'est pas le dernier </a:t>
            </a:r>
          </a:p>
          <a:p>
            <a:pPr marL="0" indent="0">
              <a:buNone/>
            </a:pPr>
            <a:endParaRPr lang="fr-FR" cap="none" dirty="0"/>
          </a:p>
          <a:p>
            <a:r>
              <a:rPr lang="fr-FR" cap="none" dirty="0"/>
              <a:t> le précédent d'un nombre n'a pas de sens </a:t>
            </a:r>
          </a:p>
          <a:p>
            <a:pPr marL="0" indent="0">
              <a:buNone/>
            </a:pPr>
            <a:endParaRPr lang="fr-FR" cap="none" dirty="0"/>
          </a:p>
          <a:p>
            <a:r>
              <a:rPr lang="fr-FR" cap="none" dirty="0"/>
              <a:t> les entiers nous font aller dans l' infiniment grand, les décimaux vers l' infiniment grand et </a:t>
            </a:r>
          </a:p>
          <a:p>
            <a:pPr marL="0" indent="0">
              <a:buNone/>
            </a:pPr>
            <a:r>
              <a:rPr lang="fr-FR" cap="none" dirty="0"/>
              <a:t>Aussi l' infiniment petit – notion d'infinité dans un intervalle  :   que se passe-t-il tout près du 0 ?</a:t>
            </a:r>
          </a:p>
        </p:txBody>
      </p:sp>
      <p:sp>
        <p:nvSpPr>
          <p:cNvPr id="4" name="Espace réservé du pied de page 3"/>
          <p:cNvSpPr>
            <a:spLocks noGrp="1"/>
          </p:cNvSpPr>
          <p:nvPr>
            <p:ph type="ftr" sz="quarter" idx="11"/>
          </p:nvPr>
        </p:nvSpPr>
        <p:spPr>
          <a:xfrm>
            <a:off x="187264" y="6459231"/>
            <a:ext cx="6672887" cy="365125"/>
          </a:xfrm>
        </p:spPr>
        <p:txBody>
          <a:bodyPr/>
          <a:lstStyle/>
          <a:p>
            <a:r>
              <a:rPr lang="fr-FR">
                <a:solidFill>
                  <a:prstClr val="black"/>
                </a:solidFill>
              </a:rPr>
              <a:t>circonscription de WITTELSHEIM année 17-18 document élaboré à partir des documents d'accompagnement et des ressources de la webdiffusion</a:t>
            </a:r>
            <a:endParaRPr lang="fr-FR" dirty="0">
              <a:solidFill>
                <a:prstClr val="black"/>
              </a:solidFill>
            </a:endParaRPr>
          </a:p>
        </p:txBody>
      </p:sp>
      <p:sp>
        <p:nvSpPr>
          <p:cNvPr id="5" name="Espace réservé du numéro de diapositive 4"/>
          <p:cNvSpPr>
            <a:spLocks noGrp="1"/>
          </p:cNvSpPr>
          <p:nvPr>
            <p:ph type="sldNum" sz="quarter" idx="12"/>
          </p:nvPr>
        </p:nvSpPr>
        <p:spPr/>
        <p:txBody>
          <a:bodyPr/>
          <a:lstStyle/>
          <a:p>
            <a:fld id="{41E2637F-F9EE-4AB0-8AC7-6F1F0F506099}" type="slidenum">
              <a:rPr lang="fr-FR" smtClean="0">
                <a:solidFill>
                  <a:prstClr val="black"/>
                </a:solidFill>
              </a:rPr>
              <a:pPr/>
              <a:t>9</a:t>
            </a:fld>
            <a:endParaRPr lang="fr-FR">
              <a:solidFill>
                <a:prstClr val="black"/>
              </a:solidFill>
            </a:endParaRPr>
          </a:p>
        </p:txBody>
      </p:sp>
      <p:sp>
        <p:nvSpPr>
          <p:cNvPr id="6" name="Espace réservé de la date 5"/>
          <p:cNvSpPr>
            <a:spLocks noGrp="1"/>
          </p:cNvSpPr>
          <p:nvPr>
            <p:ph type="dt" sz="half" idx="10"/>
          </p:nvPr>
        </p:nvSpPr>
        <p:spPr/>
        <p:txBody>
          <a:bodyPr/>
          <a:lstStyle/>
          <a:p>
            <a:fld id="{77C7DAAE-D6AA-4544-AC39-6A8820BA2E2A}" type="datetime1">
              <a:rPr lang="fr-FR" smtClean="0">
                <a:solidFill>
                  <a:prstClr val="black"/>
                </a:solidFill>
              </a:rPr>
              <a:t>02/10/2018</a:t>
            </a:fld>
            <a:endParaRPr lang="fr-FR">
              <a:solidFill>
                <a:prstClr val="black"/>
              </a:solidFill>
            </a:endParaRPr>
          </a:p>
        </p:txBody>
      </p:sp>
    </p:spTree>
    <p:extLst>
      <p:ext uri="{BB962C8B-B14F-4D97-AF65-F5344CB8AC3E}">
        <p14:creationId xmlns:p14="http://schemas.microsoft.com/office/powerpoint/2010/main" val="17303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2077</Words>
  <Application>Microsoft Macintosh PowerPoint</Application>
  <PresentationFormat>Grand écran</PresentationFormat>
  <Paragraphs>311</Paragraphs>
  <Slides>21</Slides>
  <Notes>11</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32" baseType="lpstr">
      <vt:lpstr>SimSun</vt:lpstr>
      <vt:lpstr>Arial</vt:lpstr>
      <vt:lpstr>Calibri</vt:lpstr>
      <vt:lpstr>Cambria</vt:lpstr>
      <vt:lpstr>Cambria Math</vt:lpstr>
      <vt:lpstr>Symbol</vt:lpstr>
      <vt:lpstr>Times New Roman</vt:lpstr>
      <vt:lpstr>Tw Cen MT</vt:lpstr>
      <vt:lpstr>Wingdings</vt:lpstr>
      <vt:lpstr>Ronds dans l’eau</vt:lpstr>
      <vt:lpstr>Acrobat Document</vt:lpstr>
      <vt:lpstr>Des fractions aux nombres décimaux</vt:lpstr>
      <vt:lpstr>Objectifs de formations pour les enseignants </vt:lpstr>
      <vt:lpstr>1.LES DOCUMENTS D'Accompagnement :  Un plan commun </vt:lpstr>
      <vt:lpstr>Présentation PowerPoint</vt:lpstr>
      <vt:lpstr>2. DES Fractions AUX nombres décimaux</vt:lpstr>
      <vt:lpstr>2.1.TESTONS NOS CONNAISSANCES</vt:lpstr>
      <vt:lpstr>Présentation PowerPoint</vt:lpstr>
      <vt:lpstr>Présentation PowerPoint</vt:lpstr>
      <vt:lpstr>POUR COMPRENDRE QUELQUES OBSTACLES : QUIZZ</vt:lpstr>
      <vt:lpstr>2.2.de quoi parle t-on? </vt:lpstr>
      <vt:lpstr>2.2 de quoi parle t-on ? </vt:lpstr>
      <vt:lpstr>3. DES CONSTATS AUX GESTES PROFESSIONNELS ET AUX PROGRAMMATIONS</vt:lpstr>
      <vt:lpstr>3.1. BILAN DES ACQUIS (extraits de la conférence du consensus nombres et calcul CNESCO) </vt:lpstr>
      <vt:lpstr>3.2. EXEMPLES d’ERREURS OBSERVEES</vt:lpstr>
      <vt:lpstr>3.2. ETUDE DES MANUELS SCOLAIRES E. MOUNIER ET M. PRIOLET (extraits)</vt:lpstr>
      <vt:lpstr>3.3. ANALYSE DE PROGRAMMATIONS</vt:lpstr>
      <vt:lpstr>3. ELABORER UNE PROGRAMMATION A partir des différents éléments proposés</vt:lpstr>
      <vt:lpstr>  3.4. analyse de pratique  </vt:lpstr>
      <vt:lpstr>CONCLUSIONS</vt:lpstr>
      <vt:lpstr>D’autres OUTILS </vt:lpstr>
      <vt:lpstr>D’autres aides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DES Fractions AUX nombres décimaux</dc:title>
  <dc:creator>IEN</dc:creator>
  <cp:lastModifiedBy>Jérémie Lutz</cp:lastModifiedBy>
  <cp:revision>126</cp:revision>
  <cp:lastPrinted>2017-03-10T14:57:44Z</cp:lastPrinted>
  <dcterms:created xsi:type="dcterms:W3CDTF">2017-03-10T14:57:06Z</dcterms:created>
  <dcterms:modified xsi:type="dcterms:W3CDTF">2018-10-02T06:34:29Z</dcterms:modified>
  <cp:contentStatus/>
</cp:coreProperties>
</file>