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71"/>
  </p:notesMasterIdLst>
  <p:handoutMasterIdLst>
    <p:handoutMasterId r:id="rId72"/>
  </p:handoutMasterIdLst>
  <p:sldIdLst>
    <p:sldId id="256" r:id="rId3"/>
    <p:sldId id="257" r:id="rId4"/>
    <p:sldId id="258" r:id="rId5"/>
    <p:sldId id="326" r:id="rId6"/>
    <p:sldId id="325" r:id="rId7"/>
    <p:sldId id="259" r:id="rId8"/>
    <p:sldId id="260" r:id="rId9"/>
    <p:sldId id="261" r:id="rId10"/>
    <p:sldId id="262" r:id="rId11"/>
    <p:sldId id="263" r:id="rId12"/>
    <p:sldId id="264" r:id="rId13"/>
    <p:sldId id="265" r:id="rId14"/>
    <p:sldId id="266" r:id="rId15"/>
    <p:sldId id="327" r:id="rId16"/>
    <p:sldId id="267" r:id="rId17"/>
    <p:sldId id="268" r:id="rId18"/>
    <p:sldId id="269" r:id="rId19"/>
    <p:sldId id="270" r:id="rId20"/>
    <p:sldId id="271" r:id="rId21"/>
    <p:sldId id="272" r:id="rId22"/>
    <p:sldId id="321" r:id="rId23"/>
    <p:sldId id="274" r:id="rId24"/>
    <p:sldId id="275" r:id="rId25"/>
    <p:sldId id="276" r:id="rId26"/>
    <p:sldId id="277" r:id="rId27"/>
    <p:sldId id="278" r:id="rId28"/>
    <p:sldId id="279" r:id="rId29"/>
    <p:sldId id="280" r:id="rId30"/>
    <p:sldId id="281" r:id="rId31"/>
    <p:sldId id="328" r:id="rId32"/>
    <p:sldId id="322" r:id="rId33"/>
    <p:sldId id="323" r:id="rId34"/>
    <p:sldId id="319" r:id="rId35"/>
    <p:sldId id="284" r:id="rId36"/>
    <p:sldId id="285" r:id="rId37"/>
    <p:sldId id="286" r:id="rId38"/>
    <p:sldId id="287" r:id="rId39"/>
    <p:sldId id="288" r:id="rId40"/>
    <p:sldId id="289" r:id="rId41"/>
    <p:sldId id="290" r:id="rId42"/>
    <p:sldId id="291" r:id="rId43"/>
    <p:sldId id="292" r:id="rId44"/>
    <p:sldId id="293" r:id="rId45"/>
    <p:sldId id="295" r:id="rId46"/>
    <p:sldId id="296" r:id="rId47"/>
    <p:sldId id="324" r:id="rId48"/>
    <p:sldId id="297" r:id="rId49"/>
    <p:sldId id="298" r:id="rId50"/>
    <p:sldId id="303" r:id="rId51"/>
    <p:sldId id="301" r:id="rId52"/>
    <p:sldId id="300" r:id="rId53"/>
    <p:sldId id="302" r:id="rId54"/>
    <p:sldId id="304" r:id="rId55"/>
    <p:sldId id="329"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x="12192000" cy="6858000"/>
  <p:notesSz cx="6794500" cy="9982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D3C95-50E3-4898-BD86-D3F72ECE8A9A}">
  <a:tblStyle styleId="{DB0D3C95-50E3-4898-BD86-D3F72ECE8A9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649" autoAdjust="0"/>
  </p:normalViewPr>
  <p:slideViewPr>
    <p:cSldViewPr snapToGrid="0">
      <p:cViewPr varScale="1">
        <p:scale>
          <a:sx n="70" d="100"/>
          <a:sy n="70" d="100"/>
        </p:scale>
        <p:origin x="71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6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4283" cy="500844"/>
          </a:xfrm>
          <a:prstGeom prst="rect">
            <a:avLst/>
          </a:prstGeom>
        </p:spPr>
        <p:txBody>
          <a:bodyPr vert="horz" lIns="95859" tIns="47929" rIns="95859" bIns="47929" rtlCol="0"/>
          <a:lstStyle>
            <a:lvl1pPr algn="l">
              <a:defRPr sz="1300"/>
            </a:lvl1pPr>
          </a:lstStyle>
          <a:p>
            <a:endParaRPr lang="fr-FR"/>
          </a:p>
        </p:txBody>
      </p:sp>
      <p:sp>
        <p:nvSpPr>
          <p:cNvPr id="3" name="Espace réservé de la date 2"/>
          <p:cNvSpPr>
            <a:spLocks noGrp="1"/>
          </p:cNvSpPr>
          <p:nvPr>
            <p:ph type="dt" sz="quarter" idx="1"/>
          </p:nvPr>
        </p:nvSpPr>
        <p:spPr>
          <a:xfrm>
            <a:off x="3848645" y="2"/>
            <a:ext cx="2944283" cy="500844"/>
          </a:xfrm>
          <a:prstGeom prst="rect">
            <a:avLst/>
          </a:prstGeom>
        </p:spPr>
        <p:txBody>
          <a:bodyPr vert="horz" lIns="95859" tIns="47929" rIns="95859" bIns="47929" rtlCol="0"/>
          <a:lstStyle>
            <a:lvl1pPr algn="r">
              <a:defRPr sz="1300"/>
            </a:lvl1pPr>
          </a:lstStyle>
          <a:p>
            <a:fld id="{C04915CC-05AB-4A5C-83A5-711090E4C7B3}" type="datetimeFigureOut">
              <a:rPr lang="fr-FR" smtClean="0"/>
              <a:t>07/11/2018</a:t>
            </a:fld>
            <a:endParaRPr lang="fr-FR"/>
          </a:p>
        </p:txBody>
      </p:sp>
      <p:sp>
        <p:nvSpPr>
          <p:cNvPr id="4" name="Espace réservé du pied de page 3"/>
          <p:cNvSpPr>
            <a:spLocks noGrp="1"/>
          </p:cNvSpPr>
          <p:nvPr>
            <p:ph type="ftr" sz="quarter" idx="2"/>
          </p:nvPr>
        </p:nvSpPr>
        <p:spPr>
          <a:xfrm>
            <a:off x="2" y="9481359"/>
            <a:ext cx="2944283" cy="500842"/>
          </a:xfrm>
          <a:prstGeom prst="rect">
            <a:avLst/>
          </a:prstGeom>
        </p:spPr>
        <p:txBody>
          <a:bodyPr vert="horz" lIns="95859" tIns="47929" rIns="95859" bIns="47929"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48645" y="9481359"/>
            <a:ext cx="2944283" cy="500842"/>
          </a:xfrm>
          <a:prstGeom prst="rect">
            <a:avLst/>
          </a:prstGeom>
        </p:spPr>
        <p:txBody>
          <a:bodyPr vert="horz" lIns="95859" tIns="47929" rIns="95859" bIns="47929" rtlCol="0" anchor="b"/>
          <a:lstStyle>
            <a:lvl1pPr algn="r">
              <a:defRPr sz="1300"/>
            </a:lvl1pPr>
          </a:lstStyle>
          <a:p>
            <a:fld id="{A1F785DD-BBDD-4BCE-BBD6-D1BAABD17E01}" type="slidenum">
              <a:rPr lang="fr-FR" smtClean="0"/>
              <a:t>‹N°›</a:t>
            </a:fld>
            <a:endParaRPr lang="fr-FR"/>
          </a:p>
        </p:txBody>
      </p:sp>
    </p:spTree>
    <p:extLst>
      <p:ext uri="{BB962C8B-B14F-4D97-AF65-F5344CB8AC3E}">
        <p14:creationId xmlns:p14="http://schemas.microsoft.com/office/powerpoint/2010/main" val="705302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127502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Tree>
    <p:extLst>
      <p:ext uri="{BB962C8B-B14F-4D97-AF65-F5344CB8AC3E}">
        <p14:creationId xmlns:p14="http://schemas.microsoft.com/office/powerpoint/2010/main" val="38292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521c674d2_14_2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g4521c674d2_14_20: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a:solidFill>
                  <a:srgbClr val="9900FF"/>
                </a:solidFill>
              </a:rPr>
              <a:t>L'information “du tout” apportée à la fin peut être un obstacle. La difficulté peut être levée si l’information est apportée au début.</a:t>
            </a:r>
            <a:endParaRPr sz="1600" dirty="0">
              <a:solidFill>
                <a:srgbClr val="9900FF"/>
              </a:solidFill>
            </a:endParaRPr>
          </a:p>
          <a:p>
            <a:pPr marL="0" indent="0">
              <a:buNone/>
            </a:pPr>
            <a:r>
              <a:rPr lang="fr-FR" sz="1600" dirty="0">
                <a:solidFill>
                  <a:srgbClr val="9900FF"/>
                </a:solidFill>
              </a:rPr>
              <a:t>Difficulté lorsque les informations ne suivent pas l’ordre chronologique</a:t>
            </a:r>
            <a:endParaRPr sz="1600" dirty="0">
              <a:solidFill>
                <a:srgbClr val="9900FF"/>
              </a:solidFill>
            </a:endParaRPr>
          </a:p>
          <a:p>
            <a:pPr marL="0" indent="0">
              <a:buNone/>
            </a:pPr>
            <a:endParaRPr sz="1600" dirty="0">
              <a:solidFill>
                <a:srgbClr val="9900FF"/>
              </a:solidFill>
            </a:endParaRPr>
          </a:p>
        </p:txBody>
      </p:sp>
    </p:spTree>
    <p:extLst>
      <p:ext uri="{BB962C8B-B14F-4D97-AF65-F5344CB8AC3E}">
        <p14:creationId xmlns:p14="http://schemas.microsoft.com/office/powerpoint/2010/main" val="5581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521c674d2_14_2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4521c674d2_14_25: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smtClean="0">
                <a:solidFill>
                  <a:srgbClr val="9900FF"/>
                </a:solidFill>
              </a:rPr>
              <a:t> </a:t>
            </a:r>
            <a:r>
              <a:rPr lang="fr-FR" sz="1600" dirty="0">
                <a:solidFill>
                  <a:srgbClr val="9900FF"/>
                </a:solidFill>
              </a:rPr>
              <a:t>La difficulté vient des différents pronoms “en, celle”. Pour lever la difficulté, on peut transcrire “Il y a 7 élèves de plus que dans la classe de Lisa”.</a:t>
            </a:r>
            <a:endParaRPr sz="1600" dirty="0">
              <a:solidFill>
                <a:srgbClr val="9900FF"/>
              </a:solidFill>
            </a:endParaRPr>
          </a:p>
        </p:txBody>
      </p:sp>
    </p:spTree>
    <p:extLst>
      <p:ext uri="{BB962C8B-B14F-4D97-AF65-F5344CB8AC3E}">
        <p14:creationId xmlns:p14="http://schemas.microsoft.com/office/powerpoint/2010/main" val="412785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21c674d2_14_31: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lnSpc>
                <a:spcPct val="120000"/>
              </a:lnSpc>
              <a:buClr>
                <a:schemeClr val="dk1"/>
              </a:buClr>
              <a:buNone/>
            </a:pPr>
            <a:r>
              <a:rPr lang="fr-FR" sz="1500">
                <a:solidFill>
                  <a:schemeClr val="dk1"/>
                </a:solidFill>
                <a:latin typeface="Calibri"/>
                <a:ea typeface="Calibri"/>
                <a:cs typeface="Calibri"/>
                <a:sym typeface="Calibri"/>
              </a:rPr>
              <a:t>FAYOL indique que le placement en tête de la question entraîne une amélioration systématique des scores, cela à tout âge et pour tout type de problèmes additifs. Ca peut être un outil de différenciation. </a:t>
            </a:r>
            <a:endParaRPr sz="1500"/>
          </a:p>
        </p:txBody>
      </p:sp>
      <p:sp>
        <p:nvSpPr>
          <p:cNvPr id="270" name="Google Shape;270;g4521c674d2_14_3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01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521c674d2_14_36: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a:solidFill>
                  <a:srgbClr val="9900FF"/>
                </a:solidFill>
              </a:rPr>
              <a:t>Problème rectifié pour l’ordre d’apparition des informations : “Une émission de télévision commence à 13h00. Elle dure 1h15. A quelle heure se termine t-elle?”</a:t>
            </a:r>
            <a:endParaRPr>
              <a:solidFill>
                <a:srgbClr val="9900FF"/>
              </a:solidFill>
            </a:endParaRPr>
          </a:p>
        </p:txBody>
      </p:sp>
      <p:sp>
        <p:nvSpPr>
          <p:cNvPr id="276" name="Google Shape;276;g4521c674d2_14_36: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12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9505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8: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Tree>
    <p:extLst>
      <p:ext uri="{BB962C8B-B14F-4D97-AF65-F5344CB8AC3E}">
        <p14:creationId xmlns:p14="http://schemas.microsoft.com/office/powerpoint/2010/main" val="38996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9: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lgn="just">
              <a:lnSpc>
                <a:spcPct val="115000"/>
              </a:lnSpc>
              <a:buClr>
                <a:schemeClr val="dk1"/>
              </a:buClr>
              <a:buNone/>
            </a:pPr>
            <a:r>
              <a:rPr lang="fr-FR" sz="1300" b="1" dirty="0">
                <a:solidFill>
                  <a:schemeClr val="dk1"/>
                </a:solidFill>
                <a:latin typeface="Calibri" panose="020F0502020204030204" pitchFamily="34" charset="0"/>
                <a:ea typeface="Times New Roman"/>
                <a:cs typeface="Times New Roman"/>
                <a:sym typeface="Times New Roman"/>
              </a:rPr>
              <a:t>Phase de présentation du problème</a:t>
            </a:r>
            <a:r>
              <a:rPr lang="fr-FR" sz="1300" dirty="0">
                <a:solidFill>
                  <a:schemeClr val="dk1"/>
                </a:solidFill>
                <a:latin typeface="Calibri" panose="020F0502020204030204" pitchFamily="34" charset="0"/>
                <a:ea typeface="Times New Roman"/>
                <a:cs typeface="Times New Roman"/>
                <a:sym typeface="Times New Roman"/>
              </a:rPr>
              <a:t> :</a:t>
            </a:r>
          </a:p>
          <a:p>
            <a:pPr marL="0" indent="0" algn="just">
              <a:lnSpc>
                <a:spcPct val="115000"/>
              </a:lnSpc>
              <a:buClr>
                <a:schemeClr val="dk1"/>
              </a:buClr>
              <a:buNone/>
            </a:pPr>
            <a:r>
              <a:rPr lang="fr-FR" sz="1300" dirty="0">
                <a:solidFill>
                  <a:schemeClr val="dk1"/>
                </a:solidFill>
                <a:latin typeface="Calibri" panose="020F0502020204030204" pitchFamily="34" charset="0"/>
                <a:ea typeface="Times New Roman"/>
                <a:cs typeface="Times New Roman"/>
                <a:sym typeface="Times New Roman"/>
              </a:rPr>
              <a:t>Comme pour les séances d’enseignement de la compréhension, on demande aux élèves de se faire un film dans la tête (cf. R. GOIGOUX), ils </a:t>
            </a:r>
            <a:r>
              <a:rPr lang="fr-FR" sz="1300" dirty="0" err="1">
                <a:solidFill>
                  <a:schemeClr val="dk1"/>
                </a:solidFill>
                <a:latin typeface="Calibri" panose="020F0502020204030204" pitchFamily="34" charset="0"/>
                <a:ea typeface="Times New Roman"/>
                <a:cs typeface="Times New Roman"/>
                <a:sym typeface="Times New Roman"/>
              </a:rPr>
              <a:t>re-formulent</a:t>
            </a:r>
            <a:r>
              <a:rPr lang="fr-FR" sz="1300" dirty="0">
                <a:solidFill>
                  <a:schemeClr val="dk1"/>
                </a:solidFill>
                <a:latin typeface="Calibri" panose="020F0502020204030204" pitchFamily="34" charset="0"/>
                <a:ea typeface="Times New Roman"/>
                <a:cs typeface="Times New Roman"/>
                <a:sym typeface="Times New Roman"/>
              </a:rPr>
              <a:t> le but de la recherche.</a:t>
            </a:r>
          </a:p>
          <a:p>
            <a:pPr marL="0" indent="0" algn="just">
              <a:lnSpc>
                <a:spcPct val="115000"/>
              </a:lnSpc>
              <a:buClr>
                <a:schemeClr val="dk1"/>
              </a:buClr>
              <a:buNone/>
            </a:pPr>
            <a:r>
              <a:rPr lang="fr-FR" sz="1300" dirty="0">
                <a:solidFill>
                  <a:schemeClr val="dk1"/>
                </a:solidFill>
                <a:latin typeface="Calibri" panose="020F0502020204030204" pitchFamily="34" charset="0"/>
                <a:ea typeface="Times New Roman"/>
                <a:cs typeface="Times New Roman"/>
                <a:sym typeface="Times New Roman"/>
              </a:rPr>
              <a:t> </a:t>
            </a:r>
          </a:p>
          <a:p>
            <a:pPr marL="0" indent="0" algn="just">
              <a:lnSpc>
                <a:spcPct val="115000"/>
              </a:lnSpc>
              <a:buClr>
                <a:schemeClr val="dk1"/>
              </a:buClr>
              <a:buNone/>
            </a:pPr>
            <a:r>
              <a:rPr lang="fr-FR" sz="1300" dirty="0">
                <a:solidFill>
                  <a:schemeClr val="dk1"/>
                </a:solidFill>
                <a:latin typeface="Calibri" panose="020F0502020204030204" pitchFamily="34" charset="0"/>
                <a:ea typeface="Calibri"/>
                <a:cs typeface="Calibri"/>
                <a:sym typeface="Calibri"/>
              </a:rPr>
              <a:t>2.    </a:t>
            </a:r>
            <a:r>
              <a:rPr lang="fr-FR" sz="1300" b="1" dirty="0">
                <a:solidFill>
                  <a:schemeClr val="dk1"/>
                </a:solidFill>
                <a:latin typeface="Calibri" panose="020F0502020204030204" pitchFamily="34" charset="0"/>
                <a:ea typeface="Times New Roman"/>
                <a:cs typeface="Times New Roman"/>
                <a:sym typeface="Times New Roman"/>
              </a:rPr>
              <a:t>Phase  de recherche</a:t>
            </a:r>
            <a:r>
              <a:rPr lang="fr-FR" sz="1300" dirty="0">
                <a:solidFill>
                  <a:schemeClr val="dk1"/>
                </a:solidFill>
                <a:latin typeface="Calibri" panose="020F0502020204030204" pitchFamily="34" charset="0"/>
                <a:ea typeface="Times New Roman"/>
                <a:cs typeface="Times New Roman"/>
                <a:sym typeface="Times New Roman"/>
              </a:rPr>
              <a:t> :</a:t>
            </a:r>
          </a:p>
          <a:p>
            <a:pPr marL="0" indent="0" algn="just">
              <a:lnSpc>
                <a:spcPct val="115000"/>
              </a:lnSpc>
              <a:buClr>
                <a:schemeClr val="dk1"/>
              </a:buClr>
              <a:buNone/>
            </a:pPr>
            <a:r>
              <a:rPr lang="fr-FR" sz="1300" dirty="0">
                <a:solidFill>
                  <a:schemeClr val="dk1"/>
                </a:solidFill>
                <a:latin typeface="Calibri" panose="020F0502020204030204" pitchFamily="34" charset="0"/>
                <a:ea typeface="Times New Roman"/>
                <a:cs typeface="Times New Roman"/>
                <a:sym typeface="Times New Roman"/>
              </a:rPr>
              <a:t>Les élèves se lancent dans la résolution du problème (tout d’abord individuellement puis par groupe ou binôme). Pendant cette phase, il est essentiel que les élèves se questionnent, tâtonnent (on peut “jouer” le problème, manipuler…), élaborent des stratégies avec un travail systématique </a:t>
            </a:r>
            <a:r>
              <a:rPr lang="fr-FR" sz="1300" b="1" dirty="0">
                <a:solidFill>
                  <a:schemeClr val="dk1"/>
                </a:solidFill>
                <a:latin typeface="Calibri" panose="020F0502020204030204" pitchFamily="34" charset="0"/>
                <a:ea typeface="Times New Roman"/>
                <a:cs typeface="Times New Roman"/>
                <a:sym typeface="Times New Roman"/>
              </a:rPr>
              <a:t>sur le langage oral et écrit</a:t>
            </a:r>
            <a:r>
              <a:rPr lang="fr-FR" sz="1300" dirty="0">
                <a:solidFill>
                  <a:schemeClr val="dk1"/>
                </a:solidFill>
                <a:latin typeface="Calibri" panose="020F0502020204030204" pitchFamily="34" charset="0"/>
                <a:ea typeface="Times New Roman"/>
                <a:cs typeface="Times New Roman"/>
                <a:sym typeface="Times New Roman"/>
              </a:rPr>
              <a:t> (on incite, notamment les élèves en difficulté,  à représenter la situation et les procédures).</a:t>
            </a:r>
          </a:p>
          <a:p>
            <a:pPr marL="0" indent="0" algn="just">
              <a:lnSpc>
                <a:spcPct val="115000"/>
              </a:lnSpc>
              <a:buClr>
                <a:schemeClr val="dk1"/>
              </a:buClr>
              <a:buNone/>
            </a:pPr>
            <a:r>
              <a:rPr lang="fr-FR" sz="1300" dirty="0">
                <a:solidFill>
                  <a:schemeClr val="dk1"/>
                </a:solidFill>
                <a:latin typeface="Calibri" panose="020F0502020204030204" pitchFamily="34" charset="0"/>
                <a:ea typeface="Times New Roman"/>
                <a:cs typeface="Times New Roman"/>
                <a:sym typeface="Times New Roman"/>
              </a:rPr>
              <a:t> L'enseignant a un rôle  d'observateur, de modérateur, d'animateur. Il encourage les initiatives. </a:t>
            </a:r>
            <a:r>
              <a:rPr lang="fr-FR" sz="1300" i="1" dirty="0">
                <a:solidFill>
                  <a:schemeClr val="dk1"/>
                </a:solidFill>
                <a:latin typeface="Calibri" panose="020F0502020204030204" pitchFamily="34" charset="0"/>
                <a:ea typeface="Times New Roman"/>
                <a:cs typeface="Times New Roman"/>
                <a:sym typeface="Times New Roman"/>
              </a:rPr>
              <a:t>« Il garde la conduite de la classe </a:t>
            </a:r>
            <a:r>
              <a:rPr lang="fr-FR" sz="1300" b="1" i="1" dirty="0">
                <a:solidFill>
                  <a:schemeClr val="dk1"/>
                </a:solidFill>
                <a:latin typeface="Calibri" panose="020F0502020204030204" pitchFamily="34" charset="0"/>
                <a:ea typeface="Times New Roman"/>
                <a:cs typeface="Times New Roman"/>
                <a:sym typeface="Times New Roman"/>
              </a:rPr>
              <a:t>et ne laisse pas errer les élèves trop longtemps sans succès</a:t>
            </a:r>
            <a:r>
              <a:rPr lang="fr-FR" sz="1300" i="1" dirty="0">
                <a:solidFill>
                  <a:schemeClr val="dk1"/>
                </a:solidFill>
                <a:latin typeface="Calibri" panose="020F0502020204030204" pitchFamily="34" charset="0"/>
                <a:ea typeface="Times New Roman"/>
                <a:cs typeface="Times New Roman"/>
                <a:sym typeface="Times New Roman"/>
              </a:rPr>
              <a:t> et </a:t>
            </a:r>
            <a:r>
              <a:rPr lang="fr-FR" sz="1300" b="1" i="1" dirty="0">
                <a:solidFill>
                  <a:schemeClr val="dk1"/>
                </a:solidFill>
                <a:latin typeface="Calibri" panose="020F0502020204030204" pitchFamily="34" charset="0"/>
                <a:ea typeface="Times New Roman"/>
                <a:cs typeface="Times New Roman"/>
                <a:sym typeface="Times New Roman"/>
              </a:rPr>
              <a:t>sans savoir ce qu’ils cherchent</a:t>
            </a:r>
            <a:r>
              <a:rPr lang="fr-FR" sz="1300" i="1" dirty="0">
                <a:solidFill>
                  <a:schemeClr val="dk1"/>
                </a:solidFill>
                <a:latin typeface="Calibri" panose="020F0502020204030204" pitchFamily="34" charset="0"/>
                <a:ea typeface="Times New Roman"/>
                <a:cs typeface="Times New Roman"/>
                <a:sym typeface="Times New Roman"/>
              </a:rPr>
              <a:t>.</a:t>
            </a:r>
            <a:r>
              <a:rPr lang="fr-FR" sz="1300" dirty="0">
                <a:solidFill>
                  <a:schemeClr val="dk1"/>
                </a:solidFill>
                <a:latin typeface="Calibri" panose="020F0502020204030204" pitchFamily="34" charset="0"/>
                <a:ea typeface="Times New Roman"/>
                <a:cs typeface="Times New Roman"/>
                <a:sym typeface="Times New Roman"/>
              </a:rPr>
              <a:t> </a:t>
            </a:r>
            <a:r>
              <a:rPr lang="fr-FR" sz="1300" i="1" dirty="0">
                <a:solidFill>
                  <a:schemeClr val="dk1"/>
                </a:solidFill>
                <a:latin typeface="Calibri" panose="020F0502020204030204" pitchFamily="34" charset="0"/>
                <a:ea typeface="Times New Roman"/>
                <a:cs typeface="Times New Roman"/>
                <a:sym typeface="Times New Roman"/>
              </a:rPr>
              <a:t>L’enseignant </a:t>
            </a:r>
            <a:r>
              <a:rPr lang="fr-FR" sz="1300" b="1" i="1" dirty="0">
                <a:solidFill>
                  <a:schemeClr val="dk1"/>
                </a:solidFill>
                <a:latin typeface="Calibri" panose="020F0502020204030204" pitchFamily="34" charset="0"/>
                <a:ea typeface="Times New Roman"/>
                <a:cs typeface="Times New Roman"/>
                <a:sym typeface="Times New Roman"/>
              </a:rPr>
              <a:t>questionne les élèves</a:t>
            </a:r>
            <a:r>
              <a:rPr lang="fr-FR" sz="1300" i="1" dirty="0">
                <a:solidFill>
                  <a:schemeClr val="dk1"/>
                </a:solidFill>
                <a:latin typeface="Calibri" panose="020F0502020204030204" pitchFamily="34" charset="0"/>
                <a:ea typeface="Times New Roman"/>
                <a:cs typeface="Times New Roman"/>
                <a:sym typeface="Times New Roman"/>
              </a:rPr>
              <a:t> pour qu’ils ne perdent pas de vue l’objectif. </a:t>
            </a:r>
            <a:r>
              <a:rPr lang="fr-FR" sz="1300" b="1" i="1" dirty="0">
                <a:solidFill>
                  <a:schemeClr val="dk1"/>
                </a:solidFill>
                <a:latin typeface="Calibri" panose="020F0502020204030204" pitchFamily="34" charset="0"/>
                <a:ea typeface="Times New Roman"/>
                <a:cs typeface="Times New Roman"/>
                <a:sym typeface="Times New Roman"/>
              </a:rPr>
              <a:t>L’enseignant circule, observe</a:t>
            </a:r>
            <a:r>
              <a:rPr lang="fr-FR" sz="1300" i="1" dirty="0">
                <a:solidFill>
                  <a:schemeClr val="dk1"/>
                </a:solidFill>
                <a:latin typeface="Calibri" panose="020F0502020204030204" pitchFamily="34" charset="0"/>
                <a:ea typeface="Times New Roman"/>
                <a:cs typeface="Times New Roman"/>
                <a:sym typeface="Times New Roman"/>
              </a:rPr>
              <a:t> attentivement les élèves </a:t>
            </a:r>
            <a:r>
              <a:rPr lang="fr-FR" sz="1300" b="1" i="1" dirty="0">
                <a:solidFill>
                  <a:schemeClr val="dk1"/>
                </a:solidFill>
                <a:latin typeface="Calibri" panose="020F0502020204030204" pitchFamily="34" charset="0"/>
                <a:ea typeface="Times New Roman"/>
                <a:cs typeface="Times New Roman"/>
                <a:sym typeface="Times New Roman"/>
              </a:rPr>
              <a:t>afin de repérer des erreurs qui appellent un dialogue silencieux et éclairant pour l’élève.</a:t>
            </a:r>
          </a:p>
          <a:p>
            <a:pPr marL="0" indent="0" algn="just">
              <a:lnSpc>
                <a:spcPct val="115000"/>
              </a:lnSpc>
              <a:buClr>
                <a:schemeClr val="dk1"/>
              </a:buClr>
              <a:buNone/>
            </a:pPr>
            <a:r>
              <a:rPr lang="fr-FR" sz="1300" i="1" dirty="0">
                <a:solidFill>
                  <a:schemeClr val="dk1"/>
                </a:solidFill>
                <a:latin typeface="Calibri" panose="020F0502020204030204" pitchFamily="34" charset="0"/>
                <a:ea typeface="Times New Roman"/>
                <a:cs typeface="Times New Roman"/>
                <a:sym typeface="Times New Roman"/>
              </a:rPr>
              <a:t>Cette interaction ménage le temps pendant lequel l’élève sèche…</a:t>
            </a:r>
            <a:r>
              <a:rPr lang="fr-FR" sz="1300" b="1" i="1" dirty="0">
                <a:solidFill>
                  <a:schemeClr val="dk1"/>
                </a:solidFill>
                <a:latin typeface="Calibri" panose="020F0502020204030204" pitchFamily="34" charset="0"/>
                <a:ea typeface="Times New Roman"/>
                <a:cs typeface="Times New Roman"/>
                <a:sym typeface="Times New Roman"/>
              </a:rPr>
              <a:t>il faut faire penser tout haut</a:t>
            </a:r>
            <a:r>
              <a:rPr lang="fr-FR" sz="1300" i="1" dirty="0">
                <a:solidFill>
                  <a:schemeClr val="dk1"/>
                </a:solidFill>
                <a:latin typeface="Calibri" panose="020F0502020204030204" pitchFamily="34" charset="0"/>
                <a:ea typeface="Times New Roman"/>
                <a:cs typeface="Times New Roman"/>
                <a:sym typeface="Times New Roman"/>
              </a:rPr>
              <a:t>….. » (Extraits du rapport </a:t>
            </a:r>
            <a:r>
              <a:rPr lang="fr-FR" sz="1300" i="1" dirty="0" err="1">
                <a:solidFill>
                  <a:schemeClr val="dk1"/>
                </a:solidFill>
                <a:latin typeface="Calibri" panose="020F0502020204030204" pitchFamily="34" charset="0"/>
                <a:ea typeface="Times New Roman"/>
                <a:cs typeface="Times New Roman"/>
                <a:sym typeface="Times New Roman"/>
              </a:rPr>
              <a:t>igen</a:t>
            </a:r>
            <a:r>
              <a:rPr lang="fr-FR" sz="1300" i="1" dirty="0">
                <a:solidFill>
                  <a:schemeClr val="dk1"/>
                </a:solidFill>
                <a:latin typeface="Calibri" panose="020F0502020204030204" pitchFamily="34" charset="0"/>
                <a:ea typeface="Times New Roman"/>
                <a:cs typeface="Times New Roman"/>
                <a:sym typeface="Times New Roman"/>
              </a:rPr>
              <a:t> n° 2006-034.</a:t>
            </a:r>
          </a:p>
          <a:p>
            <a:pPr marL="0" indent="0" algn="just">
              <a:lnSpc>
                <a:spcPct val="115000"/>
              </a:lnSpc>
              <a:buClr>
                <a:schemeClr val="dk1"/>
              </a:buClr>
              <a:buNone/>
            </a:pPr>
            <a:r>
              <a:rPr lang="fr-FR" sz="1300" dirty="0">
                <a:solidFill>
                  <a:schemeClr val="dk1"/>
                </a:solidFill>
                <a:latin typeface="Calibri" panose="020F0502020204030204" pitchFamily="34" charset="0"/>
                <a:ea typeface="Times New Roman"/>
                <a:cs typeface="Times New Roman"/>
                <a:sym typeface="Times New Roman"/>
              </a:rPr>
              <a:t> </a:t>
            </a:r>
          </a:p>
          <a:p>
            <a:pPr marL="0" indent="0" algn="just">
              <a:lnSpc>
                <a:spcPct val="115000"/>
              </a:lnSpc>
              <a:buNone/>
            </a:pPr>
            <a:r>
              <a:rPr lang="fr-FR" sz="1300" dirty="0">
                <a:solidFill>
                  <a:schemeClr val="dk1"/>
                </a:solidFill>
                <a:latin typeface="Calibri" panose="020F0502020204030204" pitchFamily="34" charset="0"/>
                <a:ea typeface="Times New Roman"/>
                <a:cs typeface="Times New Roman"/>
                <a:sym typeface="Times New Roman"/>
              </a:rPr>
              <a:t>Le groupe réalise une trace explicative (une affiche, un transparent, etc.) Commune ou choisit une des traces correspondant à la procédure retenue.  4. Phase de </a:t>
            </a:r>
            <a:r>
              <a:rPr lang="fr-FR" sz="1300" b="1" dirty="0">
                <a:solidFill>
                  <a:schemeClr val="dk1"/>
                </a:solidFill>
                <a:latin typeface="Calibri" panose="020F0502020204030204" pitchFamily="34" charset="0"/>
                <a:ea typeface="Times New Roman"/>
                <a:cs typeface="Times New Roman"/>
                <a:sym typeface="Times New Roman"/>
              </a:rPr>
              <a:t>structuration </a:t>
            </a:r>
            <a:r>
              <a:rPr lang="fr-FR" sz="1300" dirty="0">
                <a:solidFill>
                  <a:schemeClr val="dk1"/>
                </a:solidFill>
                <a:latin typeface="Calibri" panose="020F0502020204030204" pitchFamily="34" charset="0"/>
                <a:ea typeface="Times New Roman"/>
                <a:cs typeface="Times New Roman"/>
                <a:sym typeface="Times New Roman"/>
              </a:rPr>
              <a:t>:</a:t>
            </a:r>
          </a:p>
          <a:p>
            <a:pPr marL="0" indent="0" algn="just">
              <a:lnSpc>
                <a:spcPct val="115000"/>
              </a:lnSpc>
              <a:buClr>
                <a:schemeClr val="dk1"/>
              </a:buClr>
              <a:buSzPts val="1800"/>
              <a:buNone/>
            </a:pPr>
            <a:r>
              <a:rPr lang="fr-FR" sz="1300" u="sng" dirty="0">
                <a:solidFill>
                  <a:schemeClr val="dk1"/>
                </a:solidFill>
                <a:latin typeface="Calibri" panose="020F0502020204030204" pitchFamily="34" charset="0"/>
                <a:ea typeface="Times New Roman"/>
                <a:cs typeface="Times New Roman"/>
                <a:sym typeface="Times New Roman"/>
              </a:rPr>
              <a:t>L’enseignant</a:t>
            </a:r>
            <a:r>
              <a:rPr lang="fr-FR" sz="1300" dirty="0">
                <a:solidFill>
                  <a:schemeClr val="dk1"/>
                </a:solidFill>
                <a:latin typeface="Calibri" panose="020F0502020204030204" pitchFamily="34" charset="0"/>
                <a:ea typeface="Times New Roman"/>
                <a:cs typeface="Times New Roman"/>
                <a:sym typeface="Times New Roman"/>
              </a:rPr>
              <a:t> rappelle les différentes procédures dégagées et validées. Il les classe, les organise (exemple : de la plus adaptée à la moins adaptée, de la moins coûteuse à la plus coûteuse, etc…), en explicitant  les savoirs sous-jacents, en dégageant, à partir des schémas pertinents des élèves, un schéma type (on peut aussi faire le choix de présenter différents schémas et de faire chercher aux élèves le schéma type correspondant).</a:t>
            </a:r>
          </a:p>
          <a:p>
            <a:pPr marL="0" indent="0" algn="just">
              <a:lnSpc>
                <a:spcPct val="115000"/>
              </a:lnSpc>
              <a:buClr>
                <a:schemeClr val="dk1"/>
              </a:buClr>
              <a:buSzPts val="1800"/>
              <a:buNone/>
            </a:pPr>
            <a:r>
              <a:rPr lang="fr-FR" sz="1300" dirty="0">
                <a:solidFill>
                  <a:schemeClr val="dk1"/>
                </a:solidFill>
                <a:latin typeface="Calibri" panose="020F0502020204030204" pitchFamily="34" charset="0"/>
                <a:ea typeface="Times New Roman"/>
                <a:cs typeface="Times New Roman"/>
                <a:sym typeface="Times New Roman"/>
              </a:rPr>
              <a:t> </a:t>
            </a:r>
          </a:p>
          <a:p>
            <a:pPr marL="0" indent="0" algn="just">
              <a:lnSpc>
                <a:spcPct val="115000"/>
              </a:lnSpc>
              <a:buClr>
                <a:schemeClr val="dk1"/>
              </a:buClr>
              <a:buSzPts val="1800"/>
              <a:buNone/>
            </a:pPr>
            <a:r>
              <a:rPr lang="fr-FR" sz="1300" dirty="0">
                <a:solidFill>
                  <a:schemeClr val="dk1"/>
                </a:solidFill>
                <a:latin typeface="Calibri" panose="020F0502020204030204" pitchFamily="34" charset="0"/>
                <a:ea typeface="Times New Roman"/>
                <a:cs typeface="Times New Roman"/>
                <a:sym typeface="Times New Roman"/>
              </a:rPr>
              <a:t>A la fin de chaque manche, les classes sont invitées à  partager leurs recherches et/ou leur(s)  solution(s). Elles nous feront parvenir  quelques traces choisies (photos, scan) laissant apparaître les procédures utilisées </a:t>
            </a:r>
            <a:r>
              <a:rPr lang="fr-FR" sz="1300" b="1" dirty="0">
                <a:solidFill>
                  <a:schemeClr val="dk1"/>
                </a:solidFill>
                <a:latin typeface="Calibri" panose="020F0502020204030204" pitchFamily="34" charset="0"/>
                <a:ea typeface="Times New Roman"/>
                <a:cs typeface="Times New Roman"/>
                <a:sym typeface="Times New Roman"/>
              </a:rPr>
              <a:t>et commentées</a:t>
            </a:r>
            <a:r>
              <a:rPr lang="fr-FR" sz="1300" dirty="0">
                <a:solidFill>
                  <a:schemeClr val="dk1"/>
                </a:solidFill>
                <a:latin typeface="Calibri" panose="020F0502020204030204" pitchFamily="34" charset="0"/>
                <a:ea typeface="Times New Roman"/>
                <a:cs typeface="Times New Roman"/>
                <a:sym typeface="Times New Roman"/>
              </a:rPr>
              <a:t> à l’adresse suivante : (</a:t>
            </a:r>
            <a:r>
              <a:rPr lang="fr-FR" sz="1300" dirty="0" err="1">
                <a:solidFill>
                  <a:srgbClr val="0563C1"/>
                </a:solidFill>
                <a:latin typeface="Calibri" panose="020F0502020204030204" pitchFamily="34" charset="0"/>
                <a:ea typeface="Times New Roman"/>
                <a:cs typeface="Times New Roman"/>
                <a:sym typeface="Times New Roman"/>
              </a:rPr>
              <a:t>bettina.Reverbel@ac-strasbourg.Fr</a:t>
            </a:r>
            <a:r>
              <a:rPr lang="fr-FR" sz="1300" dirty="0">
                <a:solidFill>
                  <a:schemeClr val="dk1"/>
                </a:solidFill>
                <a:latin typeface="Calibri" panose="020F0502020204030204" pitchFamily="34" charset="0"/>
                <a:ea typeface="Times New Roman"/>
                <a:cs typeface="Times New Roman"/>
                <a:sym typeface="Times New Roman"/>
              </a:rPr>
              <a:t>).</a:t>
            </a:r>
          </a:p>
          <a:p>
            <a:pPr marL="0" indent="0" algn="just">
              <a:lnSpc>
                <a:spcPct val="115000"/>
              </a:lnSpc>
              <a:buNone/>
            </a:pPr>
            <a:r>
              <a:rPr lang="fr-FR" sz="1300" dirty="0">
                <a:solidFill>
                  <a:schemeClr val="dk1"/>
                </a:solidFill>
                <a:latin typeface="Calibri" panose="020F0502020204030204" pitchFamily="34" charset="0"/>
                <a:ea typeface="Times New Roman"/>
                <a:cs typeface="Times New Roman"/>
                <a:sym typeface="Times New Roman"/>
              </a:rPr>
              <a:t>Ces traces (qui peuvent être collectives et/ou individuelles) seront mutualisées sur le site de la circonscription de </a:t>
            </a:r>
            <a:r>
              <a:rPr lang="fr-FR" sz="1300" dirty="0" err="1">
                <a:solidFill>
                  <a:schemeClr val="dk1"/>
                </a:solidFill>
                <a:latin typeface="Calibri" panose="020F0502020204030204" pitchFamily="34" charset="0"/>
                <a:ea typeface="Times New Roman"/>
                <a:cs typeface="Times New Roman"/>
                <a:sym typeface="Times New Roman"/>
              </a:rPr>
              <a:t>wittelsheim</a:t>
            </a:r>
            <a:r>
              <a:rPr lang="fr-FR" sz="1300" dirty="0">
                <a:solidFill>
                  <a:schemeClr val="dk1"/>
                </a:solidFill>
                <a:latin typeface="Calibri" panose="020F0502020204030204" pitchFamily="34" charset="0"/>
                <a:ea typeface="Times New Roman"/>
                <a:cs typeface="Times New Roman"/>
                <a:sym typeface="Times New Roman"/>
              </a:rPr>
              <a:t>. Chaque participant pourra  découvrir les procédures investies par d’autres classes du département.</a:t>
            </a:r>
          </a:p>
          <a:p>
            <a:pPr marL="0" indent="0" algn="just">
              <a:lnSpc>
                <a:spcPct val="115000"/>
              </a:lnSpc>
              <a:buClr>
                <a:schemeClr val="dk1"/>
              </a:buClr>
              <a:buNone/>
            </a:pPr>
            <a:r>
              <a:rPr lang="fr-FR" sz="1800" b="1" dirty="0">
                <a:solidFill>
                  <a:schemeClr val="lt1"/>
                </a:solidFill>
                <a:latin typeface="Calibri" panose="020F0502020204030204" pitchFamily="34" charset="0"/>
                <a:ea typeface="Times New Roman"/>
                <a:cs typeface="Times New Roman"/>
                <a:sym typeface="Times New Roman"/>
              </a:rPr>
              <a:t>La phase d’évaluation  sommative </a:t>
            </a:r>
            <a:r>
              <a:rPr lang="fr-FR" sz="1800" dirty="0">
                <a:solidFill>
                  <a:schemeClr val="lt1"/>
                </a:solidFill>
                <a:latin typeface="Calibri" panose="020F0502020204030204" pitchFamily="34" charset="0"/>
                <a:ea typeface="Times New Roman"/>
                <a:cs typeface="Times New Roman"/>
                <a:sym typeface="Times New Roman"/>
              </a:rPr>
              <a:t>ne viendra que lorsque les élèves se seront bien entraînés. L’enseignant évalue, pour chaque élève,  le degré de maîtrise des  procédures utilisées, le degré d’autonomie,  d’investissement, à partir d’un exercice similaire. Une grille d’évaluation est fournie à titre d’exemple.</a:t>
            </a:r>
          </a:p>
          <a:p>
            <a:pPr marL="0" indent="0" algn="just">
              <a:lnSpc>
                <a:spcPct val="115000"/>
              </a:lnSpc>
              <a:buClr>
                <a:schemeClr val="dk1"/>
              </a:buClr>
              <a:buNone/>
            </a:pPr>
            <a:r>
              <a:rPr lang="fr-FR" sz="1800" dirty="0">
                <a:solidFill>
                  <a:schemeClr val="lt1"/>
                </a:solidFill>
                <a:latin typeface="Calibri" panose="020F0502020204030204" pitchFamily="34" charset="0"/>
              </a:rPr>
              <a:t> </a:t>
            </a:r>
          </a:p>
          <a:p>
            <a:pPr marL="0" indent="0">
              <a:buClr>
                <a:schemeClr val="dk1"/>
              </a:buClr>
              <a:buNone/>
            </a:pPr>
            <a:endParaRPr lang="fr-FR" sz="1800" dirty="0">
              <a:solidFill>
                <a:schemeClr val="lt1"/>
              </a:solidFill>
              <a:latin typeface="Calibri" panose="020F0502020204030204" pitchFamily="34" charset="0"/>
              <a:ea typeface="Calibri"/>
              <a:cs typeface="Calibri"/>
              <a:sym typeface="Calibri"/>
            </a:endParaRPr>
          </a:p>
          <a:p>
            <a:pPr marL="0" indent="0">
              <a:buClr>
                <a:schemeClr val="lt1"/>
              </a:buClr>
              <a:buSzPts val="3600"/>
              <a:buNone/>
            </a:pPr>
            <a:endParaRPr lang="fr-FR" sz="3800" dirty="0">
              <a:solidFill>
                <a:schemeClr val="lt1"/>
              </a:solidFill>
              <a:latin typeface="Calibri" panose="020F0502020204030204" pitchFamily="34" charset="0"/>
              <a:ea typeface="Calibri"/>
              <a:cs typeface="Calibri"/>
              <a:sym typeface="Calibri"/>
            </a:endParaRPr>
          </a:p>
          <a:p>
            <a:pPr marL="0" indent="0" algn="just">
              <a:lnSpc>
                <a:spcPct val="115000"/>
              </a:lnSpc>
              <a:buClr>
                <a:schemeClr val="dk1"/>
              </a:buClr>
              <a:buSzPts val="1800"/>
              <a:buNone/>
            </a:pPr>
            <a:endParaRPr lang="fr-FR" sz="1300" dirty="0">
              <a:solidFill>
                <a:schemeClr val="dk1"/>
              </a:solidFill>
              <a:latin typeface="Calibri" panose="020F0502020204030204" pitchFamily="34" charset="0"/>
              <a:ea typeface="Times New Roman"/>
              <a:cs typeface="Times New Roman"/>
              <a:sym typeface="Times New Roman"/>
            </a:endParaRPr>
          </a:p>
          <a:p>
            <a:pPr marL="0" indent="0" algn="just">
              <a:lnSpc>
                <a:spcPct val="115000"/>
              </a:lnSpc>
              <a:buNone/>
            </a:pPr>
            <a:r>
              <a:rPr lang="fr-FR" sz="1300" dirty="0">
                <a:solidFill>
                  <a:schemeClr val="dk1"/>
                </a:solidFill>
                <a:latin typeface="Calibri" panose="020F0502020204030204" pitchFamily="34" charset="0"/>
                <a:ea typeface="Times New Roman"/>
                <a:cs typeface="Times New Roman"/>
                <a:sym typeface="Times New Roman"/>
              </a:rPr>
              <a:t> </a:t>
            </a:r>
            <a:r>
              <a:rPr lang="fr-FR" sz="1800" dirty="0">
                <a:solidFill>
                  <a:schemeClr val="lt1"/>
                </a:solidFill>
                <a:latin typeface="Calibri" panose="020F0502020204030204" pitchFamily="34" charset="0"/>
                <a:ea typeface="Times New Roman"/>
                <a:cs typeface="Times New Roman"/>
                <a:sym typeface="Times New Roman"/>
              </a:rPr>
              <a:t>5. </a:t>
            </a:r>
            <a:r>
              <a:rPr lang="fr-FR" sz="1800" b="1" dirty="0">
                <a:solidFill>
                  <a:schemeClr val="lt1"/>
                </a:solidFill>
                <a:latin typeface="Calibri" panose="020F0502020204030204" pitchFamily="34" charset="0"/>
                <a:ea typeface="Times New Roman"/>
                <a:cs typeface="Times New Roman"/>
                <a:sym typeface="Times New Roman"/>
              </a:rPr>
              <a:t>Phase d’entraînement individuel</a:t>
            </a:r>
            <a:r>
              <a:rPr lang="fr-FR" sz="1800" dirty="0">
                <a:solidFill>
                  <a:schemeClr val="lt1"/>
                </a:solidFill>
                <a:latin typeface="Calibri" panose="020F0502020204030204" pitchFamily="34" charset="0"/>
                <a:ea typeface="Times New Roman"/>
                <a:cs typeface="Times New Roman"/>
                <a:sym typeface="Times New Roman"/>
              </a:rPr>
              <a:t> :</a:t>
            </a:r>
          </a:p>
          <a:p>
            <a:pPr marL="0" indent="0" algn="just">
              <a:lnSpc>
                <a:spcPct val="115000"/>
              </a:lnSpc>
              <a:buClr>
                <a:schemeClr val="dk1"/>
              </a:buClr>
              <a:buNone/>
            </a:pPr>
            <a:r>
              <a:rPr lang="fr-FR" sz="1800" dirty="0">
                <a:solidFill>
                  <a:schemeClr val="lt1"/>
                </a:solidFill>
                <a:latin typeface="Calibri" panose="020F0502020204030204" pitchFamily="34" charset="0"/>
                <a:ea typeface="Times New Roman"/>
                <a:cs typeface="Times New Roman"/>
                <a:sym typeface="Times New Roman"/>
              </a:rPr>
              <a:t>Lors de la même séance, l’enseignant propose un problème du même type, il repère les élèves ayant encore quelques difficultés pour pouvoir les prendre en remédiation. </a:t>
            </a:r>
          </a:p>
          <a:p>
            <a:pPr marL="0" indent="0" algn="just">
              <a:lnSpc>
                <a:spcPct val="115000"/>
              </a:lnSpc>
              <a:buClr>
                <a:schemeClr val="dk1"/>
              </a:buClr>
              <a:buNone/>
            </a:pPr>
            <a:r>
              <a:rPr lang="fr-FR" sz="1800" b="1" dirty="0">
                <a:solidFill>
                  <a:schemeClr val="lt1"/>
                </a:solidFill>
                <a:latin typeface="Calibri" panose="020F0502020204030204" pitchFamily="34" charset="0"/>
                <a:ea typeface="Times New Roman"/>
                <a:cs typeface="Times New Roman"/>
                <a:sym typeface="Times New Roman"/>
              </a:rPr>
              <a:t>Tout le long de la semaine</a:t>
            </a:r>
            <a:r>
              <a:rPr lang="fr-FR" sz="1800" dirty="0">
                <a:solidFill>
                  <a:schemeClr val="lt1"/>
                </a:solidFill>
                <a:latin typeface="Calibri" panose="020F0502020204030204" pitchFamily="34" charset="0"/>
                <a:ea typeface="Times New Roman"/>
                <a:cs typeface="Times New Roman"/>
                <a:sym typeface="Times New Roman"/>
              </a:rPr>
              <a:t>, l’enseignant présentera des problèmes de la même catégorie avec quelques variantes (taille des nombres, nombres en jeu, nombre d’étapes,…).</a:t>
            </a:r>
          </a:p>
          <a:p>
            <a:pPr marL="0" indent="0" algn="just">
              <a:lnSpc>
                <a:spcPct val="115000"/>
              </a:lnSpc>
              <a:buClr>
                <a:schemeClr val="dk1"/>
              </a:buClr>
              <a:buNone/>
            </a:pPr>
            <a:r>
              <a:rPr lang="fr-FR" sz="1800" i="1" dirty="0">
                <a:solidFill>
                  <a:schemeClr val="lt1"/>
                </a:solidFill>
                <a:latin typeface="Calibri" panose="020F0502020204030204" pitchFamily="34" charset="0"/>
                <a:ea typeface="Times New Roman"/>
                <a:cs typeface="Times New Roman"/>
                <a:sym typeface="Times New Roman"/>
              </a:rPr>
              <a:t>La programmation de cycle doit permettre d’aborder d’entraîner, de consolider, d’évaluer (formatif, sommatif) l’ensemble des sous catégories de problèmes.</a:t>
            </a:r>
          </a:p>
          <a:p>
            <a:pPr marL="0" indent="0" algn="just">
              <a:lnSpc>
                <a:spcPct val="115000"/>
              </a:lnSpc>
              <a:buClr>
                <a:schemeClr val="dk1"/>
              </a:buClr>
              <a:buNone/>
            </a:pPr>
            <a:r>
              <a:rPr lang="fr-FR" sz="1800" b="1" dirty="0">
                <a:solidFill>
                  <a:schemeClr val="lt1"/>
                </a:solidFill>
                <a:latin typeface="Calibri" panose="020F0502020204030204" pitchFamily="34" charset="0"/>
                <a:ea typeface="Times New Roman"/>
                <a:cs typeface="Times New Roman"/>
                <a:sym typeface="Times New Roman"/>
              </a:rPr>
              <a:t> </a:t>
            </a:r>
          </a:p>
          <a:p>
            <a:pPr marL="0" indent="0">
              <a:buClr>
                <a:schemeClr val="lt1"/>
              </a:buClr>
              <a:buSzPts val="1800"/>
              <a:buNone/>
            </a:pPr>
            <a:endParaRPr lang="fr-FR" sz="1800" dirty="0">
              <a:solidFill>
                <a:schemeClr val="lt1"/>
              </a:solidFill>
              <a:latin typeface="Calibri" panose="020F0502020204030204" pitchFamily="34" charset="0"/>
              <a:ea typeface="Calibri"/>
              <a:cs typeface="Calibri"/>
              <a:sym typeface="Calibri"/>
            </a:endParaRPr>
          </a:p>
          <a:p>
            <a:pPr marL="0" indent="0" algn="just">
              <a:lnSpc>
                <a:spcPct val="115000"/>
              </a:lnSpc>
              <a:buClr>
                <a:schemeClr val="dk1"/>
              </a:buClr>
              <a:buSzPts val="1800"/>
              <a:buNone/>
            </a:pPr>
            <a:endParaRPr lang="fr-FR" sz="1300" dirty="0">
              <a:solidFill>
                <a:schemeClr val="dk1"/>
              </a:solidFill>
              <a:latin typeface="Calibri" panose="020F0502020204030204" pitchFamily="34" charset="0"/>
              <a:ea typeface="Times New Roman"/>
              <a:cs typeface="Times New Roman"/>
              <a:sym typeface="Times New Roman"/>
            </a:endParaRPr>
          </a:p>
          <a:p>
            <a:pPr marL="0" indent="0" algn="just">
              <a:lnSpc>
                <a:spcPct val="115000"/>
              </a:lnSpc>
              <a:buClr>
                <a:schemeClr val="dk1"/>
              </a:buClr>
              <a:buNone/>
            </a:pPr>
            <a:endParaRPr lang="fr-FR" sz="1300" dirty="0">
              <a:solidFill>
                <a:schemeClr val="dk1"/>
              </a:solidFill>
              <a:latin typeface="Calibri" panose="020F0502020204030204" pitchFamily="34" charset="0"/>
              <a:ea typeface="Times New Roman"/>
              <a:cs typeface="Times New Roman"/>
              <a:sym typeface="Times New Roman"/>
            </a:endParaRPr>
          </a:p>
          <a:p>
            <a:pPr marL="0" indent="0" algn="just">
              <a:lnSpc>
                <a:spcPct val="115000"/>
              </a:lnSpc>
              <a:buNone/>
            </a:pPr>
            <a:r>
              <a:rPr lang="fr-FR" sz="1300" i="1" dirty="0">
                <a:solidFill>
                  <a:schemeClr val="dk1"/>
                </a:solidFill>
                <a:latin typeface="Calibri" panose="020F0502020204030204" pitchFamily="34" charset="0"/>
                <a:ea typeface="Times New Roman"/>
                <a:cs typeface="Times New Roman"/>
                <a:sym typeface="Times New Roman"/>
              </a:rPr>
              <a:t> </a:t>
            </a:r>
            <a:r>
              <a:rPr lang="fr-FR" b="1" dirty="0" smtClean="0">
                <a:solidFill>
                  <a:schemeClr val="lt1"/>
                </a:solidFill>
                <a:latin typeface="Calibri" panose="020F0502020204030204" pitchFamily="34" charset="0"/>
                <a:ea typeface="Times New Roman"/>
                <a:cs typeface="Times New Roman"/>
                <a:sym typeface="Times New Roman"/>
              </a:rPr>
              <a:t>  </a:t>
            </a:r>
            <a:r>
              <a:rPr lang="fr-FR" sz="1800" b="1" dirty="0">
                <a:solidFill>
                  <a:schemeClr val="lt1"/>
                </a:solidFill>
                <a:latin typeface="Calibri" panose="020F0502020204030204" pitchFamily="34" charset="0"/>
                <a:ea typeface="Times New Roman"/>
                <a:cs typeface="Times New Roman"/>
                <a:sym typeface="Times New Roman"/>
              </a:rPr>
              <a:t> 3. Phase de mise en commun</a:t>
            </a:r>
            <a:r>
              <a:rPr lang="fr-FR" sz="1800" dirty="0">
                <a:solidFill>
                  <a:schemeClr val="lt1"/>
                </a:solidFill>
                <a:latin typeface="Calibri" panose="020F0502020204030204" pitchFamily="34" charset="0"/>
                <a:ea typeface="Times New Roman"/>
                <a:cs typeface="Times New Roman"/>
                <a:sym typeface="Times New Roman"/>
              </a:rPr>
              <a:t> des solutions trouvées dans la classe :</a:t>
            </a:r>
          </a:p>
          <a:p>
            <a:pPr marL="0" indent="0" algn="just">
              <a:lnSpc>
                <a:spcPct val="115000"/>
              </a:lnSpc>
              <a:buClr>
                <a:schemeClr val="dk1"/>
              </a:buClr>
              <a:buNone/>
            </a:pPr>
            <a:r>
              <a:rPr lang="fr-FR" sz="1800" dirty="0">
                <a:solidFill>
                  <a:schemeClr val="lt1"/>
                </a:solidFill>
                <a:latin typeface="Calibri" panose="020F0502020204030204" pitchFamily="34" charset="0"/>
                <a:ea typeface="Times New Roman"/>
                <a:cs typeface="Times New Roman"/>
                <a:sym typeface="Times New Roman"/>
              </a:rPr>
              <a:t>Il s’agit de débattre, valider… néanmoins, cette phase doit être menée </a:t>
            </a:r>
            <a:r>
              <a:rPr lang="fr-FR" sz="1800" b="1" dirty="0">
                <a:solidFill>
                  <a:schemeClr val="lt1"/>
                </a:solidFill>
                <a:latin typeface="Calibri" panose="020F0502020204030204" pitchFamily="34" charset="0"/>
                <a:ea typeface="Times New Roman"/>
                <a:cs typeface="Times New Roman"/>
                <a:sym typeface="Times New Roman"/>
              </a:rPr>
              <a:t>de manière rigoureuse en évitant une perte de temps inutile</a:t>
            </a:r>
            <a:r>
              <a:rPr lang="fr-FR" sz="1800" dirty="0">
                <a:solidFill>
                  <a:schemeClr val="lt1"/>
                </a:solidFill>
                <a:latin typeface="Calibri" panose="020F0502020204030204" pitchFamily="34" charset="0"/>
                <a:ea typeface="Times New Roman"/>
                <a:cs typeface="Times New Roman"/>
                <a:sym typeface="Times New Roman"/>
              </a:rPr>
              <a:t>.</a:t>
            </a:r>
          </a:p>
          <a:p>
            <a:pPr marL="0" indent="0" algn="just">
              <a:lnSpc>
                <a:spcPct val="115000"/>
              </a:lnSpc>
              <a:buClr>
                <a:schemeClr val="dk1"/>
              </a:buClr>
              <a:buNone/>
            </a:pPr>
            <a:r>
              <a:rPr lang="fr-FR" sz="1800" dirty="0">
                <a:solidFill>
                  <a:schemeClr val="lt1"/>
                </a:solidFill>
                <a:latin typeface="Calibri" panose="020F0502020204030204" pitchFamily="34" charset="0"/>
                <a:ea typeface="Times New Roman"/>
                <a:cs typeface="Times New Roman"/>
                <a:sym typeface="Times New Roman"/>
              </a:rPr>
              <a:t>Cela suppose qu’elle ait été anticipée (l’enseignant a repéré les procédures apparues dans la classe pendant la phase de recherche, les a classées afin de les présenter de manière organisée : il ne s’agit pas de passer en revue toutes les affiches, ni de faire intervenir tous les groupes… il s’agit de passer en revue les procédures pertinentes, les unes pour les valider, les autres  pour les invalider…).</a:t>
            </a:r>
          </a:p>
          <a:p>
            <a:pPr marL="0" indent="0">
              <a:buClr>
                <a:schemeClr val="lt1"/>
              </a:buClr>
              <a:buSzPts val="1800"/>
              <a:buNone/>
            </a:pPr>
            <a:endParaRPr lang="fr-FR" sz="1800" dirty="0">
              <a:solidFill>
                <a:schemeClr val="lt1"/>
              </a:solidFill>
              <a:latin typeface="Calibri" panose="020F0502020204030204" pitchFamily="34" charset="0"/>
              <a:ea typeface="Calibri"/>
              <a:cs typeface="Calibri"/>
              <a:sym typeface="Calibri"/>
            </a:endParaRPr>
          </a:p>
          <a:p>
            <a:pPr marL="0" indent="0" algn="just">
              <a:lnSpc>
                <a:spcPct val="115000"/>
              </a:lnSpc>
              <a:buClr>
                <a:schemeClr val="dk1"/>
              </a:buClr>
              <a:buNone/>
            </a:pPr>
            <a:endParaRPr lang="fr-FR" sz="1300" i="1" dirty="0">
              <a:solidFill>
                <a:schemeClr val="dk1"/>
              </a:solidFill>
              <a:latin typeface="Calibri" panose="020F0502020204030204" pitchFamily="34" charset="0"/>
              <a:ea typeface="Times New Roman"/>
              <a:cs typeface="Times New Roman"/>
              <a:sym typeface="Times New Roman"/>
            </a:endParaRPr>
          </a:p>
          <a:p>
            <a:pPr marL="0" indent="0" algn="just">
              <a:lnSpc>
                <a:spcPct val="115000"/>
              </a:lnSpc>
              <a:buClr>
                <a:schemeClr val="dk1"/>
              </a:buClr>
              <a:buNone/>
            </a:pPr>
            <a:endParaRPr lang="fr-FR" sz="1300" dirty="0">
              <a:solidFill>
                <a:schemeClr val="dk1"/>
              </a:solidFill>
              <a:latin typeface="Calibri" panose="020F0502020204030204" pitchFamily="34" charset="0"/>
              <a:ea typeface="Calibri"/>
              <a:cs typeface="Calibri"/>
              <a:sym typeface="Calibri"/>
            </a:endParaRPr>
          </a:p>
          <a:p>
            <a:pPr marL="0" indent="0">
              <a:buClr>
                <a:schemeClr val="lt1"/>
              </a:buClr>
              <a:buSzPts val="1800"/>
              <a:buNone/>
            </a:pPr>
            <a:endParaRPr lang="fr-FR" sz="1800" dirty="0">
              <a:solidFill>
                <a:schemeClr val="dk1"/>
              </a:solidFill>
              <a:latin typeface="Calibri" panose="020F0502020204030204" pitchFamily="34" charset="0"/>
              <a:ea typeface="Calibri"/>
              <a:cs typeface="Calibri"/>
              <a:sym typeface="Calibri"/>
            </a:endParaRPr>
          </a:p>
          <a:p>
            <a:pPr marL="0" indent="0">
              <a:buNone/>
            </a:pPr>
            <a:endParaRPr lang="fr-FR" dirty="0">
              <a:solidFill>
                <a:srgbClr val="9900FF"/>
              </a:solidFill>
              <a:latin typeface="Calibri" panose="020F0502020204030204" pitchFamily="34" charset="0"/>
            </a:endParaRPr>
          </a:p>
        </p:txBody>
      </p:sp>
    </p:spTree>
    <p:extLst>
      <p:ext uri="{BB962C8B-B14F-4D97-AF65-F5344CB8AC3E}">
        <p14:creationId xmlns:p14="http://schemas.microsoft.com/office/powerpoint/2010/main" val="1320235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6: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Tree>
    <p:extLst>
      <p:ext uri="{BB962C8B-B14F-4D97-AF65-F5344CB8AC3E}">
        <p14:creationId xmlns:p14="http://schemas.microsoft.com/office/powerpoint/2010/main" val="155740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3f2124a57_1_3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3f2124a57_1_30: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111777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3f2124a57_1_3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3f2124a57_1_35: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15751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a:solidFill>
                  <a:schemeClr val="tx1"/>
                </a:solidFill>
                <a:highlight>
                  <a:schemeClr val="lt1"/>
                </a:highlight>
              </a:rPr>
              <a:t>Les problèmes pour lesquels ces difficultés apparaissent sont généralement des problèmes en deux ou trois étapes, comme l'exercice suivant qui a été proposé en 2015, dans le cadre de l'évaluation </a:t>
            </a:r>
            <a:r>
              <a:rPr lang="fr-FR" sz="1600" dirty="0" err="1">
                <a:solidFill>
                  <a:schemeClr val="tx1"/>
                </a:solidFill>
                <a:highlight>
                  <a:schemeClr val="lt1"/>
                </a:highlight>
              </a:rPr>
              <a:t>Timss</a:t>
            </a:r>
            <a:r>
              <a:rPr lang="fr-FR" sz="1600" dirty="0">
                <a:solidFill>
                  <a:schemeClr val="tx1"/>
                </a:solidFill>
                <a:highlight>
                  <a:schemeClr val="lt1"/>
                </a:highlight>
              </a:rPr>
              <a:t> (1), aux élèves de fin de CM1</a:t>
            </a:r>
            <a:r>
              <a:rPr lang="fr-FR" sz="1600" dirty="0" smtClean="0">
                <a:solidFill>
                  <a:schemeClr val="tx1"/>
                </a:solidFill>
                <a:highlight>
                  <a:schemeClr val="lt1"/>
                </a:highlight>
              </a:rPr>
              <a:t>.</a:t>
            </a:r>
          </a:p>
          <a:p>
            <a:pPr marL="285750" indent="-285750">
              <a:buFontTx/>
              <a:buChar char="-"/>
            </a:pPr>
            <a:r>
              <a:rPr lang="fr-FR" sz="1600" dirty="0" smtClean="0">
                <a:solidFill>
                  <a:schemeClr val="tx1"/>
                </a:solidFill>
                <a:highlight>
                  <a:schemeClr val="lt1"/>
                </a:highlight>
              </a:rPr>
              <a:t>Problème à deux étapes : il faut calculer le </a:t>
            </a:r>
            <a:r>
              <a:rPr lang="fr-FR" sz="1600" dirty="0" err="1" smtClean="0">
                <a:solidFill>
                  <a:schemeClr val="tx1"/>
                </a:solidFill>
                <a:highlight>
                  <a:schemeClr val="lt1"/>
                </a:highlight>
              </a:rPr>
              <a:t>côut</a:t>
            </a:r>
            <a:r>
              <a:rPr lang="fr-FR" sz="1600" dirty="0" smtClean="0">
                <a:solidFill>
                  <a:schemeClr val="tx1"/>
                </a:solidFill>
                <a:highlight>
                  <a:schemeClr val="lt1"/>
                </a:highlight>
              </a:rPr>
              <a:t> des deux bouteilles :  5,16  = 1,87+3,29 //</a:t>
            </a:r>
            <a:r>
              <a:rPr lang="fr-FR" sz="1600" baseline="0" dirty="0" smtClean="0">
                <a:solidFill>
                  <a:schemeClr val="tx1"/>
                </a:solidFill>
                <a:highlight>
                  <a:schemeClr val="lt1"/>
                </a:highlight>
              </a:rPr>
              <a:t> </a:t>
            </a:r>
            <a:r>
              <a:rPr lang="fr-FR" sz="1600" dirty="0" smtClean="0">
                <a:solidFill>
                  <a:schemeClr val="tx1"/>
                </a:solidFill>
                <a:highlight>
                  <a:schemeClr val="lt1"/>
                </a:highlight>
              </a:rPr>
              <a:t>Ensuite il faut calculer la somme manquante : 1,16</a:t>
            </a:r>
          </a:p>
          <a:p>
            <a:pPr marL="285750" indent="-285750">
              <a:buFontTx/>
              <a:buChar char="-"/>
            </a:pPr>
            <a:r>
              <a:rPr lang="fr-FR" sz="1600" dirty="0" smtClean="0">
                <a:solidFill>
                  <a:schemeClr val="tx1"/>
                </a:solidFill>
                <a:highlight>
                  <a:schemeClr val="lt1"/>
                </a:highlight>
              </a:rPr>
              <a:t>Les</a:t>
            </a:r>
            <a:r>
              <a:rPr lang="fr-FR" sz="1600" baseline="0" dirty="0" smtClean="0">
                <a:solidFill>
                  <a:schemeClr val="tx1"/>
                </a:solidFill>
                <a:highlight>
                  <a:schemeClr val="lt1"/>
                </a:highlight>
              </a:rPr>
              <a:t> écritures décimales  peuvent également être un obstacle. </a:t>
            </a:r>
            <a:endParaRPr lang="fr-FR" sz="1600" dirty="0" smtClean="0">
              <a:solidFill>
                <a:schemeClr val="tx1"/>
              </a:solidFill>
              <a:highlight>
                <a:schemeClr val="lt1"/>
              </a:highlight>
            </a:endParaRPr>
          </a:p>
        </p:txBody>
      </p:sp>
    </p:spTree>
    <p:extLst>
      <p:ext uri="{BB962C8B-B14F-4D97-AF65-F5344CB8AC3E}">
        <p14:creationId xmlns:p14="http://schemas.microsoft.com/office/powerpoint/2010/main" val="1324469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200" dirty="0"/>
              <a:t>Problèmes extraits du manuel Cap Maths CM1</a:t>
            </a:r>
            <a:endParaRPr dirty="0"/>
          </a:p>
          <a:p>
            <a:pPr marL="479292" indent="-359469">
              <a:buClr>
                <a:schemeClr val="dk1"/>
              </a:buClr>
              <a:buSzPts val="1800"/>
              <a:buFont typeface="Calibri"/>
              <a:buAutoNum type="arabicPeriod"/>
            </a:pPr>
            <a:r>
              <a:rPr lang="fr-FR" sz="1200" dirty="0">
                <a:solidFill>
                  <a:schemeClr val="dk1"/>
                </a:solidFill>
                <a:latin typeface="Calibri"/>
                <a:ea typeface="Calibri"/>
                <a:cs typeface="Calibri"/>
                <a:sym typeface="Calibri"/>
              </a:rPr>
              <a:t>Corpus de problèmes à classer → </a:t>
            </a:r>
            <a:r>
              <a:rPr lang="fr-FR" sz="1200" dirty="0" err="1">
                <a:solidFill>
                  <a:schemeClr val="dk1"/>
                </a:solidFill>
                <a:latin typeface="Calibri"/>
                <a:ea typeface="Calibri"/>
                <a:cs typeface="Calibri"/>
                <a:sym typeface="Calibri"/>
              </a:rPr>
              <a:t>vergnaud</a:t>
            </a:r>
            <a:r>
              <a:rPr lang="fr-FR" sz="1200" dirty="0">
                <a:solidFill>
                  <a:schemeClr val="dk1"/>
                </a:solidFill>
                <a:latin typeface="Calibri"/>
                <a:ea typeface="Calibri"/>
                <a:cs typeface="Calibri"/>
                <a:sym typeface="Calibri"/>
              </a:rPr>
              <a:t> (problème de comparaison d’états) </a:t>
            </a:r>
            <a:endParaRPr dirty="0"/>
          </a:p>
          <a:p>
            <a:pPr marL="479292" indent="-359469">
              <a:buClr>
                <a:schemeClr val="dk1"/>
              </a:buClr>
              <a:buSzPts val="1800"/>
              <a:buFont typeface="Calibri"/>
              <a:buAutoNum type="arabicPeriod"/>
            </a:pPr>
            <a:r>
              <a:rPr lang="fr-FR" sz="1200" dirty="0">
                <a:solidFill>
                  <a:schemeClr val="dk1"/>
                </a:solidFill>
                <a:latin typeface="Calibri"/>
                <a:ea typeface="Calibri"/>
                <a:cs typeface="Calibri"/>
                <a:sym typeface="Calibri"/>
              </a:rPr>
              <a:t>Résolution des problèmes: certains types de problèmes (les 3.3 et 3.4) sont difficiles à résoudre. La catégorisation devient nécessaire pour le maître pour ne pas proposer le même type de formulation (mettre en lien avec le point ci-dessous)</a:t>
            </a:r>
            <a:endParaRPr sz="1200" dirty="0">
              <a:solidFill>
                <a:schemeClr val="dk1"/>
              </a:solidFill>
              <a:latin typeface="Calibri"/>
              <a:ea typeface="Calibri"/>
              <a:cs typeface="Calibri"/>
              <a:sym typeface="Calibri"/>
            </a:endParaRPr>
          </a:p>
          <a:p>
            <a:pPr marL="0" indent="0">
              <a:buNone/>
            </a:pPr>
            <a:endParaRPr sz="1200" dirty="0">
              <a:solidFill>
                <a:schemeClr val="dk1"/>
              </a:solidFill>
              <a:latin typeface="Calibri"/>
              <a:ea typeface="Calibri"/>
              <a:cs typeface="Calibri"/>
              <a:sym typeface="Calibri"/>
            </a:endParaRPr>
          </a:p>
          <a:p>
            <a:pPr marL="0" indent="0">
              <a:buNone/>
            </a:pPr>
            <a:endParaRPr sz="1200" dirty="0"/>
          </a:p>
        </p:txBody>
      </p:sp>
      <p:sp>
        <p:nvSpPr>
          <p:cNvPr id="311" name="Google Shape;311;p17: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230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0652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4e03a58f7_0_9: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4e03a58f7_0_9: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96905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521c674d2_4_75: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a:t>Explicitation de la procédure possible qui peut servir de trace pour l’institutionnalisation.</a:t>
            </a:r>
            <a:endParaRPr/>
          </a:p>
        </p:txBody>
      </p:sp>
      <p:sp>
        <p:nvSpPr>
          <p:cNvPr id="329" name="Google Shape;329;g4521c674d2_4_7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10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6af69b9ef_0_37: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a:t>Explicitation de la procédure possible qui peut servir de trace pour l’institutionnalisation.</a:t>
            </a:r>
            <a:endParaRPr/>
          </a:p>
        </p:txBody>
      </p:sp>
      <p:sp>
        <p:nvSpPr>
          <p:cNvPr id="349" name="Google Shape;349;g46af69b9ef_0_37: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005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521c674d2_4_95: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
        <p:nvSpPr>
          <p:cNvPr id="369" name="Google Shape;369;g4521c674d2_4_9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737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6af69b9ef_0_17: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dirty="0"/>
          </a:p>
        </p:txBody>
      </p:sp>
      <p:sp>
        <p:nvSpPr>
          <p:cNvPr id="389" name="Google Shape;389;g46af69b9ef_0_17: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546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4e03a58f7_0_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44e03a58f7_0_5: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sz="1600" dirty="0" smtClean="0"/>
              <a:t>Comment passer des dessins des élèves vers la</a:t>
            </a:r>
            <a:r>
              <a:rPr lang="fr-FR" sz="1600" baseline="0" dirty="0" smtClean="0"/>
              <a:t> schématisation et la modélisation…. </a:t>
            </a:r>
          </a:p>
          <a:p>
            <a:pPr marL="0" indent="0">
              <a:buNone/>
            </a:pPr>
            <a:r>
              <a:rPr lang="fr-FR" sz="1600" baseline="0" dirty="0" smtClean="0"/>
              <a:t>En demandant ces différentes phases , l’évaluation est facilitée et notamment l’analyse de la difficulté des élèves : </a:t>
            </a:r>
          </a:p>
          <a:p>
            <a:pPr marL="0" indent="0">
              <a:buNone/>
            </a:pPr>
            <a:r>
              <a:rPr lang="fr-FR" sz="1600" dirty="0" smtClean="0"/>
              <a:t>Sait il dessiner, sait il schématises, sait il modéliser le problème, calculer ? </a:t>
            </a:r>
            <a:endParaRPr sz="1600" dirty="0"/>
          </a:p>
        </p:txBody>
      </p:sp>
    </p:spTree>
    <p:extLst>
      <p:ext uri="{BB962C8B-B14F-4D97-AF65-F5344CB8AC3E}">
        <p14:creationId xmlns:p14="http://schemas.microsoft.com/office/powerpoint/2010/main" val="169486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4e03a58f7_0_1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4e03a58f7_0_13: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dirty="0"/>
              <a:t>Décider des représentations à utiliser, en équipe du </a:t>
            </a:r>
            <a:r>
              <a:rPr lang="fr-FR" dirty="0" smtClean="0"/>
              <a:t>CP </a:t>
            </a:r>
            <a:r>
              <a:rPr lang="fr-FR" dirty="0"/>
              <a:t>au CM2</a:t>
            </a:r>
            <a:endParaRPr dirty="0"/>
          </a:p>
        </p:txBody>
      </p:sp>
    </p:spTree>
    <p:extLst>
      <p:ext uri="{BB962C8B-B14F-4D97-AF65-F5344CB8AC3E}">
        <p14:creationId xmlns:p14="http://schemas.microsoft.com/office/powerpoint/2010/main" val="1257923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521c674d2_0_3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4521c674d2_0_33: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a:t>Ces 4 schématisations sont retenues à Singapour pour l’ensemble de la scolarité pour les différents types de problèmes arithmétiques</a:t>
            </a:r>
            <a:endParaRPr/>
          </a:p>
        </p:txBody>
      </p:sp>
    </p:spTree>
    <p:extLst>
      <p:ext uri="{BB962C8B-B14F-4D97-AF65-F5344CB8AC3E}">
        <p14:creationId xmlns:p14="http://schemas.microsoft.com/office/powerpoint/2010/main" val="413613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521c674d2_14_1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4521c674d2_14_11: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a:t>La résolution de problèmes doit être au cœur de l'activité mathématique des élèves tout au long de la scolarité obligatoire. Elle participe du questionnement sur le monde et de l'acquisition d'une culture scientifique, et par là contribue à la formation des citoyens. </a:t>
            </a:r>
            <a:endParaRPr sz="1600" dirty="0"/>
          </a:p>
        </p:txBody>
      </p:sp>
    </p:spTree>
    <p:extLst>
      <p:ext uri="{BB962C8B-B14F-4D97-AF65-F5344CB8AC3E}">
        <p14:creationId xmlns:p14="http://schemas.microsoft.com/office/powerpoint/2010/main" val="4165988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74335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750888"/>
            <a:ext cx="6651625" cy="3741737"/>
          </a:xfrm>
        </p:spPr>
      </p:sp>
      <p:sp>
        <p:nvSpPr>
          <p:cNvPr id="3" name="Espace réservé des commentaires 2"/>
          <p:cNvSpPr>
            <a:spLocks noGrp="1"/>
          </p:cNvSpPr>
          <p:nvPr>
            <p:ph type="body" idx="1"/>
          </p:nvPr>
        </p:nvSpPr>
        <p:spPr/>
        <p:txBody>
          <a:bodyPr/>
          <a:lstStyle/>
          <a:p>
            <a:r>
              <a:rPr lang="fr-FR" sz="1600" b="1" dirty="0" smtClean="0"/>
              <a:t>Les différents types de problèmes se résolvant par une même opération doivent être rencontrés et explicités aux élèves, selon une programmation réfléchie tenant compte des différents niveaux de difficulté et de l'impératif de ne pas laisser s'installer une vision réductrice du sens des opérations</a:t>
            </a:r>
            <a:r>
              <a:rPr lang="fr-FR" sz="1600" dirty="0" smtClean="0"/>
              <a:t>. </a:t>
            </a:r>
          </a:p>
          <a:p>
            <a:r>
              <a:rPr lang="fr-FR" sz="1600" dirty="0" smtClean="0"/>
              <a:t>La soustraction, par exemple, ne doit pas être assimilée à la seule situation de retrait.</a:t>
            </a:r>
            <a:endParaRPr lang="fr-FR" sz="1600" dirty="0"/>
          </a:p>
        </p:txBody>
      </p:sp>
    </p:spTree>
    <p:extLst>
      <p:ext uri="{BB962C8B-B14F-4D97-AF65-F5344CB8AC3E}">
        <p14:creationId xmlns:p14="http://schemas.microsoft.com/office/powerpoint/2010/main" val="4082214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99331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65652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21: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a:solidFill>
                  <a:srgbClr val="9900FF"/>
                </a:solidFill>
              </a:rPr>
              <a:t>Nécessité de travailler les catégories (ici transformation et réunion d’état) de manière structurée et cohérente tout le long des deux cycles </a:t>
            </a:r>
            <a:endParaRPr sz="1600" dirty="0">
              <a:solidFill>
                <a:srgbClr val="9900FF"/>
              </a:solidFill>
            </a:endParaRPr>
          </a:p>
          <a:p>
            <a:pPr marL="0" indent="0">
              <a:buNone/>
            </a:pPr>
            <a:r>
              <a:rPr lang="fr-FR" sz="1600" dirty="0">
                <a:solidFill>
                  <a:srgbClr val="9900FF"/>
                </a:solidFill>
              </a:rPr>
              <a:t>En changeant de </a:t>
            </a:r>
            <a:r>
              <a:rPr lang="fr-FR" sz="1600" dirty="0" smtClean="0">
                <a:solidFill>
                  <a:srgbClr val="9900FF"/>
                </a:solidFill>
              </a:rPr>
              <a:t>catégorie </a:t>
            </a:r>
            <a:r>
              <a:rPr lang="fr-FR" sz="1600" dirty="0">
                <a:solidFill>
                  <a:srgbClr val="9900FF"/>
                </a:solidFill>
              </a:rPr>
              <a:t>de </a:t>
            </a:r>
            <a:r>
              <a:rPr lang="fr-FR" sz="1600" dirty="0" err="1">
                <a:solidFill>
                  <a:srgbClr val="9900FF"/>
                </a:solidFill>
              </a:rPr>
              <a:t>Vergnaud</a:t>
            </a:r>
            <a:r>
              <a:rPr lang="fr-FR" sz="1600" dirty="0">
                <a:solidFill>
                  <a:srgbClr val="9900FF"/>
                </a:solidFill>
              </a:rPr>
              <a:t>, on a toujours 100% de réussite mais certaines sous-catégories posent problème</a:t>
            </a:r>
            <a:r>
              <a:rPr lang="fr-FR" sz="1600" dirty="0" smtClean="0">
                <a:solidFill>
                  <a:srgbClr val="9900FF"/>
                </a:solidFill>
              </a:rPr>
              <a:t>.</a:t>
            </a:r>
          </a:p>
          <a:p>
            <a:pPr marL="0" indent="0">
              <a:buNone/>
            </a:pPr>
            <a:r>
              <a:rPr lang="fr-FR" sz="1600" dirty="0" smtClean="0">
                <a:solidFill>
                  <a:srgbClr val="9900FF"/>
                </a:solidFill>
              </a:rPr>
              <a:t>5 min individuellement </a:t>
            </a:r>
            <a:endParaRPr sz="1600" dirty="0">
              <a:solidFill>
                <a:srgbClr val="9900FF"/>
              </a:solidFill>
            </a:endParaRPr>
          </a:p>
        </p:txBody>
      </p:sp>
    </p:spTree>
    <p:extLst>
      <p:ext uri="{BB962C8B-B14F-4D97-AF65-F5344CB8AC3E}">
        <p14:creationId xmlns:p14="http://schemas.microsoft.com/office/powerpoint/2010/main" val="13592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46af69b9ef_0_56: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46af69b9ef_0_56: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a:solidFill>
                  <a:srgbClr val="9900FF"/>
                </a:solidFill>
              </a:rPr>
              <a:t>Nécessité de travailler les catégories (ici transformation et réunion d’état) de manière structurée et cohérente tout le long des deux cycles </a:t>
            </a:r>
            <a:endParaRPr sz="1600" dirty="0">
              <a:solidFill>
                <a:srgbClr val="9900FF"/>
              </a:solidFill>
            </a:endParaRPr>
          </a:p>
          <a:p>
            <a:pPr marL="0" indent="0">
              <a:buNone/>
            </a:pPr>
            <a:r>
              <a:rPr lang="fr-FR" sz="1600" dirty="0">
                <a:solidFill>
                  <a:srgbClr val="9900FF"/>
                </a:solidFill>
              </a:rPr>
              <a:t>En changeant de catégorie de </a:t>
            </a:r>
            <a:r>
              <a:rPr lang="fr-FR" sz="1600" dirty="0" err="1">
                <a:solidFill>
                  <a:srgbClr val="9900FF"/>
                </a:solidFill>
              </a:rPr>
              <a:t>Vergnaud</a:t>
            </a:r>
            <a:r>
              <a:rPr lang="fr-FR" sz="1600" dirty="0">
                <a:solidFill>
                  <a:srgbClr val="9900FF"/>
                </a:solidFill>
              </a:rPr>
              <a:t>, on a toujours 100% de réussite mais certaines sous-catégories posent </a:t>
            </a:r>
            <a:r>
              <a:rPr lang="fr-FR" sz="1600" dirty="0" smtClean="0">
                <a:solidFill>
                  <a:srgbClr val="9900FF"/>
                </a:solidFill>
              </a:rPr>
              <a:t>problème.</a:t>
            </a:r>
          </a:p>
          <a:p>
            <a:pPr marL="0" indent="0">
              <a:buNone/>
            </a:pPr>
            <a:r>
              <a:rPr lang="fr-FR" sz="1600" dirty="0" smtClean="0">
                <a:solidFill>
                  <a:srgbClr val="9900FF"/>
                </a:solidFill>
              </a:rPr>
              <a:t>P1 : réunion de</a:t>
            </a:r>
            <a:r>
              <a:rPr lang="fr-FR" sz="1600" baseline="0" dirty="0" smtClean="0">
                <a:solidFill>
                  <a:srgbClr val="9900FF"/>
                </a:solidFill>
              </a:rPr>
              <a:t> deux états 2.1 /  l’énoncé du problème  correspond au concept mathématique tel qu’il est enseigné</a:t>
            </a:r>
          </a:p>
          <a:p>
            <a:pPr marL="0" indent="0">
              <a:buNone/>
            </a:pPr>
            <a:r>
              <a:rPr lang="fr-FR" sz="1600" baseline="0" dirty="0" smtClean="0">
                <a:solidFill>
                  <a:srgbClr val="9900FF"/>
                </a:solidFill>
              </a:rPr>
              <a:t>P2 : Recherche de l’état final connaissant la transformation positive  et l’état initial /  l’apparition des informations dans l’énoncé correspond à la chronologie de l‘histoire et à la résolution</a:t>
            </a:r>
          </a:p>
          <a:p>
            <a:pPr marL="0" indent="0">
              <a:buNone/>
            </a:pPr>
            <a:r>
              <a:rPr lang="fr-FR" sz="1600" baseline="0" dirty="0" smtClean="0">
                <a:solidFill>
                  <a:srgbClr val="9900FF"/>
                </a:solidFill>
              </a:rPr>
              <a:t>P3 : Recherche de l’état initial connaissant l’état final et la transformation négative/ </a:t>
            </a:r>
            <a:r>
              <a:rPr lang="fr-FR" sz="1600" dirty="0">
                <a:solidFill>
                  <a:schemeClr val="dk1"/>
                </a:solidFill>
              </a:rPr>
              <a:t> l’énoncé ne s’apparie pas  avec le concept mathématique tel que on l’introduit habituellement. L’addition est associée à un gain, ici le mot perd est en conflit avec cette représentation initiale. </a:t>
            </a:r>
            <a:endParaRPr sz="1600" dirty="0">
              <a:solidFill>
                <a:srgbClr val="9900FF"/>
              </a:solidFill>
            </a:endParaRPr>
          </a:p>
        </p:txBody>
      </p:sp>
    </p:spTree>
    <p:extLst>
      <p:ext uri="{BB962C8B-B14F-4D97-AF65-F5344CB8AC3E}">
        <p14:creationId xmlns:p14="http://schemas.microsoft.com/office/powerpoint/2010/main" val="2863202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2: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22: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smtClean="0">
                <a:solidFill>
                  <a:srgbClr val="9900FF"/>
                </a:solidFill>
              </a:rPr>
              <a:t>Champ </a:t>
            </a:r>
            <a:r>
              <a:rPr lang="fr-FR" sz="1600" dirty="0">
                <a:solidFill>
                  <a:srgbClr val="9900FF"/>
                </a:solidFill>
              </a:rPr>
              <a:t>additif et soustractif comme diapo précédente. Or, résultats de réussite inférieur à ceux précédents: on a changé de catégorie (ici comparaison</a:t>
            </a:r>
            <a:r>
              <a:rPr lang="fr-FR" sz="1600" dirty="0" smtClean="0">
                <a:solidFill>
                  <a:srgbClr val="9900FF"/>
                </a:solidFill>
              </a:rPr>
              <a:t>)</a:t>
            </a:r>
          </a:p>
          <a:p>
            <a:pPr marL="0" indent="0">
              <a:buNone/>
            </a:pPr>
            <a:r>
              <a:rPr lang="fr-FR" sz="1600" dirty="0">
                <a:solidFill>
                  <a:srgbClr val="9900FF"/>
                </a:solidFill>
              </a:rPr>
              <a:t>P4. Recherche de l’état à comparer connaissant l’état comparé et la comparaison positive 3.1/  les problèmes de comparaison sont difficiles à résoudre </a:t>
            </a:r>
          </a:p>
          <a:p>
            <a:pPr marL="0" indent="0">
              <a:buNone/>
            </a:pPr>
            <a:r>
              <a:rPr lang="fr-FR" sz="1600" dirty="0">
                <a:solidFill>
                  <a:srgbClr val="9900FF"/>
                </a:solidFill>
              </a:rPr>
              <a:t>P5. Recherche de l’état comparé connaissant l’état à comparer et la comparaison négative / </a:t>
            </a:r>
          </a:p>
          <a:p>
            <a:pPr marL="0" indent="0">
              <a:buNone/>
            </a:pPr>
            <a:endParaRPr sz="1200" dirty="0">
              <a:solidFill>
                <a:srgbClr val="9900FF"/>
              </a:solidFill>
            </a:endParaRPr>
          </a:p>
        </p:txBody>
      </p:sp>
    </p:spTree>
    <p:extLst>
      <p:ext uri="{BB962C8B-B14F-4D97-AF65-F5344CB8AC3E}">
        <p14:creationId xmlns:p14="http://schemas.microsoft.com/office/powerpoint/2010/main" val="376914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20: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Tree>
    <p:extLst>
      <p:ext uri="{BB962C8B-B14F-4D97-AF65-F5344CB8AC3E}">
        <p14:creationId xmlns:p14="http://schemas.microsoft.com/office/powerpoint/2010/main" val="45189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6af69b9ef_1_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46af69b9ef_1_0: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Clr>
                <a:schemeClr val="dk1"/>
              </a:buClr>
              <a:buNone/>
            </a:pPr>
            <a:r>
              <a:rPr lang="fr-FR" sz="1300" dirty="0">
                <a:solidFill>
                  <a:srgbClr val="9900FF"/>
                </a:solidFill>
              </a:rPr>
              <a:t>Les connaissances familières sur la vie quotidienne que les élèves vont utiliser pour procéder par analogie facilitent la réussite.</a:t>
            </a:r>
            <a:endParaRPr sz="1300" dirty="0">
              <a:solidFill>
                <a:srgbClr val="9900FF"/>
              </a:solidFill>
            </a:endParaRPr>
          </a:p>
        </p:txBody>
      </p:sp>
    </p:spTree>
    <p:extLst>
      <p:ext uri="{BB962C8B-B14F-4D97-AF65-F5344CB8AC3E}">
        <p14:creationId xmlns:p14="http://schemas.microsoft.com/office/powerpoint/2010/main" val="1159950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23: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Clr>
                <a:schemeClr val="dk1"/>
              </a:buClr>
              <a:buNone/>
            </a:pPr>
            <a:r>
              <a:rPr lang="fr-FR" sz="1600" dirty="0">
                <a:solidFill>
                  <a:schemeClr val="dk1"/>
                </a:solidFill>
              </a:rPr>
              <a:t>Deux situations mathématiques à peu près identique (nombres en jeu) et pourtant la première est facilitatrice : l’énoncé s’apparie avec le concept mathématique tel que on l’introduit (habituellement ce que l’on partage est supérieur au nombre de parts à faire). la deuxième est obstructive. </a:t>
            </a:r>
            <a:endParaRPr sz="1600" dirty="0">
              <a:solidFill>
                <a:schemeClr val="dk1"/>
              </a:solidFill>
            </a:endParaRPr>
          </a:p>
          <a:p>
            <a:pPr marL="0" indent="0">
              <a:buClr>
                <a:schemeClr val="dk1"/>
              </a:buClr>
              <a:buNone/>
            </a:pPr>
            <a:r>
              <a:rPr lang="fr-FR" sz="1600" dirty="0">
                <a:solidFill>
                  <a:srgbClr val="9900FF"/>
                </a:solidFill>
              </a:rPr>
              <a:t>Les connaissances familières sur la vie quotidienne que les élèves vont utiliser pour procéder par analogie facilitent la réussite.</a:t>
            </a:r>
            <a:endParaRPr sz="1600" dirty="0">
              <a:solidFill>
                <a:srgbClr val="9900FF"/>
              </a:solidFill>
            </a:endParaRPr>
          </a:p>
        </p:txBody>
      </p:sp>
    </p:spTree>
    <p:extLst>
      <p:ext uri="{BB962C8B-B14F-4D97-AF65-F5344CB8AC3E}">
        <p14:creationId xmlns:p14="http://schemas.microsoft.com/office/powerpoint/2010/main" val="313508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750888"/>
            <a:ext cx="6651625" cy="3741737"/>
          </a:xfrm>
        </p:spPr>
      </p:sp>
      <p:sp>
        <p:nvSpPr>
          <p:cNvPr id="3" name="Espace réservé des commentaires 2"/>
          <p:cNvSpPr>
            <a:spLocks noGrp="1"/>
          </p:cNvSpPr>
          <p:nvPr>
            <p:ph type="body" idx="1"/>
          </p:nvPr>
        </p:nvSpPr>
        <p:spPr/>
        <p:txBody>
          <a:bodyPr/>
          <a:lstStyle/>
          <a:p>
            <a:r>
              <a:rPr lang="fr-FR" sz="1600" dirty="0" smtClean="0"/>
              <a:t>la partie « basse », les élèves des groupes inférieur à 1, 1 et 2, </a:t>
            </a:r>
            <a:r>
              <a:rPr lang="fr-FR" sz="1600" b="1" dirty="0" smtClean="0"/>
              <a:t>quatre élèves sur dix </a:t>
            </a:r>
            <a:r>
              <a:rPr lang="fr-FR" sz="1600" dirty="0" smtClean="0"/>
              <a:t>qui ont une maîtrise fragile, voire insuffisante, et qui sont en grande difficulté scolaire</a:t>
            </a:r>
          </a:p>
          <a:p>
            <a:r>
              <a:rPr lang="fr-FR" sz="1600" dirty="0" smtClean="0"/>
              <a:t>L’étude de la répartition des effectifs dans les différents groupes de l’échelle </a:t>
            </a:r>
            <a:r>
              <a:rPr lang="fr-FR" sz="1600" dirty="0" err="1" smtClean="0"/>
              <a:t>Cedre</a:t>
            </a:r>
            <a:r>
              <a:rPr lang="fr-FR" sz="1600" dirty="0" smtClean="0"/>
              <a:t> montre que  </a:t>
            </a:r>
            <a:r>
              <a:rPr lang="fr-FR" sz="1600" b="1" dirty="0" smtClean="0"/>
              <a:t>les écarts se creusent entre  les élèves de bas niveaux de performance et ceux de hauts niveaux</a:t>
            </a:r>
          </a:p>
          <a:p>
            <a:endParaRPr lang="fr-FR" sz="1600" dirty="0"/>
          </a:p>
        </p:txBody>
      </p:sp>
    </p:spTree>
    <p:extLst>
      <p:ext uri="{BB962C8B-B14F-4D97-AF65-F5344CB8AC3E}">
        <p14:creationId xmlns:p14="http://schemas.microsoft.com/office/powerpoint/2010/main" val="2224370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46af69b9ef_1_1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46af69b9ef_1_11: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dirty="0"/>
          </a:p>
        </p:txBody>
      </p:sp>
    </p:spTree>
    <p:extLst>
      <p:ext uri="{BB962C8B-B14F-4D97-AF65-F5344CB8AC3E}">
        <p14:creationId xmlns:p14="http://schemas.microsoft.com/office/powerpoint/2010/main" val="3979831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46af69b9ef_1_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46af69b9ef_1_5: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479292" indent="-319528">
              <a:lnSpc>
                <a:spcPct val="90000"/>
              </a:lnSpc>
              <a:buClr>
                <a:schemeClr val="dk1"/>
              </a:buClr>
              <a:buSzPts val="1200"/>
              <a:buFont typeface="Calibri"/>
              <a:buChar char="-"/>
            </a:pPr>
            <a:r>
              <a:rPr lang="fr-FR" sz="1300">
                <a:solidFill>
                  <a:schemeClr val="dk1"/>
                </a:solidFill>
                <a:latin typeface="Calibri"/>
                <a:ea typeface="Calibri"/>
                <a:cs typeface="Calibri"/>
                <a:sym typeface="Calibri"/>
              </a:rPr>
              <a:t>les nombres en jeu vont aller contre la représentation que nous avons sur certaines opérations</a:t>
            </a:r>
            <a:endParaRPr sz="1300">
              <a:solidFill>
                <a:schemeClr val="dk1"/>
              </a:solidFill>
              <a:latin typeface="Calibri"/>
              <a:ea typeface="Calibri"/>
              <a:cs typeface="Calibri"/>
              <a:sym typeface="Calibri"/>
            </a:endParaRPr>
          </a:p>
          <a:p>
            <a:pPr marL="0" indent="0">
              <a:lnSpc>
                <a:spcPct val="90000"/>
              </a:lnSpc>
              <a:buClr>
                <a:schemeClr val="dk1"/>
              </a:buClr>
              <a:buNone/>
            </a:pPr>
            <a:r>
              <a:rPr lang="fr-FR" sz="1300">
                <a:solidFill>
                  <a:schemeClr val="dk1"/>
                </a:solidFill>
                <a:latin typeface="Calibri"/>
                <a:ea typeface="Calibri"/>
                <a:cs typeface="Calibri"/>
                <a:sym typeface="Calibri"/>
              </a:rPr>
              <a:t>exemple X c’est augmenter</a:t>
            </a:r>
            <a:endParaRPr sz="1300">
              <a:solidFill>
                <a:schemeClr val="dk1"/>
              </a:solidFill>
              <a:latin typeface="Calibri"/>
              <a:ea typeface="Calibri"/>
              <a:cs typeface="Calibri"/>
              <a:sym typeface="Calibri"/>
            </a:endParaRPr>
          </a:p>
          <a:p>
            <a:pPr marL="479292" indent="-319528">
              <a:lnSpc>
                <a:spcPct val="90000"/>
              </a:lnSpc>
              <a:buClr>
                <a:schemeClr val="dk1"/>
              </a:buClr>
              <a:buSzPts val="1200"/>
              <a:buFont typeface="Calibri"/>
              <a:buChar char="-"/>
            </a:pPr>
            <a:endParaRPr sz="1300">
              <a:solidFill>
                <a:schemeClr val="dk1"/>
              </a:solidFill>
              <a:latin typeface="Calibri"/>
              <a:ea typeface="Calibri"/>
              <a:cs typeface="Calibri"/>
              <a:sym typeface="Calibri"/>
            </a:endParaRPr>
          </a:p>
          <a:p>
            <a:pPr marL="0" indent="0">
              <a:buNone/>
            </a:pPr>
            <a:endParaRPr sz="1300"/>
          </a:p>
        </p:txBody>
      </p:sp>
    </p:spTree>
    <p:extLst>
      <p:ext uri="{BB962C8B-B14F-4D97-AF65-F5344CB8AC3E}">
        <p14:creationId xmlns:p14="http://schemas.microsoft.com/office/powerpoint/2010/main" val="342901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6: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p26: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lnSpc>
                <a:spcPct val="90000"/>
              </a:lnSpc>
              <a:buNone/>
            </a:pPr>
            <a:r>
              <a:rPr lang="fr-FR" sz="1600" dirty="0">
                <a:solidFill>
                  <a:schemeClr val="dk1"/>
                </a:solidFill>
                <a:latin typeface="Calibri"/>
                <a:ea typeface="Calibri"/>
                <a:cs typeface="Calibri"/>
                <a:sym typeface="Calibri"/>
              </a:rPr>
              <a:t>P2 :  les nombres en jeu vont aller contre la représentation que nous avons sur certaines opérations</a:t>
            </a:r>
            <a:endParaRPr sz="1600" dirty="0">
              <a:solidFill>
                <a:schemeClr val="dk1"/>
              </a:solidFill>
              <a:latin typeface="Calibri"/>
              <a:ea typeface="Calibri"/>
              <a:cs typeface="Calibri"/>
              <a:sym typeface="Calibri"/>
            </a:endParaRPr>
          </a:p>
          <a:p>
            <a:pPr marL="0" indent="0">
              <a:lnSpc>
                <a:spcPct val="90000"/>
              </a:lnSpc>
              <a:buClr>
                <a:schemeClr val="dk1"/>
              </a:buClr>
              <a:buNone/>
            </a:pPr>
            <a:r>
              <a:rPr lang="fr-FR" sz="1600" dirty="0">
                <a:solidFill>
                  <a:schemeClr val="dk1"/>
                </a:solidFill>
                <a:latin typeface="Calibri"/>
                <a:ea typeface="Calibri"/>
                <a:cs typeface="Calibri"/>
                <a:sym typeface="Calibri"/>
              </a:rPr>
              <a:t>exemple X c’est augmenter  , il est difficile de se faire une image mentale de la situation</a:t>
            </a:r>
            <a:endParaRPr sz="1600" dirty="0">
              <a:solidFill>
                <a:schemeClr val="dk1"/>
              </a:solidFill>
              <a:latin typeface="Calibri"/>
              <a:ea typeface="Calibri"/>
              <a:cs typeface="Calibri"/>
              <a:sym typeface="Calibri"/>
            </a:endParaRPr>
          </a:p>
          <a:p>
            <a:pPr marL="0" indent="0">
              <a:lnSpc>
                <a:spcPct val="90000"/>
              </a:lnSpc>
              <a:buClr>
                <a:schemeClr val="dk1"/>
              </a:buClr>
              <a:buNone/>
            </a:pPr>
            <a:r>
              <a:rPr lang="fr-FR" sz="1600" dirty="0">
                <a:solidFill>
                  <a:schemeClr val="dk1"/>
                </a:solidFill>
                <a:latin typeface="Calibri"/>
                <a:ea typeface="Calibri"/>
                <a:cs typeface="Calibri"/>
                <a:sym typeface="Calibri"/>
              </a:rPr>
              <a:t>P1 : la lecture du premier énoncé s'apparie avec la manière dont aborde la multiplication : addition réitérée!</a:t>
            </a:r>
            <a:endParaRPr sz="1600" dirty="0">
              <a:solidFill>
                <a:schemeClr val="dk1"/>
              </a:solidFill>
              <a:latin typeface="Calibri"/>
              <a:ea typeface="Calibri"/>
              <a:cs typeface="Calibri"/>
              <a:sym typeface="Calibri"/>
            </a:endParaRPr>
          </a:p>
          <a:p>
            <a:pPr marL="0" indent="0">
              <a:buNone/>
            </a:pPr>
            <a:endParaRPr sz="1600" dirty="0"/>
          </a:p>
        </p:txBody>
      </p:sp>
    </p:spTree>
    <p:extLst>
      <p:ext uri="{BB962C8B-B14F-4D97-AF65-F5344CB8AC3E}">
        <p14:creationId xmlns:p14="http://schemas.microsoft.com/office/powerpoint/2010/main" val="96162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6af69b9ef_1_24: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6af69b9ef_1_24: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3042323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sz="1600" dirty="0" smtClean="0">
                <a:solidFill>
                  <a:srgbClr val="9900FF"/>
                </a:solidFill>
              </a:rPr>
              <a:t>Un enseignement explicite de la résolution de problèmes doit s'appuyer sur des temps spécifiques qui structurent les savoirs et compétences travaillés : des références construites avec les élèves et notées dans les cahiers prévus à cet effet (cahiers de référence en mathématiques) permettent de garder traces de l'aboutissement du travail effectué. Ces références peuvent être des résolutions de problèmes types sur lesquelles les élèves pourront s'appuyer lors de séances ultérieures pour résoudre correctement d'autres problèmes proposés</a:t>
            </a:r>
            <a:endParaRPr sz="1600" dirty="0">
              <a:solidFill>
                <a:srgbClr val="9900FF"/>
              </a:solidFill>
            </a:endParaRPr>
          </a:p>
        </p:txBody>
      </p:sp>
      <p:sp>
        <p:nvSpPr>
          <p:cNvPr id="498" name="Google Shape;498;p28: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565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46af69b9ef_1_3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46af69b9ef_1_33: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sz="1600" dirty="0" smtClean="0"/>
              <a:t>La formalisation de ces exemples-types doit être l'occasion d'introduire des représentations, sous forme de schémas bien adaptés, permettant la modélisation des problèmes proposés. Ces représentations sont systématiquement utilisées lors des résolutions de problèmes menées face à la classe, afin de servir de référence aux élèves.</a:t>
            </a:r>
            <a:endParaRPr sz="1600" dirty="0"/>
          </a:p>
        </p:txBody>
      </p:sp>
    </p:spTree>
    <p:extLst>
      <p:ext uri="{BB962C8B-B14F-4D97-AF65-F5344CB8AC3E}">
        <p14:creationId xmlns:p14="http://schemas.microsoft.com/office/powerpoint/2010/main" val="1010133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438" y="750888"/>
            <a:ext cx="6651625" cy="374173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72438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9: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Clr>
                <a:schemeClr val="dk1"/>
              </a:buClr>
              <a:buNone/>
            </a:pPr>
            <a:r>
              <a:rPr lang="fr-FR" dirty="0">
                <a:solidFill>
                  <a:schemeClr val="dk1"/>
                </a:solidFill>
              </a:rPr>
              <a:t>Il est difficile d’envisager la soustraction car 85 coureurs constituent le reste.</a:t>
            </a:r>
            <a:endParaRPr sz="1200" dirty="0"/>
          </a:p>
        </p:txBody>
      </p:sp>
      <p:sp>
        <p:nvSpPr>
          <p:cNvPr id="509" name="Google Shape;509;p39: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756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40: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600" dirty="0" smtClean="0">
                <a:solidFill>
                  <a:srgbClr val="9900FF"/>
                </a:solidFill>
              </a:rPr>
              <a:t>On va recoder la situation c’est à dire l’envisager sous une autre représentation plus facile à concevoir. On va développer la flexibilité représentationnelle. Ici on va recoder sous forme de réunion d’états.</a:t>
            </a:r>
          </a:p>
          <a:p>
            <a:pPr marL="0" indent="0">
              <a:buNone/>
            </a:pPr>
            <a:r>
              <a:rPr lang="fr-FR" sz="1600" dirty="0" smtClean="0"/>
              <a:t>envisager </a:t>
            </a:r>
            <a:r>
              <a:rPr lang="fr-FR" sz="1600" dirty="0"/>
              <a:t>la soustraction car 85 coureurs constituent le reste. Il faut amener à concevoir le nombre d’abandon comme la partie manquante</a:t>
            </a:r>
            <a:endParaRPr sz="1600" dirty="0"/>
          </a:p>
        </p:txBody>
      </p:sp>
    </p:spTree>
    <p:extLst>
      <p:ext uri="{BB962C8B-B14F-4D97-AF65-F5344CB8AC3E}">
        <p14:creationId xmlns:p14="http://schemas.microsoft.com/office/powerpoint/2010/main" val="4251125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1: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dirty="0"/>
          </a:p>
        </p:txBody>
      </p:sp>
      <p:sp>
        <p:nvSpPr>
          <p:cNvPr id="545" name="Google Shape;545;p3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089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691041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46af69b9ef_1_37: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46af69b9ef_1_37: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1484537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9: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29: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Tree>
    <p:extLst>
      <p:ext uri="{BB962C8B-B14F-4D97-AF65-F5344CB8AC3E}">
        <p14:creationId xmlns:p14="http://schemas.microsoft.com/office/powerpoint/2010/main" val="121822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0: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
        <p:nvSpPr>
          <p:cNvPr id="540" name="Google Shape;540;p3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505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6af69b9ef_1_4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46af69b9ef_1_41: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12780183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1: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dirty="0"/>
          </a:p>
        </p:txBody>
      </p:sp>
      <p:sp>
        <p:nvSpPr>
          <p:cNvPr id="545" name="Google Shape;545;p3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7027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2: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200" dirty="0"/>
              <a:t>http://cache.media.eduscol.education.fr/file/Consultation_Reperes_et_attendus_2018/43/6/Reperes_Mathematiques_CM2_1019436.pdf</a:t>
            </a:r>
          </a:p>
          <a:p>
            <a:pPr marL="0" indent="0">
              <a:buNone/>
            </a:pPr>
            <a:r>
              <a:rPr lang="fr-FR" sz="1200" dirty="0"/>
              <a:t>http://cache.media.eduscol.education.fr/file/Consultation_Reperes_et_attendus_2018/43/5/Reperes_Mathematiques_CM1_1019435.pdf</a:t>
            </a:r>
          </a:p>
          <a:p>
            <a:pPr marL="0" indent="0">
              <a:buNone/>
            </a:pPr>
            <a:endParaRPr lang="fr-FR" sz="1200" dirty="0"/>
          </a:p>
          <a:p>
            <a:pPr marL="0" indent="0">
              <a:buNone/>
            </a:pPr>
            <a:endParaRPr sz="1200" dirty="0"/>
          </a:p>
        </p:txBody>
      </p:sp>
      <p:sp>
        <p:nvSpPr>
          <p:cNvPr id="557" name="Google Shape;557;p32: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541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46af69b9ef_1_49: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46af69b9ef_1_49: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426771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33: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200"/>
              <a:t>maths en vie</a:t>
            </a:r>
            <a:endParaRPr sz="1200"/>
          </a:p>
        </p:txBody>
      </p:sp>
    </p:spTree>
    <p:extLst>
      <p:ext uri="{BB962C8B-B14F-4D97-AF65-F5344CB8AC3E}">
        <p14:creationId xmlns:p14="http://schemas.microsoft.com/office/powerpoint/2010/main" val="42430645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4: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dirty="0" smtClean="0"/>
              <a:t>84-6 = 78</a:t>
            </a:r>
            <a:endParaRPr dirty="0"/>
          </a:p>
        </p:txBody>
      </p:sp>
      <p:sp>
        <p:nvSpPr>
          <p:cNvPr id="574" name="Google Shape;574;p34: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3256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5: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dirty="0" smtClean="0"/>
              <a:t>P1. 5 boulons / roue 10 pour 2 roues et 20 pour</a:t>
            </a:r>
            <a:r>
              <a:rPr lang="fr-FR" baseline="0" dirty="0" smtClean="0"/>
              <a:t> 4</a:t>
            </a:r>
          </a:p>
          <a:p>
            <a:pPr marL="0" indent="0">
              <a:buNone/>
            </a:pPr>
            <a:r>
              <a:rPr lang="fr-FR" baseline="0" dirty="0" smtClean="0"/>
              <a:t>P2. 25 :5 = 5 ou   ? X 5= 25</a:t>
            </a:r>
          </a:p>
          <a:p>
            <a:pPr marL="0" indent="0">
              <a:buNone/>
            </a:pPr>
            <a:r>
              <a:rPr lang="fr-FR" baseline="0" dirty="0" smtClean="0"/>
              <a:t>P3. 20 boulons pour 4 roues. Il manque 20-17 = 3 boulons. </a:t>
            </a:r>
            <a:endParaRPr dirty="0"/>
          </a:p>
        </p:txBody>
      </p:sp>
      <p:sp>
        <p:nvSpPr>
          <p:cNvPr id="580" name="Google Shape;580;p3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93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6af69b9ef_0_0: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6af69b9ef_0_0: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479292" indent="-319528">
              <a:lnSpc>
                <a:spcPct val="120000"/>
              </a:lnSpc>
              <a:spcBef>
                <a:spcPts val="1048"/>
              </a:spcBef>
              <a:buClr>
                <a:srgbClr val="434343"/>
              </a:buClr>
              <a:buSzPts val="1200"/>
              <a:buFont typeface="Arial"/>
              <a:buChar char="-"/>
            </a:pPr>
            <a:r>
              <a:rPr lang="fr-FR" sz="1600" b="1" dirty="0">
                <a:solidFill>
                  <a:srgbClr val="434343"/>
                </a:solidFill>
              </a:rPr>
              <a:t>Il devient urgent et crucial d’enrichir la mémoire des problèmes de chaque élève </a:t>
            </a:r>
            <a:r>
              <a:rPr lang="fr-FR" sz="1600" dirty="0">
                <a:solidFill>
                  <a:srgbClr val="434343"/>
                </a:solidFill>
              </a:rPr>
              <a:t>: l’élève disposerait ainsi de plus de </a:t>
            </a:r>
            <a:r>
              <a:rPr lang="fr-FR" sz="1600" dirty="0" err="1">
                <a:solidFill>
                  <a:srgbClr val="434343"/>
                </a:solidFill>
              </a:rPr>
              <a:t>schémes</a:t>
            </a:r>
            <a:r>
              <a:rPr lang="fr-FR" sz="1600" dirty="0">
                <a:solidFill>
                  <a:srgbClr val="434343"/>
                </a:solidFill>
              </a:rPr>
              <a:t> et face à un nouveau problème, serait plus à même de pointer des analogies avec quelque chose de déjà </a:t>
            </a:r>
            <a:r>
              <a:rPr lang="fr-FR" sz="1600" dirty="0" err="1">
                <a:solidFill>
                  <a:srgbClr val="434343"/>
                </a:solidFill>
              </a:rPr>
              <a:t>rencontré,au</a:t>
            </a:r>
            <a:r>
              <a:rPr lang="fr-FR" sz="1600" dirty="0">
                <a:solidFill>
                  <a:srgbClr val="434343"/>
                </a:solidFill>
              </a:rPr>
              <a:t> moins en partie. Cet enrichissement passe nécessairement par la rencontre des élèves avec des problèmes qu’ils mènent à terme (donc on consacre du temps à la résolution de problème).</a:t>
            </a:r>
            <a:endParaRPr sz="1600" dirty="0">
              <a:solidFill>
                <a:srgbClr val="434343"/>
              </a:solidFill>
            </a:endParaRPr>
          </a:p>
        </p:txBody>
      </p:sp>
    </p:spTree>
    <p:extLst>
      <p:ext uri="{BB962C8B-B14F-4D97-AF65-F5344CB8AC3E}">
        <p14:creationId xmlns:p14="http://schemas.microsoft.com/office/powerpoint/2010/main" val="24866398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6: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dirty="0"/>
          </a:p>
        </p:txBody>
      </p:sp>
      <p:sp>
        <p:nvSpPr>
          <p:cNvPr id="586" name="Google Shape;586;p36: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941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7: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37: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479292" indent="-312871"/>
            <a:r>
              <a:rPr lang="fr-FR" sz="1200"/>
              <a:t>Construction d’énoncés par les élèves</a:t>
            </a:r>
            <a:endParaRPr dirty="0"/>
          </a:p>
        </p:txBody>
      </p:sp>
    </p:spTree>
    <p:extLst>
      <p:ext uri="{BB962C8B-B14F-4D97-AF65-F5344CB8AC3E}">
        <p14:creationId xmlns:p14="http://schemas.microsoft.com/office/powerpoint/2010/main" val="20401725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8: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38: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479292" indent="-312871"/>
            <a:r>
              <a:rPr lang="fr-FR" sz="1200"/>
              <a:t>Ici le contexte peut poser problème: lexique (dénivelé), les noms des lieux. C’est pour cela que le site propose une banque de photo-problèmes conséquente.</a:t>
            </a:r>
            <a:endParaRPr/>
          </a:p>
        </p:txBody>
      </p:sp>
    </p:spTree>
    <p:extLst>
      <p:ext uri="{BB962C8B-B14F-4D97-AF65-F5344CB8AC3E}">
        <p14:creationId xmlns:p14="http://schemas.microsoft.com/office/powerpoint/2010/main" val="11049568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44dc769262_0_6: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44dc769262_0_6: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36759147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2: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p42: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sz="1200"/>
              <a:t>programmation de gennevilliers cycle III </a:t>
            </a:r>
            <a:endParaRPr sz="1200"/>
          </a:p>
        </p:txBody>
      </p:sp>
    </p:spTree>
    <p:extLst>
      <p:ext uri="{BB962C8B-B14F-4D97-AF65-F5344CB8AC3E}">
        <p14:creationId xmlns:p14="http://schemas.microsoft.com/office/powerpoint/2010/main" val="34213305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3: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endParaRPr sz="1200"/>
          </a:p>
        </p:txBody>
      </p:sp>
      <p:sp>
        <p:nvSpPr>
          <p:cNvPr id="615" name="Google Shape;615;p43: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028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4521c674d2_0_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4521c674d2_0_1: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14292211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4521c674d2_0_7: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4521c674d2_0_7: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35764242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a:solidFill>
                  <a:srgbClr val="0000FF"/>
                </a:solidFill>
              </a:rPr>
              <a:t>Comment expliquer la suite du module?</a:t>
            </a:r>
            <a:endParaRPr>
              <a:solidFill>
                <a:srgbClr val="0000FF"/>
              </a:solidFill>
            </a:endParaRPr>
          </a:p>
        </p:txBody>
      </p:sp>
      <p:sp>
        <p:nvSpPr>
          <p:cNvPr id="633" name="Google Shape;633;p2: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76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6af69b9ef_0_11: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6af69b9ef_0_11: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r>
              <a:rPr lang="fr-FR" sz="1600" b="1" dirty="0" smtClean="0"/>
              <a:t>Apprendre à l’élève à relier les problèmes résolus (analogie) et à consigner ces relations dans un cahier structurant </a:t>
            </a:r>
            <a:r>
              <a:rPr lang="fr-FR" sz="1600" dirty="0" smtClean="0"/>
              <a:t>*</a:t>
            </a:r>
          </a:p>
          <a:p>
            <a:pPr marL="0" indent="0">
              <a:buNone/>
            </a:pPr>
            <a:r>
              <a:rPr lang="fr-FR" sz="1600" dirty="0" smtClean="0"/>
              <a:t>Certains chercheurs  pensent que pour  faciliter la construction de la représentation du problème  il faut travailler par problèmes qui se ressemblent (au niveau des raisonnements mis en jeu et aux données numériques)  mais qui ont des contextes évoqués différents.</a:t>
            </a:r>
          </a:p>
          <a:p>
            <a:pPr marL="0" indent="0">
              <a:buNone/>
            </a:pPr>
            <a:endParaRPr sz="1600" dirty="0"/>
          </a:p>
        </p:txBody>
      </p:sp>
    </p:spTree>
    <p:extLst>
      <p:ext uri="{BB962C8B-B14F-4D97-AF65-F5344CB8AC3E}">
        <p14:creationId xmlns:p14="http://schemas.microsoft.com/office/powerpoint/2010/main" val="99589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6af69b9ef_0_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6af69b9ef_0_5:notes"/>
          <p:cNvSpPr txBox="1">
            <a:spLocks noGrp="1"/>
          </p:cNvSpPr>
          <p:nvPr>
            <p:ph type="body" idx="1"/>
          </p:nvPr>
        </p:nvSpPr>
        <p:spPr>
          <a:xfrm>
            <a:off x="679450" y="4741546"/>
            <a:ext cx="5435600" cy="4491990"/>
          </a:xfrm>
          <a:prstGeom prst="rect">
            <a:avLst/>
          </a:prstGeom>
        </p:spPr>
        <p:txBody>
          <a:bodyPr spcFirstLastPara="1" wrap="square" lIns="95843" tIns="95843" rIns="95843" bIns="95843" anchor="t" anchorCtr="0">
            <a:noAutofit/>
          </a:bodyPr>
          <a:lstStyle/>
          <a:p>
            <a:pPr marL="0" indent="0">
              <a:buNone/>
            </a:pPr>
            <a:endParaRPr/>
          </a:p>
        </p:txBody>
      </p:sp>
    </p:spTree>
    <p:extLst>
      <p:ext uri="{BB962C8B-B14F-4D97-AF65-F5344CB8AC3E}">
        <p14:creationId xmlns:p14="http://schemas.microsoft.com/office/powerpoint/2010/main" val="419866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521c674d2_14_15:notes"/>
          <p:cNvSpPr>
            <a:spLocks noGrp="1" noRot="1" noChangeAspect="1"/>
          </p:cNvSpPr>
          <p:nvPr>
            <p:ph type="sldImg" idx="2"/>
          </p:nvPr>
        </p:nvSpPr>
        <p:spPr>
          <a:xfrm>
            <a:off x="71438" y="750888"/>
            <a:ext cx="6651625" cy="3741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4521c674d2_14_15:notes"/>
          <p:cNvSpPr txBox="1">
            <a:spLocks noGrp="1"/>
          </p:cNvSpPr>
          <p:nvPr>
            <p:ph type="body" idx="1"/>
          </p:nvPr>
        </p:nvSpPr>
        <p:spPr>
          <a:xfrm>
            <a:off x="679450" y="4741546"/>
            <a:ext cx="5435600" cy="4491990"/>
          </a:xfrm>
          <a:prstGeom prst="rect">
            <a:avLst/>
          </a:prstGeom>
          <a:noFill/>
          <a:ln>
            <a:noFill/>
          </a:ln>
        </p:spPr>
        <p:txBody>
          <a:bodyPr spcFirstLastPara="1" wrap="square" lIns="95843" tIns="95843" rIns="95843" bIns="95843" anchor="t" anchorCtr="0">
            <a:noAutofit/>
          </a:bodyPr>
          <a:lstStyle/>
          <a:p>
            <a:pPr marL="0" indent="0">
              <a:buNone/>
            </a:pPr>
            <a:r>
              <a:rPr lang="fr-FR" dirty="0" smtClean="0">
                <a:solidFill>
                  <a:srgbClr val="9900FF"/>
                </a:solidFill>
              </a:rPr>
              <a:t>Le </a:t>
            </a:r>
            <a:r>
              <a:rPr lang="fr-FR" dirty="0">
                <a:solidFill>
                  <a:srgbClr val="9900FF"/>
                </a:solidFill>
              </a:rPr>
              <a:t>mot “plus que “ ne pose pas tant de problème que ça pour la typologie 3.1 par contre pour la 3.3, cela pose </a:t>
            </a:r>
            <a:r>
              <a:rPr lang="fr-FR" dirty="0" err="1">
                <a:solidFill>
                  <a:srgbClr val="9900FF"/>
                </a:solidFill>
              </a:rPr>
              <a:t>pb</a:t>
            </a:r>
            <a:r>
              <a:rPr lang="fr-FR" dirty="0">
                <a:solidFill>
                  <a:srgbClr val="9900FF"/>
                </a:solidFill>
              </a:rPr>
              <a:t>.</a:t>
            </a:r>
            <a:endParaRPr dirty="0">
              <a:solidFill>
                <a:srgbClr val="9900FF"/>
              </a:solidFill>
            </a:endParaRPr>
          </a:p>
          <a:p>
            <a:pPr marL="0" indent="0">
              <a:buNone/>
            </a:pPr>
            <a:endParaRPr dirty="0">
              <a:solidFill>
                <a:srgbClr val="9900FF"/>
              </a:solidFill>
            </a:endParaRPr>
          </a:p>
        </p:txBody>
      </p:sp>
    </p:spTree>
    <p:extLst>
      <p:ext uri="{BB962C8B-B14F-4D97-AF65-F5344CB8AC3E}">
        <p14:creationId xmlns:p14="http://schemas.microsoft.com/office/powerpoint/2010/main" val="212878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2" descr="Celestia-R1---OverlayTitleHD.png"/>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13" name="Google Shape;13;p2"/>
          <p:cNvSpPr txBox="1">
            <a:spLocks noGrp="1"/>
          </p:cNvSpPr>
          <p:nvPr>
            <p:ph type="ctrTitle"/>
          </p:nvPr>
        </p:nvSpPr>
        <p:spPr>
          <a:xfrm>
            <a:off x="3962399" y="1964267"/>
            <a:ext cx="7197726" cy="2421464"/>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4" name="Google Shape;14;p2"/>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ctr"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R="0" lvl="3" algn="ctr"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4pPr>
            <a:lvl5pPr marR="0" lvl="4" algn="ctr"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5pPr>
            <a:lvl6pPr marR="0" lvl="5" algn="ctr"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6pPr>
            <a:lvl7pPr marR="0" lvl="6" algn="ctr"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7pPr>
            <a:lvl8pPr marR="0" lvl="7" algn="ctr"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8pPr>
            <a:lvl9pPr marR="0" lvl="8" algn="ctr" rtl="0">
              <a:spcBef>
                <a:spcPts val="1000"/>
              </a:spcBef>
              <a:spcAft>
                <a:spcPts val="1000"/>
              </a:spcAft>
              <a:buClr>
                <a:schemeClr val="lt1"/>
              </a:buClr>
              <a:buSzPts val="1200"/>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15" name="Google Shape;15;p2"/>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6"/>
        <p:cNvGrpSpPr/>
        <p:nvPr/>
      </p:nvGrpSpPr>
      <p:grpSpPr>
        <a:xfrm>
          <a:off x="0" y="0"/>
          <a:ext cx="0" cy="0"/>
          <a:chOff x="0" y="0"/>
          <a:chExt cx="0" cy="0"/>
        </a:xfrm>
      </p:grpSpPr>
      <p:pic>
        <p:nvPicPr>
          <p:cNvPr id="77" name="Google Shape;77;p1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8" name="Google Shape;78;p11"/>
          <p:cNvSpPr txBox="1">
            <a:spLocks noGrp="1"/>
          </p:cNvSpPr>
          <p:nvPr>
            <p:ph type="title"/>
          </p:nvPr>
        </p:nvSpPr>
        <p:spPr>
          <a:xfrm>
            <a:off x="685800" y="4732865"/>
            <a:ext cx="10131427"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9" name="Google Shape;79;p11"/>
          <p:cNvSpPr>
            <a:spLocks noGrp="1"/>
          </p:cNvSpPr>
          <p:nvPr>
            <p:ph type="pic" idx="2"/>
          </p:nvPr>
        </p:nvSpPr>
        <p:spPr>
          <a:xfrm>
            <a:off x="1371600" y="932112"/>
            <a:ext cx="8759827" cy="3164976"/>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lstStyle>
            <a:lvl1pPr marR="0" lvl="0" algn="ctr"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l" rtl="0">
              <a:spcBef>
                <a:spcPts val="1000"/>
              </a:spcBef>
              <a:spcAft>
                <a:spcPts val="100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80" name="Google Shape;80;p11"/>
          <p:cNvSpPr txBox="1">
            <a:spLocks noGrp="1"/>
          </p:cNvSpPr>
          <p:nvPr>
            <p:ph type="body" idx="1"/>
          </p:nvPr>
        </p:nvSpPr>
        <p:spPr>
          <a:xfrm>
            <a:off x="685800" y="5299603"/>
            <a:ext cx="10131427" cy="49371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81" name="Google Shape;81;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2" name="Google Shape;82;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Google Shape;83;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84"/>
        <p:cNvGrpSpPr/>
        <p:nvPr/>
      </p:nvGrpSpPr>
      <p:grpSpPr>
        <a:xfrm>
          <a:off x="0" y="0"/>
          <a:ext cx="0" cy="0"/>
          <a:chOff x="0" y="0"/>
          <a:chExt cx="0" cy="0"/>
        </a:xfrm>
      </p:grpSpPr>
      <p:pic>
        <p:nvPicPr>
          <p:cNvPr id="85" name="Google Shape;85;p1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6" name="Google Shape;86;p12"/>
          <p:cNvSpPr txBox="1">
            <a:spLocks noGrp="1"/>
          </p:cNvSpPr>
          <p:nvPr>
            <p:ph type="title"/>
          </p:nvPr>
        </p:nvSpPr>
        <p:spPr>
          <a:xfrm>
            <a:off x="685801" y="609601"/>
            <a:ext cx="10131427" cy="312419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7" name="Google Shape;87;p12"/>
          <p:cNvSpPr txBox="1">
            <a:spLocks noGrp="1"/>
          </p:cNvSpPr>
          <p:nvPr>
            <p:ph type="body" idx="1"/>
          </p:nvPr>
        </p:nvSpPr>
        <p:spPr>
          <a:xfrm>
            <a:off x="685800" y="4343400"/>
            <a:ext cx="10131428" cy="1447800"/>
          </a:xfrm>
          <a:prstGeom prst="rect">
            <a:avLst/>
          </a:prstGeom>
          <a:noFill/>
          <a:ln>
            <a:noFill/>
          </a:ln>
        </p:spPr>
        <p:txBody>
          <a:bodyPr spcFirstLastPara="1" wrap="square" lIns="91425" tIns="45700" rIns="91425" bIns="45700" anchor="ctr"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88" name="Google Shape;88;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91"/>
        <p:cNvGrpSpPr/>
        <p:nvPr/>
      </p:nvGrpSpPr>
      <p:grpSpPr>
        <a:xfrm>
          <a:off x="0" y="0"/>
          <a:ext cx="0" cy="0"/>
          <a:chOff x="0" y="0"/>
          <a:chExt cx="0" cy="0"/>
        </a:xfrm>
      </p:grpSpPr>
      <p:pic>
        <p:nvPicPr>
          <p:cNvPr id="92" name="Google Shape;92;p1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3" name="Google Shape;93;p13"/>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fr-FR" sz="8000" b="0" cap="none">
                <a:solidFill>
                  <a:schemeClr val="lt1"/>
                </a:solidFill>
                <a:latin typeface="Calibri"/>
                <a:ea typeface="Calibri"/>
                <a:cs typeface="Calibri"/>
                <a:sym typeface="Calibri"/>
              </a:rPr>
              <a:t>”</a:t>
            </a:r>
            <a:endParaRPr/>
          </a:p>
        </p:txBody>
      </p:sp>
      <p:sp>
        <p:nvSpPr>
          <p:cNvPr id="94" name="Google Shape;94;p13"/>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fr-FR" sz="8000" b="0" cap="none">
                <a:solidFill>
                  <a:schemeClr val="lt1"/>
                </a:solidFill>
                <a:latin typeface="Calibri"/>
                <a:ea typeface="Calibri"/>
                <a:cs typeface="Calibri"/>
                <a:sym typeface="Calibri"/>
              </a:rPr>
              <a:t>“</a:t>
            </a:r>
            <a:endParaRPr/>
          </a:p>
        </p:txBody>
      </p:sp>
      <p:sp>
        <p:nvSpPr>
          <p:cNvPr id="95" name="Google Shape;95;p13"/>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6" name="Google Shape;96;p13"/>
          <p:cNvSpPr txBox="1">
            <a:spLocks noGrp="1"/>
          </p:cNvSpPr>
          <p:nvPr>
            <p:ph type="body" idx="1"/>
          </p:nvPr>
        </p:nvSpPr>
        <p:spPr>
          <a:xfrm>
            <a:off x="1097875" y="3352800"/>
            <a:ext cx="9339184" cy="381000"/>
          </a:xfrm>
          <a:prstGeom prst="rect">
            <a:avLst/>
          </a:prstGeom>
          <a:noFill/>
          <a:ln>
            <a:noFill/>
          </a:ln>
        </p:spPr>
        <p:txBody>
          <a:bodyPr spcFirstLastPara="1" wrap="square" lIns="91425" tIns="45700" rIns="91425" bIns="45700" anchor="ctr"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97" name="Google Shape;97;p13"/>
          <p:cNvSpPr txBox="1">
            <a:spLocks noGrp="1"/>
          </p:cNvSpPr>
          <p:nvPr>
            <p:ph type="body" idx="2"/>
          </p:nvPr>
        </p:nvSpPr>
        <p:spPr>
          <a:xfrm>
            <a:off x="687465" y="4343400"/>
            <a:ext cx="10152367" cy="1447800"/>
          </a:xfrm>
          <a:prstGeom prst="rect">
            <a:avLst/>
          </a:prstGeom>
          <a:noFill/>
          <a:ln>
            <a:noFill/>
          </a:ln>
        </p:spPr>
        <p:txBody>
          <a:bodyPr spcFirstLastPara="1" wrap="square" lIns="91425" tIns="45700" rIns="91425" bIns="45700" anchor="ctr"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8" name="Google Shape;98;p1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9" name="Google Shape;99;p1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0" name="Google Shape;100;p1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01"/>
        <p:cNvGrpSpPr/>
        <p:nvPr/>
      </p:nvGrpSpPr>
      <p:grpSpPr>
        <a:xfrm>
          <a:off x="0" y="0"/>
          <a:ext cx="0" cy="0"/>
          <a:chOff x="0" y="0"/>
          <a:chExt cx="0" cy="0"/>
        </a:xfrm>
      </p:grpSpPr>
      <p:pic>
        <p:nvPicPr>
          <p:cNvPr id="102" name="Google Shape;102;p1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3" name="Google Shape;103;p14"/>
          <p:cNvSpPr txBox="1">
            <a:spLocks noGrp="1"/>
          </p:cNvSpPr>
          <p:nvPr>
            <p:ph type="title"/>
          </p:nvPr>
        </p:nvSpPr>
        <p:spPr>
          <a:xfrm>
            <a:off x="685802" y="3308581"/>
            <a:ext cx="10131425" cy="146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4" name="Google Shape;104;p14"/>
          <p:cNvSpPr txBox="1">
            <a:spLocks noGrp="1"/>
          </p:cNvSpPr>
          <p:nvPr>
            <p:ph type="body" idx="1"/>
          </p:nvPr>
        </p:nvSpPr>
        <p:spPr>
          <a:xfrm>
            <a:off x="685801" y="4777381"/>
            <a:ext cx="10131426" cy="860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5" name="Google Shape;105;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6" name="Google Shape;106;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7" name="Google Shape;107;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08"/>
        <p:cNvGrpSpPr/>
        <p:nvPr/>
      </p:nvGrpSpPr>
      <p:grpSpPr>
        <a:xfrm>
          <a:off x="0" y="0"/>
          <a:ext cx="0" cy="0"/>
          <a:chOff x="0" y="0"/>
          <a:chExt cx="0" cy="0"/>
        </a:xfrm>
      </p:grpSpPr>
      <p:pic>
        <p:nvPicPr>
          <p:cNvPr id="109" name="Google Shape;109;p1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0" name="Google Shape;110;p15"/>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fr-FR" sz="8000" b="0" cap="none">
                <a:solidFill>
                  <a:schemeClr val="lt1"/>
                </a:solidFill>
                <a:latin typeface="Calibri"/>
                <a:ea typeface="Calibri"/>
                <a:cs typeface="Calibri"/>
                <a:sym typeface="Calibri"/>
              </a:rPr>
              <a:t>”</a:t>
            </a:r>
            <a:endParaRPr/>
          </a:p>
        </p:txBody>
      </p:sp>
      <p:sp>
        <p:nvSpPr>
          <p:cNvPr id="111" name="Google Shape;111;p15"/>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fr-FR" sz="8000" b="0" cap="none">
                <a:solidFill>
                  <a:schemeClr val="lt1"/>
                </a:solidFill>
                <a:latin typeface="Calibri"/>
                <a:ea typeface="Calibri"/>
                <a:cs typeface="Calibri"/>
                <a:sym typeface="Calibri"/>
              </a:rPr>
              <a:t>“</a:t>
            </a:r>
            <a:endParaRPr/>
          </a:p>
        </p:txBody>
      </p:sp>
      <p:sp>
        <p:nvSpPr>
          <p:cNvPr id="112" name="Google Shape;112;p15"/>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3" name="Google Shape;113;p15"/>
          <p:cNvSpPr txBox="1">
            <a:spLocks noGrp="1"/>
          </p:cNvSpPr>
          <p:nvPr>
            <p:ph type="body" idx="1"/>
          </p:nvPr>
        </p:nvSpPr>
        <p:spPr>
          <a:xfrm>
            <a:off x="685800" y="3886200"/>
            <a:ext cx="10135436" cy="889000"/>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14" name="Google Shape;114;p15"/>
          <p:cNvSpPr txBox="1">
            <a:spLocks noGrp="1"/>
          </p:cNvSpPr>
          <p:nvPr>
            <p:ph type="body" idx="2"/>
          </p:nvPr>
        </p:nvSpPr>
        <p:spPr>
          <a:xfrm>
            <a:off x="685799" y="4775200"/>
            <a:ext cx="10135436" cy="10160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15" name="Google Shape;115;p1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6" name="Google Shape;116;p1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7" name="Google Shape;117;p1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18"/>
        <p:cNvGrpSpPr/>
        <p:nvPr/>
      </p:nvGrpSpPr>
      <p:grpSpPr>
        <a:xfrm>
          <a:off x="0" y="0"/>
          <a:ext cx="0" cy="0"/>
          <a:chOff x="0" y="0"/>
          <a:chExt cx="0" cy="0"/>
        </a:xfrm>
      </p:grpSpPr>
      <p:pic>
        <p:nvPicPr>
          <p:cNvPr id="119" name="Google Shape;119;p1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0" name="Google Shape;120;p16"/>
          <p:cNvSpPr txBox="1">
            <a:spLocks noGrp="1"/>
          </p:cNvSpPr>
          <p:nvPr>
            <p:ph type="title"/>
          </p:nvPr>
        </p:nvSpPr>
        <p:spPr>
          <a:xfrm>
            <a:off x="685801" y="609601"/>
            <a:ext cx="10131427" cy="2743199"/>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1" name="Google Shape;121;p16"/>
          <p:cNvSpPr txBox="1">
            <a:spLocks noGrp="1"/>
          </p:cNvSpPr>
          <p:nvPr>
            <p:ph type="body" idx="1"/>
          </p:nvPr>
        </p:nvSpPr>
        <p:spPr>
          <a:xfrm>
            <a:off x="685801" y="3505200"/>
            <a:ext cx="10131428" cy="838200"/>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22" name="Google Shape;122;p16"/>
          <p:cNvSpPr txBox="1">
            <a:spLocks noGrp="1"/>
          </p:cNvSpPr>
          <p:nvPr>
            <p:ph type="body" idx="2"/>
          </p:nvPr>
        </p:nvSpPr>
        <p:spPr>
          <a:xfrm>
            <a:off x="685800" y="4343400"/>
            <a:ext cx="10131428" cy="1447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23" name="Google Shape;123;p1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4" name="Google Shape;124;p1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5" name="Google Shape;125;p1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6"/>
        <p:cNvGrpSpPr/>
        <p:nvPr/>
      </p:nvGrpSpPr>
      <p:grpSpPr>
        <a:xfrm>
          <a:off x="0" y="0"/>
          <a:ext cx="0" cy="0"/>
          <a:chOff x="0" y="0"/>
          <a:chExt cx="0" cy="0"/>
        </a:xfrm>
      </p:grpSpPr>
      <p:pic>
        <p:nvPicPr>
          <p:cNvPr id="127" name="Google Shape;127;p1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8" name="Google Shape;128;p1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9" name="Google Shape;129;p17"/>
          <p:cNvSpPr txBox="1">
            <a:spLocks noGrp="1"/>
          </p:cNvSpPr>
          <p:nvPr>
            <p:ph type="body" idx="1"/>
          </p:nvPr>
        </p:nvSpPr>
        <p:spPr>
          <a:xfrm rot="5400000">
            <a:off x="3926947" y="-1099079"/>
            <a:ext cx="3649133" cy="10131425"/>
          </a:xfrm>
          <a:prstGeom prst="rect">
            <a:avLst/>
          </a:prstGeom>
          <a:noFill/>
          <a:ln>
            <a:noFill/>
          </a:ln>
        </p:spPr>
        <p:txBody>
          <a:bodyPr spcFirstLastPara="1" wrap="square" lIns="91425" tIns="45700" rIns="91425" bIns="45700" anchor="t"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30" name="Google Shape;130;p1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1" name="Google Shape;131;p1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2" name="Google Shape;132;p1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3"/>
        <p:cNvGrpSpPr/>
        <p:nvPr/>
      </p:nvGrpSpPr>
      <p:grpSpPr>
        <a:xfrm>
          <a:off x="0" y="0"/>
          <a:ext cx="0" cy="0"/>
          <a:chOff x="0" y="0"/>
          <a:chExt cx="0" cy="0"/>
        </a:xfrm>
      </p:grpSpPr>
      <p:pic>
        <p:nvPicPr>
          <p:cNvPr id="134" name="Google Shape;134;p1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5" name="Google Shape;135;p18"/>
          <p:cNvSpPr txBox="1">
            <a:spLocks noGrp="1"/>
          </p:cNvSpPr>
          <p:nvPr>
            <p:ph type="title"/>
          </p:nvPr>
        </p:nvSpPr>
        <p:spPr>
          <a:xfrm rot="5400000">
            <a:off x="7147151" y="2121124"/>
            <a:ext cx="5181601" cy="215855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6" name="Google Shape;136;p18"/>
          <p:cNvSpPr txBox="1">
            <a:spLocks noGrp="1"/>
          </p:cNvSpPr>
          <p:nvPr>
            <p:ph type="body" idx="1"/>
          </p:nvPr>
        </p:nvSpPr>
        <p:spPr>
          <a:xfrm rot="5400000">
            <a:off x="2011058" y="-715658"/>
            <a:ext cx="5181600" cy="7832116"/>
          </a:xfrm>
          <a:prstGeom prst="rect">
            <a:avLst/>
          </a:prstGeom>
          <a:noFill/>
          <a:ln>
            <a:noFill/>
          </a:ln>
        </p:spPr>
        <p:txBody>
          <a:bodyPr spcFirstLastPara="1" wrap="square" lIns="91425" tIns="45700" rIns="91425" bIns="45700" anchor="t"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37" name="Google Shape;137;p1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8" name="Google Shape;138;p1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9" name="Google Shape;139;p1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46"/>
        <p:cNvGrpSpPr/>
        <p:nvPr/>
      </p:nvGrpSpPr>
      <p:grpSpPr>
        <a:xfrm>
          <a:off x="0" y="0"/>
          <a:ext cx="0" cy="0"/>
          <a:chOff x="0" y="0"/>
          <a:chExt cx="0" cy="0"/>
        </a:xfrm>
      </p:grpSpPr>
      <p:sp>
        <p:nvSpPr>
          <p:cNvPr id="147" name="Google Shape;147;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9" name="Google Shape;14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8"/>
        <p:cNvGrpSpPr/>
        <p:nvPr/>
      </p:nvGrpSpPr>
      <p:grpSpPr>
        <a:xfrm>
          <a:off x="0" y="0"/>
          <a:ext cx="0" cy="0"/>
          <a:chOff x="0" y="0"/>
          <a:chExt cx="0" cy="0"/>
        </a:xfrm>
      </p:grpSpPr>
      <p:pic>
        <p:nvPicPr>
          <p:cNvPr id="19" name="Google Shape;19;p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0" name="Google Shape;20;p3"/>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1" name="Google Shape;21;p3"/>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61" name="Google Shape;16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4" name="Google Shape;174;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6" name="Google Shape;176;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85"/>
        <p:cNvGrpSpPr/>
        <p:nvPr/>
      </p:nvGrpSpPr>
      <p:grpSpPr>
        <a:xfrm>
          <a:off x="0" y="0"/>
          <a:ext cx="0" cy="0"/>
          <a:chOff x="0" y="0"/>
          <a:chExt cx="0" cy="0"/>
        </a:xfrm>
      </p:grpSpPr>
      <p:sp>
        <p:nvSpPr>
          <p:cNvPr id="186" name="Google Shape;18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Google Shape;191;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93" name="Google Shape;19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8" name="Google Shape;198;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9" name="Google Shape;199;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00" name="Google Shape;20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Google Shape;20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5" name="Google Shape;205;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1" name="Google Shape;211;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5"/>
        <p:cNvGrpSpPr/>
        <p:nvPr/>
      </p:nvGrpSpPr>
      <p:grpSpPr>
        <a:xfrm>
          <a:off x="0" y="0"/>
          <a:ext cx="0" cy="0"/>
          <a:chOff x="0" y="0"/>
          <a:chExt cx="0" cy="0"/>
        </a:xfrm>
      </p:grpSpPr>
      <p:pic>
        <p:nvPicPr>
          <p:cNvPr id="26" name="Google Shape;26;p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7" name="Google Shape;27;p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0"/>
        <p:cNvGrpSpPr/>
        <p:nvPr/>
      </p:nvGrpSpPr>
      <p:grpSpPr>
        <a:xfrm>
          <a:off x="0" y="0"/>
          <a:ext cx="0" cy="0"/>
          <a:chOff x="0" y="0"/>
          <a:chExt cx="0" cy="0"/>
        </a:xfrm>
      </p:grpSpPr>
      <p:pic>
        <p:nvPicPr>
          <p:cNvPr id="31" name="Google Shape;31;p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2" name="Google Shape;32;p5"/>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3" name="Google Shape;33;p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6"/>
        <p:cNvGrpSpPr/>
        <p:nvPr/>
      </p:nvGrpSpPr>
      <p:grpSpPr>
        <a:xfrm>
          <a:off x="0" y="0"/>
          <a:ext cx="0" cy="0"/>
          <a:chOff x="0" y="0"/>
          <a:chExt cx="0" cy="0"/>
        </a:xfrm>
      </p:grpSpPr>
      <p:pic>
        <p:nvPicPr>
          <p:cNvPr id="37" name="Google Shape;37;p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8" name="Google Shape;38;p6"/>
          <p:cNvSpPr txBox="1">
            <a:spLocks noGrp="1"/>
          </p:cNvSpPr>
          <p:nvPr>
            <p:ph type="title"/>
          </p:nvPr>
        </p:nvSpPr>
        <p:spPr>
          <a:xfrm>
            <a:off x="685800" y="3308581"/>
            <a:ext cx="10131427" cy="146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9" name="Google Shape;39;p6"/>
          <p:cNvSpPr txBox="1">
            <a:spLocks noGrp="1"/>
          </p:cNvSpPr>
          <p:nvPr>
            <p:ph type="body" idx="1"/>
          </p:nvPr>
        </p:nvSpPr>
        <p:spPr>
          <a:xfrm>
            <a:off x="685799" y="4777381"/>
            <a:ext cx="10131428" cy="8604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3"/>
        <p:cNvGrpSpPr/>
        <p:nvPr/>
      </p:nvGrpSpPr>
      <p:grpSpPr>
        <a:xfrm>
          <a:off x="0" y="0"/>
          <a:ext cx="0" cy="0"/>
          <a:chOff x="0" y="0"/>
          <a:chExt cx="0" cy="0"/>
        </a:xfrm>
      </p:grpSpPr>
      <p:pic>
        <p:nvPicPr>
          <p:cNvPr id="44" name="Google Shape;44;p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45" name="Google Shape;45;p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6" name="Google Shape;46;p7"/>
          <p:cNvSpPr txBox="1">
            <a:spLocks noGrp="1"/>
          </p:cNvSpPr>
          <p:nvPr>
            <p:ph type="body" idx="1"/>
          </p:nvPr>
        </p:nvSpPr>
        <p:spPr>
          <a:xfrm>
            <a:off x="685802" y="2142067"/>
            <a:ext cx="4995334" cy="3649134"/>
          </a:xfrm>
          <a:prstGeom prst="rect">
            <a:avLst/>
          </a:prstGeom>
          <a:noFill/>
          <a:ln>
            <a:noFill/>
          </a:ln>
        </p:spPr>
        <p:txBody>
          <a:bodyPr spcFirstLastPara="1" wrap="square" lIns="91425" tIns="45700" rIns="91425" bIns="45700" anchor="ctr"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5821895" y="2142067"/>
            <a:ext cx="4995332" cy="3649133"/>
          </a:xfrm>
          <a:prstGeom prst="rect">
            <a:avLst/>
          </a:prstGeom>
          <a:noFill/>
          <a:ln>
            <a:noFill/>
          </a:ln>
        </p:spPr>
        <p:txBody>
          <a:bodyPr spcFirstLastPara="1" wrap="square" lIns="91425" tIns="45700" rIns="91425" bIns="45700" anchor="ctr"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3" name="Google Shape;53;p8"/>
          <p:cNvSpPr txBox="1">
            <a:spLocks noGrp="1"/>
          </p:cNvSpPr>
          <p:nvPr>
            <p:ph type="body" idx="1"/>
          </p:nvPr>
        </p:nvSpPr>
        <p:spPr>
          <a:xfrm>
            <a:off x="973670" y="2218267"/>
            <a:ext cx="4709054" cy="5762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685801" y="2870201"/>
            <a:ext cx="4996923" cy="2920998"/>
          </a:xfrm>
          <a:prstGeom prst="rect">
            <a:avLst/>
          </a:prstGeom>
          <a:noFill/>
          <a:ln>
            <a:noFill/>
          </a:ln>
        </p:spPr>
        <p:txBody>
          <a:bodyPr spcFirstLastPara="1" wrap="square" lIns="91425" tIns="45700" rIns="91425" bIns="45700" anchor="t"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55" name="Google Shape;55;p8"/>
          <p:cNvSpPr txBox="1">
            <a:spLocks noGrp="1"/>
          </p:cNvSpPr>
          <p:nvPr>
            <p:ph type="body" idx="3"/>
          </p:nvPr>
        </p:nvSpPr>
        <p:spPr>
          <a:xfrm>
            <a:off x="6096003" y="2226734"/>
            <a:ext cx="4722813" cy="5762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56" name="Google Shape;56;p8"/>
          <p:cNvSpPr txBox="1">
            <a:spLocks noGrp="1"/>
          </p:cNvSpPr>
          <p:nvPr>
            <p:ph type="body" idx="4"/>
          </p:nvPr>
        </p:nvSpPr>
        <p:spPr>
          <a:xfrm>
            <a:off x="5823483" y="2870201"/>
            <a:ext cx="4995334" cy="2920998"/>
          </a:xfrm>
          <a:prstGeom prst="rect">
            <a:avLst/>
          </a:prstGeom>
          <a:noFill/>
          <a:ln>
            <a:noFill/>
          </a:ln>
        </p:spPr>
        <p:txBody>
          <a:bodyPr spcFirstLastPara="1" wrap="square" lIns="91425" tIns="45700" rIns="91425" bIns="45700" anchor="t"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57" name="Google Shape;57;p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pic>
        <p:nvPicPr>
          <p:cNvPr id="61" name="Google Shape;61;p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2" name="Google Shape;62;p9"/>
          <p:cNvSpPr txBox="1">
            <a:spLocks noGrp="1"/>
          </p:cNvSpPr>
          <p:nvPr>
            <p:ph type="title"/>
          </p:nvPr>
        </p:nvSpPr>
        <p:spPr>
          <a:xfrm>
            <a:off x="685800" y="2074333"/>
            <a:ext cx="3680885" cy="1371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3" name="Google Shape;63;p9"/>
          <p:cNvSpPr txBox="1">
            <a:spLocks noGrp="1"/>
          </p:cNvSpPr>
          <p:nvPr>
            <p:ph type="body" idx="1"/>
          </p:nvPr>
        </p:nvSpPr>
        <p:spPr>
          <a:xfrm>
            <a:off x="4648201" y="609601"/>
            <a:ext cx="6169026" cy="5181600"/>
          </a:xfrm>
          <a:prstGeom prst="rect">
            <a:avLst/>
          </a:prstGeom>
          <a:noFill/>
          <a:ln>
            <a:noFill/>
          </a:ln>
        </p:spPr>
        <p:txBody>
          <a:bodyPr spcFirstLastPara="1" wrap="square" lIns="91425" tIns="45700" rIns="91425" bIns="45700" anchor="ctr"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64" name="Google Shape;64;p9"/>
          <p:cNvSpPr txBox="1">
            <a:spLocks noGrp="1"/>
          </p:cNvSpPr>
          <p:nvPr>
            <p:ph type="body" idx="2"/>
          </p:nvPr>
        </p:nvSpPr>
        <p:spPr>
          <a:xfrm>
            <a:off x="685800" y="3445933"/>
            <a:ext cx="3680885" cy="1828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5" name="Google Shape;65;p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8"/>
        <p:cNvGrpSpPr/>
        <p:nvPr/>
      </p:nvGrpSpPr>
      <p:grpSpPr>
        <a:xfrm>
          <a:off x="0" y="0"/>
          <a:ext cx="0" cy="0"/>
          <a:chOff x="0" y="0"/>
          <a:chExt cx="0" cy="0"/>
        </a:xfrm>
      </p:grpSpPr>
      <p:pic>
        <p:nvPicPr>
          <p:cNvPr id="69" name="Google Shape;69;p1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0" name="Google Shape;70;p10"/>
          <p:cNvSpPr txBox="1">
            <a:spLocks noGrp="1"/>
          </p:cNvSpPr>
          <p:nvPr>
            <p:ph type="title"/>
          </p:nvPr>
        </p:nvSpPr>
        <p:spPr>
          <a:xfrm>
            <a:off x="685800" y="1600200"/>
            <a:ext cx="6164653" cy="1371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1" name="Google Shape;71;p10"/>
          <p:cNvSpPr>
            <a:spLocks noGrp="1"/>
          </p:cNvSpPr>
          <p:nvPr>
            <p:ph type="pic" idx="2"/>
          </p:nvPr>
        </p:nvSpPr>
        <p:spPr>
          <a:xfrm>
            <a:off x="7536253" y="914400"/>
            <a:ext cx="3280974" cy="4572000"/>
          </a:xfrm>
          <a:prstGeom prst="roundRect">
            <a:avLst>
              <a:gd name="adj" fmla="val 42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lstStyle>
            <a:lvl1pPr marR="0" lvl="0" algn="ctr" rtl="0">
              <a:spcBef>
                <a:spcPts val="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R="0" lvl="1"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2pPr>
            <a:lvl3pPr marR="0" lvl="2"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R="0" lvl="3"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l" rtl="0">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l" rtl="0">
              <a:spcBef>
                <a:spcPts val="1000"/>
              </a:spcBef>
              <a:spcAft>
                <a:spcPts val="100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685800" y="2971800"/>
            <a:ext cx="6164653" cy="1828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228600" algn="l" rtl="0">
              <a:spcBef>
                <a:spcPts val="10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1371600" marR="0" lvl="2" indent="-228600" algn="l" rtl="0">
              <a:spcBef>
                <a:spcPts val="10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828800" marR="0" lvl="3"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2286000" marR="0" lvl="4"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743200" marR="0" lvl="5"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3200400" marR="0" lvl="6"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657600" marR="0" lvl="7" indent="-228600" algn="l" rtl="0">
              <a:spcBef>
                <a:spcPts val="10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4114800" marR="0" lvl="8" indent="-228600" algn="l" rtl="0">
              <a:spcBef>
                <a:spcPts val="1000"/>
              </a:spcBef>
              <a:spcAft>
                <a:spcPts val="1000"/>
              </a:spcAft>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73" name="Google Shape;73;p1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4" name="Google Shape;74;p1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5" name="Google Shape;75;p1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Strat&#233;gies%20pour%20comprendre%20un%20probl&#232;me%20en%20math&#233;matiques%20(convert-video-online.com).mk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circ-ien-wittelsheim.ac-strasbourg.fr/?p=5771"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www.ac-grenoble.fr/ien.st-gervais/mathsenvi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PROGRAMMATION%20RESOLUTION%20DE%20PROBLEMES%20Mme%20A%20D'Angelo%20Les%20Lilas.doc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Programmation%20en%20r&#233;solution%20de%20probl&#232;mes%20CE2Mme%20Baudard%20Graffenwald.doc"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ctrTitle"/>
          </p:nvPr>
        </p:nvSpPr>
        <p:spPr>
          <a:xfrm>
            <a:off x="728420" y="1964267"/>
            <a:ext cx="10431705" cy="1904348"/>
          </a:xfrm>
          <a:prstGeom prst="rect">
            <a:avLst/>
          </a:prstGeom>
          <a:noFill/>
          <a:ln>
            <a:noFill/>
          </a:ln>
        </p:spPr>
        <p:txBody>
          <a:bodyPr spcFirstLastPara="1" wrap="square" lIns="91425" tIns="45700" rIns="91425" bIns="45700" anchor="b" anchorCtr="0">
            <a:noAutofit/>
          </a:bodyPr>
          <a:lstStyle/>
          <a:p>
            <a:pPr algn="ctr"/>
            <a:r>
              <a:rPr lang="fr-FR" sz="5400" b="0" i="0" u="none" strike="noStrike" cap="none" dirty="0">
                <a:solidFill>
                  <a:schemeClr val="lt1"/>
                </a:solidFill>
                <a:latin typeface="Calibri" panose="020F0502020204030204" pitchFamily="34" charset="0"/>
                <a:ea typeface="Arial"/>
                <a:cs typeface="Arial"/>
                <a:sym typeface="Arial"/>
              </a:rPr>
              <a:t>RÉSOLUTION DE </a:t>
            </a:r>
            <a:r>
              <a:rPr lang="fr-FR" sz="5400" dirty="0">
                <a:latin typeface="Calibri" panose="020F0502020204030204" pitchFamily="34" charset="0"/>
                <a:ea typeface="Arial"/>
                <a:cs typeface="Arial"/>
                <a:sym typeface="Arial"/>
              </a:rPr>
              <a:t>PROBLÈMES</a:t>
            </a:r>
            <a:r>
              <a:rPr lang="fr-FR" sz="5400" b="0" i="0" u="none" strike="noStrike" cap="none" dirty="0">
                <a:solidFill>
                  <a:schemeClr val="lt1"/>
                </a:solidFill>
                <a:latin typeface="Calibri" panose="020F0502020204030204" pitchFamily="34" charset="0"/>
                <a:ea typeface="Arial"/>
                <a:cs typeface="Arial"/>
                <a:sym typeface="Arial"/>
              </a:rPr>
              <a:t> </a:t>
            </a:r>
            <a:r>
              <a:rPr lang="fr-FR" sz="5400" b="0" i="0" u="none" strike="noStrike" cap="none" dirty="0" smtClean="0">
                <a:solidFill>
                  <a:schemeClr val="lt1"/>
                </a:solidFill>
                <a:latin typeface="Calibri" panose="020F0502020204030204" pitchFamily="34" charset="0"/>
                <a:ea typeface="Arial"/>
                <a:cs typeface="Arial"/>
                <a:sym typeface="Arial"/>
              </a:rPr>
              <a:t/>
            </a:r>
            <a:br>
              <a:rPr lang="fr-FR" sz="5400" b="0" i="0" u="none" strike="noStrike" cap="none" dirty="0" smtClean="0">
                <a:solidFill>
                  <a:schemeClr val="lt1"/>
                </a:solidFill>
                <a:latin typeface="Calibri" panose="020F0502020204030204" pitchFamily="34" charset="0"/>
                <a:ea typeface="Arial"/>
                <a:cs typeface="Arial"/>
                <a:sym typeface="Arial"/>
              </a:rPr>
            </a:br>
            <a:r>
              <a:rPr lang="fr-FR" sz="5400" dirty="0" smtClean="0">
                <a:latin typeface="Calibri" panose="020F0502020204030204" pitchFamily="34" charset="0"/>
              </a:rPr>
              <a:t>ANNÉE </a:t>
            </a:r>
            <a:r>
              <a:rPr lang="fr-FR" sz="5400" dirty="0">
                <a:latin typeface="Calibri" panose="020F0502020204030204" pitchFamily="34" charset="0"/>
              </a:rPr>
              <a:t>N+2 </a:t>
            </a:r>
            <a:endParaRPr sz="5400" b="0" i="0" u="none" strike="noStrike" cap="none" dirty="0">
              <a:solidFill>
                <a:schemeClr val="lt1"/>
              </a:solidFill>
              <a:latin typeface="Calibri" panose="020F0502020204030204" pitchFamily="34" charset="0"/>
              <a:ea typeface="Arial"/>
              <a:cs typeface="Arial"/>
              <a:sym typeface="Arial"/>
            </a:endParaRPr>
          </a:p>
        </p:txBody>
      </p:sp>
      <p:sp>
        <p:nvSpPr>
          <p:cNvPr id="220" name="Google Shape;220;p31"/>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fr-FR" sz="3200" b="0" i="0" u="none" strike="noStrike" cap="none" dirty="0">
                <a:solidFill>
                  <a:schemeClr val="lt1"/>
                </a:solidFill>
                <a:latin typeface="Calibri" panose="020F0502020204030204" pitchFamily="34" charset="0"/>
                <a:ea typeface="Arial"/>
                <a:cs typeface="Arial"/>
                <a:sym typeface="Arial"/>
              </a:rPr>
              <a:t>    FORMATION CYCLE 3  </a:t>
            </a:r>
            <a:endParaRPr sz="3200" dirty="0">
              <a:latin typeface="Calibri" panose="020F0502020204030204" pitchFamily="34" charset="0"/>
            </a:endParaRPr>
          </a:p>
          <a:p>
            <a:pPr marL="0" marR="0" lvl="0" indent="0" algn="r" rtl="0">
              <a:spcBef>
                <a:spcPts val="1000"/>
              </a:spcBef>
              <a:spcAft>
                <a:spcPts val="0"/>
              </a:spcAft>
              <a:buClr>
                <a:schemeClr val="lt1"/>
              </a:buClr>
              <a:buSzPts val="2400"/>
              <a:buFont typeface="Arial"/>
              <a:buNone/>
            </a:pPr>
            <a:r>
              <a:rPr lang="fr-FR" sz="3200" b="0" i="0" u="none" strike="noStrike" cap="none" dirty="0">
                <a:solidFill>
                  <a:schemeClr val="lt1"/>
                </a:solidFill>
                <a:latin typeface="Calibri" panose="020F0502020204030204" pitchFamily="34" charset="0"/>
                <a:ea typeface="Arial"/>
                <a:cs typeface="Arial"/>
                <a:sym typeface="Arial"/>
              </a:rPr>
              <a:t>CIRCONSCRIPTION DE WITTELSHEIM</a:t>
            </a:r>
            <a:endParaRPr sz="3200" dirty="0">
              <a:latin typeface="Calibri" panose="020F0502020204030204" pitchFamily="34" charset="0"/>
            </a:endParaRPr>
          </a:p>
          <a:p>
            <a:pPr marL="0" marR="0" lvl="0" indent="0" algn="l" rtl="0">
              <a:spcBef>
                <a:spcPts val="2000"/>
              </a:spcBef>
              <a:spcAft>
                <a:spcPts val="0"/>
              </a:spcAft>
              <a:buClr>
                <a:schemeClr val="lt1"/>
              </a:buClr>
              <a:buSzPts val="1800"/>
              <a:buFont typeface="Arial"/>
              <a:buNone/>
            </a:pPr>
            <a:r>
              <a:rPr lang="fr-FR" sz="1800" b="0" i="0" u="none" strike="noStrike" cap="none" dirty="0">
                <a:solidFill>
                  <a:schemeClr val="lt1"/>
                </a:solidFill>
                <a:latin typeface="Calibri"/>
                <a:ea typeface="Calibri"/>
                <a:cs typeface="Calibri"/>
                <a:sym typeface="Calibri"/>
              </a:rPr>
              <a:t>   </a:t>
            </a:r>
            <a:endParaRPr sz="18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38"/>
          <p:cNvSpPr txBox="1">
            <a:spLocks noGrp="1"/>
          </p:cNvSpPr>
          <p:nvPr>
            <p:ph type="body" idx="1"/>
          </p:nvPr>
        </p:nvSpPr>
        <p:spPr>
          <a:xfrm>
            <a:off x="253218" y="1406769"/>
            <a:ext cx="11634000" cy="43845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chemeClr val="lt1"/>
              </a:buClr>
              <a:buSzPts val="3200"/>
              <a:buFont typeface="Arial"/>
              <a:buNone/>
            </a:pPr>
            <a:r>
              <a:rPr lang="fr-FR" sz="3200" b="0" i="0" u="none" strike="noStrike" cap="none" dirty="0">
                <a:solidFill>
                  <a:schemeClr val="dk1"/>
                </a:solidFill>
                <a:latin typeface="Calibri"/>
                <a:ea typeface="Calibri"/>
                <a:cs typeface="Calibri"/>
                <a:sym typeface="Calibri"/>
              </a:rPr>
              <a:t>• </a:t>
            </a:r>
            <a:r>
              <a:rPr lang="fr-FR" sz="3200" b="0" i="0" u="none" strike="noStrike" cap="none" dirty="0">
                <a:solidFill>
                  <a:schemeClr val="dk1"/>
                </a:solidFill>
                <a:latin typeface="Calibri" panose="020F0502020204030204" pitchFamily="34" charset="0"/>
                <a:sym typeface="Calibri"/>
              </a:rPr>
              <a:t>l’organisation rhétorique (la succession des apports d’informations dans le texte du problème) </a:t>
            </a:r>
            <a:endParaRPr sz="3200" b="0" i="0" u="none" strike="noStrike" cap="none" dirty="0">
              <a:solidFill>
                <a:schemeClr val="dk1"/>
              </a:solidFill>
              <a:latin typeface="Calibri" panose="020F0502020204030204" pitchFamily="34" charset="0"/>
              <a:sym typeface="Calibri"/>
            </a:endParaRPr>
          </a:p>
          <a:p>
            <a:pPr marL="0" marR="0" lvl="0" indent="0" algn="l" rtl="0">
              <a:lnSpc>
                <a:spcPct val="120000"/>
              </a:lnSpc>
              <a:spcBef>
                <a:spcPts val="1000"/>
              </a:spcBef>
              <a:spcAft>
                <a:spcPts val="0"/>
              </a:spcAft>
              <a:buClr>
                <a:schemeClr val="lt1"/>
              </a:buClr>
              <a:buSzPts val="3200"/>
              <a:buFont typeface="Arial"/>
              <a:buNone/>
            </a:pPr>
            <a:r>
              <a:rPr lang="fr-FR" sz="2900" dirty="0" smtClean="0">
                <a:latin typeface="Calibri" panose="020F0502020204030204" pitchFamily="34" charset="0"/>
                <a:ea typeface="Arial"/>
                <a:cs typeface="Arial"/>
                <a:sym typeface="Arial"/>
              </a:rPr>
              <a:t>“</a:t>
            </a:r>
            <a:r>
              <a:rPr lang="fr-FR" sz="2900" dirty="0">
                <a:latin typeface="Calibri" panose="020F0502020204030204" pitchFamily="34" charset="0"/>
                <a:ea typeface="Arial"/>
                <a:cs typeface="Arial"/>
                <a:sym typeface="Arial"/>
              </a:rPr>
              <a:t>Dans mon école il y a 323 filles. Combien de garçons y a t-il dans mon école de 422 élèves ?”</a:t>
            </a:r>
            <a:endParaRPr sz="3200" dirty="0">
              <a:latin typeface="Calibri" panose="020F0502020204030204" pitchFamily="34" charset="0"/>
            </a:endParaRPr>
          </a:p>
          <a:p>
            <a:pPr marL="0" marR="0" lvl="0" indent="0" algn="l" rtl="0">
              <a:lnSpc>
                <a:spcPct val="120000"/>
              </a:lnSpc>
              <a:spcBef>
                <a:spcPts val="1000"/>
              </a:spcBef>
              <a:spcAft>
                <a:spcPts val="0"/>
              </a:spcAft>
              <a:buClr>
                <a:schemeClr val="lt1"/>
              </a:buClr>
              <a:buSzPts val="3200"/>
              <a:buFont typeface="Arial"/>
              <a:buNone/>
            </a:pPr>
            <a:endParaRPr dirty="0">
              <a:latin typeface="Calibri" panose="020F0502020204030204" pitchFamily="34" charset="0"/>
            </a:endParaRPr>
          </a:p>
        </p:txBody>
      </p:sp>
      <p:sp>
        <p:nvSpPr>
          <p:cNvPr id="5" name="Google Shape;253;p37"/>
          <p:cNvSpPr txBox="1">
            <a:spLocks noGrp="1"/>
          </p:cNvSpPr>
          <p:nvPr>
            <p:ph type="title"/>
          </p:nvPr>
        </p:nvSpPr>
        <p:spPr>
          <a:xfrm>
            <a:off x="685801" y="266701"/>
            <a:ext cx="10131425" cy="622299"/>
          </a:xfrm>
          <a:prstGeom prst="rect">
            <a:avLst/>
          </a:prstGeom>
          <a:noFill/>
          <a:ln w="38100">
            <a:solidFill>
              <a:schemeClr val="bg1"/>
            </a:solid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3600"/>
              <a:buFont typeface="Arial"/>
              <a:buNone/>
            </a:pPr>
            <a:r>
              <a:rPr lang="fr-FR" sz="3600" b="0" i="0" u="none" strike="noStrike" cap="none" dirty="0">
                <a:solidFill>
                  <a:schemeClr val="lt1"/>
                </a:solidFill>
                <a:latin typeface="Arial"/>
                <a:ea typeface="Arial"/>
                <a:cs typeface="Arial"/>
                <a:sym typeface="Arial"/>
              </a:rPr>
              <a:t> </a:t>
            </a:r>
            <a:r>
              <a:rPr lang="fr-FR" sz="2800" b="0" i="0" u="none" strike="noStrike" cap="none" dirty="0" smtClean="0">
                <a:solidFill>
                  <a:schemeClr val="bg1"/>
                </a:solidFill>
                <a:latin typeface="Calibri" panose="020F0502020204030204" pitchFamily="34" charset="0"/>
                <a:ea typeface="Arial"/>
                <a:cs typeface="Arial"/>
                <a:sym typeface="Arial"/>
              </a:rPr>
              <a:t>RAPPELS  N-1 </a:t>
            </a:r>
            <a:r>
              <a:rPr lang="fr-FR" sz="2800" b="1" dirty="0" smtClean="0">
                <a:solidFill>
                  <a:schemeClr val="bg1"/>
                </a:solidFill>
                <a:latin typeface="Calibri" panose="020F0502020204030204" pitchFamily="34" charset="0"/>
              </a:rPr>
              <a:t>OBSTACLES POSSIBLES POUR LES ÉLÈVES</a:t>
            </a:r>
            <a:endParaRPr lang="fr-FR" sz="2800" b="0" i="0" strike="noStrike" cap="none" dirty="0">
              <a:solidFill>
                <a:schemeClr val="bg1"/>
              </a:solidFill>
              <a:latin typeface="Calibri" panose="020F0502020204030204"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9"/>
          <p:cNvSpPr txBox="1">
            <a:spLocks noGrp="1"/>
          </p:cNvSpPr>
          <p:nvPr>
            <p:ph type="body" idx="1"/>
          </p:nvPr>
        </p:nvSpPr>
        <p:spPr>
          <a:xfrm>
            <a:off x="290400" y="1772025"/>
            <a:ext cx="11611200" cy="12381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000"/>
              </a:spcBef>
              <a:spcAft>
                <a:spcPts val="0"/>
              </a:spcAft>
              <a:buClr>
                <a:schemeClr val="lt1"/>
              </a:buClr>
              <a:buSzPts val="3200"/>
              <a:buFont typeface="Arial"/>
              <a:buNone/>
            </a:pPr>
            <a:r>
              <a:rPr lang="fr-FR" sz="3200" b="0" i="0" u="none" strike="noStrike" cap="none" dirty="0">
                <a:solidFill>
                  <a:schemeClr val="dk1"/>
                </a:solidFill>
                <a:latin typeface="Calibri"/>
                <a:ea typeface="Calibri"/>
                <a:cs typeface="Calibri"/>
                <a:sym typeface="Calibri"/>
              </a:rPr>
              <a:t>• l’organisation syntaxique (l’organisation de phrases).</a:t>
            </a:r>
            <a:endParaRPr sz="3200" b="0" i="0" u="none" strike="noStrike" cap="none" dirty="0">
              <a:solidFill>
                <a:schemeClr val="dk1"/>
              </a:solidFill>
              <a:latin typeface="Calibri"/>
              <a:ea typeface="Calibri"/>
              <a:cs typeface="Calibri"/>
              <a:sym typeface="Calibri"/>
            </a:endParaRPr>
          </a:p>
          <a:p>
            <a:pPr marL="0" marR="0" lvl="0" indent="0" algn="l" rtl="0">
              <a:lnSpc>
                <a:spcPct val="120000"/>
              </a:lnSpc>
              <a:spcBef>
                <a:spcPts val="1000"/>
              </a:spcBef>
              <a:spcAft>
                <a:spcPts val="0"/>
              </a:spcAft>
              <a:buClr>
                <a:schemeClr val="lt1"/>
              </a:buClr>
              <a:buSzPts val="3200"/>
              <a:buFont typeface="Arial"/>
              <a:buNone/>
            </a:pPr>
            <a:endParaRPr sz="3200" dirty="0">
              <a:solidFill>
                <a:schemeClr val="dk1"/>
              </a:solidFill>
            </a:endParaRPr>
          </a:p>
        </p:txBody>
      </p:sp>
      <p:pic>
        <p:nvPicPr>
          <p:cNvPr id="267" name="Google Shape;267;p39"/>
          <p:cNvPicPr preferRelativeResize="0"/>
          <p:nvPr/>
        </p:nvPicPr>
        <p:blipFill>
          <a:blip r:embed="rId3">
            <a:alphaModFix/>
          </a:blip>
          <a:stretch>
            <a:fillRect/>
          </a:stretch>
        </p:blipFill>
        <p:spPr>
          <a:xfrm>
            <a:off x="520700" y="3557575"/>
            <a:ext cx="10668000" cy="2191525"/>
          </a:xfrm>
          <a:prstGeom prst="rect">
            <a:avLst/>
          </a:prstGeom>
          <a:noFill/>
          <a:ln>
            <a:noFill/>
          </a:ln>
        </p:spPr>
      </p:pic>
      <p:sp>
        <p:nvSpPr>
          <p:cNvPr id="6" name="Google Shape;253;p37"/>
          <p:cNvSpPr txBox="1">
            <a:spLocks noGrp="1"/>
          </p:cNvSpPr>
          <p:nvPr>
            <p:ph type="title"/>
          </p:nvPr>
        </p:nvSpPr>
        <p:spPr>
          <a:xfrm>
            <a:off x="685801" y="266701"/>
            <a:ext cx="10131425" cy="622299"/>
          </a:xfrm>
          <a:prstGeom prst="rect">
            <a:avLst/>
          </a:prstGeom>
          <a:noFill/>
          <a:ln w="38100">
            <a:solidFill>
              <a:schemeClr val="bg1"/>
            </a:solid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3600"/>
              <a:buFont typeface="Arial"/>
              <a:buNone/>
            </a:pPr>
            <a:r>
              <a:rPr lang="fr-FR" sz="3600" b="0" i="0" u="none" strike="noStrike" cap="none" dirty="0">
                <a:solidFill>
                  <a:schemeClr val="lt1"/>
                </a:solidFill>
                <a:latin typeface="Arial"/>
                <a:ea typeface="Arial"/>
                <a:cs typeface="Arial"/>
                <a:sym typeface="Arial"/>
              </a:rPr>
              <a:t> </a:t>
            </a:r>
            <a:r>
              <a:rPr lang="fr-FR" sz="2800" b="0" i="0" u="none" strike="noStrike" cap="none" dirty="0" smtClean="0">
                <a:solidFill>
                  <a:schemeClr val="bg1"/>
                </a:solidFill>
                <a:latin typeface="Calibri" panose="020F0502020204030204" pitchFamily="34" charset="0"/>
                <a:ea typeface="Arial"/>
                <a:cs typeface="Arial"/>
                <a:sym typeface="Arial"/>
              </a:rPr>
              <a:t>RAPPELS  N-1 </a:t>
            </a:r>
            <a:r>
              <a:rPr lang="fr-FR" sz="2800" b="1" dirty="0" smtClean="0">
                <a:solidFill>
                  <a:schemeClr val="bg1"/>
                </a:solidFill>
                <a:latin typeface="Calibri" panose="020F0502020204030204" pitchFamily="34" charset="0"/>
              </a:rPr>
              <a:t>OBSTACLES POSSIBLES POUR LES ÉLÈVES</a:t>
            </a:r>
            <a:endParaRPr lang="fr-FR" sz="2800" b="0" i="0" strike="noStrike" cap="none" dirty="0">
              <a:solidFill>
                <a:schemeClr val="bg1"/>
              </a:solidFill>
              <a:latin typeface="Calibri" panose="020F0502020204030204"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p:nvPr/>
        </p:nvSpPr>
        <p:spPr>
          <a:xfrm>
            <a:off x="241300" y="1079467"/>
            <a:ext cx="11555300" cy="509790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fr-FR" sz="3200" b="0" i="0" u="none" strike="noStrike" cap="none" dirty="0">
                <a:solidFill>
                  <a:schemeClr val="dk1"/>
                </a:solidFill>
                <a:latin typeface="Calibri"/>
                <a:ea typeface="Calibri"/>
                <a:cs typeface="Calibri"/>
                <a:sym typeface="Calibri"/>
              </a:rPr>
              <a:t>•L’organisation énonciative d’un texte peut aussi avoir un impact sur la réussite des élèves. </a:t>
            </a:r>
            <a:endParaRPr sz="3200" b="0" i="0" u="none" strike="noStrike" cap="none"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fr-FR" sz="3200" dirty="0">
                <a:solidFill>
                  <a:schemeClr val="bg1"/>
                </a:solidFill>
                <a:latin typeface="Calibri"/>
                <a:ea typeface="Calibri"/>
                <a:cs typeface="Calibri"/>
                <a:sym typeface="Calibri"/>
              </a:rPr>
              <a:t>Combien Jean, Tom et P</a:t>
            </a:r>
            <a:r>
              <a:rPr lang="fr-FR" sz="3200" dirty="0" smtClean="0">
                <a:solidFill>
                  <a:schemeClr val="bg1"/>
                </a:solidFill>
                <a:latin typeface="Calibri"/>
                <a:ea typeface="Calibri"/>
                <a:cs typeface="Calibri"/>
                <a:sym typeface="Calibri"/>
              </a:rPr>
              <a:t>aul </a:t>
            </a:r>
            <a:r>
              <a:rPr lang="fr-FR" sz="3200" dirty="0">
                <a:solidFill>
                  <a:schemeClr val="bg1"/>
                </a:solidFill>
                <a:latin typeface="Calibri"/>
                <a:ea typeface="Calibri"/>
                <a:cs typeface="Calibri"/>
                <a:sym typeface="Calibri"/>
              </a:rPr>
              <a:t>ont-ils de billes ensemble ? </a:t>
            </a:r>
            <a:endParaRPr lang="fr-FR" sz="3200" dirty="0" smtClean="0">
              <a:solidFill>
                <a:schemeClr val="bg1"/>
              </a:solidFill>
              <a:latin typeface="Calibri"/>
              <a:ea typeface="Calibri"/>
              <a:cs typeface="Calibri"/>
              <a:sym typeface="Calibri"/>
            </a:endParaRPr>
          </a:p>
          <a:p>
            <a:pPr marL="0" marR="0" lvl="0" indent="0" algn="l" rtl="0">
              <a:lnSpc>
                <a:spcPct val="120000"/>
              </a:lnSpc>
              <a:spcBef>
                <a:spcPts val="0"/>
              </a:spcBef>
              <a:spcAft>
                <a:spcPts val="0"/>
              </a:spcAft>
              <a:buNone/>
            </a:pPr>
            <a:r>
              <a:rPr lang="fr-FR" sz="3200" dirty="0" smtClean="0">
                <a:solidFill>
                  <a:schemeClr val="dk1"/>
                </a:solidFill>
                <a:latin typeface="Calibri"/>
                <a:ea typeface="Calibri"/>
                <a:cs typeface="Calibri"/>
                <a:sym typeface="Calibri"/>
              </a:rPr>
              <a:t>“</a:t>
            </a:r>
            <a:r>
              <a:rPr lang="fr-FR" sz="3200" b="0" i="0" u="none" strike="noStrike" cap="none" dirty="0">
                <a:solidFill>
                  <a:schemeClr val="dk1"/>
                </a:solidFill>
                <a:latin typeface="Calibri"/>
                <a:ea typeface="Calibri"/>
                <a:cs typeface="Calibri"/>
                <a:sym typeface="Calibri"/>
              </a:rPr>
              <a:t>Jean a 37 bille</a:t>
            </a:r>
            <a:r>
              <a:rPr lang="fr-FR" sz="3200" dirty="0">
                <a:solidFill>
                  <a:schemeClr val="dk1"/>
                </a:solidFill>
                <a:latin typeface="Calibri"/>
                <a:ea typeface="Calibri"/>
                <a:cs typeface="Calibri"/>
                <a:sym typeface="Calibri"/>
              </a:rPr>
              <a:t>s. Tom a 19 billes et Paul a 12 billes.” </a:t>
            </a:r>
            <a:endParaRPr sz="3200" b="0" i="0" u="none" strike="noStrike" cap="none" dirty="0">
              <a:solidFill>
                <a:schemeClr val="dk1"/>
              </a:solidFill>
              <a:latin typeface="Calibri"/>
              <a:ea typeface="Calibri"/>
              <a:cs typeface="Calibri"/>
              <a:sym typeface="Calibri"/>
            </a:endParaRPr>
          </a:p>
          <a:p>
            <a:pPr>
              <a:lnSpc>
                <a:spcPct val="120000"/>
              </a:lnSpc>
              <a:spcBef>
                <a:spcPts val="1000"/>
              </a:spcBef>
            </a:pPr>
            <a:r>
              <a:rPr lang="fr-FR" sz="3200" dirty="0">
                <a:solidFill>
                  <a:schemeClr val="lt1"/>
                </a:solidFill>
                <a:latin typeface="Calibri"/>
                <a:ea typeface="Calibri"/>
                <a:cs typeface="Calibri"/>
                <a:sym typeface="Calibri"/>
              </a:rPr>
              <a:t>Combien Jean et Tom ensemble ont-ils de billes de plus que Paul </a:t>
            </a:r>
            <a:r>
              <a:rPr lang="fr-FR" sz="3200" dirty="0" smtClean="0">
                <a:solidFill>
                  <a:schemeClr val="lt1"/>
                </a:solidFill>
                <a:latin typeface="Calibri"/>
                <a:ea typeface="Calibri"/>
                <a:cs typeface="Calibri"/>
                <a:sym typeface="Calibri"/>
              </a:rPr>
              <a:t>?</a:t>
            </a:r>
            <a:r>
              <a:rPr lang="fr-FR" sz="3200" dirty="0">
                <a:solidFill>
                  <a:schemeClr val="dk1"/>
                </a:solidFill>
                <a:latin typeface="Calibri"/>
                <a:ea typeface="Calibri"/>
                <a:cs typeface="Calibri"/>
                <a:sym typeface="Calibri"/>
              </a:rPr>
              <a:t> “Jean a 37 billes. Tom a 19 billes et Paul a 12 billes.” </a:t>
            </a:r>
            <a:endParaRPr lang="fr-FR" sz="3200" dirty="0"/>
          </a:p>
          <a:p>
            <a:pPr marL="0" marR="0" lvl="0" indent="0" algn="l" rtl="0">
              <a:lnSpc>
                <a:spcPct val="120000"/>
              </a:lnSpc>
              <a:spcBef>
                <a:spcPts val="1000"/>
              </a:spcBef>
              <a:spcAft>
                <a:spcPts val="0"/>
              </a:spcAft>
              <a:buNone/>
            </a:pPr>
            <a:r>
              <a:rPr lang="fr-FR" sz="3200" dirty="0" smtClean="0">
                <a:solidFill>
                  <a:schemeClr val="lt1"/>
                </a:solidFill>
                <a:latin typeface="Calibri"/>
                <a:ea typeface="Calibri"/>
                <a:cs typeface="Calibri"/>
                <a:sym typeface="Calibri"/>
              </a:rPr>
              <a:t> </a:t>
            </a:r>
            <a:endParaRPr sz="3200" b="0" i="0" u="none" strike="noStrike" cap="none" dirty="0">
              <a:solidFill>
                <a:schemeClr val="lt1"/>
              </a:solidFill>
              <a:latin typeface="Calibri"/>
              <a:ea typeface="Calibri"/>
              <a:cs typeface="Calibri"/>
              <a:sym typeface="Calibri"/>
            </a:endParaRPr>
          </a:p>
        </p:txBody>
      </p:sp>
      <p:sp>
        <p:nvSpPr>
          <p:cNvPr id="4" name="Google Shape;253;p37"/>
          <p:cNvSpPr txBox="1">
            <a:spLocks/>
          </p:cNvSpPr>
          <p:nvPr/>
        </p:nvSpPr>
        <p:spPr>
          <a:xfrm>
            <a:off x="685801" y="240943"/>
            <a:ext cx="10131425" cy="622299"/>
          </a:xfrm>
          <a:prstGeom prst="rect">
            <a:avLst/>
          </a:prstGeom>
          <a:noFill/>
          <a:ln w="38100">
            <a:solidFill>
              <a:schemeClr val="bg1"/>
            </a:solid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lt1"/>
              </a:buClr>
              <a:buSzPts val="3600"/>
            </a:pPr>
            <a:r>
              <a:rPr lang="fr-FR" sz="3600" smtClean="0">
                <a:solidFill>
                  <a:schemeClr val="lt1"/>
                </a:solidFill>
              </a:rPr>
              <a:t> </a:t>
            </a:r>
            <a:r>
              <a:rPr lang="fr-FR" sz="2800" smtClean="0">
                <a:solidFill>
                  <a:schemeClr val="bg1"/>
                </a:solidFill>
                <a:latin typeface="Calibri" panose="020F0502020204030204" pitchFamily="34" charset="0"/>
              </a:rPr>
              <a:t>RAPPELS  N-1 </a:t>
            </a:r>
            <a:r>
              <a:rPr lang="fr-FR" sz="2800" b="1" smtClean="0">
                <a:solidFill>
                  <a:schemeClr val="bg1"/>
                </a:solidFill>
                <a:latin typeface="Calibri" panose="020F0502020204030204" pitchFamily="34" charset="0"/>
              </a:rPr>
              <a:t>OBSTACLES POSSIBLES POUR LES ÉLÈVES</a:t>
            </a:r>
            <a:endParaRPr lang="fr-FR"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p:nvPr/>
        </p:nvSpPr>
        <p:spPr>
          <a:xfrm>
            <a:off x="190500" y="1193800"/>
            <a:ext cx="11518500" cy="515405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fr-FR" sz="3200" b="0" i="0" u="none" strike="noStrike" cap="none" dirty="0">
                <a:solidFill>
                  <a:schemeClr val="dk1"/>
                </a:solidFill>
                <a:latin typeface="Calibri"/>
                <a:ea typeface="Calibri"/>
                <a:cs typeface="Calibri"/>
                <a:sym typeface="Calibri"/>
              </a:rPr>
              <a:t>•</a:t>
            </a:r>
            <a:r>
              <a:rPr lang="fr-FR" sz="3200" b="0" i="0" u="none" strike="noStrike" cap="none" dirty="0">
                <a:solidFill>
                  <a:schemeClr val="dk1"/>
                </a:solidFill>
                <a:latin typeface="Calibri" panose="020F0502020204030204" pitchFamily="34" charset="0"/>
                <a:ea typeface="Calibri"/>
                <a:cs typeface="Calibri"/>
                <a:sym typeface="Calibri"/>
              </a:rPr>
              <a:t>L’ordre d’apparition des informations, selon qu’elles suivent ou non le traitement nécessaire à la résolution, jouerait aussi un rôle.</a:t>
            </a:r>
            <a:endParaRPr sz="3200" b="0" i="0" u="none" strike="noStrike" cap="none" dirty="0">
              <a:solidFill>
                <a:schemeClr val="dk1"/>
              </a:solidFill>
              <a:latin typeface="Calibri" panose="020F0502020204030204" pitchFamily="34" charset="0"/>
              <a:ea typeface="Calibri"/>
              <a:cs typeface="Calibri"/>
              <a:sym typeface="Calibri"/>
            </a:endParaRPr>
          </a:p>
          <a:p>
            <a:pPr marL="0" marR="0" lvl="0" indent="0" algn="l" rtl="0">
              <a:lnSpc>
                <a:spcPct val="120000"/>
              </a:lnSpc>
              <a:spcBef>
                <a:spcPts val="1000"/>
              </a:spcBef>
              <a:spcAft>
                <a:spcPts val="0"/>
              </a:spcAft>
              <a:buNone/>
            </a:pPr>
            <a:endParaRPr sz="3200" dirty="0">
              <a:solidFill>
                <a:schemeClr val="dk1"/>
              </a:solidFill>
              <a:latin typeface="Calibri" panose="020F0502020204030204" pitchFamily="34" charset="0"/>
              <a:ea typeface="Calibri"/>
              <a:cs typeface="Calibri"/>
              <a:sym typeface="Calibri"/>
            </a:endParaRPr>
          </a:p>
          <a:p>
            <a:pPr marL="0" lvl="0" indent="0" algn="l" rtl="0">
              <a:lnSpc>
                <a:spcPct val="115000"/>
              </a:lnSpc>
              <a:spcBef>
                <a:spcPts val="700"/>
              </a:spcBef>
              <a:spcAft>
                <a:spcPts val="0"/>
              </a:spcAft>
              <a:buSzPts val="1100"/>
              <a:buNone/>
            </a:pPr>
            <a:r>
              <a:rPr lang="fr-FR" sz="2900" dirty="0">
                <a:solidFill>
                  <a:schemeClr val="lt1"/>
                </a:solidFill>
                <a:latin typeface="Calibri" panose="020F0502020204030204" pitchFamily="34" charset="0"/>
              </a:rPr>
              <a:t>“Une émission de télévision dure 1h15. A quelle heure se termine- t-elle sachant qu’elle commence à 13h00 ?”</a:t>
            </a:r>
            <a:endParaRPr sz="3200" dirty="0">
              <a:solidFill>
                <a:schemeClr val="dk1"/>
              </a:solidFill>
              <a:latin typeface="Calibri" panose="020F0502020204030204" pitchFamily="34" charset="0"/>
              <a:ea typeface="Calibri"/>
              <a:cs typeface="Calibri"/>
              <a:sym typeface="Calibri"/>
            </a:endParaRPr>
          </a:p>
        </p:txBody>
      </p:sp>
      <p:sp>
        <p:nvSpPr>
          <p:cNvPr id="4" name="Google Shape;253;p37"/>
          <p:cNvSpPr txBox="1">
            <a:spLocks/>
          </p:cNvSpPr>
          <p:nvPr/>
        </p:nvSpPr>
        <p:spPr>
          <a:xfrm>
            <a:off x="685801" y="266701"/>
            <a:ext cx="10131425" cy="622299"/>
          </a:xfrm>
          <a:prstGeom prst="rect">
            <a:avLst/>
          </a:prstGeom>
          <a:noFill/>
          <a:ln w="38100">
            <a:solidFill>
              <a:schemeClr val="bg1"/>
            </a:solid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lt1"/>
              </a:buClr>
              <a:buSzPts val="3600"/>
            </a:pPr>
            <a:r>
              <a:rPr lang="fr-FR" sz="3600" smtClean="0">
                <a:solidFill>
                  <a:schemeClr val="lt1"/>
                </a:solidFill>
              </a:rPr>
              <a:t> </a:t>
            </a:r>
            <a:r>
              <a:rPr lang="fr-FR" sz="2800" smtClean="0">
                <a:solidFill>
                  <a:schemeClr val="bg1"/>
                </a:solidFill>
                <a:latin typeface="Calibri" panose="020F0502020204030204" pitchFamily="34" charset="0"/>
              </a:rPr>
              <a:t>RAPPELS  N-1 </a:t>
            </a:r>
            <a:r>
              <a:rPr lang="fr-FR" sz="2800" b="1" smtClean="0">
                <a:solidFill>
                  <a:schemeClr val="bg1"/>
                </a:solidFill>
                <a:latin typeface="Calibri" panose="020F0502020204030204" pitchFamily="34" charset="0"/>
              </a:rPr>
              <a:t>OBSTACLES POSSIBLES POUR LES ÉLÈVES</a:t>
            </a:r>
            <a:endParaRPr lang="fr-FR"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96214" y="1236373"/>
            <a:ext cx="11500833" cy="4554828"/>
          </a:xfrm>
        </p:spPr>
        <p:txBody>
          <a:bodyPr/>
          <a:lstStyle/>
          <a:p>
            <a:pPr marL="114300" indent="0">
              <a:buNone/>
            </a:pPr>
            <a:r>
              <a:rPr lang="fr-FR" sz="2800" kern="1200" dirty="0">
                <a:solidFill>
                  <a:schemeClr val="tx1"/>
                </a:solidFill>
              </a:rPr>
              <a:t>L</a:t>
            </a:r>
            <a:r>
              <a:rPr lang="fr-FR" sz="2800" kern="1200" dirty="0" smtClean="0">
                <a:solidFill>
                  <a:schemeClr val="tx1"/>
                </a:solidFill>
              </a:rPr>
              <a:t>a </a:t>
            </a:r>
            <a:r>
              <a:rPr lang="fr-FR" sz="2800" kern="1200" dirty="0">
                <a:solidFill>
                  <a:schemeClr val="tx1"/>
                </a:solidFill>
              </a:rPr>
              <a:t>résolution de problèmes nécessite </a:t>
            </a:r>
            <a:endParaRPr lang="fr-FR" sz="2800" kern="1200" dirty="0" smtClean="0">
              <a:solidFill>
                <a:schemeClr val="tx1"/>
              </a:solidFill>
            </a:endParaRPr>
          </a:p>
          <a:p>
            <a:pPr marL="114300" indent="0">
              <a:buNone/>
            </a:pPr>
            <a:r>
              <a:rPr lang="fr-FR" sz="2800" kern="1200" dirty="0" smtClean="0">
                <a:solidFill>
                  <a:schemeClr val="tx1"/>
                </a:solidFill>
              </a:rPr>
              <a:t>de </a:t>
            </a:r>
            <a:r>
              <a:rPr lang="fr-FR" sz="2800" kern="1200" dirty="0">
                <a:solidFill>
                  <a:schemeClr val="tx1"/>
                </a:solidFill>
              </a:rPr>
              <a:t>passer du texte de l’énoncé à l’écriture du </a:t>
            </a:r>
            <a:r>
              <a:rPr lang="fr-FR" sz="2800" kern="1200" dirty="0" smtClean="0">
                <a:solidFill>
                  <a:schemeClr val="tx1"/>
                </a:solidFill>
              </a:rPr>
              <a:t>traitement mathématique</a:t>
            </a:r>
            <a:r>
              <a:rPr lang="fr-FR" sz="2800" kern="1200" dirty="0">
                <a:solidFill>
                  <a:schemeClr val="tx1"/>
                </a:solidFill>
              </a:rPr>
              <a:t>, c’est-à-dire de retrouver dans l’énoncé toutes les informations nécessaires à la résolution du problème et de les classer, de manière à poser et à écrire correctement le calcul à effectuer. </a:t>
            </a:r>
            <a:endParaRPr lang="fr-FR" sz="2800" kern="1200" dirty="0" smtClean="0">
              <a:solidFill>
                <a:schemeClr val="tx1"/>
              </a:solidFill>
            </a:endParaRPr>
          </a:p>
          <a:p>
            <a:pPr marL="114300" indent="0">
              <a:buNone/>
            </a:pPr>
            <a:endParaRPr lang="fr-FR" sz="2800" kern="1200" dirty="0">
              <a:solidFill>
                <a:schemeClr val="tx1"/>
              </a:solidFill>
            </a:endParaRPr>
          </a:p>
          <a:p>
            <a:pPr marL="114300" indent="0">
              <a:buNone/>
            </a:pPr>
            <a:r>
              <a:rPr lang="fr-FR" sz="2800" kern="1200" dirty="0" smtClean="0">
                <a:solidFill>
                  <a:schemeClr val="tx1"/>
                </a:solidFill>
              </a:rPr>
              <a:t>Duval </a:t>
            </a:r>
            <a:r>
              <a:rPr lang="fr-FR" sz="2800" kern="1200" dirty="0">
                <a:solidFill>
                  <a:schemeClr val="tx1"/>
                </a:solidFill>
              </a:rPr>
              <a:t>(2001) considère que la difficulté de la résolution réside dans ce passage du texte à l’écriture du calcul à effectuer</a:t>
            </a:r>
            <a:r>
              <a:rPr lang="fr-FR" sz="2800" dirty="0"/>
              <a:t> . </a:t>
            </a:r>
            <a:endParaRPr lang="fr-FR" sz="2800" dirty="0" smtClean="0"/>
          </a:p>
          <a:p>
            <a:pPr marL="114300" indent="0">
              <a:buNone/>
            </a:pPr>
            <a:r>
              <a:rPr lang="fr-FR" sz="2800" dirty="0" smtClean="0"/>
              <a:t>Duval  </a:t>
            </a:r>
            <a:r>
              <a:rPr lang="fr-FR" sz="2800" dirty="0"/>
              <a:t>nomme « conversion »  ce type de transformation qui consiste à changer de registre. </a:t>
            </a:r>
          </a:p>
          <a:p>
            <a:endParaRPr lang="fr-FR" sz="2800" dirty="0"/>
          </a:p>
        </p:txBody>
      </p:sp>
      <p:sp>
        <p:nvSpPr>
          <p:cNvPr id="4" name="Google Shape;253;p37"/>
          <p:cNvSpPr txBox="1">
            <a:spLocks/>
          </p:cNvSpPr>
          <p:nvPr/>
        </p:nvSpPr>
        <p:spPr>
          <a:xfrm>
            <a:off x="685801" y="240943"/>
            <a:ext cx="10131425" cy="622299"/>
          </a:xfrm>
          <a:prstGeom prst="rect">
            <a:avLst/>
          </a:prstGeom>
          <a:noFill/>
          <a:ln w="38100">
            <a:solidFill>
              <a:schemeClr val="bg1"/>
            </a:solid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lt1"/>
              </a:buClr>
              <a:buSzPts val="3600"/>
            </a:pPr>
            <a:r>
              <a:rPr lang="fr-FR" sz="3600" smtClean="0">
                <a:solidFill>
                  <a:schemeClr val="lt1"/>
                </a:solidFill>
              </a:rPr>
              <a:t> </a:t>
            </a:r>
            <a:r>
              <a:rPr lang="fr-FR" sz="2800" smtClean="0">
                <a:solidFill>
                  <a:schemeClr val="bg1"/>
                </a:solidFill>
                <a:latin typeface="Calibri" panose="020F0502020204030204" pitchFamily="34" charset="0"/>
              </a:rPr>
              <a:t>RAPPELS  N-1 </a:t>
            </a:r>
            <a:r>
              <a:rPr lang="fr-FR" sz="2800" b="1" smtClean="0">
                <a:solidFill>
                  <a:schemeClr val="bg1"/>
                </a:solidFill>
                <a:latin typeface="Calibri" panose="020F0502020204030204" pitchFamily="34" charset="0"/>
              </a:rPr>
              <a:t>OBSTACLES POSSIBLES POUR LES ÉLÈVES</a:t>
            </a:r>
            <a:endParaRPr lang="fr-FR"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99165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ctrTitle"/>
          </p:nvPr>
        </p:nvSpPr>
        <p:spPr>
          <a:xfrm>
            <a:off x="279400" y="1253067"/>
            <a:ext cx="11058525" cy="2421464"/>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4800"/>
              <a:buFont typeface="Arial"/>
              <a:buNone/>
            </a:pPr>
            <a:r>
              <a:rPr lang="fr-FR" sz="4800" b="0" i="0" u="none" strike="noStrike" cap="none" dirty="0">
                <a:solidFill>
                  <a:schemeClr val="lt1"/>
                </a:solidFill>
                <a:latin typeface="Arial"/>
                <a:ea typeface="Arial"/>
                <a:cs typeface="Arial"/>
                <a:sym typeface="Arial"/>
              </a:rPr>
              <a:t>RAPIDE RETOUR SUR LE CHALLENGE MATHÉMATIQUE</a:t>
            </a:r>
            <a:endParaRPr sz="48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3"/>
          <p:cNvSpPr txBox="1">
            <a:spLocks noGrp="1"/>
          </p:cNvSpPr>
          <p:nvPr>
            <p:ph type="title"/>
          </p:nvPr>
        </p:nvSpPr>
        <p:spPr>
          <a:xfrm rot="16200000">
            <a:off x="-2729892" y="3046479"/>
            <a:ext cx="6606075" cy="733315"/>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fr-FR" b="1" i="0" u="none" strike="noStrike" cap="none" dirty="0">
                <a:solidFill>
                  <a:schemeClr val="lt1"/>
                </a:solidFill>
                <a:latin typeface="Calibri" panose="020F0502020204030204" pitchFamily="34" charset="0"/>
                <a:ea typeface="Arial"/>
                <a:cs typeface="Arial"/>
                <a:sym typeface="Arial"/>
              </a:rPr>
              <a:t>LA DÉMARCHE D’ENSEIGNEMENT</a:t>
            </a:r>
            <a:endParaRPr dirty="0">
              <a:latin typeface="Calibri" panose="020F0502020204030204" pitchFamily="34" charset="0"/>
            </a:endParaRPr>
          </a:p>
        </p:txBody>
      </p:sp>
      <p:pic>
        <p:nvPicPr>
          <p:cNvPr id="291" name="Google Shape;291;p43"/>
          <p:cNvPicPr preferRelativeResize="0"/>
          <p:nvPr/>
        </p:nvPicPr>
        <p:blipFill rotWithShape="1">
          <a:blip r:embed="rId3">
            <a:alphaModFix/>
          </a:blip>
          <a:srcRect/>
          <a:stretch/>
        </p:blipFill>
        <p:spPr>
          <a:xfrm>
            <a:off x="1672861" y="110098"/>
            <a:ext cx="8235414" cy="6606075"/>
          </a:xfrm>
          <a:prstGeom prst="rect">
            <a:avLst/>
          </a:prstGeom>
          <a:noFill/>
          <a:ln>
            <a:noFill/>
          </a:ln>
        </p:spPr>
      </p:pic>
      <p:sp>
        <p:nvSpPr>
          <p:cNvPr id="2" name="ZoneTexte 1"/>
          <p:cNvSpPr txBox="1"/>
          <p:nvPr/>
        </p:nvSpPr>
        <p:spPr>
          <a:xfrm rot="16200000">
            <a:off x="10169285" y="4719977"/>
            <a:ext cx="3136900" cy="523220"/>
          </a:xfrm>
          <a:prstGeom prst="rect">
            <a:avLst/>
          </a:prstGeom>
          <a:noFill/>
        </p:spPr>
        <p:txBody>
          <a:bodyPr wrap="square" rtlCol="0">
            <a:spAutoFit/>
          </a:bodyPr>
          <a:lstStyle/>
          <a:p>
            <a:r>
              <a:rPr lang="fr-FR" dirty="0" smtClean="0"/>
              <a:t>La démarche d’enseignement </a:t>
            </a:r>
            <a:r>
              <a:rPr lang="fr-FR" dirty="0"/>
              <a:t>i</a:t>
            </a:r>
            <a:r>
              <a:rPr lang="fr-FR" dirty="0" smtClean="0"/>
              <a:t>nfographie venngage.com</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rot="5400000">
            <a:off x="8504140" y="3083341"/>
            <a:ext cx="6490103" cy="566197"/>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fr-FR" sz="2800" dirty="0">
                <a:latin typeface="Calibri" panose="020F0502020204030204" pitchFamily="34" charset="0"/>
                <a:ea typeface="Arial"/>
                <a:cs typeface="Arial"/>
                <a:sym typeface="Arial"/>
              </a:rPr>
              <a:t>RAPPELS : </a:t>
            </a:r>
            <a:r>
              <a:rPr lang="fr-FR" sz="2800" b="0" i="0" u="none" strike="noStrike" cap="none" dirty="0">
                <a:solidFill>
                  <a:schemeClr val="lt1"/>
                </a:solidFill>
                <a:latin typeface="Calibri" panose="020F0502020204030204" pitchFamily="34" charset="0"/>
                <a:ea typeface="Arial"/>
                <a:cs typeface="Arial"/>
                <a:sym typeface="Arial"/>
              </a:rPr>
              <a:t>LA TYPOLOGIE DE VERGNAUD</a:t>
            </a:r>
            <a:endParaRPr sz="2800" b="0" i="0" u="none" strike="noStrike" cap="none" dirty="0">
              <a:solidFill>
                <a:schemeClr val="lt1"/>
              </a:solidFill>
              <a:latin typeface="Calibri" panose="020F0502020204030204" pitchFamily="34" charset="0"/>
              <a:ea typeface="Arial"/>
              <a:cs typeface="Arial"/>
              <a:sym typeface="Arial"/>
            </a:endParaRPr>
          </a:p>
        </p:txBody>
      </p:sp>
      <p:pic>
        <p:nvPicPr>
          <p:cNvPr id="2" name="Image 1"/>
          <p:cNvPicPr>
            <a:picLocks noChangeAspect="1"/>
          </p:cNvPicPr>
          <p:nvPr/>
        </p:nvPicPr>
        <p:blipFill>
          <a:blip r:embed="rId3"/>
          <a:stretch>
            <a:fillRect/>
          </a:stretch>
        </p:blipFill>
        <p:spPr>
          <a:xfrm>
            <a:off x="0" y="85294"/>
            <a:ext cx="11357809" cy="4650343"/>
          </a:xfrm>
          <a:prstGeom prst="rect">
            <a:avLst/>
          </a:prstGeom>
        </p:spPr>
      </p:pic>
      <p:pic>
        <p:nvPicPr>
          <p:cNvPr id="3" name="Image 2"/>
          <p:cNvPicPr>
            <a:picLocks noChangeAspect="1"/>
          </p:cNvPicPr>
          <p:nvPr/>
        </p:nvPicPr>
        <p:blipFill>
          <a:blip r:embed="rId4"/>
          <a:stretch>
            <a:fillRect/>
          </a:stretch>
        </p:blipFill>
        <p:spPr>
          <a:xfrm>
            <a:off x="0" y="4957011"/>
            <a:ext cx="11357809" cy="19009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82343" y="121388"/>
            <a:ext cx="11037355" cy="3793707"/>
          </a:xfrm>
          <a:prstGeom prst="rect">
            <a:avLst/>
          </a:prstGeom>
        </p:spPr>
      </p:pic>
      <p:sp>
        <p:nvSpPr>
          <p:cNvPr id="4" name="Google Shape;297;p44"/>
          <p:cNvSpPr txBox="1">
            <a:spLocks noGrp="1"/>
          </p:cNvSpPr>
          <p:nvPr>
            <p:ph type="title"/>
          </p:nvPr>
        </p:nvSpPr>
        <p:spPr>
          <a:xfrm rot="5400000">
            <a:off x="8504140" y="3083341"/>
            <a:ext cx="6490103" cy="566197"/>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fr-FR" sz="2800" dirty="0">
                <a:latin typeface="Calibri" panose="020F0502020204030204" pitchFamily="34" charset="0"/>
                <a:ea typeface="Arial"/>
                <a:cs typeface="Arial"/>
                <a:sym typeface="Arial"/>
              </a:rPr>
              <a:t>RAPPELS : </a:t>
            </a:r>
            <a:r>
              <a:rPr lang="fr-FR" sz="2800" b="0" i="0" u="none" strike="noStrike" cap="none" dirty="0">
                <a:solidFill>
                  <a:schemeClr val="lt1"/>
                </a:solidFill>
                <a:latin typeface="Calibri" panose="020F0502020204030204" pitchFamily="34" charset="0"/>
                <a:ea typeface="Arial"/>
                <a:cs typeface="Arial"/>
                <a:sym typeface="Arial"/>
              </a:rPr>
              <a:t>LA TYPOLOGIE DE VERGNAUD</a:t>
            </a:r>
            <a:endParaRPr sz="2800" b="0" i="0" u="none" strike="noStrike" cap="none" dirty="0">
              <a:solidFill>
                <a:schemeClr val="lt1"/>
              </a:solidFill>
              <a:latin typeface="Calibri" panose="020F0502020204030204" pitchFamily="34" charset="0"/>
              <a:ea typeface="Arial"/>
              <a:cs typeface="Arial"/>
              <a:sym typeface="Arial"/>
            </a:endParaRPr>
          </a:p>
        </p:txBody>
      </p:sp>
      <p:pic>
        <p:nvPicPr>
          <p:cNvPr id="3" name="Image 2"/>
          <p:cNvPicPr>
            <a:picLocks noChangeAspect="1"/>
          </p:cNvPicPr>
          <p:nvPr/>
        </p:nvPicPr>
        <p:blipFill>
          <a:blip r:embed="rId4"/>
          <a:stretch>
            <a:fillRect/>
          </a:stretch>
        </p:blipFill>
        <p:spPr>
          <a:xfrm>
            <a:off x="182343" y="4271211"/>
            <a:ext cx="11037355" cy="23402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6"/>
          <p:cNvPicPr preferRelativeResize="0"/>
          <p:nvPr/>
        </p:nvPicPr>
        <p:blipFill>
          <a:blip r:embed="rId3">
            <a:alphaModFix/>
          </a:blip>
          <a:stretch>
            <a:fillRect/>
          </a:stretch>
        </p:blipFill>
        <p:spPr>
          <a:xfrm>
            <a:off x="264695" y="173363"/>
            <a:ext cx="10806355" cy="6511275"/>
          </a:xfrm>
          <a:prstGeom prst="rect">
            <a:avLst/>
          </a:prstGeom>
          <a:noFill/>
          <a:ln>
            <a:noFill/>
          </a:ln>
        </p:spPr>
      </p:pic>
      <p:sp>
        <p:nvSpPr>
          <p:cNvPr id="3" name="Google Shape;297;p44"/>
          <p:cNvSpPr txBox="1">
            <a:spLocks noGrp="1"/>
          </p:cNvSpPr>
          <p:nvPr>
            <p:ph type="title"/>
          </p:nvPr>
        </p:nvSpPr>
        <p:spPr>
          <a:xfrm rot="5400000">
            <a:off x="8504140" y="3083341"/>
            <a:ext cx="6490103" cy="566197"/>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fr-FR" sz="2800" dirty="0">
                <a:latin typeface="Calibri" panose="020F0502020204030204" pitchFamily="34" charset="0"/>
                <a:ea typeface="Arial"/>
                <a:cs typeface="Arial"/>
                <a:sym typeface="Arial"/>
              </a:rPr>
              <a:t>RAPPELS : </a:t>
            </a:r>
            <a:r>
              <a:rPr lang="fr-FR" sz="2800" b="0" i="0" u="none" strike="noStrike" cap="none" dirty="0">
                <a:solidFill>
                  <a:schemeClr val="lt1"/>
                </a:solidFill>
                <a:latin typeface="Calibri" panose="020F0502020204030204" pitchFamily="34" charset="0"/>
                <a:ea typeface="Arial"/>
                <a:cs typeface="Arial"/>
                <a:sym typeface="Arial"/>
              </a:rPr>
              <a:t>LA TYPOLOGIE DE VERGNAUD</a:t>
            </a:r>
            <a:endParaRPr sz="2800" b="0" i="0" u="none" strike="noStrike" cap="none" dirty="0">
              <a:solidFill>
                <a:schemeClr val="lt1"/>
              </a:solidFill>
              <a:latin typeface="Calibri" panose="020F0502020204030204"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685801" y="158848"/>
            <a:ext cx="10990384" cy="872197"/>
          </a:xfrm>
          <a:prstGeom prst="rect">
            <a:avLst/>
          </a:prstGeom>
          <a:noFill/>
          <a:ln w="38100">
            <a:solidFill>
              <a:schemeClr val="bg1"/>
            </a:solid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4000"/>
              <a:buFont typeface="Arial"/>
              <a:buNone/>
            </a:pPr>
            <a:r>
              <a:rPr lang="fr-FR" b="1" i="0" u="none" strike="noStrike" cap="none" dirty="0">
                <a:solidFill>
                  <a:schemeClr val="lt1"/>
                </a:solidFill>
                <a:latin typeface="Calibri" panose="020F0502020204030204" pitchFamily="34" charset="0"/>
                <a:ea typeface="Arial"/>
                <a:cs typeface="Arial"/>
                <a:sym typeface="Arial"/>
              </a:rPr>
              <a:t>CONSTATS </a:t>
            </a:r>
            <a:endParaRPr b="1" i="0" u="none" strike="noStrike" cap="none" dirty="0">
              <a:solidFill>
                <a:schemeClr val="lt1"/>
              </a:solidFill>
              <a:latin typeface="Calibri" panose="020F0502020204030204" pitchFamily="34" charset="0"/>
              <a:ea typeface="Arial"/>
              <a:cs typeface="Arial"/>
              <a:sym typeface="Arial"/>
            </a:endParaRPr>
          </a:p>
        </p:txBody>
      </p:sp>
      <p:pic>
        <p:nvPicPr>
          <p:cNvPr id="226" name="Google Shape;226;p32"/>
          <p:cNvPicPr preferRelativeResize="0">
            <a:picLocks noGrp="1"/>
          </p:cNvPicPr>
          <p:nvPr>
            <p:ph type="body" idx="1"/>
          </p:nvPr>
        </p:nvPicPr>
        <p:blipFill rotWithShape="1">
          <a:blip r:embed="rId3">
            <a:alphaModFix/>
          </a:blip>
          <a:srcRect/>
          <a:stretch/>
        </p:blipFill>
        <p:spPr>
          <a:xfrm>
            <a:off x="358254" y="1197014"/>
            <a:ext cx="10990384" cy="542309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txBox="1">
            <a:spLocks noGrp="1"/>
          </p:cNvSpPr>
          <p:nvPr>
            <p:ph type="title"/>
          </p:nvPr>
        </p:nvSpPr>
        <p:spPr>
          <a:xfrm>
            <a:off x="547086" y="402567"/>
            <a:ext cx="10131425" cy="689634"/>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fr-FR" dirty="0">
                <a:latin typeface="Calibri" panose="020F0502020204030204" pitchFamily="34" charset="0"/>
                <a:ea typeface="Arial"/>
                <a:cs typeface="Arial"/>
                <a:sym typeface="Arial"/>
              </a:rPr>
              <a:t>C</a:t>
            </a:r>
            <a:r>
              <a:rPr lang="fr-FR" sz="3600" b="0" i="0" u="none" strike="noStrike" cap="none" dirty="0" smtClean="0">
                <a:solidFill>
                  <a:schemeClr val="lt1"/>
                </a:solidFill>
                <a:latin typeface="Calibri" panose="020F0502020204030204" pitchFamily="34" charset="0"/>
                <a:ea typeface="Arial"/>
                <a:cs typeface="Arial"/>
                <a:sym typeface="Arial"/>
              </a:rPr>
              <a:t>ATÉGORISER </a:t>
            </a:r>
            <a:r>
              <a:rPr lang="fr-FR" sz="3600" b="0" i="0" u="none" strike="noStrike" cap="none" dirty="0">
                <a:solidFill>
                  <a:schemeClr val="lt1"/>
                </a:solidFill>
                <a:latin typeface="Calibri" panose="020F0502020204030204" pitchFamily="34" charset="0"/>
                <a:ea typeface="Arial"/>
                <a:cs typeface="Arial"/>
                <a:sym typeface="Arial"/>
              </a:rPr>
              <a:t>LES PROBLÈMES</a:t>
            </a:r>
            <a:endParaRPr sz="4400" b="0" i="0" u="none" strike="noStrike" cap="none" dirty="0">
              <a:solidFill>
                <a:schemeClr val="dk1"/>
              </a:solidFill>
              <a:latin typeface="Calibri" panose="020F0502020204030204" pitchFamily="34" charset="0"/>
              <a:ea typeface="Arial"/>
              <a:cs typeface="Arial"/>
              <a:sym typeface="Arial"/>
            </a:endParaRPr>
          </a:p>
        </p:txBody>
      </p:sp>
      <p:sp>
        <p:nvSpPr>
          <p:cNvPr id="314" name="Google Shape;314;p47"/>
          <p:cNvSpPr/>
          <p:nvPr/>
        </p:nvSpPr>
        <p:spPr>
          <a:xfrm>
            <a:off x="250060" y="2116060"/>
            <a:ext cx="11133080" cy="22781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4000" dirty="0">
                <a:solidFill>
                  <a:schemeClr val="lt1"/>
                </a:solidFill>
                <a:latin typeface="Calibri" panose="020F0502020204030204" pitchFamily="34" charset="0"/>
                <a:sym typeface="Arial"/>
              </a:rPr>
              <a:t>A l’aide de la grille, </a:t>
            </a:r>
            <a:endParaRPr lang="fr-FR" sz="4000" dirty="0" smtClean="0">
              <a:solidFill>
                <a:schemeClr val="lt1"/>
              </a:solidFill>
              <a:latin typeface="Calibri" panose="020F0502020204030204" pitchFamily="34" charset="0"/>
              <a:sym typeface="Arial"/>
            </a:endParaRPr>
          </a:p>
          <a:p>
            <a:pPr marL="0" marR="0" lvl="0" indent="0" algn="l" rtl="0">
              <a:spcBef>
                <a:spcPts val="0"/>
              </a:spcBef>
              <a:spcAft>
                <a:spcPts val="0"/>
              </a:spcAft>
              <a:buNone/>
            </a:pPr>
            <a:r>
              <a:rPr lang="fr-FR" sz="4000" dirty="0" smtClean="0">
                <a:solidFill>
                  <a:schemeClr val="lt1"/>
                </a:solidFill>
                <a:latin typeface="Calibri" panose="020F0502020204030204" pitchFamily="34" charset="0"/>
                <a:sym typeface="Arial"/>
              </a:rPr>
              <a:t>essayez </a:t>
            </a:r>
            <a:r>
              <a:rPr lang="fr-FR" sz="4000" dirty="0">
                <a:solidFill>
                  <a:schemeClr val="lt1"/>
                </a:solidFill>
                <a:latin typeface="Calibri" panose="020F0502020204030204" pitchFamily="34" charset="0"/>
                <a:sym typeface="Arial"/>
              </a:rPr>
              <a:t>de classer ces </a:t>
            </a:r>
            <a:r>
              <a:rPr lang="fr-FR" sz="4000" u="sng" dirty="0">
                <a:solidFill>
                  <a:schemeClr val="hlink"/>
                </a:solidFill>
                <a:latin typeface="Calibri" panose="020F0502020204030204" pitchFamily="34" charset="0"/>
                <a:sym typeface="Arial"/>
                <a:hlinkClick r:id="rId3" action="ppaction://hlinksldjump"/>
              </a:rPr>
              <a:t>problèmes </a:t>
            </a:r>
            <a:r>
              <a:rPr lang="fr-FR" sz="4000" dirty="0">
                <a:solidFill>
                  <a:schemeClr val="lt1"/>
                </a:solidFill>
                <a:latin typeface="Calibri" panose="020F0502020204030204" pitchFamily="34" charset="0"/>
                <a:sym typeface="Arial"/>
              </a:rPr>
              <a:t>dans les catégories proposées </a:t>
            </a:r>
            <a:r>
              <a:rPr lang="fr-FR" sz="4000" dirty="0" smtClean="0">
                <a:solidFill>
                  <a:schemeClr val="lt1"/>
                </a:solidFill>
                <a:latin typeface="Calibri" panose="020F0502020204030204" pitchFamily="34" charset="0"/>
                <a:sym typeface="Arial"/>
              </a:rPr>
              <a:t>(15 min)</a:t>
            </a:r>
          </a:p>
          <a:p>
            <a:pPr marL="0" marR="0" lvl="0" indent="0" algn="l" rtl="0">
              <a:spcBef>
                <a:spcPts val="0"/>
              </a:spcBef>
              <a:spcAft>
                <a:spcPts val="0"/>
              </a:spcAft>
              <a:buNone/>
            </a:pPr>
            <a:endParaRPr lang="fr-FR" sz="3200" dirty="0">
              <a:solidFill>
                <a:schemeClr val="lt1"/>
              </a:solidFill>
            </a:endParaRPr>
          </a:p>
          <a:p>
            <a:pPr marL="0" marR="0" lvl="0" indent="0" algn="l" rtl="0">
              <a:spcBef>
                <a:spcPts val="0"/>
              </a:spcBef>
              <a:spcAft>
                <a:spcPts val="0"/>
              </a:spcAft>
              <a:buNone/>
            </a:pPr>
            <a:endParaRPr lang="fr-FR" sz="3200" dirty="0" smtClean="0">
              <a:solidFill>
                <a:schemeClr val="lt1"/>
              </a:solidFill>
            </a:endParaRPr>
          </a:p>
          <a:p>
            <a:pPr marL="0" marR="0" lvl="0" indent="0" algn="l" rtl="0">
              <a:spcBef>
                <a:spcPts val="0"/>
              </a:spcBef>
              <a:spcAft>
                <a:spcPts val="0"/>
              </a:spcAft>
              <a:buNone/>
            </a:pPr>
            <a:endParaRPr lang="fr-FR" sz="3200" dirty="0">
              <a:solidFill>
                <a:schemeClr val="lt1"/>
              </a:solidFill>
            </a:endParaRPr>
          </a:p>
          <a:p>
            <a:pPr marL="0" marR="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8001" y="381001"/>
            <a:ext cx="10131425" cy="723900"/>
          </a:xfrm>
          <a:ln w="38100">
            <a:solidFill>
              <a:schemeClr val="bg1"/>
            </a:solidFill>
          </a:ln>
        </p:spPr>
        <p:txBody>
          <a:bodyPr/>
          <a:lstStyle/>
          <a:p>
            <a:r>
              <a:rPr lang="fr-FR" dirty="0" smtClean="0"/>
              <a:t>MISE EN COMMUN </a:t>
            </a:r>
            <a:endParaRPr lang="fr-FR" dirty="0"/>
          </a:p>
        </p:txBody>
      </p:sp>
      <p:sp>
        <p:nvSpPr>
          <p:cNvPr id="4" name="Espace réservé du texte 3"/>
          <p:cNvSpPr>
            <a:spLocks noGrp="1"/>
          </p:cNvSpPr>
          <p:nvPr>
            <p:ph type="body" idx="1"/>
          </p:nvPr>
        </p:nvSpPr>
        <p:spPr/>
        <p:txBody>
          <a:bodyPr/>
          <a:lstStyle/>
          <a:p>
            <a:pPr marL="114300" indent="0">
              <a:buNone/>
            </a:pPr>
            <a:r>
              <a:rPr lang="fr-FR" sz="3200" dirty="0"/>
              <a:t>Echanges sur les procédés de catégorisation </a:t>
            </a:r>
            <a:endParaRPr lang="fr-FR" sz="3200" dirty="0" smtClean="0"/>
          </a:p>
          <a:p>
            <a:pPr marL="114300" indent="0">
              <a:buNone/>
            </a:pPr>
            <a:endParaRPr lang="fr-FR" sz="3200" dirty="0"/>
          </a:p>
          <a:p>
            <a:pPr marL="114300" indent="0">
              <a:buNone/>
            </a:pPr>
            <a:r>
              <a:rPr lang="fr-FR" sz="3200" dirty="0" smtClean="0"/>
              <a:t> </a:t>
            </a:r>
            <a:r>
              <a:rPr lang="fr-FR" sz="3200" dirty="0"/>
              <a:t>(document : Problèmes à catégoriser)</a:t>
            </a:r>
          </a:p>
          <a:p>
            <a:endParaRPr lang="fr-FR" dirty="0"/>
          </a:p>
        </p:txBody>
      </p:sp>
    </p:spTree>
    <p:extLst>
      <p:ext uri="{BB962C8B-B14F-4D97-AF65-F5344CB8AC3E}">
        <p14:creationId xmlns:p14="http://schemas.microsoft.com/office/powerpoint/2010/main" val="3291845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Problèmes à résoudre</a:t>
            </a:r>
            <a:endParaRPr/>
          </a:p>
        </p:txBody>
      </p:sp>
      <p:sp>
        <p:nvSpPr>
          <p:cNvPr id="326" name="Google Shape;326;p49"/>
          <p:cNvSpPr txBox="1"/>
          <p:nvPr/>
        </p:nvSpPr>
        <p:spPr>
          <a:xfrm>
            <a:off x="377850" y="2657550"/>
            <a:ext cx="11461500" cy="17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3000"/>
              <a:t>Résoudre </a:t>
            </a:r>
            <a:r>
              <a:rPr lang="fr-FR" sz="3000" u="sng">
                <a:solidFill>
                  <a:schemeClr val="hlink"/>
                </a:solidFill>
                <a:hlinkClick r:id="rId3" action="ppaction://hlinksldjump"/>
              </a:rPr>
              <a:t>les problèmes 8 et 9</a:t>
            </a:r>
            <a:r>
              <a:rPr lang="fr-FR" sz="3000"/>
              <a:t> en explicitant les procédures utilisées.</a:t>
            </a:r>
            <a:endParaRPr sz="3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ctrTitle"/>
          </p:nvPr>
        </p:nvSpPr>
        <p:spPr>
          <a:xfrm>
            <a:off x="19049" y="640194"/>
            <a:ext cx="11950699" cy="1153246"/>
          </a:xfrm>
          <a:prstGeom prst="rect">
            <a:avLst/>
          </a:prstGeom>
          <a:noFill/>
          <a:ln w="9525" cap="flat" cmpd="sng">
            <a:solidFill>
              <a:schemeClr val="dk1"/>
            </a:solidFill>
            <a:prstDash val="dashDot"/>
            <a:round/>
            <a:headEnd type="none" w="sm" len="sm"/>
            <a:tailEnd type="none" w="sm" len="sm"/>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600"/>
              <a:buFont typeface="Calibri"/>
              <a:buNone/>
            </a:pPr>
            <a:r>
              <a:rPr lang="fr-FR" sz="1800" b="0" i="1" u="sng" strike="noStrike" cap="none" dirty="0">
                <a:solidFill>
                  <a:schemeClr val="dk1"/>
                </a:solidFill>
                <a:latin typeface="Calibri"/>
                <a:ea typeface="Calibri"/>
                <a:cs typeface="Calibri"/>
                <a:sym typeface="Calibri"/>
              </a:rPr>
              <a:t>Un exemple de problème de comparaison d’états :</a:t>
            </a:r>
            <a:r>
              <a:rPr lang="fr-FR" sz="1800" b="0" i="0" u="none" strike="noStrike" cap="none" dirty="0">
                <a:solidFill>
                  <a:schemeClr val="dk1"/>
                </a:solidFill>
                <a:latin typeface="Calibri"/>
                <a:ea typeface="Calibri"/>
                <a:cs typeface="Calibri"/>
                <a:sym typeface="Calibri"/>
              </a:rPr>
              <a:t/>
            </a:r>
            <a:br>
              <a:rPr lang="fr-FR" sz="1800" b="0" i="0" u="none" strike="noStrike" cap="none" dirty="0">
                <a:solidFill>
                  <a:schemeClr val="dk1"/>
                </a:solidFill>
                <a:latin typeface="Calibri"/>
                <a:ea typeface="Calibri"/>
                <a:cs typeface="Calibri"/>
                <a:sym typeface="Calibri"/>
              </a:rPr>
            </a:br>
            <a:r>
              <a:rPr lang="fr-FR" sz="1800" b="0" i="0" u="none" strike="noStrike" cap="none" dirty="0">
                <a:solidFill>
                  <a:schemeClr val="dk1"/>
                </a:solidFill>
                <a:latin typeface="Calibri"/>
                <a:ea typeface="Calibri"/>
                <a:cs typeface="Calibri"/>
                <a:sym typeface="Calibri"/>
              </a:rPr>
              <a:t/>
            </a:r>
            <a:br>
              <a:rPr lang="fr-FR" sz="1800" b="0" i="0" u="none" strike="noStrike" cap="none" dirty="0">
                <a:solidFill>
                  <a:schemeClr val="dk1"/>
                </a:solidFill>
                <a:latin typeface="Calibri"/>
                <a:ea typeface="Calibri"/>
                <a:cs typeface="Calibri"/>
                <a:sym typeface="Calibri"/>
              </a:rPr>
            </a:br>
            <a:r>
              <a:rPr lang="fr-FR" sz="1800" b="0" i="1" u="none" strike="noStrike" cap="none" dirty="0">
                <a:solidFill>
                  <a:schemeClr val="dk1"/>
                </a:solidFill>
                <a:latin typeface="Calibri"/>
                <a:ea typeface="Calibri"/>
                <a:cs typeface="Calibri"/>
                <a:sym typeface="Calibri"/>
              </a:rPr>
              <a:t>Pendant les championnats du monde d’haltérophilie, l’équipe de Russie a soulevé au total 2 327 kg. L’équipe de Turquie a soulevé 137 kg de moins. Combien de kg l’équipe turque a-t-elle soulevé ?</a:t>
            </a:r>
            <a:endParaRPr sz="1800" b="0" i="1" u="none" strike="noStrike" cap="none" dirty="0">
              <a:solidFill>
                <a:schemeClr val="dk1"/>
              </a:solidFill>
              <a:latin typeface="Calibri"/>
              <a:ea typeface="Calibri"/>
              <a:cs typeface="Calibri"/>
              <a:sym typeface="Calibri"/>
            </a:endParaRPr>
          </a:p>
        </p:txBody>
      </p:sp>
      <p:sp>
        <p:nvSpPr>
          <p:cNvPr id="332" name="Google Shape;332;p50"/>
          <p:cNvSpPr txBox="1"/>
          <p:nvPr/>
        </p:nvSpPr>
        <p:spPr>
          <a:xfrm>
            <a:off x="656820" y="2652060"/>
            <a:ext cx="3361385" cy="646331"/>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0" i="0" u="none" strike="noStrike" cap="none">
                <a:solidFill>
                  <a:schemeClr val="lt1"/>
                </a:solidFill>
                <a:latin typeface="Calibri"/>
                <a:ea typeface="Calibri"/>
                <a:cs typeface="Calibri"/>
                <a:sym typeface="Calibri"/>
              </a:rPr>
              <a:t>1. Je représente la première information dont je dispose.</a:t>
            </a:r>
            <a:endParaRPr sz="1800">
              <a:solidFill>
                <a:schemeClr val="lt1"/>
              </a:solidFill>
              <a:latin typeface="Calibri"/>
              <a:ea typeface="Calibri"/>
              <a:cs typeface="Calibri"/>
              <a:sym typeface="Calibri"/>
            </a:endParaRPr>
          </a:p>
        </p:txBody>
      </p:sp>
      <p:sp>
        <p:nvSpPr>
          <p:cNvPr id="333" name="Google Shape;333;p50"/>
          <p:cNvSpPr txBox="1"/>
          <p:nvPr/>
        </p:nvSpPr>
        <p:spPr>
          <a:xfrm>
            <a:off x="5864577" y="2421228"/>
            <a:ext cx="1841679" cy="4154984"/>
          </a:xfrm>
          <a:prstGeom prst="rect">
            <a:avLst/>
          </a:prstGeom>
          <a:noFill/>
          <a:ln w="762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2 327 kg</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fr-FR" sz="2400">
                <a:solidFill>
                  <a:schemeClr val="dk1"/>
                </a:solidFill>
                <a:latin typeface="Calibri"/>
                <a:ea typeface="Calibri"/>
                <a:cs typeface="Calibri"/>
                <a:sym typeface="Calibri"/>
              </a:rPr>
              <a:t>La Russie  </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34" name="Google Shape;334;p50"/>
          <p:cNvSpPr txBox="1"/>
          <p:nvPr/>
        </p:nvSpPr>
        <p:spPr>
          <a:xfrm>
            <a:off x="656819" y="3400721"/>
            <a:ext cx="3361385" cy="1200329"/>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2. Je la compare à la deuxième information. Dans ce cas, la Turquie a soulevé moins que la Russie.</a:t>
            </a:r>
            <a:endParaRPr sz="1800">
              <a:solidFill>
                <a:schemeClr val="lt1"/>
              </a:solidFill>
              <a:latin typeface="Calibri"/>
              <a:ea typeface="Calibri"/>
              <a:cs typeface="Calibri"/>
              <a:sym typeface="Calibri"/>
            </a:endParaRPr>
          </a:p>
        </p:txBody>
      </p:sp>
      <p:sp>
        <p:nvSpPr>
          <p:cNvPr id="335" name="Google Shape;335;p50"/>
          <p:cNvSpPr txBox="1"/>
          <p:nvPr/>
        </p:nvSpPr>
        <p:spPr>
          <a:xfrm>
            <a:off x="7974567" y="3169395"/>
            <a:ext cx="1841679" cy="3416320"/>
          </a:xfrm>
          <a:prstGeom prst="rect">
            <a:avLst/>
          </a:prstGeom>
          <a:noFill/>
          <a:ln w="762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 kg</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fr-FR" sz="2400">
                <a:solidFill>
                  <a:schemeClr val="dk1"/>
                </a:solidFill>
                <a:latin typeface="Calibri"/>
                <a:ea typeface="Calibri"/>
                <a:cs typeface="Calibri"/>
                <a:sym typeface="Calibri"/>
              </a:rPr>
              <a:t>La Turquie</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36" name="Google Shape;336;p50"/>
          <p:cNvSpPr txBox="1"/>
          <p:nvPr/>
        </p:nvSpPr>
        <p:spPr>
          <a:xfrm>
            <a:off x="656818" y="4646705"/>
            <a:ext cx="3361385" cy="923330"/>
          </a:xfrm>
          <a:prstGeom prst="rect">
            <a:avLst/>
          </a:pr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3. La troisième information, me permet de connaître l’écart entre les deux « états ». </a:t>
            </a:r>
            <a:endParaRPr sz="1800">
              <a:solidFill>
                <a:schemeClr val="lt1"/>
              </a:solidFill>
              <a:latin typeface="Calibri"/>
              <a:ea typeface="Calibri"/>
              <a:cs typeface="Calibri"/>
              <a:sym typeface="Calibri"/>
            </a:endParaRPr>
          </a:p>
        </p:txBody>
      </p:sp>
      <p:cxnSp>
        <p:nvCxnSpPr>
          <p:cNvPr id="337" name="Google Shape;337;p50"/>
          <p:cNvCxnSpPr/>
          <p:nvPr/>
        </p:nvCxnSpPr>
        <p:spPr>
          <a:xfrm>
            <a:off x="7974567" y="2421228"/>
            <a:ext cx="0" cy="748167"/>
          </a:xfrm>
          <a:prstGeom prst="straightConnector1">
            <a:avLst/>
          </a:prstGeom>
          <a:noFill/>
          <a:ln w="76200" cap="flat" cmpd="sng">
            <a:solidFill>
              <a:srgbClr val="00B050"/>
            </a:solidFill>
            <a:prstDash val="solid"/>
            <a:miter lim="800000"/>
            <a:headEnd type="none" w="med" len="med"/>
            <a:tailEnd type="triangle" w="med" len="med"/>
          </a:ln>
        </p:spPr>
      </p:cxnSp>
      <p:sp>
        <p:nvSpPr>
          <p:cNvPr id="338" name="Google Shape;338;p50"/>
          <p:cNvSpPr txBox="1"/>
          <p:nvPr/>
        </p:nvSpPr>
        <p:spPr>
          <a:xfrm>
            <a:off x="8172450" y="2421228"/>
            <a:ext cx="10858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137 kg</a:t>
            </a:r>
            <a:endParaRPr sz="2400">
              <a:solidFill>
                <a:schemeClr val="dk1"/>
              </a:solidFill>
              <a:latin typeface="Calibri"/>
              <a:ea typeface="Calibri"/>
              <a:cs typeface="Calibri"/>
              <a:sym typeface="Calibri"/>
            </a:endParaRPr>
          </a:p>
        </p:txBody>
      </p:sp>
      <p:sp>
        <p:nvSpPr>
          <p:cNvPr id="339" name="Google Shape;339;p50"/>
          <p:cNvSpPr txBox="1"/>
          <p:nvPr/>
        </p:nvSpPr>
        <p:spPr>
          <a:xfrm>
            <a:off x="19049" y="47976"/>
            <a:ext cx="10375899" cy="4751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800" b="1" dirty="0">
                <a:solidFill>
                  <a:schemeClr val="dk1"/>
                </a:solidFill>
                <a:latin typeface="Calibri"/>
                <a:ea typeface="Calibri"/>
                <a:cs typeface="Calibri"/>
                <a:sym typeface="Calibri"/>
              </a:rPr>
              <a:t>Les problèmes de comparaison </a:t>
            </a:r>
            <a:r>
              <a:rPr lang="fr-FR" sz="2800" b="1" dirty="0" smtClean="0">
                <a:solidFill>
                  <a:schemeClr val="dk1"/>
                </a:solidFill>
                <a:latin typeface="Calibri"/>
                <a:ea typeface="Calibri"/>
                <a:cs typeface="Calibri"/>
                <a:sym typeface="Calibri"/>
              </a:rPr>
              <a:t>d’états</a:t>
            </a:r>
            <a:endParaRPr sz="2800" b="1" dirty="0">
              <a:solidFill>
                <a:schemeClr val="dk1"/>
              </a:solidFill>
              <a:latin typeface="Calibri"/>
              <a:ea typeface="Calibri"/>
              <a:cs typeface="Calibri"/>
              <a:sym typeface="Calibri"/>
            </a:endParaRPr>
          </a:p>
        </p:txBody>
      </p:sp>
      <p:sp>
        <p:nvSpPr>
          <p:cNvPr id="340" name="Google Shape;340;p50"/>
          <p:cNvSpPr txBox="1"/>
          <p:nvPr/>
        </p:nvSpPr>
        <p:spPr>
          <a:xfrm>
            <a:off x="0" y="1910501"/>
            <a:ext cx="673473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000" i="1" u="sng" dirty="0">
                <a:solidFill>
                  <a:schemeClr val="dk1"/>
                </a:solidFill>
                <a:latin typeface="Calibri"/>
                <a:ea typeface="Calibri"/>
                <a:cs typeface="Calibri"/>
                <a:sym typeface="Calibri"/>
              </a:rPr>
              <a:t>Une procédure possible pour résoudre ce type de problème </a:t>
            </a:r>
            <a:r>
              <a:rPr lang="fr-FR" sz="1800" i="1" u="sng" dirty="0">
                <a:solidFill>
                  <a:schemeClr val="dk1"/>
                </a:solidFill>
                <a:latin typeface="Calibri"/>
                <a:ea typeface="Calibri"/>
                <a:cs typeface="Calibri"/>
                <a:sym typeface="Calibri"/>
              </a:rPr>
              <a:t>:</a:t>
            </a:r>
            <a:endParaRPr sz="1800" i="1" u="sng" dirty="0">
              <a:solidFill>
                <a:schemeClr val="dk1"/>
              </a:solidFill>
              <a:latin typeface="Calibri"/>
              <a:ea typeface="Calibri"/>
              <a:cs typeface="Calibri"/>
              <a:sym typeface="Calibri"/>
            </a:endParaRPr>
          </a:p>
        </p:txBody>
      </p:sp>
      <p:sp>
        <p:nvSpPr>
          <p:cNvPr id="341" name="Google Shape;341;p50"/>
          <p:cNvSpPr txBox="1"/>
          <p:nvPr/>
        </p:nvSpPr>
        <p:spPr>
          <a:xfrm>
            <a:off x="338874" y="5835013"/>
            <a:ext cx="525739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La Turquie a soulevée 2 190 kg.</a:t>
            </a:r>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2 327 – 137 = 2 190</a:t>
            </a:r>
            <a:endParaRPr sz="2400">
              <a:solidFill>
                <a:schemeClr val="dk1"/>
              </a:solidFill>
              <a:latin typeface="Calibri"/>
              <a:ea typeface="Calibri"/>
              <a:cs typeface="Calibri"/>
              <a:sym typeface="Calibri"/>
            </a:endParaRPr>
          </a:p>
        </p:txBody>
      </p:sp>
      <p:cxnSp>
        <p:nvCxnSpPr>
          <p:cNvPr id="342" name="Google Shape;342;p50"/>
          <p:cNvCxnSpPr/>
          <p:nvPr/>
        </p:nvCxnSpPr>
        <p:spPr>
          <a:xfrm>
            <a:off x="6104965" y="1519518"/>
            <a:ext cx="2716306" cy="0"/>
          </a:xfrm>
          <a:prstGeom prst="straightConnector1">
            <a:avLst/>
          </a:prstGeom>
          <a:noFill/>
          <a:ln w="63500" cap="flat" cmpd="sng">
            <a:solidFill>
              <a:schemeClr val="accent1"/>
            </a:solidFill>
            <a:prstDash val="solid"/>
            <a:miter lim="800000"/>
            <a:headEnd type="none" w="sm" len="sm"/>
            <a:tailEnd type="none" w="sm" len="sm"/>
          </a:ln>
        </p:spPr>
      </p:cxnSp>
      <p:cxnSp>
        <p:nvCxnSpPr>
          <p:cNvPr id="343" name="Google Shape;343;p50"/>
          <p:cNvCxnSpPr/>
          <p:nvPr/>
        </p:nvCxnSpPr>
        <p:spPr>
          <a:xfrm>
            <a:off x="8969188" y="1519518"/>
            <a:ext cx="2353236" cy="0"/>
          </a:xfrm>
          <a:prstGeom prst="straightConnector1">
            <a:avLst/>
          </a:prstGeom>
          <a:noFill/>
          <a:ln w="38100" cap="flat" cmpd="sng">
            <a:solidFill>
              <a:srgbClr val="C00000"/>
            </a:solidFill>
            <a:prstDash val="solid"/>
            <a:miter lim="800000"/>
            <a:headEnd type="none" w="sm" len="sm"/>
            <a:tailEnd type="none" w="sm" len="sm"/>
          </a:ln>
        </p:spPr>
      </p:cxnSp>
      <p:cxnSp>
        <p:nvCxnSpPr>
          <p:cNvPr id="344" name="Google Shape;344;p50"/>
          <p:cNvCxnSpPr/>
          <p:nvPr/>
        </p:nvCxnSpPr>
        <p:spPr>
          <a:xfrm rot="10800000" flipH="1">
            <a:off x="1600200" y="1701798"/>
            <a:ext cx="461683" cy="8964"/>
          </a:xfrm>
          <a:prstGeom prst="straightConnector1">
            <a:avLst/>
          </a:prstGeom>
          <a:noFill/>
          <a:ln w="38100" cap="flat" cmpd="sng">
            <a:solidFill>
              <a:srgbClr val="C00000"/>
            </a:solidFill>
            <a:prstDash val="solid"/>
            <a:miter lim="800000"/>
            <a:headEnd type="none" w="sm" len="sm"/>
            <a:tailEnd type="none" w="sm" len="sm"/>
          </a:ln>
        </p:spPr>
      </p:cxnSp>
      <p:cxnSp>
        <p:nvCxnSpPr>
          <p:cNvPr id="345" name="Google Shape;345;p50"/>
          <p:cNvCxnSpPr/>
          <p:nvPr/>
        </p:nvCxnSpPr>
        <p:spPr>
          <a:xfrm rot="10800000" flipH="1">
            <a:off x="811306" y="1719324"/>
            <a:ext cx="461683" cy="8964"/>
          </a:xfrm>
          <a:prstGeom prst="straightConnector1">
            <a:avLst/>
          </a:prstGeom>
          <a:noFill/>
          <a:ln w="38100" cap="flat" cmpd="sng">
            <a:solidFill>
              <a:srgbClr val="00B050"/>
            </a:solidFill>
            <a:prstDash val="solid"/>
            <a:miter lim="800000"/>
            <a:headEnd type="none" w="sm" len="sm"/>
            <a:tailEnd type="none" w="sm" len="sm"/>
          </a:ln>
        </p:spPr>
      </p:cxnSp>
      <p:sp>
        <p:nvSpPr>
          <p:cNvPr id="346" name="Google Shape;346;p50"/>
          <p:cNvSpPr txBox="1"/>
          <p:nvPr/>
        </p:nvSpPr>
        <p:spPr>
          <a:xfrm>
            <a:off x="10354235" y="5983941"/>
            <a:ext cx="110605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Type </a:t>
            </a:r>
            <a:r>
              <a:rPr lang="fr-FR" sz="1800" dirty="0" smtClean="0">
                <a:solidFill>
                  <a:schemeClr val="dk1"/>
                </a:solidFill>
                <a:latin typeface="Calibri"/>
                <a:ea typeface="Calibri"/>
                <a:cs typeface="Calibri"/>
                <a:sym typeface="Calibri"/>
              </a:rPr>
              <a:t>3.2</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20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2000"/>
                                        <p:tgtEl>
                                          <p:spTgt spid="3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2000"/>
                                        <p:tgtEl>
                                          <p:spTgt spid="3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2"/>
                                        </p:tgtEl>
                                        <p:attrNameLst>
                                          <p:attrName>style.visibility</p:attrName>
                                        </p:attrNameLst>
                                      </p:cBhvr>
                                      <p:to>
                                        <p:strVal val="visible"/>
                                      </p:to>
                                    </p:set>
                                    <p:animEffect transition="in" filter="fade">
                                      <p:cBhvr>
                                        <p:cTn id="22" dur="2000"/>
                                        <p:tgtEl>
                                          <p:spTgt spid="332"/>
                                        </p:tgtEl>
                                      </p:cBhvr>
                                    </p:animEffect>
                                  </p:childTnLst>
                                </p:cTn>
                              </p:par>
                              <p:par>
                                <p:cTn id="23" presetID="10" presetClass="entr" presetSubtype="0" fill="hold" nodeType="withEffect">
                                  <p:stCondLst>
                                    <p:cond delay="0"/>
                                  </p:stCondLst>
                                  <p:childTnLst>
                                    <p:set>
                                      <p:cBhvr>
                                        <p:cTn id="24" dur="1" fill="hold">
                                          <p:stCondLst>
                                            <p:cond delay="0"/>
                                          </p:stCondLst>
                                        </p:cTn>
                                        <p:tgtEl>
                                          <p:spTgt spid="333"/>
                                        </p:tgtEl>
                                        <p:attrNameLst>
                                          <p:attrName>style.visibility</p:attrName>
                                        </p:attrNameLst>
                                      </p:cBhvr>
                                      <p:to>
                                        <p:strVal val="visible"/>
                                      </p:to>
                                    </p:set>
                                    <p:animEffect transition="in" filter="fade">
                                      <p:cBhvr>
                                        <p:cTn id="25" dur="2000"/>
                                        <p:tgtEl>
                                          <p:spTgt spid="333"/>
                                        </p:tgtEl>
                                      </p:cBhvr>
                                    </p:animEffect>
                                  </p:childTnLst>
                                </p:cTn>
                              </p:par>
                              <p:par>
                                <p:cTn id="26" presetID="10" presetClass="entr" presetSubtype="0" fill="hold" nodeType="withEffect">
                                  <p:stCondLst>
                                    <p:cond delay="0"/>
                                  </p:stCondLst>
                                  <p:childTnLst>
                                    <p:set>
                                      <p:cBhvr>
                                        <p:cTn id="27" dur="1" fill="hold">
                                          <p:stCondLst>
                                            <p:cond delay="0"/>
                                          </p:stCondLst>
                                        </p:cTn>
                                        <p:tgtEl>
                                          <p:spTgt spid="342"/>
                                        </p:tgtEl>
                                        <p:attrNameLst>
                                          <p:attrName>style.visibility</p:attrName>
                                        </p:attrNameLst>
                                      </p:cBhvr>
                                      <p:to>
                                        <p:strVal val="visible"/>
                                      </p:to>
                                    </p:set>
                                    <p:animEffect transition="in" filter="fade">
                                      <p:cBhvr>
                                        <p:cTn id="28" dur="2000"/>
                                        <p:tgtEl>
                                          <p:spTgt spid="3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4"/>
                                        </p:tgtEl>
                                        <p:attrNameLst>
                                          <p:attrName>style.visibility</p:attrName>
                                        </p:attrNameLst>
                                      </p:cBhvr>
                                      <p:to>
                                        <p:strVal val="visible"/>
                                      </p:to>
                                    </p:set>
                                    <p:animEffect transition="in" filter="fade">
                                      <p:cBhvr>
                                        <p:cTn id="33" dur="2000"/>
                                        <p:tgtEl>
                                          <p:spTgt spid="334"/>
                                        </p:tgtEl>
                                      </p:cBhvr>
                                    </p:animEffect>
                                  </p:childTnLst>
                                </p:cTn>
                              </p:par>
                              <p:par>
                                <p:cTn id="34" presetID="10" presetClass="entr" presetSubtype="0" fill="hold" nodeType="withEffect">
                                  <p:stCondLst>
                                    <p:cond delay="0"/>
                                  </p:stCondLst>
                                  <p:childTnLst>
                                    <p:set>
                                      <p:cBhvr>
                                        <p:cTn id="35" dur="1" fill="hold">
                                          <p:stCondLst>
                                            <p:cond delay="0"/>
                                          </p:stCondLst>
                                        </p:cTn>
                                        <p:tgtEl>
                                          <p:spTgt spid="335"/>
                                        </p:tgtEl>
                                        <p:attrNameLst>
                                          <p:attrName>style.visibility</p:attrName>
                                        </p:attrNameLst>
                                      </p:cBhvr>
                                      <p:to>
                                        <p:strVal val="visible"/>
                                      </p:to>
                                    </p:set>
                                    <p:animEffect transition="in" filter="fade">
                                      <p:cBhvr>
                                        <p:cTn id="36" dur="2000"/>
                                        <p:tgtEl>
                                          <p:spTgt spid="335"/>
                                        </p:tgtEl>
                                      </p:cBhvr>
                                    </p:animEffect>
                                  </p:childTnLst>
                                </p:cTn>
                              </p:par>
                              <p:par>
                                <p:cTn id="37" presetID="10" presetClass="entr" presetSubtype="0" fill="hold" nodeType="withEffect">
                                  <p:stCondLst>
                                    <p:cond delay="0"/>
                                  </p:stCondLst>
                                  <p:childTnLst>
                                    <p:set>
                                      <p:cBhvr>
                                        <p:cTn id="38" dur="1" fill="hold">
                                          <p:stCondLst>
                                            <p:cond delay="0"/>
                                          </p:stCondLst>
                                        </p:cTn>
                                        <p:tgtEl>
                                          <p:spTgt spid="343"/>
                                        </p:tgtEl>
                                        <p:attrNameLst>
                                          <p:attrName>style.visibility</p:attrName>
                                        </p:attrNameLst>
                                      </p:cBhvr>
                                      <p:to>
                                        <p:strVal val="visible"/>
                                      </p:to>
                                    </p:set>
                                    <p:animEffect transition="in" filter="fade">
                                      <p:cBhvr>
                                        <p:cTn id="39" dur="2000"/>
                                        <p:tgtEl>
                                          <p:spTgt spid="343"/>
                                        </p:tgtEl>
                                      </p:cBhvr>
                                    </p:animEffect>
                                  </p:childTnLst>
                                </p:cTn>
                              </p:par>
                              <p:par>
                                <p:cTn id="40" presetID="10" presetClass="entr" presetSubtype="0" fill="hold" nodeType="withEffect">
                                  <p:stCondLst>
                                    <p:cond delay="0"/>
                                  </p:stCondLst>
                                  <p:childTnLst>
                                    <p:set>
                                      <p:cBhvr>
                                        <p:cTn id="41" dur="1" fill="hold">
                                          <p:stCondLst>
                                            <p:cond delay="0"/>
                                          </p:stCondLst>
                                        </p:cTn>
                                        <p:tgtEl>
                                          <p:spTgt spid="344"/>
                                        </p:tgtEl>
                                        <p:attrNameLst>
                                          <p:attrName>style.visibility</p:attrName>
                                        </p:attrNameLst>
                                      </p:cBhvr>
                                      <p:to>
                                        <p:strVal val="visible"/>
                                      </p:to>
                                    </p:set>
                                    <p:animEffect transition="in" filter="fade">
                                      <p:cBhvr>
                                        <p:cTn id="42" dur="2000"/>
                                        <p:tgtEl>
                                          <p:spTgt spid="3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6"/>
                                        </p:tgtEl>
                                        <p:attrNameLst>
                                          <p:attrName>style.visibility</p:attrName>
                                        </p:attrNameLst>
                                      </p:cBhvr>
                                      <p:to>
                                        <p:strVal val="visible"/>
                                      </p:to>
                                    </p:set>
                                    <p:animEffect transition="in" filter="fade">
                                      <p:cBhvr>
                                        <p:cTn id="47" dur="2000"/>
                                        <p:tgtEl>
                                          <p:spTgt spid="336"/>
                                        </p:tgtEl>
                                      </p:cBhvr>
                                    </p:animEffect>
                                  </p:childTnLst>
                                </p:cTn>
                              </p:par>
                              <p:par>
                                <p:cTn id="48" presetID="10" presetClass="entr" presetSubtype="0" fill="hold" nodeType="withEffect">
                                  <p:stCondLst>
                                    <p:cond delay="0"/>
                                  </p:stCondLst>
                                  <p:childTnLst>
                                    <p:set>
                                      <p:cBhvr>
                                        <p:cTn id="49" dur="1" fill="hold">
                                          <p:stCondLst>
                                            <p:cond delay="0"/>
                                          </p:stCondLst>
                                        </p:cTn>
                                        <p:tgtEl>
                                          <p:spTgt spid="337"/>
                                        </p:tgtEl>
                                        <p:attrNameLst>
                                          <p:attrName>style.visibility</p:attrName>
                                        </p:attrNameLst>
                                      </p:cBhvr>
                                      <p:to>
                                        <p:strVal val="visible"/>
                                      </p:to>
                                    </p:set>
                                    <p:animEffect transition="in" filter="fade">
                                      <p:cBhvr>
                                        <p:cTn id="50" dur="2000"/>
                                        <p:tgtEl>
                                          <p:spTgt spid="337"/>
                                        </p:tgtEl>
                                      </p:cBhvr>
                                    </p:animEffect>
                                  </p:childTnLst>
                                </p:cTn>
                              </p:par>
                              <p:par>
                                <p:cTn id="51" presetID="10" presetClass="entr" presetSubtype="0" fill="hold" nodeType="withEffect">
                                  <p:stCondLst>
                                    <p:cond delay="0"/>
                                  </p:stCondLst>
                                  <p:childTnLst>
                                    <p:set>
                                      <p:cBhvr>
                                        <p:cTn id="52" dur="1" fill="hold">
                                          <p:stCondLst>
                                            <p:cond delay="0"/>
                                          </p:stCondLst>
                                        </p:cTn>
                                        <p:tgtEl>
                                          <p:spTgt spid="338"/>
                                        </p:tgtEl>
                                        <p:attrNameLst>
                                          <p:attrName>style.visibility</p:attrName>
                                        </p:attrNameLst>
                                      </p:cBhvr>
                                      <p:to>
                                        <p:strVal val="visible"/>
                                      </p:to>
                                    </p:set>
                                    <p:animEffect transition="in" filter="fade">
                                      <p:cBhvr>
                                        <p:cTn id="53" dur="2000"/>
                                        <p:tgtEl>
                                          <p:spTgt spid="33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345"/>
                                        </p:tgtEl>
                                        <p:attrNameLst>
                                          <p:attrName>style.visibility</p:attrName>
                                        </p:attrNameLst>
                                      </p:cBhvr>
                                      <p:to>
                                        <p:strVal val="visible"/>
                                      </p:to>
                                    </p:set>
                                    <p:animEffect transition="in" filter="fade">
                                      <p:cBhvr>
                                        <p:cTn id="57" dur="2000"/>
                                        <p:tgtEl>
                                          <p:spTgt spid="345"/>
                                        </p:tgtEl>
                                      </p:cBhvr>
                                    </p:animEffect>
                                  </p:childTnLst>
                                </p:cTn>
                              </p:par>
                            </p:childTnLst>
                          </p:cTn>
                        </p:par>
                        <p:par>
                          <p:cTn id="58" fill="hold">
                            <p:stCondLst>
                              <p:cond delay="4000"/>
                            </p:stCondLst>
                            <p:childTnLst>
                              <p:par>
                                <p:cTn id="59" presetID="10" presetClass="entr" presetSubtype="0" fill="hold" nodeType="afterEffect">
                                  <p:stCondLst>
                                    <p:cond delay="2000"/>
                                  </p:stCondLst>
                                  <p:childTnLst>
                                    <p:set>
                                      <p:cBhvr>
                                        <p:cTn id="60" dur="1" fill="hold">
                                          <p:stCondLst>
                                            <p:cond delay="0"/>
                                          </p:stCondLst>
                                        </p:cTn>
                                        <p:tgtEl>
                                          <p:spTgt spid="341"/>
                                        </p:tgtEl>
                                        <p:attrNameLst>
                                          <p:attrName>style.visibility</p:attrName>
                                        </p:attrNameLst>
                                      </p:cBhvr>
                                      <p:to>
                                        <p:strVal val="visible"/>
                                      </p:to>
                                    </p:set>
                                    <p:animEffect transition="in" filter="fade">
                                      <p:cBhvr>
                                        <p:cTn id="61" dur="2000"/>
                                        <p:tgtEl>
                                          <p:spTgt spid="3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6"/>
                                        </p:tgtEl>
                                        <p:attrNameLst>
                                          <p:attrName>style.visibility</p:attrName>
                                        </p:attrNameLst>
                                      </p:cBhvr>
                                      <p:to>
                                        <p:strVal val="visible"/>
                                      </p:to>
                                    </p:set>
                                    <p:animEffect transition="in" filter="fade">
                                      <p:cBhvr>
                                        <p:cTn id="66" dur="5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ctrTitle"/>
          </p:nvPr>
        </p:nvSpPr>
        <p:spPr>
          <a:xfrm>
            <a:off x="656821" y="855519"/>
            <a:ext cx="10803600" cy="931500"/>
          </a:xfrm>
          <a:prstGeom prst="rect">
            <a:avLst/>
          </a:prstGeom>
          <a:noFill/>
          <a:ln w="9525" cap="flat" cmpd="sng">
            <a:solidFill>
              <a:schemeClr val="dk1"/>
            </a:solidFill>
            <a:prstDash val="dashDot"/>
            <a:round/>
            <a:headEnd type="none" w="sm" len="sm"/>
            <a:tailEnd type="none" w="sm" len="sm"/>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600"/>
              <a:buFont typeface="Calibri"/>
              <a:buNone/>
            </a:pPr>
            <a:r>
              <a:rPr lang="fr-FR" sz="1600" b="0" i="1" u="sng" strike="noStrike" cap="none">
                <a:solidFill>
                  <a:schemeClr val="dk1"/>
                </a:solidFill>
                <a:latin typeface="Calibri"/>
                <a:ea typeface="Calibri"/>
                <a:cs typeface="Calibri"/>
                <a:sym typeface="Calibri"/>
              </a:rPr>
              <a:t>Un exemple de problème de comparaison d’états :</a:t>
            </a:r>
            <a:r>
              <a:rPr lang="fr-FR" sz="1600" b="0" i="0" u="none" strike="noStrike" cap="none">
                <a:solidFill>
                  <a:schemeClr val="dk1"/>
                </a:solidFill>
                <a:latin typeface="Calibri"/>
                <a:ea typeface="Calibri"/>
                <a:cs typeface="Calibri"/>
                <a:sym typeface="Calibri"/>
              </a:rPr>
              <a:t/>
            </a:r>
            <a:br>
              <a:rPr lang="fr-FR" sz="1600" b="0" i="0" u="none" strike="noStrike" cap="none">
                <a:solidFill>
                  <a:schemeClr val="dk1"/>
                </a:solidFill>
                <a:latin typeface="Calibri"/>
                <a:ea typeface="Calibri"/>
                <a:cs typeface="Calibri"/>
                <a:sym typeface="Calibri"/>
              </a:rPr>
            </a:br>
            <a:r>
              <a:rPr lang="fr-FR" sz="1600" b="0" i="0" u="none" strike="noStrike" cap="none">
                <a:solidFill>
                  <a:schemeClr val="dk1"/>
                </a:solidFill>
                <a:latin typeface="Calibri"/>
                <a:ea typeface="Calibri"/>
                <a:cs typeface="Calibri"/>
                <a:sym typeface="Calibri"/>
              </a:rPr>
              <a:t/>
            </a:r>
            <a:br>
              <a:rPr lang="fr-FR" sz="1600" b="0" i="0" u="none" strike="noStrike" cap="none">
                <a:solidFill>
                  <a:schemeClr val="dk1"/>
                </a:solidFill>
                <a:latin typeface="Calibri"/>
                <a:ea typeface="Calibri"/>
                <a:cs typeface="Calibri"/>
                <a:sym typeface="Calibri"/>
              </a:rPr>
            </a:br>
            <a:r>
              <a:rPr lang="fr-FR" sz="1600" b="0" i="1" u="none" strike="noStrike" cap="none">
                <a:solidFill>
                  <a:schemeClr val="dk1"/>
                </a:solidFill>
                <a:latin typeface="Calibri"/>
                <a:ea typeface="Calibri"/>
                <a:cs typeface="Calibri"/>
                <a:sym typeface="Calibri"/>
              </a:rPr>
              <a:t>Pendant les championnats du monde d’haltérophilie, l’équipe de Russie a soulevé au total 2 327 kg. L’équipe de Turquie a soulevé 137 kg de moins. Combien de kg l’équipe turque a-t-elle soulevé ?</a:t>
            </a:r>
            <a:endParaRPr sz="1600" b="0" i="1" u="none" strike="noStrike" cap="none">
              <a:solidFill>
                <a:schemeClr val="dk1"/>
              </a:solidFill>
              <a:latin typeface="Calibri"/>
              <a:ea typeface="Calibri"/>
              <a:cs typeface="Calibri"/>
              <a:sym typeface="Calibri"/>
            </a:endParaRPr>
          </a:p>
        </p:txBody>
      </p:sp>
      <p:sp>
        <p:nvSpPr>
          <p:cNvPr id="352" name="Google Shape;352;p51"/>
          <p:cNvSpPr txBox="1"/>
          <p:nvPr/>
        </p:nvSpPr>
        <p:spPr>
          <a:xfrm>
            <a:off x="656820" y="2652060"/>
            <a:ext cx="3361500" cy="6462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b="0" i="0" u="none" strike="noStrike" cap="none">
                <a:solidFill>
                  <a:schemeClr val="lt1"/>
                </a:solidFill>
                <a:latin typeface="Calibri"/>
                <a:ea typeface="Calibri"/>
                <a:cs typeface="Calibri"/>
                <a:sym typeface="Calibri"/>
              </a:rPr>
              <a:t>1. Je représente la première information dont je dispose.</a:t>
            </a:r>
            <a:endParaRPr sz="1800">
              <a:solidFill>
                <a:schemeClr val="lt1"/>
              </a:solidFill>
              <a:latin typeface="Calibri"/>
              <a:ea typeface="Calibri"/>
              <a:cs typeface="Calibri"/>
              <a:sym typeface="Calibri"/>
            </a:endParaRPr>
          </a:p>
        </p:txBody>
      </p:sp>
      <p:sp>
        <p:nvSpPr>
          <p:cNvPr id="353" name="Google Shape;353;p51"/>
          <p:cNvSpPr txBox="1"/>
          <p:nvPr/>
        </p:nvSpPr>
        <p:spPr>
          <a:xfrm>
            <a:off x="5864577" y="2421228"/>
            <a:ext cx="1841700" cy="4155000"/>
          </a:xfrm>
          <a:prstGeom prst="rect">
            <a:avLst/>
          </a:prstGeom>
          <a:noFill/>
          <a:ln w="762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fr-FR" sz="2400">
                <a:solidFill>
                  <a:schemeClr val="dk1"/>
                </a:solidFill>
                <a:latin typeface="Calibri"/>
                <a:ea typeface="Calibri"/>
                <a:cs typeface="Calibri"/>
                <a:sym typeface="Calibri"/>
              </a:rPr>
              <a:t>info 1  </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54" name="Google Shape;354;p51"/>
          <p:cNvSpPr txBox="1"/>
          <p:nvPr/>
        </p:nvSpPr>
        <p:spPr>
          <a:xfrm>
            <a:off x="656819" y="3400721"/>
            <a:ext cx="3361500" cy="12003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2. Je la compare à la deuxième information. </a:t>
            </a:r>
            <a:endParaRPr sz="1800">
              <a:solidFill>
                <a:schemeClr val="lt1"/>
              </a:solidFill>
              <a:latin typeface="Calibri"/>
              <a:ea typeface="Calibri"/>
              <a:cs typeface="Calibri"/>
              <a:sym typeface="Calibri"/>
            </a:endParaRPr>
          </a:p>
        </p:txBody>
      </p:sp>
      <p:sp>
        <p:nvSpPr>
          <p:cNvPr id="355" name="Google Shape;355;p51"/>
          <p:cNvSpPr txBox="1"/>
          <p:nvPr/>
        </p:nvSpPr>
        <p:spPr>
          <a:xfrm>
            <a:off x="7974567" y="3169395"/>
            <a:ext cx="1841700" cy="3416400"/>
          </a:xfrm>
          <a:prstGeom prst="rect">
            <a:avLst/>
          </a:prstGeom>
          <a:noFill/>
          <a:ln w="762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info 2</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56" name="Google Shape;356;p51"/>
          <p:cNvSpPr txBox="1"/>
          <p:nvPr/>
        </p:nvSpPr>
        <p:spPr>
          <a:xfrm>
            <a:off x="656818" y="4646705"/>
            <a:ext cx="3361500" cy="923400"/>
          </a:xfrm>
          <a:prstGeom prst="rect">
            <a:avLst/>
          </a:pr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3. La troisième information, me permet de connaître l’écart entre les deux « états ». </a:t>
            </a:r>
            <a:endParaRPr sz="1800">
              <a:solidFill>
                <a:schemeClr val="lt1"/>
              </a:solidFill>
              <a:latin typeface="Calibri"/>
              <a:ea typeface="Calibri"/>
              <a:cs typeface="Calibri"/>
              <a:sym typeface="Calibri"/>
            </a:endParaRPr>
          </a:p>
        </p:txBody>
      </p:sp>
      <p:cxnSp>
        <p:nvCxnSpPr>
          <p:cNvPr id="357" name="Google Shape;357;p51"/>
          <p:cNvCxnSpPr/>
          <p:nvPr/>
        </p:nvCxnSpPr>
        <p:spPr>
          <a:xfrm>
            <a:off x="7974567" y="2421228"/>
            <a:ext cx="0" cy="748200"/>
          </a:xfrm>
          <a:prstGeom prst="straightConnector1">
            <a:avLst/>
          </a:prstGeom>
          <a:noFill/>
          <a:ln w="76200" cap="flat" cmpd="sng">
            <a:solidFill>
              <a:srgbClr val="00B050"/>
            </a:solidFill>
            <a:prstDash val="solid"/>
            <a:miter lim="800000"/>
            <a:headEnd type="none" w="med" len="med"/>
            <a:tailEnd type="triangle" w="med" len="med"/>
          </a:ln>
        </p:spPr>
      </p:cxnSp>
      <p:sp>
        <p:nvSpPr>
          <p:cNvPr id="358" name="Google Shape;358;p51"/>
          <p:cNvSpPr txBox="1"/>
          <p:nvPr/>
        </p:nvSpPr>
        <p:spPr>
          <a:xfrm>
            <a:off x="8172450" y="2421225"/>
            <a:ext cx="1643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différence</a:t>
            </a:r>
            <a:endParaRPr sz="2400">
              <a:solidFill>
                <a:schemeClr val="dk1"/>
              </a:solidFill>
              <a:latin typeface="Calibri"/>
              <a:ea typeface="Calibri"/>
              <a:cs typeface="Calibri"/>
              <a:sym typeface="Calibri"/>
            </a:endParaRPr>
          </a:p>
        </p:txBody>
      </p:sp>
      <p:sp>
        <p:nvSpPr>
          <p:cNvPr id="359" name="Google Shape;359;p51"/>
          <p:cNvSpPr txBox="1"/>
          <p:nvPr/>
        </p:nvSpPr>
        <p:spPr>
          <a:xfrm>
            <a:off x="4183884" y="152531"/>
            <a:ext cx="4931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a:solidFill>
                  <a:schemeClr val="dk1"/>
                </a:solidFill>
                <a:latin typeface="Calibri"/>
                <a:ea typeface="Calibri"/>
                <a:cs typeface="Calibri"/>
                <a:sym typeface="Calibri"/>
              </a:rPr>
              <a:t>Les problèmes de comparaison d’états.</a:t>
            </a:r>
            <a:endParaRPr sz="1800" b="1">
              <a:solidFill>
                <a:schemeClr val="dk1"/>
              </a:solidFill>
              <a:latin typeface="Calibri"/>
              <a:ea typeface="Calibri"/>
              <a:cs typeface="Calibri"/>
              <a:sym typeface="Calibri"/>
            </a:endParaRPr>
          </a:p>
        </p:txBody>
      </p:sp>
      <p:sp>
        <p:nvSpPr>
          <p:cNvPr id="360" name="Google Shape;360;p51"/>
          <p:cNvSpPr txBox="1"/>
          <p:nvPr/>
        </p:nvSpPr>
        <p:spPr>
          <a:xfrm>
            <a:off x="656820" y="1966776"/>
            <a:ext cx="6087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i="1" u="sng">
                <a:solidFill>
                  <a:schemeClr val="dk1"/>
                </a:solidFill>
                <a:latin typeface="Calibri"/>
                <a:ea typeface="Calibri"/>
                <a:cs typeface="Calibri"/>
                <a:sym typeface="Calibri"/>
              </a:rPr>
              <a:t>Une procédure possible pour résoudre ce type de problème :</a:t>
            </a:r>
            <a:endParaRPr sz="1800" i="1" u="sng">
              <a:solidFill>
                <a:schemeClr val="dk1"/>
              </a:solidFill>
              <a:latin typeface="Calibri"/>
              <a:ea typeface="Calibri"/>
              <a:cs typeface="Calibri"/>
              <a:sym typeface="Calibri"/>
            </a:endParaRPr>
          </a:p>
        </p:txBody>
      </p:sp>
      <p:sp>
        <p:nvSpPr>
          <p:cNvPr id="361" name="Google Shape;361;p51"/>
          <p:cNvSpPr txBox="1"/>
          <p:nvPr/>
        </p:nvSpPr>
        <p:spPr>
          <a:xfrm>
            <a:off x="338874" y="5835013"/>
            <a:ext cx="52575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calcul</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phrase réponse</a:t>
            </a:r>
            <a:endParaRPr sz="2400">
              <a:solidFill>
                <a:schemeClr val="dk1"/>
              </a:solidFill>
              <a:latin typeface="Calibri"/>
              <a:ea typeface="Calibri"/>
              <a:cs typeface="Calibri"/>
              <a:sym typeface="Calibri"/>
            </a:endParaRPr>
          </a:p>
        </p:txBody>
      </p:sp>
      <p:cxnSp>
        <p:nvCxnSpPr>
          <p:cNvPr id="362" name="Google Shape;362;p51"/>
          <p:cNvCxnSpPr/>
          <p:nvPr/>
        </p:nvCxnSpPr>
        <p:spPr>
          <a:xfrm>
            <a:off x="6104965" y="1519518"/>
            <a:ext cx="2716200" cy="0"/>
          </a:xfrm>
          <a:prstGeom prst="straightConnector1">
            <a:avLst/>
          </a:prstGeom>
          <a:noFill/>
          <a:ln w="63500" cap="flat" cmpd="sng">
            <a:solidFill>
              <a:schemeClr val="accent1"/>
            </a:solidFill>
            <a:prstDash val="solid"/>
            <a:miter lim="800000"/>
            <a:headEnd type="none" w="sm" len="sm"/>
            <a:tailEnd type="none" w="sm" len="sm"/>
          </a:ln>
        </p:spPr>
      </p:cxnSp>
      <p:cxnSp>
        <p:nvCxnSpPr>
          <p:cNvPr id="363" name="Google Shape;363;p51"/>
          <p:cNvCxnSpPr/>
          <p:nvPr/>
        </p:nvCxnSpPr>
        <p:spPr>
          <a:xfrm>
            <a:off x="8969188" y="1519518"/>
            <a:ext cx="2353200" cy="0"/>
          </a:xfrm>
          <a:prstGeom prst="straightConnector1">
            <a:avLst/>
          </a:prstGeom>
          <a:noFill/>
          <a:ln w="38100" cap="flat" cmpd="sng">
            <a:solidFill>
              <a:srgbClr val="C00000"/>
            </a:solidFill>
            <a:prstDash val="solid"/>
            <a:miter lim="800000"/>
            <a:headEnd type="none" w="sm" len="sm"/>
            <a:tailEnd type="none" w="sm" len="sm"/>
          </a:ln>
        </p:spPr>
      </p:cxnSp>
      <p:cxnSp>
        <p:nvCxnSpPr>
          <p:cNvPr id="364" name="Google Shape;364;p51"/>
          <p:cNvCxnSpPr/>
          <p:nvPr/>
        </p:nvCxnSpPr>
        <p:spPr>
          <a:xfrm rot="10800000" flipH="1">
            <a:off x="1600200" y="1701762"/>
            <a:ext cx="461700" cy="9000"/>
          </a:xfrm>
          <a:prstGeom prst="straightConnector1">
            <a:avLst/>
          </a:prstGeom>
          <a:noFill/>
          <a:ln w="38100" cap="flat" cmpd="sng">
            <a:solidFill>
              <a:srgbClr val="C00000"/>
            </a:solidFill>
            <a:prstDash val="solid"/>
            <a:miter lim="800000"/>
            <a:headEnd type="none" w="sm" len="sm"/>
            <a:tailEnd type="none" w="sm" len="sm"/>
          </a:ln>
        </p:spPr>
      </p:cxnSp>
      <p:cxnSp>
        <p:nvCxnSpPr>
          <p:cNvPr id="365" name="Google Shape;365;p51"/>
          <p:cNvCxnSpPr/>
          <p:nvPr/>
        </p:nvCxnSpPr>
        <p:spPr>
          <a:xfrm rot="10800000" flipH="1">
            <a:off x="811306" y="1719288"/>
            <a:ext cx="461700" cy="9000"/>
          </a:xfrm>
          <a:prstGeom prst="straightConnector1">
            <a:avLst/>
          </a:prstGeom>
          <a:noFill/>
          <a:ln w="38100" cap="flat" cmpd="sng">
            <a:solidFill>
              <a:srgbClr val="00B050"/>
            </a:solidFill>
            <a:prstDash val="solid"/>
            <a:miter lim="800000"/>
            <a:headEnd type="none" w="sm" len="sm"/>
            <a:tailEnd type="none" w="sm" len="sm"/>
          </a:ln>
        </p:spPr>
      </p:cxnSp>
      <p:sp>
        <p:nvSpPr>
          <p:cNvPr id="366" name="Google Shape;366;p51"/>
          <p:cNvSpPr txBox="1"/>
          <p:nvPr/>
        </p:nvSpPr>
        <p:spPr>
          <a:xfrm>
            <a:off x="10354235" y="5983941"/>
            <a:ext cx="1106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Type </a:t>
            </a:r>
            <a:r>
              <a:rPr lang="fr-FR" sz="1800" dirty="0" smtClean="0">
                <a:solidFill>
                  <a:schemeClr val="dk1"/>
                </a:solidFill>
                <a:latin typeface="Calibri"/>
                <a:ea typeface="Calibri"/>
                <a:cs typeface="Calibri"/>
                <a:sym typeface="Calibri"/>
              </a:rPr>
              <a:t>3.2</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2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20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
                                        </p:tgtEl>
                                        <p:attrNameLst>
                                          <p:attrName>style.visibility</p:attrName>
                                        </p:attrNameLst>
                                      </p:cBhvr>
                                      <p:to>
                                        <p:strVal val="visible"/>
                                      </p:to>
                                    </p:set>
                                    <p:animEffect transition="in" filter="fade">
                                      <p:cBhvr>
                                        <p:cTn id="17" dur="2000"/>
                                        <p:tgtEl>
                                          <p:spTgt spid="3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2"/>
                                        </p:tgtEl>
                                        <p:attrNameLst>
                                          <p:attrName>style.visibility</p:attrName>
                                        </p:attrNameLst>
                                      </p:cBhvr>
                                      <p:to>
                                        <p:strVal val="visible"/>
                                      </p:to>
                                    </p:set>
                                    <p:animEffect transition="in" filter="fade">
                                      <p:cBhvr>
                                        <p:cTn id="22" dur="2000"/>
                                        <p:tgtEl>
                                          <p:spTgt spid="352"/>
                                        </p:tgtEl>
                                      </p:cBhvr>
                                    </p:animEffect>
                                  </p:childTnLst>
                                </p:cTn>
                              </p:par>
                              <p:par>
                                <p:cTn id="23" presetID="10" presetClass="entr" presetSubtype="0" fill="hold" nodeType="withEffect">
                                  <p:stCondLst>
                                    <p:cond delay="0"/>
                                  </p:stCondLst>
                                  <p:childTnLst>
                                    <p:set>
                                      <p:cBhvr>
                                        <p:cTn id="24" dur="1" fill="hold">
                                          <p:stCondLst>
                                            <p:cond delay="0"/>
                                          </p:stCondLst>
                                        </p:cTn>
                                        <p:tgtEl>
                                          <p:spTgt spid="353"/>
                                        </p:tgtEl>
                                        <p:attrNameLst>
                                          <p:attrName>style.visibility</p:attrName>
                                        </p:attrNameLst>
                                      </p:cBhvr>
                                      <p:to>
                                        <p:strVal val="visible"/>
                                      </p:to>
                                    </p:set>
                                    <p:animEffect transition="in" filter="fade">
                                      <p:cBhvr>
                                        <p:cTn id="25" dur="2000"/>
                                        <p:tgtEl>
                                          <p:spTgt spid="353"/>
                                        </p:tgtEl>
                                      </p:cBhvr>
                                    </p:animEffect>
                                  </p:childTnLst>
                                </p:cTn>
                              </p:par>
                              <p:par>
                                <p:cTn id="26" presetID="10" presetClass="entr" presetSubtype="0" fill="hold" nodeType="withEffect">
                                  <p:stCondLst>
                                    <p:cond delay="0"/>
                                  </p:stCondLst>
                                  <p:childTnLst>
                                    <p:set>
                                      <p:cBhvr>
                                        <p:cTn id="27" dur="1" fill="hold">
                                          <p:stCondLst>
                                            <p:cond delay="0"/>
                                          </p:stCondLst>
                                        </p:cTn>
                                        <p:tgtEl>
                                          <p:spTgt spid="362"/>
                                        </p:tgtEl>
                                        <p:attrNameLst>
                                          <p:attrName>style.visibility</p:attrName>
                                        </p:attrNameLst>
                                      </p:cBhvr>
                                      <p:to>
                                        <p:strVal val="visible"/>
                                      </p:to>
                                    </p:set>
                                    <p:animEffect transition="in" filter="fade">
                                      <p:cBhvr>
                                        <p:cTn id="28" dur="2000"/>
                                        <p:tgtEl>
                                          <p:spTgt spid="3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4"/>
                                        </p:tgtEl>
                                        <p:attrNameLst>
                                          <p:attrName>style.visibility</p:attrName>
                                        </p:attrNameLst>
                                      </p:cBhvr>
                                      <p:to>
                                        <p:strVal val="visible"/>
                                      </p:to>
                                    </p:set>
                                    <p:animEffect transition="in" filter="fade">
                                      <p:cBhvr>
                                        <p:cTn id="33" dur="2000"/>
                                        <p:tgtEl>
                                          <p:spTgt spid="354"/>
                                        </p:tgtEl>
                                      </p:cBhvr>
                                    </p:animEffect>
                                  </p:childTnLst>
                                </p:cTn>
                              </p:par>
                              <p:par>
                                <p:cTn id="34" presetID="10" presetClass="entr" presetSubtype="0" fill="hold" nodeType="withEffect">
                                  <p:stCondLst>
                                    <p:cond delay="0"/>
                                  </p:stCondLst>
                                  <p:childTnLst>
                                    <p:set>
                                      <p:cBhvr>
                                        <p:cTn id="35" dur="1" fill="hold">
                                          <p:stCondLst>
                                            <p:cond delay="0"/>
                                          </p:stCondLst>
                                        </p:cTn>
                                        <p:tgtEl>
                                          <p:spTgt spid="355"/>
                                        </p:tgtEl>
                                        <p:attrNameLst>
                                          <p:attrName>style.visibility</p:attrName>
                                        </p:attrNameLst>
                                      </p:cBhvr>
                                      <p:to>
                                        <p:strVal val="visible"/>
                                      </p:to>
                                    </p:set>
                                    <p:animEffect transition="in" filter="fade">
                                      <p:cBhvr>
                                        <p:cTn id="36" dur="2000"/>
                                        <p:tgtEl>
                                          <p:spTgt spid="355"/>
                                        </p:tgtEl>
                                      </p:cBhvr>
                                    </p:animEffect>
                                  </p:childTnLst>
                                </p:cTn>
                              </p:par>
                              <p:par>
                                <p:cTn id="37" presetID="10" presetClass="entr" presetSubtype="0" fill="hold" nodeType="withEffect">
                                  <p:stCondLst>
                                    <p:cond delay="0"/>
                                  </p:stCondLst>
                                  <p:childTnLst>
                                    <p:set>
                                      <p:cBhvr>
                                        <p:cTn id="38" dur="1" fill="hold">
                                          <p:stCondLst>
                                            <p:cond delay="0"/>
                                          </p:stCondLst>
                                        </p:cTn>
                                        <p:tgtEl>
                                          <p:spTgt spid="363"/>
                                        </p:tgtEl>
                                        <p:attrNameLst>
                                          <p:attrName>style.visibility</p:attrName>
                                        </p:attrNameLst>
                                      </p:cBhvr>
                                      <p:to>
                                        <p:strVal val="visible"/>
                                      </p:to>
                                    </p:set>
                                    <p:animEffect transition="in" filter="fade">
                                      <p:cBhvr>
                                        <p:cTn id="39" dur="2000"/>
                                        <p:tgtEl>
                                          <p:spTgt spid="363"/>
                                        </p:tgtEl>
                                      </p:cBhvr>
                                    </p:animEffect>
                                  </p:childTnLst>
                                </p:cTn>
                              </p:par>
                              <p:par>
                                <p:cTn id="40" presetID="10" presetClass="entr" presetSubtype="0" fill="hold" nodeType="withEffect">
                                  <p:stCondLst>
                                    <p:cond delay="0"/>
                                  </p:stCondLst>
                                  <p:childTnLst>
                                    <p:set>
                                      <p:cBhvr>
                                        <p:cTn id="41" dur="1" fill="hold">
                                          <p:stCondLst>
                                            <p:cond delay="0"/>
                                          </p:stCondLst>
                                        </p:cTn>
                                        <p:tgtEl>
                                          <p:spTgt spid="364"/>
                                        </p:tgtEl>
                                        <p:attrNameLst>
                                          <p:attrName>style.visibility</p:attrName>
                                        </p:attrNameLst>
                                      </p:cBhvr>
                                      <p:to>
                                        <p:strVal val="visible"/>
                                      </p:to>
                                    </p:set>
                                    <p:animEffect transition="in" filter="fade">
                                      <p:cBhvr>
                                        <p:cTn id="42" dur="2000"/>
                                        <p:tgtEl>
                                          <p:spTgt spid="3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6"/>
                                        </p:tgtEl>
                                        <p:attrNameLst>
                                          <p:attrName>style.visibility</p:attrName>
                                        </p:attrNameLst>
                                      </p:cBhvr>
                                      <p:to>
                                        <p:strVal val="visible"/>
                                      </p:to>
                                    </p:set>
                                    <p:animEffect transition="in" filter="fade">
                                      <p:cBhvr>
                                        <p:cTn id="47" dur="2000"/>
                                        <p:tgtEl>
                                          <p:spTgt spid="356"/>
                                        </p:tgtEl>
                                      </p:cBhvr>
                                    </p:animEffect>
                                  </p:childTnLst>
                                </p:cTn>
                              </p:par>
                              <p:par>
                                <p:cTn id="48" presetID="10" presetClass="entr" presetSubtype="0" fill="hold" nodeType="withEffect">
                                  <p:stCondLst>
                                    <p:cond delay="0"/>
                                  </p:stCondLst>
                                  <p:childTnLst>
                                    <p:set>
                                      <p:cBhvr>
                                        <p:cTn id="49" dur="1" fill="hold">
                                          <p:stCondLst>
                                            <p:cond delay="0"/>
                                          </p:stCondLst>
                                        </p:cTn>
                                        <p:tgtEl>
                                          <p:spTgt spid="357"/>
                                        </p:tgtEl>
                                        <p:attrNameLst>
                                          <p:attrName>style.visibility</p:attrName>
                                        </p:attrNameLst>
                                      </p:cBhvr>
                                      <p:to>
                                        <p:strVal val="visible"/>
                                      </p:to>
                                    </p:set>
                                    <p:animEffect transition="in" filter="fade">
                                      <p:cBhvr>
                                        <p:cTn id="50" dur="2000"/>
                                        <p:tgtEl>
                                          <p:spTgt spid="357"/>
                                        </p:tgtEl>
                                      </p:cBhvr>
                                    </p:animEffect>
                                  </p:childTnLst>
                                </p:cTn>
                              </p:par>
                              <p:par>
                                <p:cTn id="51" presetID="10" presetClass="entr" presetSubtype="0" fill="hold" nodeType="withEffect">
                                  <p:stCondLst>
                                    <p:cond delay="0"/>
                                  </p:stCondLst>
                                  <p:childTnLst>
                                    <p:set>
                                      <p:cBhvr>
                                        <p:cTn id="52" dur="1" fill="hold">
                                          <p:stCondLst>
                                            <p:cond delay="0"/>
                                          </p:stCondLst>
                                        </p:cTn>
                                        <p:tgtEl>
                                          <p:spTgt spid="358"/>
                                        </p:tgtEl>
                                        <p:attrNameLst>
                                          <p:attrName>style.visibility</p:attrName>
                                        </p:attrNameLst>
                                      </p:cBhvr>
                                      <p:to>
                                        <p:strVal val="visible"/>
                                      </p:to>
                                    </p:set>
                                    <p:animEffect transition="in" filter="fade">
                                      <p:cBhvr>
                                        <p:cTn id="53" dur="2000"/>
                                        <p:tgtEl>
                                          <p:spTgt spid="35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365"/>
                                        </p:tgtEl>
                                        <p:attrNameLst>
                                          <p:attrName>style.visibility</p:attrName>
                                        </p:attrNameLst>
                                      </p:cBhvr>
                                      <p:to>
                                        <p:strVal val="visible"/>
                                      </p:to>
                                    </p:set>
                                    <p:animEffect transition="in" filter="fade">
                                      <p:cBhvr>
                                        <p:cTn id="57" dur="2000"/>
                                        <p:tgtEl>
                                          <p:spTgt spid="365"/>
                                        </p:tgtEl>
                                      </p:cBhvr>
                                    </p:animEffect>
                                  </p:childTnLst>
                                </p:cTn>
                              </p:par>
                            </p:childTnLst>
                          </p:cTn>
                        </p:par>
                        <p:par>
                          <p:cTn id="58" fill="hold">
                            <p:stCondLst>
                              <p:cond delay="4000"/>
                            </p:stCondLst>
                            <p:childTnLst>
                              <p:par>
                                <p:cTn id="59" presetID="10" presetClass="entr" presetSubtype="0" fill="hold" nodeType="afterEffect">
                                  <p:stCondLst>
                                    <p:cond delay="2000"/>
                                  </p:stCondLst>
                                  <p:childTnLst>
                                    <p:set>
                                      <p:cBhvr>
                                        <p:cTn id="60" dur="1" fill="hold">
                                          <p:stCondLst>
                                            <p:cond delay="0"/>
                                          </p:stCondLst>
                                        </p:cTn>
                                        <p:tgtEl>
                                          <p:spTgt spid="361"/>
                                        </p:tgtEl>
                                        <p:attrNameLst>
                                          <p:attrName>style.visibility</p:attrName>
                                        </p:attrNameLst>
                                      </p:cBhvr>
                                      <p:to>
                                        <p:strVal val="visible"/>
                                      </p:to>
                                    </p:set>
                                    <p:animEffect transition="in" filter="fade">
                                      <p:cBhvr>
                                        <p:cTn id="61" dur="2000"/>
                                        <p:tgtEl>
                                          <p:spTgt spid="36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66"/>
                                        </p:tgtEl>
                                        <p:attrNameLst>
                                          <p:attrName>style.visibility</p:attrName>
                                        </p:attrNameLst>
                                      </p:cBhvr>
                                      <p:to>
                                        <p:strVal val="visible"/>
                                      </p:to>
                                    </p:set>
                                    <p:animEffect transition="in" filter="fade">
                                      <p:cBhvr>
                                        <p:cTn id="66" dur="5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2"/>
          <p:cNvSpPr txBox="1">
            <a:spLocks noGrp="1"/>
          </p:cNvSpPr>
          <p:nvPr>
            <p:ph type="ctrTitle"/>
          </p:nvPr>
        </p:nvSpPr>
        <p:spPr>
          <a:xfrm>
            <a:off x="656821" y="855519"/>
            <a:ext cx="10803467" cy="931398"/>
          </a:xfrm>
          <a:prstGeom prst="rect">
            <a:avLst/>
          </a:prstGeom>
          <a:noFill/>
          <a:ln w="9525" cap="flat" cmpd="sng">
            <a:solidFill>
              <a:schemeClr val="dk1"/>
            </a:solidFill>
            <a:prstDash val="dashDot"/>
            <a:round/>
            <a:headEnd type="none" w="sm" len="sm"/>
            <a:tailEnd type="none" w="sm" len="sm"/>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600"/>
              <a:buFont typeface="Calibri"/>
              <a:buNone/>
            </a:pPr>
            <a:r>
              <a:rPr lang="fr-FR" sz="1600" b="0" i="1" u="sng" strike="noStrike" cap="none">
                <a:solidFill>
                  <a:schemeClr val="dk1"/>
                </a:solidFill>
                <a:latin typeface="Calibri"/>
                <a:ea typeface="Calibri"/>
                <a:cs typeface="Calibri"/>
                <a:sym typeface="Calibri"/>
              </a:rPr>
              <a:t>Un autre exemple de problème de comparaison d’états :</a:t>
            </a:r>
            <a:r>
              <a:rPr lang="fr-FR" sz="1600" b="0" i="0" u="none" strike="noStrike" cap="none">
                <a:solidFill>
                  <a:schemeClr val="dk1"/>
                </a:solidFill>
                <a:latin typeface="Calibri"/>
                <a:ea typeface="Calibri"/>
                <a:cs typeface="Calibri"/>
                <a:sym typeface="Calibri"/>
              </a:rPr>
              <a:t/>
            </a:r>
            <a:br>
              <a:rPr lang="fr-FR" sz="1600" b="0" i="0" u="none" strike="noStrike" cap="none">
                <a:solidFill>
                  <a:schemeClr val="dk1"/>
                </a:solidFill>
                <a:latin typeface="Calibri"/>
                <a:ea typeface="Calibri"/>
                <a:cs typeface="Calibri"/>
                <a:sym typeface="Calibri"/>
              </a:rPr>
            </a:br>
            <a:r>
              <a:rPr lang="fr-FR" sz="1600" b="0" i="0" u="none" strike="noStrike" cap="none">
                <a:solidFill>
                  <a:schemeClr val="dk1"/>
                </a:solidFill>
                <a:latin typeface="Calibri"/>
                <a:ea typeface="Calibri"/>
                <a:cs typeface="Calibri"/>
                <a:sym typeface="Calibri"/>
              </a:rPr>
              <a:t/>
            </a:r>
            <a:br>
              <a:rPr lang="fr-FR" sz="1600" b="0" i="0" u="none" strike="noStrike" cap="none">
                <a:solidFill>
                  <a:schemeClr val="dk1"/>
                </a:solidFill>
                <a:latin typeface="Calibri"/>
                <a:ea typeface="Calibri"/>
                <a:cs typeface="Calibri"/>
                <a:sym typeface="Calibri"/>
              </a:rPr>
            </a:br>
            <a:r>
              <a:rPr lang="fr-FR" sz="1600" b="0" i="1" u="none" strike="noStrike" cap="none">
                <a:solidFill>
                  <a:schemeClr val="dk1"/>
                </a:solidFill>
                <a:latin typeface="Calibri"/>
                <a:ea typeface="Calibri"/>
                <a:cs typeface="Calibri"/>
                <a:sym typeface="Calibri"/>
              </a:rPr>
              <a:t>Un VTT coûte 394 € au magasin A. Il est 58 € moins cher qu’au magasin B. Quel est le prix du VTT au magasin B ?</a:t>
            </a:r>
            <a:endParaRPr sz="1600" b="0" i="1" u="none" strike="noStrike" cap="none">
              <a:solidFill>
                <a:schemeClr val="dk1"/>
              </a:solidFill>
              <a:latin typeface="Calibri"/>
              <a:ea typeface="Calibri"/>
              <a:cs typeface="Calibri"/>
              <a:sym typeface="Calibri"/>
            </a:endParaRPr>
          </a:p>
        </p:txBody>
      </p:sp>
      <p:sp>
        <p:nvSpPr>
          <p:cNvPr id="372" name="Google Shape;372;p52"/>
          <p:cNvSpPr txBox="1"/>
          <p:nvPr/>
        </p:nvSpPr>
        <p:spPr>
          <a:xfrm>
            <a:off x="656820" y="2652060"/>
            <a:ext cx="3361385" cy="646331"/>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1. Je représente la première information dont je dispose.</a:t>
            </a:r>
            <a:endParaRPr sz="1800">
              <a:solidFill>
                <a:schemeClr val="lt1"/>
              </a:solidFill>
              <a:latin typeface="Calibri"/>
              <a:ea typeface="Calibri"/>
              <a:cs typeface="Calibri"/>
              <a:sym typeface="Calibri"/>
            </a:endParaRPr>
          </a:p>
        </p:txBody>
      </p:sp>
      <p:sp>
        <p:nvSpPr>
          <p:cNvPr id="373" name="Google Shape;373;p52"/>
          <p:cNvSpPr txBox="1"/>
          <p:nvPr/>
        </p:nvSpPr>
        <p:spPr>
          <a:xfrm>
            <a:off x="5864577" y="3862386"/>
            <a:ext cx="1841679" cy="2677656"/>
          </a:xfrm>
          <a:prstGeom prst="rect">
            <a:avLst/>
          </a:prstGeom>
          <a:noFill/>
          <a:ln w="762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394 €</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fr-FR" sz="2400">
                <a:solidFill>
                  <a:schemeClr val="dk1"/>
                </a:solidFill>
                <a:latin typeface="Calibri"/>
                <a:ea typeface="Calibri"/>
                <a:cs typeface="Calibri"/>
                <a:sym typeface="Calibri"/>
              </a:rPr>
              <a:t>Magasin A</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4" name="Google Shape;374;p52"/>
          <p:cNvSpPr txBox="1"/>
          <p:nvPr/>
        </p:nvSpPr>
        <p:spPr>
          <a:xfrm>
            <a:off x="656819" y="3400721"/>
            <a:ext cx="3361385" cy="92333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2. Je la compare à la deuxième information. Dans ce cas, il est moins cher qu’au magasin B</a:t>
            </a:r>
            <a:endParaRPr sz="1800">
              <a:solidFill>
                <a:schemeClr val="lt1"/>
              </a:solidFill>
              <a:latin typeface="Calibri"/>
              <a:ea typeface="Calibri"/>
              <a:cs typeface="Calibri"/>
              <a:sym typeface="Calibri"/>
            </a:endParaRPr>
          </a:p>
        </p:txBody>
      </p:sp>
      <p:sp>
        <p:nvSpPr>
          <p:cNvPr id="375" name="Google Shape;375;p52"/>
          <p:cNvSpPr txBox="1"/>
          <p:nvPr/>
        </p:nvSpPr>
        <p:spPr>
          <a:xfrm>
            <a:off x="7930158" y="2753879"/>
            <a:ext cx="1841679" cy="3785652"/>
          </a:xfrm>
          <a:prstGeom prst="rect">
            <a:avLst/>
          </a:prstGeom>
          <a:noFill/>
          <a:ln w="762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fr-FR" sz="2400">
                <a:solidFill>
                  <a:schemeClr val="dk1"/>
                </a:solidFill>
                <a:latin typeface="Calibri"/>
                <a:ea typeface="Calibri"/>
                <a:cs typeface="Calibri"/>
                <a:sym typeface="Calibri"/>
              </a:rPr>
              <a:t>Magasin B</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6" name="Google Shape;376;p52"/>
          <p:cNvSpPr txBox="1"/>
          <p:nvPr/>
        </p:nvSpPr>
        <p:spPr>
          <a:xfrm>
            <a:off x="656818" y="4646705"/>
            <a:ext cx="3361385" cy="923330"/>
          </a:xfrm>
          <a:prstGeom prst="rect">
            <a:avLst/>
          </a:pr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3. La troisième information, me permet de connaître l’écart entre les deux « états ». </a:t>
            </a:r>
            <a:endParaRPr sz="1800">
              <a:solidFill>
                <a:schemeClr val="lt1"/>
              </a:solidFill>
              <a:latin typeface="Calibri"/>
              <a:ea typeface="Calibri"/>
              <a:cs typeface="Calibri"/>
              <a:sym typeface="Calibri"/>
            </a:endParaRPr>
          </a:p>
        </p:txBody>
      </p:sp>
      <p:cxnSp>
        <p:nvCxnSpPr>
          <p:cNvPr id="377" name="Google Shape;377;p52"/>
          <p:cNvCxnSpPr/>
          <p:nvPr/>
        </p:nvCxnSpPr>
        <p:spPr>
          <a:xfrm rot="10800000">
            <a:off x="7706256" y="2753879"/>
            <a:ext cx="1" cy="1079278"/>
          </a:xfrm>
          <a:prstGeom prst="straightConnector1">
            <a:avLst/>
          </a:prstGeom>
          <a:noFill/>
          <a:ln w="76200" cap="flat" cmpd="sng">
            <a:solidFill>
              <a:srgbClr val="00B050"/>
            </a:solidFill>
            <a:prstDash val="solid"/>
            <a:miter lim="800000"/>
            <a:headEnd type="none" w="med" len="med"/>
            <a:tailEnd type="triangle" w="med" len="med"/>
          </a:ln>
        </p:spPr>
      </p:cxnSp>
      <p:sp>
        <p:nvSpPr>
          <p:cNvPr id="378" name="Google Shape;378;p52"/>
          <p:cNvSpPr txBox="1"/>
          <p:nvPr/>
        </p:nvSpPr>
        <p:spPr>
          <a:xfrm>
            <a:off x="6352096" y="2910699"/>
            <a:ext cx="10858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58 €</a:t>
            </a:r>
            <a:endParaRPr sz="2400">
              <a:solidFill>
                <a:schemeClr val="dk1"/>
              </a:solidFill>
              <a:latin typeface="Calibri"/>
              <a:ea typeface="Calibri"/>
              <a:cs typeface="Calibri"/>
              <a:sym typeface="Calibri"/>
            </a:endParaRPr>
          </a:p>
        </p:txBody>
      </p:sp>
      <p:sp>
        <p:nvSpPr>
          <p:cNvPr id="379" name="Google Shape;379;p52"/>
          <p:cNvSpPr txBox="1"/>
          <p:nvPr/>
        </p:nvSpPr>
        <p:spPr>
          <a:xfrm>
            <a:off x="4183884" y="152531"/>
            <a:ext cx="493154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a:solidFill>
                  <a:schemeClr val="dk1"/>
                </a:solidFill>
                <a:latin typeface="Calibri"/>
                <a:ea typeface="Calibri"/>
                <a:cs typeface="Calibri"/>
                <a:sym typeface="Calibri"/>
              </a:rPr>
              <a:t>Les problèmes de comparaison d’états.</a:t>
            </a:r>
            <a:endParaRPr sz="1800" b="1">
              <a:solidFill>
                <a:schemeClr val="dk1"/>
              </a:solidFill>
              <a:latin typeface="Calibri"/>
              <a:ea typeface="Calibri"/>
              <a:cs typeface="Calibri"/>
              <a:sym typeface="Calibri"/>
            </a:endParaRPr>
          </a:p>
        </p:txBody>
      </p:sp>
      <p:sp>
        <p:nvSpPr>
          <p:cNvPr id="380" name="Google Shape;380;p52"/>
          <p:cNvSpPr txBox="1"/>
          <p:nvPr/>
        </p:nvSpPr>
        <p:spPr>
          <a:xfrm>
            <a:off x="656820" y="1966776"/>
            <a:ext cx="60868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i="1" u="sng">
                <a:solidFill>
                  <a:schemeClr val="dk1"/>
                </a:solidFill>
                <a:latin typeface="Calibri"/>
                <a:ea typeface="Calibri"/>
                <a:cs typeface="Calibri"/>
                <a:sym typeface="Calibri"/>
              </a:rPr>
              <a:t>Une procédure possible pour résoudre ce type de problème :</a:t>
            </a:r>
            <a:endParaRPr sz="1800" i="1" u="sng">
              <a:solidFill>
                <a:schemeClr val="dk1"/>
              </a:solidFill>
              <a:latin typeface="Calibri"/>
              <a:ea typeface="Calibri"/>
              <a:cs typeface="Calibri"/>
              <a:sym typeface="Calibri"/>
            </a:endParaRPr>
          </a:p>
        </p:txBody>
      </p:sp>
      <p:sp>
        <p:nvSpPr>
          <p:cNvPr id="381" name="Google Shape;381;p52"/>
          <p:cNvSpPr txBox="1"/>
          <p:nvPr/>
        </p:nvSpPr>
        <p:spPr>
          <a:xfrm>
            <a:off x="338874" y="5835013"/>
            <a:ext cx="525739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Au magasin B le VTT coûte  452 € .</a:t>
            </a:r>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394 + 58 = 452</a:t>
            </a:r>
            <a:endParaRPr sz="2400">
              <a:solidFill>
                <a:schemeClr val="dk1"/>
              </a:solidFill>
              <a:latin typeface="Calibri"/>
              <a:ea typeface="Calibri"/>
              <a:cs typeface="Calibri"/>
              <a:sym typeface="Calibri"/>
            </a:endParaRPr>
          </a:p>
        </p:txBody>
      </p:sp>
      <p:cxnSp>
        <p:nvCxnSpPr>
          <p:cNvPr id="382" name="Google Shape;382;p52"/>
          <p:cNvCxnSpPr/>
          <p:nvPr/>
        </p:nvCxnSpPr>
        <p:spPr>
          <a:xfrm>
            <a:off x="821361" y="1776975"/>
            <a:ext cx="2716306" cy="0"/>
          </a:xfrm>
          <a:prstGeom prst="straightConnector1">
            <a:avLst/>
          </a:prstGeom>
          <a:noFill/>
          <a:ln w="63500" cap="flat" cmpd="sng">
            <a:solidFill>
              <a:schemeClr val="accent1"/>
            </a:solidFill>
            <a:prstDash val="solid"/>
            <a:miter lim="800000"/>
            <a:headEnd type="none" w="sm" len="sm"/>
            <a:tailEnd type="none" w="sm" len="sm"/>
          </a:ln>
        </p:spPr>
      </p:cxnSp>
      <p:cxnSp>
        <p:nvCxnSpPr>
          <p:cNvPr id="383" name="Google Shape;383;p52"/>
          <p:cNvCxnSpPr/>
          <p:nvPr/>
        </p:nvCxnSpPr>
        <p:spPr>
          <a:xfrm rot="10800000" flipH="1">
            <a:off x="3537667" y="1786917"/>
            <a:ext cx="375427" cy="3505"/>
          </a:xfrm>
          <a:prstGeom prst="straightConnector1">
            <a:avLst/>
          </a:prstGeom>
          <a:noFill/>
          <a:ln w="38100" cap="flat" cmpd="sng">
            <a:solidFill>
              <a:srgbClr val="C00000"/>
            </a:solidFill>
            <a:prstDash val="solid"/>
            <a:miter lim="800000"/>
            <a:headEnd type="none" w="sm" len="sm"/>
            <a:tailEnd type="none" w="sm" len="sm"/>
          </a:ln>
        </p:spPr>
      </p:cxnSp>
      <p:cxnSp>
        <p:nvCxnSpPr>
          <p:cNvPr id="384" name="Google Shape;384;p52"/>
          <p:cNvCxnSpPr/>
          <p:nvPr/>
        </p:nvCxnSpPr>
        <p:spPr>
          <a:xfrm>
            <a:off x="4315960" y="1784188"/>
            <a:ext cx="2427739" cy="2729"/>
          </a:xfrm>
          <a:prstGeom prst="straightConnector1">
            <a:avLst/>
          </a:prstGeom>
          <a:noFill/>
          <a:ln w="38100" cap="flat" cmpd="sng">
            <a:solidFill>
              <a:srgbClr val="C00000"/>
            </a:solidFill>
            <a:prstDash val="solid"/>
            <a:miter lim="800000"/>
            <a:headEnd type="none" w="sm" len="sm"/>
            <a:tailEnd type="none" w="sm" len="sm"/>
          </a:ln>
        </p:spPr>
      </p:cxnSp>
      <p:cxnSp>
        <p:nvCxnSpPr>
          <p:cNvPr id="385" name="Google Shape;385;p52"/>
          <p:cNvCxnSpPr/>
          <p:nvPr/>
        </p:nvCxnSpPr>
        <p:spPr>
          <a:xfrm rot="10800000" flipH="1">
            <a:off x="3953042" y="1781458"/>
            <a:ext cx="461683" cy="8964"/>
          </a:xfrm>
          <a:prstGeom prst="straightConnector1">
            <a:avLst/>
          </a:prstGeom>
          <a:noFill/>
          <a:ln w="38100" cap="flat" cmpd="sng">
            <a:solidFill>
              <a:srgbClr val="00B050"/>
            </a:solidFill>
            <a:prstDash val="solid"/>
            <a:miter lim="800000"/>
            <a:headEnd type="none" w="sm" len="sm"/>
            <a:tailEnd type="none" w="sm" len="sm"/>
          </a:ln>
        </p:spPr>
      </p:cxnSp>
      <p:sp>
        <p:nvSpPr>
          <p:cNvPr id="386" name="Google Shape;386;p52"/>
          <p:cNvSpPr txBox="1"/>
          <p:nvPr/>
        </p:nvSpPr>
        <p:spPr>
          <a:xfrm>
            <a:off x="10354235" y="5983941"/>
            <a:ext cx="110605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Type </a:t>
            </a:r>
            <a:r>
              <a:rPr lang="fr-FR" sz="1800" dirty="0" smtClean="0">
                <a:solidFill>
                  <a:schemeClr val="dk1"/>
                </a:solidFill>
                <a:latin typeface="Calibri"/>
                <a:ea typeface="Calibri"/>
                <a:cs typeface="Calibri"/>
                <a:sym typeface="Calibri"/>
              </a:rPr>
              <a:t>3.4</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2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fade">
                                      <p:cBhvr>
                                        <p:cTn id="12" dur="20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0"/>
                                        </p:tgtEl>
                                        <p:attrNameLst>
                                          <p:attrName>style.visibility</p:attrName>
                                        </p:attrNameLst>
                                      </p:cBhvr>
                                      <p:to>
                                        <p:strVal val="visible"/>
                                      </p:to>
                                    </p:set>
                                    <p:animEffect transition="in" filter="fade">
                                      <p:cBhvr>
                                        <p:cTn id="17" dur="2000"/>
                                        <p:tgtEl>
                                          <p:spTgt spid="3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2"/>
                                        </p:tgtEl>
                                        <p:attrNameLst>
                                          <p:attrName>style.visibility</p:attrName>
                                        </p:attrNameLst>
                                      </p:cBhvr>
                                      <p:to>
                                        <p:strVal val="visible"/>
                                      </p:to>
                                    </p:set>
                                    <p:animEffect transition="in" filter="fade">
                                      <p:cBhvr>
                                        <p:cTn id="22" dur="2000"/>
                                        <p:tgtEl>
                                          <p:spTgt spid="372"/>
                                        </p:tgtEl>
                                      </p:cBhvr>
                                    </p:animEffect>
                                  </p:childTnLst>
                                </p:cTn>
                              </p:par>
                              <p:par>
                                <p:cTn id="23" presetID="10" presetClass="entr" presetSubtype="0" fill="hold" nodeType="withEffect">
                                  <p:stCondLst>
                                    <p:cond delay="0"/>
                                  </p:stCondLst>
                                  <p:childTnLst>
                                    <p:set>
                                      <p:cBhvr>
                                        <p:cTn id="24" dur="1" fill="hold">
                                          <p:stCondLst>
                                            <p:cond delay="0"/>
                                          </p:stCondLst>
                                        </p:cTn>
                                        <p:tgtEl>
                                          <p:spTgt spid="373"/>
                                        </p:tgtEl>
                                        <p:attrNameLst>
                                          <p:attrName>style.visibility</p:attrName>
                                        </p:attrNameLst>
                                      </p:cBhvr>
                                      <p:to>
                                        <p:strVal val="visible"/>
                                      </p:to>
                                    </p:set>
                                    <p:animEffect transition="in" filter="fade">
                                      <p:cBhvr>
                                        <p:cTn id="25" dur="2000"/>
                                        <p:tgtEl>
                                          <p:spTgt spid="373"/>
                                        </p:tgtEl>
                                      </p:cBhvr>
                                    </p:animEffect>
                                  </p:childTnLst>
                                </p:cTn>
                              </p:par>
                              <p:par>
                                <p:cTn id="26" presetID="10" presetClass="entr" presetSubtype="0" fill="hold" nodeType="withEffect">
                                  <p:stCondLst>
                                    <p:cond delay="0"/>
                                  </p:stCondLst>
                                  <p:childTnLst>
                                    <p:set>
                                      <p:cBhvr>
                                        <p:cTn id="27" dur="1" fill="hold">
                                          <p:stCondLst>
                                            <p:cond delay="0"/>
                                          </p:stCondLst>
                                        </p:cTn>
                                        <p:tgtEl>
                                          <p:spTgt spid="382"/>
                                        </p:tgtEl>
                                        <p:attrNameLst>
                                          <p:attrName>style.visibility</p:attrName>
                                        </p:attrNameLst>
                                      </p:cBhvr>
                                      <p:to>
                                        <p:strVal val="visible"/>
                                      </p:to>
                                    </p:set>
                                    <p:animEffect transition="in" filter="fade">
                                      <p:cBhvr>
                                        <p:cTn id="28" dur="2000"/>
                                        <p:tgtEl>
                                          <p:spTgt spid="38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4"/>
                                        </p:tgtEl>
                                        <p:attrNameLst>
                                          <p:attrName>style.visibility</p:attrName>
                                        </p:attrNameLst>
                                      </p:cBhvr>
                                      <p:to>
                                        <p:strVal val="visible"/>
                                      </p:to>
                                    </p:set>
                                    <p:animEffect transition="in" filter="fade">
                                      <p:cBhvr>
                                        <p:cTn id="33" dur="2000"/>
                                        <p:tgtEl>
                                          <p:spTgt spid="374"/>
                                        </p:tgtEl>
                                      </p:cBhvr>
                                    </p:animEffect>
                                  </p:childTnLst>
                                </p:cTn>
                              </p:par>
                              <p:par>
                                <p:cTn id="34" presetID="10" presetClass="entr" presetSubtype="0" fill="hold" nodeType="withEffect">
                                  <p:stCondLst>
                                    <p:cond delay="0"/>
                                  </p:stCondLst>
                                  <p:childTnLst>
                                    <p:set>
                                      <p:cBhvr>
                                        <p:cTn id="35" dur="1" fill="hold">
                                          <p:stCondLst>
                                            <p:cond delay="0"/>
                                          </p:stCondLst>
                                        </p:cTn>
                                        <p:tgtEl>
                                          <p:spTgt spid="375"/>
                                        </p:tgtEl>
                                        <p:attrNameLst>
                                          <p:attrName>style.visibility</p:attrName>
                                        </p:attrNameLst>
                                      </p:cBhvr>
                                      <p:to>
                                        <p:strVal val="visible"/>
                                      </p:to>
                                    </p:set>
                                    <p:animEffect transition="in" filter="fade">
                                      <p:cBhvr>
                                        <p:cTn id="36" dur="2000"/>
                                        <p:tgtEl>
                                          <p:spTgt spid="375"/>
                                        </p:tgtEl>
                                      </p:cBhvr>
                                    </p:animEffect>
                                  </p:childTnLst>
                                </p:cTn>
                              </p:par>
                              <p:par>
                                <p:cTn id="37" presetID="10" presetClass="entr" presetSubtype="0" fill="hold" nodeType="withEffect">
                                  <p:stCondLst>
                                    <p:cond delay="0"/>
                                  </p:stCondLst>
                                  <p:childTnLst>
                                    <p:set>
                                      <p:cBhvr>
                                        <p:cTn id="38" dur="1" fill="hold">
                                          <p:stCondLst>
                                            <p:cond delay="0"/>
                                          </p:stCondLst>
                                        </p:cTn>
                                        <p:tgtEl>
                                          <p:spTgt spid="383"/>
                                        </p:tgtEl>
                                        <p:attrNameLst>
                                          <p:attrName>style.visibility</p:attrName>
                                        </p:attrNameLst>
                                      </p:cBhvr>
                                      <p:to>
                                        <p:strVal val="visible"/>
                                      </p:to>
                                    </p:set>
                                    <p:animEffect transition="in" filter="fade">
                                      <p:cBhvr>
                                        <p:cTn id="39" dur="2000"/>
                                        <p:tgtEl>
                                          <p:spTgt spid="383"/>
                                        </p:tgtEl>
                                      </p:cBhvr>
                                    </p:animEffect>
                                  </p:childTnLst>
                                </p:cTn>
                              </p:par>
                              <p:par>
                                <p:cTn id="40" presetID="10" presetClass="entr" presetSubtype="0" fill="hold" nodeType="withEffect">
                                  <p:stCondLst>
                                    <p:cond delay="0"/>
                                  </p:stCondLst>
                                  <p:childTnLst>
                                    <p:set>
                                      <p:cBhvr>
                                        <p:cTn id="41" dur="1" fill="hold">
                                          <p:stCondLst>
                                            <p:cond delay="0"/>
                                          </p:stCondLst>
                                        </p:cTn>
                                        <p:tgtEl>
                                          <p:spTgt spid="384"/>
                                        </p:tgtEl>
                                        <p:attrNameLst>
                                          <p:attrName>style.visibility</p:attrName>
                                        </p:attrNameLst>
                                      </p:cBhvr>
                                      <p:to>
                                        <p:strVal val="visible"/>
                                      </p:to>
                                    </p:set>
                                    <p:animEffect transition="in" filter="fade">
                                      <p:cBhvr>
                                        <p:cTn id="42" dur="2000"/>
                                        <p:tgtEl>
                                          <p:spTgt spid="3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6"/>
                                        </p:tgtEl>
                                        <p:attrNameLst>
                                          <p:attrName>style.visibility</p:attrName>
                                        </p:attrNameLst>
                                      </p:cBhvr>
                                      <p:to>
                                        <p:strVal val="visible"/>
                                      </p:to>
                                    </p:set>
                                    <p:animEffect transition="in" filter="fade">
                                      <p:cBhvr>
                                        <p:cTn id="47" dur="2000"/>
                                        <p:tgtEl>
                                          <p:spTgt spid="376"/>
                                        </p:tgtEl>
                                      </p:cBhvr>
                                    </p:animEffect>
                                  </p:childTnLst>
                                </p:cTn>
                              </p:par>
                              <p:par>
                                <p:cTn id="48" presetID="10" presetClass="entr" presetSubtype="0" fill="hold" nodeType="withEffect">
                                  <p:stCondLst>
                                    <p:cond delay="0"/>
                                  </p:stCondLst>
                                  <p:childTnLst>
                                    <p:set>
                                      <p:cBhvr>
                                        <p:cTn id="49" dur="1" fill="hold">
                                          <p:stCondLst>
                                            <p:cond delay="0"/>
                                          </p:stCondLst>
                                        </p:cTn>
                                        <p:tgtEl>
                                          <p:spTgt spid="377"/>
                                        </p:tgtEl>
                                        <p:attrNameLst>
                                          <p:attrName>style.visibility</p:attrName>
                                        </p:attrNameLst>
                                      </p:cBhvr>
                                      <p:to>
                                        <p:strVal val="visible"/>
                                      </p:to>
                                    </p:set>
                                    <p:animEffect transition="in" filter="fade">
                                      <p:cBhvr>
                                        <p:cTn id="50" dur="2000"/>
                                        <p:tgtEl>
                                          <p:spTgt spid="377"/>
                                        </p:tgtEl>
                                      </p:cBhvr>
                                    </p:animEffect>
                                  </p:childTnLst>
                                </p:cTn>
                              </p:par>
                              <p:par>
                                <p:cTn id="51" presetID="10" presetClass="entr" presetSubtype="0" fill="hold" nodeType="withEffect">
                                  <p:stCondLst>
                                    <p:cond delay="0"/>
                                  </p:stCondLst>
                                  <p:childTnLst>
                                    <p:set>
                                      <p:cBhvr>
                                        <p:cTn id="52" dur="1" fill="hold">
                                          <p:stCondLst>
                                            <p:cond delay="0"/>
                                          </p:stCondLst>
                                        </p:cTn>
                                        <p:tgtEl>
                                          <p:spTgt spid="378"/>
                                        </p:tgtEl>
                                        <p:attrNameLst>
                                          <p:attrName>style.visibility</p:attrName>
                                        </p:attrNameLst>
                                      </p:cBhvr>
                                      <p:to>
                                        <p:strVal val="visible"/>
                                      </p:to>
                                    </p:set>
                                    <p:animEffect transition="in" filter="fade">
                                      <p:cBhvr>
                                        <p:cTn id="53" dur="2000"/>
                                        <p:tgtEl>
                                          <p:spTgt spid="37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385"/>
                                        </p:tgtEl>
                                        <p:attrNameLst>
                                          <p:attrName>style.visibility</p:attrName>
                                        </p:attrNameLst>
                                      </p:cBhvr>
                                      <p:to>
                                        <p:strVal val="visible"/>
                                      </p:to>
                                    </p:set>
                                    <p:animEffect transition="in" filter="fade">
                                      <p:cBhvr>
                                        <p:cTn id="57" dur="2000"/>
                                        <p:tgtEl>
                                          <p:spTgt spid="385"/>
                                        </p:tgtEl>
                                      </p:cBhvr>
                                    </p:animEffect>
                                  </p:childTnLst>
                                </p:cTn>
                              </p:par>
                            </p:childTnLst>
                          </p:cTn>
                        </p:par>
                        <p:par>
                          <p:cTn id="58" fill="hold">
                            <p:stCondLst>
                              <p:cond delay="4000"/>
                            </p:stCondLst>
                            <p:childTnLst>
                              <p:par>
                                <p:cTn id="59" presetID="10" presetClass="entr" presetSubtype="0" fill="hold" nodeType="afterEffect">
                                  <p:stCondLst>
                                    <p:cond delay="2000"/>
                                  </p:stCondLst>
                                  <p:childTnLst>
                                    <p:set>
                                      <p:cBhvr>
                                        <p:cTn id="60" dur="1" fill="hold">
                                          <p:stCondLst>
                                            <p:cond delay="0"/>
                                          </p:stCondLst>
                                        </p:cTn>
                                        <p:tgtEl>
                                          <p:spTgt spid="381"/>
                                        </p:tgtEl>
                                        <p:attrNameLst>
                                          <p:attrName>style.visibility</p:attrName>
                                        </p:attrNameLst>
                                      </p:cBhvr>
                                      <p:to>
                                        <p:strVal val="visible"/>
                                      </p:to>
                                    </p:set>
                                    <p:animEffect transition="in" filter="fade">
                                      <p:cBhvr>
                                        <p:cTn id="61" dur="2000"/>
                                        <p:tgtEl>
                                          <p:spTgt spid="38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86"/>
                                        </p:tgtEl>
                                        <p:attrNameLst>
                                          <p:attrName>style.visibility</p:attrName>
                                        </p:attrNameLst>
                                      </p:cBhvr>
                                      <p:to>
                                        <p:strVal val="visible"/>
                                      </p:to>
                                    </p:set>
                                    <p:animEffect transition="in" filter="fade">
                                      <p:cBhvr>
                                        <p:cTn id="66" dur="5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3"/>
          <p:cNvSpPr txBox="1">
            <a:spLocks noGrp="1"/>
          </p:cNvSpPr>
          <p:nvPr>
            <p:ph type="ctrTitle"/>
          </p:nvPr>
        </p:nvSpPr>
        <p:spPr>
          <a:xfrm>
            <a:off x="656821" y="855519"/>
            <a:ext cx="10803600" cy="931500"/>
          </a:xfrm>
          <a:prstGeom prst="rect">
            <a:avLst/>
          </a:prstGeom>
          <a:noFill/>
          <a:ln w="9525" cap="flat" cmpd="sng">
            <a:solidFill>
              <a:schemeClr val="dk1"/>
            </a:solidFill>
            <a:prstDash val="dashDot"/>
            <a:round/>
            <a:headEnd type="none" w="sm" len="sm"/>
            <a:tailEnd type="none" w="sm" len="sm"/>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600"/>
              <a:buFont typeface="Calibri"/>
              <a:buNone/>
            </a:pPr>
            <a:r>
              <a:rPr lang="fr-FR" sz="1600" b="0" i="1" u="sng" strike="noStrike" cap="none">
                <a:solidFill>
                  <a:schemeClr val="dk1"/>
                </a:solidFill>
                <a:latin typeface="Calibri"/>
                <a:ea typeface="Calibri"/>
                <a:cs typeface="Calibri"/>
                <a:sym typeface="Calibri"/>
              </a:rPr>
              <a:t>Un autre exemple de problème de comparaison d’états :</a:t>
            </a:r>
            <a:r>
              <a:rPr lang="fr-FR" sz="1600" b="0" i="0" u="none" strike="noStrike" cap="none">
                <a:solidFill>
                  <a:schemeClr val="dk1"/>
                </a:solidFill>
                <a:latin typeface="Calibri"/>
                <a:ea typeface="Calibri"/>
                <a:cs typeface="Calibri"/>
                <a:sym typeface="Calibri"/>
              </a:rPr>
              <a:t/>
            </a:r>
            <a:br>
              <a:rPr lang="fr-FR" sz="1600" b="0" i="0" u="none" strike="noStrike" cap="none">
                <a:solidFill>
                  <a:schemeClr val="dk1"/>
                </a:solidFill>
                <a:latin typeface="Calibri"/>
                <a:ea typeface="Calibri"/>
                <a:cs typeface="Calibri"/>
                <a:sym typeface="Calibri"/>
              </a:rPr>
            </a:br>
            <a:r>
              <a:rPr lang="fr-FR" sz="1600" b="0" i="0" u="none" strike="noStrike" cap="none">
                <a:solidFill>
                  <a:schemeClr val="dk1"/>
                </a:solidFill>
                <a:latin typeface="Calibri"/>
                <a:ea typeface="Calibri"/>
                <a:cs typeface="Calibri"/>
                <a:sym typeface="Calibri"/>
              </a:rPr>
              <a:t/>
            </a:r>
            <a:br>
              <a:rPr lang="fr-FR" sz="1600" b="0" i="0" u="none" strike="noStrike" cap="none">
                <a:solidFill>
                  <a:schemeClr val="dk1"/>
                </a:solidFill>
                <a:latin typeface="Calibri"/>
                <a:ea typeface="Calibri"/>
                <a:cs typeface="Calibri"/>
                <a:sym typeface="Calibri"/>
              </a:rPr>
            </a:br>
            <a:r>
              <a:rPr lang="fr-FR" sz="1600" b="0" i="1" u="none" strike="noStrike" cap="none">
                <a:solidFill>
                  <a:schemeClr val="dk1"/>
                </a:solidFill>
                <a:latin typeface="Calibri"/>
                <a:ea typeface="Calibri"/>
                <a:cs typeface="Calibri"/>
                <a:sym typeface="Calibri"/>
              </a:rPr>
              <a:t>Un VTT coûte 394 € au magasin A. Il est 58 € moins cher qu’au magasin B. Quel est le prix du VTT au magasin B ?</a:t>
            </a:r>
            <a:endParaRPr sz="1600" b="0" i="1" u="none" strike="noStrike" cap="none">
              <a:solidFill>
                <a:schemeClr val="dk1"/>
              </a:solidFill>
              <a:latin typeface="Calibri"/>
              <a:ea typeface="Calibri"/>
              <a:cs typeface="Calibri"/>
              <a:sym typeface="Calibri"/>
            </a:endParaRPr>
          </a:p>
        </p:txBody>
      </p:sp>
      <p:sp>
        <p:nvSpPr>
          <p:cNvPr id="392" name="Google Shape;392;p53"/>
          <p:cNvSpPr txBox="1"/>
          <p:nvPr/>
        </p:nvSpPr>
        <p:spPr>
          <a:xfrm>
            <a:off x="656820" y="2652060"/>
            <a:ext cx="3361500" cy="646200"/>
          </a:xfrm>
          <a:prstGeom prst="rect">
            <a:avLst/>
          </a:prstGeom>
          <a:solidFill>
            <a:srgbClr val="0070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a:solidFill>
                  <a:schemeClr val="lt1"/>
                </a:solidFill>
                <a:latin typeface="Calibri"/>
                <a:ea typeface="Calibri"/>
                <a:cs typeface="Calibri"/>
                <a:sym typeface="Calibri"/>
              </a:rPr>
              <a:t>1. Je représente la première information dont je dispose.</a:t>
            </a:r>
            <a:endParaRPr sz="1800" dirty="0">
              <a:solidFill>
                <a:schemeClr val="lt1"/>
              </a:solidFill>
              <a:latin typeface="Calibri"/>
              <a:ea typeface="Calibri"/>
              <a:cs typeface="Calibri"/>
              <a:sym typeface="Calibri"/>
            </a:endParaRPr>
          </a:p>
        </p:txBody>
      </p:sp>
      <p:sp>
        <p:nvSpPr>
          <p:cNvPr id="393" name="Google Shape;393;p53"/>
          <p:cNvSpPr txBox="1"/>
          <p:nvPr/>
        </p:nvSpPr>
        <p:spPr>
          <a:xfrm>
            <a:off x="5864577" y="3862386"/>
            <a:ext cx="1841700" cy="2677800"/>
          </a:xfrm>
          <a:prstGeom prst="rect">
            <a:avLst/>
          </a:prstGeom>
          <a:noFill/>
          <a:ln w="762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information  1</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94" name="Google Shape;394;p53"/>
          <p:cNvSpPr txBox="1"/>
          <p:nvPr/>
        </p:nvSpPr>
        <p:spPr>
          <a:xfrm>
            <a:off x="656819" y="3400721"/>
            <a:ext cx="3361500" cy="9234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2. Je la compare à la deuxième information. </a:t>
            </a:r>
            <a:endParaRPr sz="1800">
              <a:solidFill>
                <a:schemeClr val="lt1"/>
              </a:solidFill>
              <a:latin typeface="Calibri"/>
              <a:ea typeface="Calibri"/>
              <a:cs typeface="Calibri"/>
              <a:sym typeface="Calibri"/>
            </a:endParaRPr>
          </a:p>
        </p:txBody>
      </p:sp>
      <p:sp>
        <p:nvSpPr>
          <p:cNvPr id="395" name="Google Shape;395;p53"/>
          <p:cNvSpPr txBox="1"/>
          <p:nvPr/>
        </p:nvSpPr>
        <p:spPr>
          <a:xfrm>
            <a:off x="8540008" y="2910704"/>
            <a:ext cx="1841700" cy="3785700"/>
          </a:xfrm>
          <a:prstGeom prst="rect">
            <a:avLst/>
          </a:prstGeom>
          <a:noFill/>
          <a:ln w="762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a:solidFill>
                  <a:schemeClr val="dk1"/>
                </a:solidFill>
                <a:latin typeface="Calibri"/>
                <a:ea typeface="Calibri"/>
                <a:cs typeface="Calibri"/>
                <a:sym typeface="Calibri"/>
              </a:rPr>
              <a:t>information 2</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96" name="Google Shape;396;p53"/>
          <p:cNvSpPr txBox="1"/>
          <p:nvPr/>
        </p:nvSpPr>
        <p:spPr>
          <a:xfrm>
            <a:off x="656818" y="4646705"/>
            <a:ext cx="3361500" cy="923400"/>
          </a:xfrm>
          <a:prstGeom prst="rect">
            <a:avLst/>
          </a:prstGeom>
          <a:solidFill>
            <a:srgbClr val="00B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a:solidFill>
                  <a:schemeClr val="lt1"/>
                </a:solidFill>
                <a:latin typeface="Calibri"/>
                <a:ea typeface="Calibri"/>
                <a:cs typeface="Calibri"/>
                <a:sym typeface="Calibri"/>
              </a:rPr>
              <a:t>3. La troisième information, me permet de connaître l’écart entre les deux « états ». </a:t>
            </a:r>
            <a:endParaRPr sz="1800">
              <a:solidFill>
                <a:schemeClr val="lt1"/>
              </a:solidFill>
              <a:latin typeface="Calibri"/>
              <a:ea typeface="Calibri"/>
              <a:cs typeface="Calibri"/>
              <a:sym typeface="Calibri"/>
            </a:endParaRPr>
          </a:p>
        </p:txBody>
      </p:sp>
      <p:cxnSp>
        <p:nvCxnSpPr>
          <p:cNvPr id="397" name="Google Shape;397;p53"/>
          <p:cNvCxnSpPr/>
          <p:nvPr/>
        </p:nvCxnSpPr>
        <p:spPr>
          <a:xfrm rot="10800000">
            <a:off x="7915657" y="2782982"/>
            <a:ext cx="0" cy="1079400"/>
          </a:xfrm>
          <a:prstGeom prst="straightConnector1">
            <a:avLst/>
          </a:prstGeom>
          <a:noFill/>
          <a:ln w="76200" cap="flat" cmpd="sng">
            <a:solidFill>
              <a:srgbClr val="00B050"/>
            </a:solidFill>
            <a:prstDash val="solid"/>
            <a:miter lim="800000"/>
            <a:headEnd type="none" w="med" len="med"/>
            <a:tailEnd type="triangle" w="med" len="med"/>
          </a:ln>
        </p:spPr>
      </p:cxnSp>
      <p:sp>
        <p:nvSpPr>
          <p:cNvPr id="398" name="Google Shape;398;p53"/>
          <p:cNvSpPr txBox="1"/>
          <p:nvPr/>
        </p:nvSpPr>
        <p:spPr>
          <a:xfrm>
            <a:off x="5864577" y="2910700"/>
            <a:ext cx="1573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différence</a:t>
            </a:r>
            <a:endParaRPr sz="2400">
              <a:solidFill>
                <a:schemeClr val="dk1"/>
              </a:solidFill>
              <a:latin typeface="Calibri"/>
              <a:ea typeface="Calibri"/>
              <a:cs typeface="Calibri"/>
              <a:sym typeface="Calibri"/>
            </a:endParaRPr>
          </a:p>
        </p:txBody>
      </p:sp>
      <p:sp>
        <p:nvSpPr>
          <p:cNvPr id="399" name="Google Shape;399;p53"/>
          <p:cNvSpPr txBox="1"/>
          <p:nvPr/>
        </p:nvSpPr>
        <p:spPr>
          <a:xfrm>
            <a:off x="4183884" y="152531"/>
            <a:ext cx="4931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a:solidFill>
                  <a:schemeClr val="dk1"/>
                </a:solidFill>
                <a:latin typeface="Calibri"/>
                <a:ea typeface="Calibri"/>
                <a:cs typeface="Calibri"/>
                <a:sym typeface="Calibri"/>
              </a:rPr>
              <a:t>Les problèmes de comparaison d’états.</a:t>
            </a:r>
            <a:endParaRPr sz="1800" b="1">
              <a:solidFill>
                <a:schemeClr val="dk1"/>
              </a:solidFill>
              <a:latin typeface="Calibri"/>
              <a:ea typeface="Calibri"/>
              <a:cs typeface="Calibri"/>
              <a:sym typeface="Calibri"/>
            </a:endParaRPr>
          </a:p>
        </p:txBody>
      </p:sp>
      <p:sp>
        <p:nvSpPr>
          <p:cNvPr id="400" name="Google Shape;400;p53"/>
          <p:cNvSpPr txBox="1"/>
          <p:nvPr/>
        </p:nvSpPr>
        <p:spPr>
          <a:xfrm>
            <a:off x="656820" y="1966776"/>
            <a:ext cx="6087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i="1" u="sng">
                <a:solidFill>
                  <a:schemeClr val="dk1"/>
                </a:solidFill>
                <a:latin typeface="Calibri"/>
                <a:ea typeface="Calibri"/>
                <a:cs typeface="Calibri"/>
                <a:sym typeface="Calibri"/>
              </a:rPr>
              <a:t>Une procédure possible pour résoudre ce type de problème :</a:t>
            </a:r>
            <a:endParaRPr sz="1800" i="1" u="sng">
              <a:solidFill>
                <a:schemeClr val="dk1"/>
              </a:solidFill>
              <a:latin typeface="Calibri"/>
              <a:ea typeface="Calibri"/>
              <a:cs typeface="Calibri"/>
              <a:sym typeface="Calibri"/>
            </a:endParaRPr>
          </a:p>
        </p:txBody>
      </p:sp>
      <p:sp>
        <p:nvSpPr>
          <p:cNvPr id="401" name="Google Shape;401;p53"/>
          <p:cNvSpPr txBox="1"/>
          <p:nvPr/>
        </p:nvSpPr>
        <p:spPr>
          <a:xfrm>
            <a:off x="338874" y="5835013"/>
            <a:ext cx="52575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400">
                <a:solidFill>
                  <a:schemeClr val="dk1"/>
                </a:solidFill>
                <a:latin typeface="Calibri"/>
                <a:ea typeface="Calibri"/>
                <a:cs typeface="Calibri"/>
                <a:sym typeface="Calibri"/>
              </a:rPr>
              <a:t>calcul</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r-FR" sz="2400">
                <a:solidFill>
                  <a:schemeClr val="dk1"/>
                </a:solidFill>
                <a:latin typeface="Calibri"/>
                <a:ea typeface="Calibri"/>
                <a:cs typeface="Calibri"/>
                <a:sym typeface="Calibri"/>
              </a:rPr>
              <a:t>phrase réponse</a:t>
            </a:r>
            <a:endParaRPr sz="2400">
              <a:solidFill>
                <a:schemeClr val="dk1"/>
              </a:solidFill>
              <a:latin typeface="Calibri"/>
              <a:ea typeface="Calibri"/>
              <a:cs typeface="Calibri"/>
              <a:sym typeface="Calibri"/>
            </a:endParaRPr>
          </a:p>
        </p:txBody>
      </p:sp>
      <p:cxnSp>
        <p:nvCxnSpPr>
          <p:cNvPr id="402" name="Google Shape;402;p53"/>
          <p:cNvCxnSpPr/>
          <p:nvPr/>
        </p:nvCxnSpPr>
        <p:spPr>
          <a:xfrm>
            <a:off x="821361" y="1776975"/>
            <a:ext cx="2716200" cy="0"/>
          </a:xfrm>
          <a:prstGeom prst="straightConnector1">
            <a:avLst/>
          </a:prstGeom>
          <a:noFill/>
          <a:ln w="63500" cap="flat" cmpd="sng">
            <a:solidFill>
              <a:schemeClr val="accent1"/>
            </a:solidFill>
            <a:prstDash val="solid"/>
            <a:miter lim="800000"/>
            <a:headEnd type="none" w="sm" len="sm"/>
            <a:tailEnd type="none" w="sm" len="sm"/>
          </a:ln>
        </p:spPr>
      </p:cxnSp>
      <p:cxnSp>
        <p:nvCxnSpPr>
          <p:cNvPr id="403" name="Google Shape;403;p53"/>
          <p:cNvCxnSpPr/>
          <p:nvPr/>
        </p:nvCxnSpPr>
        <p:spPr>
          <a:xfrm rot="10800000" flipH="1">
            <a:off x="3537667" y="1786822"/>
            <a:ext cx="375300" cy="3600"/>
          </a:xfrm>
          <a:prstGeom prst="straightConnector1">
            <a:avLst/>
          </a:prstGeom>
          <a:noFill/>
          <a:ln w="38100" cap="flat" cmpd="sng">
            <a:solidFill>
              <a:srgbClr val="C00000"/>
            </a:solidFill>
            <a:prstDash val="solid"/>
            <a:miter lim="800000"/>
            <a:headEnd type="none" w="sm" len="sm"/>
            <a:tailEnd type="none" w="sm" len="sm"/>
          </a:ln>
        </p:spPr>
      </p:cxnSp>
      <p:cxnSp>
        <p:nvCxnSpPr>
          <p:cNvPr id="404" name="Google Shape;404;p53"/>
          <p:cNvCxnSpPr/>
          <p:nvPr/>
        </p:nvCxnSpPr>
        <p:spPr>
          <a:xfrm>
            <a:off x="4315960" y="1784188"/>
            <a:ext cx="2427600" cy="2700"/>
          </a:xfrm>
          <a:prstGeom prst="straightConnector1">
            <a:avLst/>
          </a:prstGeom>
          <a:noFill/>
          <a:ln w="38100" cap="flat" cmpd="sng">
            <a:solidFill>
              <a:srgbClr val="C00000"/>
            </a:solidFill>
            <a:prstDash val="solid"/>
            <a:miter lim="800000"/>
            <a:headEnd type="none" w="sm" len="sm"/>
            <a:tailEnd type="none" w="sm" len="sm"/>
          </a:ln>
        </p:spPr>
      </p:cxnSp>
      <p:cxnSp>
        <p:nvCxnSpPr>
          <p:cNvPr id="405" name="Google Shape;405;p53"/>
          <p:cNvCxnSpPr/>
          <p:nvPr/>
        </p:nvCxnSpPr>
        <p:spPr>
          <a:xfrm rot="10800000" flipH="1">
            <a:off x="3953042" y="1781422"/>
            <a:ext cx="461700" cy="9000"/>
          </a:xfrm>
          <a:prstGeom prst="straightConnector1">
            <a:avLst/>
          </a:prstGeom>
          <a:noFill/>
          <a:ln w="38100" cap="flat" cmpd="sng">
            <a:solidFill>
              <a:srgbClr val="00B050"/>
            </a:solidFill>
            <a:prstDash val="solid"/>
            <a:miter lim="800000"/>
            <a:headEnd type="none" w="sm" len="sm"/>
            <a:tailEnd type="none" w="sm" len="sm"/>
          </a:ln>
        </p:spPr>
      </p:cxnSp>
      <p:sp>
        <p:nvSpPr>
          <p:cNvPr id="406" name="Google Shape;406;p53"/>
          <p:cNvSpPr txBox="1"/>
          <p:nvPr/>
        </p:nvSpPr>
        <p:spPr>
          <a:xfrm>
            <a:off x="10354235" y="5983941"/>
            <a:ext cx="1106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Type </a:t>
            </a:r>
            <a:r>
              <a:rPr lang="fr-FR" sz="1800" dirty="0" smtClean="0">
                <a:solidFill>
                  <a:schemeClr val="dk1"/>
                </a:solidFill>
                <a:latin typeface="Calibri"/>
                <a:ea typeface="Calibri"/>
                <a:cs typeface="Calibri"/>
                <a:sym typeface="Calibri"/>
              </a:rPr>
              <a:t>3.4</a:t>
            </a:r>
            <a:endParaRPr sz="1800" dirty="0">
              <a:solidFill>
                <a:schemeClr val="dk1"/>
              </a:solidFill>
              <a:latin typeface="Calibri"/>
              <a:ea typeface="Calibri"/>
              <a:cs typeface="Calibri"/>
              <a:sym typeface="Calibri"/>
            </a:endParaRPr>
          </a:p>
        </p:txBody>
      </p:sp>
      <p:sp>
        <p:nvSpPr>
          <p:cNvPr id="407" name="Google Shape;407;p53"/>
          <p:cNvSpPr/>
          <p:nvPr/>
        </p:nvSpPr>
        <p:spPr>
          <a:xfrm flipH="1">
            <a:off x="8236625" y="2914225"/>
            <a:ext cx="226800" cy="1029600"/>
          </a:xfrm>
          <a:prstGeom prst="downArrow">
            <a:avLst>
              <a:gd name="adj1" fmla="val 50000"/>
              <a:gd name="adj2" fmla="val 10057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20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gtEl>
                                        <p:attrNameLst>
                                          <p:attrName>style.visibility</p:attrName>
                                        </p:attrNameLst>
                                      </p:cBhvr>
                                      <p:to>
                                        <p:strVal val="visible"/>
                                      </p:to>
                                    </p:set>
                                    <p:animEffect transition="in" filter="fade">
                                      <p:cBhvr>
                                        <p:cTn id="12" dur="2000"/>
                                        <p:tgtEl>
                                          <p:spTgt spid="3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gtEl>
                                        <p:attrNameLst>
                                          <p:attrName>style.visibility</p:attrName>
                                        </p:attrNameLst>
                                      </p:cBhvr>
                                      <p:to>
                                        <p:strVal val="visible"/>
                                      </p:to>
                                    </p:set>
                                    <p:animEffect transition="in" filter="fade">
                                      <p:cBhvr>
                                        <p:cTn id="17" dur="2000"/>
                                        <p:tgtEl>
                                          <p:spTgt spid="4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2"/>
                                        </p:tgtEl>
                                        <p:attrNameLst>
                                          <p:attrName>style.visibility</p:attrName>
                                        </p:attrNameLst>
                                      </p:cBhvr>
                                      <p:to>
                                        <p:strVal val="visible"/>
                                      </p:to>
                                    </p:set>
                                    <p:animEffect transition="in" filter="fade">
                                      <p:cBhvr>
                                        <p:cTn id="22" dur="2000"/>
                                        <p:tgtEl>
                                          <p:spTgt spid="392"/>
                                        </p:tgtEl>
                                      </p:cBhvr>
                                    </p:animEffect>
                                  </p:childTnLst>
                                </p:cTn>
                              </p:par>
                              <p:par>
                                <p:cTn id="23" presetID="10" presetClass="entr" presetSubtype="0" fill="hold" nodeType="withEffect">
                                  <p:stCondLst>
                                    <p:cond delay="0"/>
                                  </p:stCondLst>
                                  <p:childTnLst>
                                    <p:set>
                                      <p:cBhvr>
                                        <p:cTn id="24" dur="1" fill="hold">
                                          <p:stCondLst>
                                            <p:cond delay="0"/>
                                          </p:stCondLst>
                                        </p:cTn>
                                        <p:tgtEl>
                                          <p:spTgt spid="393"/>
                                        </p:tgtEl>
                                        <p:attrNameLst>
                                          <p:attrName>style.visibility</p:attrName>
                                        </p:attrNameLst>
                                      </p:cBhvr>
                                      <p:to>
                                        <p:strVal val="visible"/>
                                      </p:to>
                                    </p:set>
                                    <p:animEffect transition="in" filter="fade">
                                      <p:cBhvr>
                                        <p:cTn id="25" dur="2000"/>
                                        <p:tgtEl>
                                          <p:spTgt spid="393"/>
                                        </p:tgtEl>
                                      </p:cBhvr>
                                    </p:animEffect>
                                  </p:childTnLst>
                                </p:cTn>
                              </p:par>
                              <p:par>
                                <p:cTn id="26" presetID="10" presetClass="entr" presetSubtype="0" fill="hold" nodeType="withEffect">
                                  <p:stCondLst>
                                    <p:cond delay="0"/>
                                  </p:stCondLst>
                                  <p:childTnLst>
                                    <p:set>
                                      <p:cBhvr>
                                        <p:cTn id="27" dur="1" fill="hold">
                                          <p:stCondLst>
                                            <p:cond delay="0"/>
                                          </p:stCondLst>
                                        </p:cTn>
                                        <p:tgtEl>
                                          <p:spTgt spid="402"/>
                                        </p:tgtEl>
                                        <p:attrNameLst>
                                          <p:attrName>style.visibility</p:attrName>
                                        </p:attrNameLst>
                                      </p:cBhvr>
                                      <p:to>
                                        <p:strVal val="visible"/>
                                      </p:to>
                                    </p:set>
                                    <p:animEffect transition="in" filter="fade">
                                      <p:cBhvr>
                                        <p:cTn id="28" dur="2000"/>
                                        <p:tgtEl>
                                          <p:spTgt spid="4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fade">
                                      <p:cBhvr>
                                        <p:cTn id="33" dur="2000"/>
                                        <p:tgtEl>
                                          <p:spTgt spid="394"/>
                                        </p:tgtEl>
                                      </p:cBhvr>
                                    </p:animEffect>
                                  </p:childTnLst>
                                </p:cTn>
                              </p:par>
                              <p:par>
                                <p:cTn id="34" presetID="10" presetClass="entr" presetSubtype="0" fill="hold" nodeType="withEffect">
                                  <p:stCondLst>
                                    <p:cond delay="0"/>
                                  </p:stCondLst>
                                  <p:childTnLst>
                                    <p:set>
                                      <p:cBhvr>
                                        <p:cTn id="35" dur="1" fill="hold">
                                          <p:stCondLst>
                                            <p:cond delay="0"/>
                                          </p:stCondLst>
                                        </p:cTn>
                                        <p:tgtEl>
                                          <p:spTgt spid="395"/>
                                        </p:tgtEl>
                                        <p:attrNameLst>
                                          <p:attrName>style.visibility</p:attrName>
                                        </p:attrNameLst>
                                      </p:cBhvr>
                                      <p:to>
                                        <p:strVal val="visible"/>
                                      </p:to>
                                    </p:set>
                                    <p:animEffect transition="in" filter="fade">
                                      <p:cBhvr>
                                        <p:cTn id="36" dur="2000"/>
                                        <p:tgtEl>
                                          <p:spTgt spid="395"/>
                                        </p:tgtEl>
                                      </p:cBhvr>
                                    </p:animEffect>
                                  </p:childTnLst>
                                </p:cTn>
                              </p:par>
                              <p:par>
                                <p:cTn id="37" presetID="10" presetClass="entr" presetSubtype="0" fill="hold" nodeType="withEffect">
                                  <p:stCondLst>
                                    <p:cond delay="0"/>
                                  </p:stCondLst>
                                  <p:childTnLst>
                                    <p:set>
                                      <p:cBhvr>
                                        <p:cTn id="38" dur="1" fill="hold">
                                          <p:stCondLst>
                                            <p:cond delay="0"/>
                                          </p:stCondLst>
                                        </p:cTn>
                                        <p:tgtEl>
                                          <p:spTgt spid="403"/>
                                        </p:tgtEl>
                                        <p:attrNameLst>
                                          <p:attrName>style.visibility</p:attrName>
                                        </p:attrNameLst>
                                      </p:cBhvr>
                                      <p:to>
                                        <p:strVal val="visible"/>
                                      </p:to>
                                    </p:set>
                                    <p:animEffect transition="in" filter="fade">
                                      <p:cBhvr>
                                        <p:cTn id="39" dur="2000"/>
                                        <p:tgtEl>
                                          <p:spTgt spid="403"/>
                                        </p:tgtEl>
                                      </p:cBhvr>
                                    </p:animEffect>
                                  </p:childTnLst>
                                </p:cTn>
                              </p:par>
                              <p:par>
                                <p:cTn id="40" presetID="10" presetClass="entr" presetSubtype="0" fill="hold" nodeType="withEffect">
                                  <p:stCondLst>
                                    <p:cond delay="0"/>
                                  </p:stCondLst>
                                  <p:childTnLst>
                                    <p:set>
                                      <p:cBhvr>
                                        <p:cTn id="41" dur="1" fill="hold">
                                          <p:stCondLst>
                                            <p:cond delay="0"/>
                                          </p:stCondLst>
                                        </p:cTn>
                                        <p:tgtEl>
                                          <p:spTgt spid="404"/>
                                        </p:tgtEl>
                                        <p:attrNameLst>
                                          <p:attrName>style.visibility</p:attrName>
                                        </p:attrNameLst>
                                      </p:cBhvr>
                                      <p:to>
                                        <p:strVal val="visible"/>
                                      </p:to>
                                    </p:set>
                                    <p:animEffect transition="in" filter="fade">
                                      <p:cBhvr>
                                        <p:cTn id="42" dur="2000"/>
                                        <p:tgtEl>
                                          <p:spTgt spid="40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6"/>
                                        </p:tgtEl>
                                        <p:attrNameLst>
                                          <p:attrName>style.visibility</p:attrName>
                                        </p:attrNameLst>
                                      </p:cBhvr>
                                      <p:to>
                                        <p:strVal val="visible"/>
                                      </p:to>
                                    </p:set>
                                    <p:animEffect transition="in" filter="fade">
                                      <p:cBhvr>
                                        <p:cTn id="47" dur="2000"/>
                                        <p:tgtEl>
                                          <p:spTgt spid="396"/>
                                        </p:tgtEl>
                                      </p:cBhvr>
                                    </p:animEffect>
                                  </p:childTnLst>
                                </p:cTn>
                              </p:par>
                              <p:par>
                                <p:cTn id="48" presetID="10" presetClass="entr" presetSubtype="0" fill="hold" nodeType="withEffect">
                                  <p:stCondLst>
                                    <p:cond delay="0"/>
                                  </p:stCondLst>
                                  <p:childTnLst>
                                    <p:set>
                                      <p:cBhvr>
                                        <p:cTn id="49" dur="1" fill="hold">
                                          <p:stCondLst>
                                            <p:cond delay="0"/>
                                          </p:stCondLst>
                                        </p:cTn>
                                        <p:tgtEl>
                                          <p:spTgt spid="397"/>
                                        </p:tgtEl>
                                        <p:attrNameLst>
                                          <p:attrName>style.visibility</p:attrName>
                                        </p:attrNameLst>
                                      </p:cBhvr>
                                      <p:to>
                                        <p:strVal val="visible"/>
                                      </p:to>
                                    </p:set>
                                    <p:animEffect transition="in" filter="fade">
                                      <p:cBhvr>
                                        <p:cTn id="50" dur="2000"/>
                                        <p:tgtEl>
                                          <p:spTgt spid="397"/>
                                        </p:tgtEl>
                                      </p:cBhvr>
                                    </p:animEffect>
                                  </p:childTnLst>
                                </p:cTn>
                              </p:par>
                              <p:par>
                                <p:cTn id="51" presetID="10" presetClass="entr" presetSubtype="0" fill="hold" nodeType="withEffect">
                                  <p:stCondLst>
                                    <p:cond delay="0"/>
                                  </p:stCondLst>
                                  <p:childTnLst>
                                    <p:set>
                                      <p:cBhvr>
                                        <p:cTn id="52" dur="1" fill="hold">
                                          <p:stCondLst>
                                            <p:cond delay="0"/>
                                          </p:stCondLst>
                                        </p:cTn>
                                        <p:tgtEl>
                                          <p:spTgt spid="398"/>
                                        </p:tgtEl>
                                        <p:attrNameLst>
                                          <p:attrName>style.visibility</p:attrName>
                                        </p:attrNameLst>
                                      </p:cBhvr>
                                      <p:to>
                                        <p:strVal val="visible"/>
                                      </p:to>
                                    </p:set>
                                    <p:animEffect transition="in" filter="fade">
                                      <p:cBhvr>
                                        <p:cTn id="53" dur="2000"/>
                                        <p:tgtEl>
                                          <p:spTgt spid="39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405"/>
                                        </p:tgtEl>
                                        <p:attrNameLst>
                                          <p:attrName>style.visibility</p:attrName>
                                        </p:attrNameLst>
                                      </p:cBhvr>
                                      <p:to>
                                        <p:strVal val="visible"/>
                                      </p:to>
                                    </p:set>
                                    <p:animEffect transition="in" filter="fade">
                                      <p:cBhvr>
                                        <p:cTn id="57" dur="2000"/>
                                        <p:tgtEl>
                                          <p:spTgt spid="405"/>
                                        </p:tgtEl>
                                      </p:cBhvr>
                                    </p:animEffect>
                                  </p:childTnLst>
                                </p:cTn>
                              </p:par>
                            </p:childTnLst>
                          </p:cTn>
                        </p:par>
                        <p:par>
                          <p:cTn id="58" fill="hold">
                            <p:stCondLst>
                              <p:cond delay="4000"/>
                            </p:stCondLst>
                            <p:childTnLst>
                              <p:par>
                                <p:cTn id="59" presetID="10" presetClass="entr" presetSubtype="0" fill="hold" nodeType="afterEffect">
                                  <p:stCondLst>
                                    <p:cond delay="2000"/>
                                  </p:stCondLst>
                                  <p:childTnLst>
                                    <p:set>
                                      <p:cBhvr>
                                        <p:cTn id="60" dur="1" fill="hold">
                                          <p:stCondLst>
                                            <p:cond delay="0"/>
                                          </p:stCondLst>
                                        </p:cTn>
                                        <p:tgtEl>
                                          <p:spTgt spid="401"/>
                                        </p:tgtEl>
                                        <p:attrNameLst>
                                          <p:attrName>style.visibility</p:attrName>
                                        </p:attrNameLst>
                                      </p:cBhvr>
                                      <p:to>
                                        <p:strVal val="visible"/>
                                      </p:to>
                                    </p:set>
                                    <p:animEffect transition="in" filter="fade">
                                      <p:cBhvr>
                                        <p:cTn id="61" dur="2000"/>
                                        <p:tgtEl>
                                          <p:spTgt spid="40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06"/>
                                        </p:tgtEl>
                                        <p:attrNameLst>
                                          <p:attrName>style.visibility</p:attrName>
                                        </p:attrNameLst>
                                      </p:cBhvr>
                                      <p:to>
                                        <p:strVal val="visible"/>
                                      </p:to>
                                    </p:set>
                                    <p:animEffect transition="in" filter="fade">
                                      <p:cBhvr>
                                        <p:cTn id="66" dur="5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4"/>
          <p:cNvPicPr preferRelativeResize="0"/>
          <p:nvPr/>
        </p:nvPicPr>
        <p:blipFill>
          <a:blip r:embed="rId3">
            <a:alphaModFix/>
          </a:blip>
          <a:stretch>
            <a:fillRect/>
          </a:stretch>
        </p:blipFill>
        <p:spPr>
          <a:xfrm>
            <a:off x="279400" y="0"/>
            <a:ext cx="8587125" cy="6668001"/>
          </a:xfrm>
          <a:prstGeom prst="rect">
            <a:avLst/>
          </a:prstGeom>
          <a:noFill/>
          <a:ln>
            <a:noFill/>
          </a:ln>
        </p:spPr>
      </p:pic>
      <p:sp>
        <p:nvSpPr>
          <p:cNvPr id="2" name="ZoneTexte 1"/>
          <p:cNvSpPr txBox="1"/>
          <p:nvPr/>
        </p:nvSpPr>
        <p:spPr>
          <a:xfrm>
            <a:off x="5626100" y="6038944"/>
            <a:ext cx="2641600" cy="307777"/>
          </a:xfrm>
          <a:prstGeom prst="rect">
            <a:avLst/>
          </a:prstGeom>
          <a:noFill/>
        </p:spPr>
        <p:txBody>
          <a:bodyPr wrap="square" rtlCol="0">
            <a:spAutoFit/>
          </a:bodyPr>
          <a:lstStyle/>
          <a:p>
            <a:r>
              <a:rPr lang="fr-FR" dirty="0" smtClean="0"/>
              <a:t>À partir des écrits de M. </a:t>
            </a:r>
            <a:r>
              <a:rPr lang="fr-FR" dirty="0" err="1" smtClean="0"/>
              <a:t>Priolet</a:t>
            </a:r>
            <a:endParaRPr lang="fr-FR" dirty="0"/>
          </a:p>
        </p:txBody>
      </p:sp>
      <p:sp>
        <p:nvSpPr>
          <p:cNvPr id="5" name="Google Shape;417;p55"/>
          <p:cNvSpPr txBox="1">
            <a:spLocks/>
          </p:cNvSpPr>
          <p:nvPr/>
        </p:nvSpPr>
        <p:spPr>
          <a:xfrm rot="5400000">
            <a:off x="8355762" y="3191090"/>
            <a:ext cx="6285479" cy="574200"/>
          </a:xfrm>
          <a:prstGeom prst="rect">
            <a:avLst/>
          </a:prstGeom>
          <a:ln w="38100">
            <a:solidFill>
              <a:schemeClr val="bg1"/>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solidFill>
                  <a:schemeClr val="bg1"/>
                </a:solidFill>
                <a:latin typeface="Calibri" panose="020F0502020204030204" pitchFamily="34" charset="0"/>
              </a:rPr>
              <a:t>DES SCHÉMATISATION POSSIBLES</a:t>
            </a:r>
            <a:endParaRPr lang="fr-FR"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5"/>
          <p:cNvSpPr txBox="1">
            <a:spLocks noGrp="1"/>
          </p:cNvSpPr>
          <p:nvPr>
            <p:ph type="title"/>
          </p:nvPr>
        </p:nvSpPr>
        <p:spPr>
          <a:xfrm>
            <a:off x="193975" y="104025"/>
            <a:ext cx="10131300" cy="574200"/>
          </a:xfrm>
          <a:prstGeom prst="rect">
            <a:avLst/>
          </a:prstGeom>
          <a:ln w="38100">
            <a:solidFill>
              <a:schemeClr val="bg1"/>
            </a:solidFill>
          </a:ln>
        </p:spPr>
        <p:txBody>
          <a:bodyPr spcFirstLastPara="1" wrap="square" lIns="91425" tIns="45700" rIns="91425" bIns="45700" anchor="ctr" anchorCtr="0">
            <a:noAutofit/>
          </a:bodyPr>
          <a:lstStyle/>
          <a:p>
            <a:pPr marL="0" lvl="0" indent="0" algn="l" rtl="0">
              <a:spcBef>
                <a:spcPts val="0"/>
              </a:spcBef>
              <a:spcAft>
                <a:spcPts val="0"/>
              </a:spcAft>
              <a:buNone/>
            </a:pPr>
            <a:r>
              <a:rPr lang="fr-FR" dirty="0" smtClean="0"/>
              <a:t>DES SCHÉMATISATION POSSIBLES</a:t>
            </a:r>
            <a:endParaRPr lang="fr-FR" dirty="0"/>
          </a:p>
        </p:txBody>
      </p:sp>
      <p:pic>
        <p:nvPicPr>
          <p:cNvPr id="418" name="Google Shape;418;p55"/>
          <p:cNvPicPr preferRelativeResize="0"/>
          <p:nvPr/>
        </p:nvPicPr>
        <p:blipFill>
          <a:blip r:embed="rId3">
            <a:alphaModFix/>
          </a:blip>
          <a:stretch>
            <a:fillRect/>
          </a:stretch>
        </p:blipFill>
        <p:spPr>
          <a:xfrm>
            <a:off x="193976" y="1071700"/>
            <a:ext cx="11553524" cy="5470051"/>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6"/>
          <p:cNvSpPr txBox="1">
            <a:spLocks noGrp="1"/>
          </p:cNvSpPr>
          <p:nvPr>
            <p:ph type="title"/>
          </p:nvPr>
        </p:nvSpPr>
        <p:spPr>
          <a:xfrm>
            <a:off x="180474" y="294725"/>
            <a:ext cx="10523276" cy="71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dirty="0" smtClean="0"/>
              <a:t>LES 4 SCHÉMATISATIONS ÉLÉMENTAIRES (SINGAPOUR)</a:t>
            </a:r>
            <a:endParaRPr lang="fr-FR" dirty="0"/>
          </a:p>
        </p:txBody>
      </p:sp>
      <p:pic>
        <p:nvPicPr>
          <p:cNvPr id="424" name="Google Shape;424;p56"/>
          <p:cNvPicPr preferRelativeResize="0"/>
          <p:nvPr/>
        </p:nvPicPr>
        <p:blipFill>
          <a:blip r:embed="rId3">
            <a:alphaModFix/>
          </a:blip>
          <a:stretch>
            <a:fillRect/>
          </a:stretch>
        </p:blipFill>
        <p:spPr>
          <a:xfrm>
            <a:off x="409073" y="1449625"/>
            <a:ext cx="10948737" cy="50715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3"/>
          <p:cNvPicPr preferRelativeResize="0"/>
          <p:nvPr/>
        </p:nvPicPr>
        <p:blipFill rotWithShape="1">
          <a:blip r:embed="rId3">
            <a:alphaModFix/>
          </a:blip>
          <a:srcRect/>
          <a:stretch/>
        </p:blipFill>
        <p:spPr>
          <a:xfrm>
            <a:off x="406400" y="931325"/>
            <a:ext cx="11192925" cy="453072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0" y="1665142"/>
            <a:ext cx="11345548" cy="5168984"/>
          </a:xfrm>
          <a:prstGeom prst="rect">
            <a:avLst/>
          </a:prstGeom>
        </p:spPr>
      </p:pic>
      <p:sp>
        <p:nvSpPr>
          <p:cNvPr id="6" name="Titre 1"/>
          <p:cNvSpPr>
            <a:spLocks noGrp="1"/>
          </p:cNvSpPr>
          <p:nvPr>
            <p:ph type="title"/>
          </p:nvPr>
        </p:nvSpPr>
        <p:spPr>
          <a:xfrm>
            <a:off x="446916" y="141668"/>
            <a:ext cx="11360800" cy="621932"/>
          </a:xfrm>
          <a:ln w="38100">
            <a:solidFill>
              <a:schemeClr val="bg1"/>
            </a:solidFill>
          </a:ln>
        </p:spPr>
        <p:txBody>
          <a:bodyPr/>
          <a:lstStyle/>
          <a:p>
            <a:r>
              <a:rPr lang="fr-FR" sz="2800" dirty="0"/>
              <a:t>DES SCHÉMATISATION </a:t>
            </a:r>
            <a:r>
              <a:rPr lang="fr-FR" sz="2800" dirty="0" smtClean="0"/>
              <a:t>POSSIBLES : </a:t>
            </a:r>
            <a:r>
              <a:rPr lang="fr-FR" sz="2800" dirty="0" smtClean="0">
                <a:solidFill>
                  <a:schemeClr val="bg1"/>
                </a:solidFill>
                <a:latin typeface="Calibri" panose="020F0502020204030204" pitchFamily="34" charset="0"/>
              </a:rPr>
              <a:t>LES TENDANCES EN CHINE</a:t>
            </a:r>
            <a:endParaRPr lang="fr-FR"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59379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60948" y="332874"/>
            <a:ext cx="11502190" cy="906379"/>
          </a:xfrm>
          <a:ln w="38100">
            <a:solidFill>
              <a:schemeClr val="bg1"/>
            </a:solidFill>
          </a:ln>
        </p:spPr>
        <p:txBody>
          <a:bodyPr/>
          <a:lstStyle/>
          <a:p>
            <a:r>
              <a:rPr lang="fr-FR" dirty="0" smtClean="0"/>
              <a:t>LES ENJEUX DE LA CATÉGORISATION (POUR L’ENSEIGNANT)</a:t>
            </a:r>
            <a:endParaRPr lang="fr-FR" dirty="0"/>
          </a:p>
        </p:txBody>
      </p:sp>
      <p:sp>
        <p:nvSpPr>
          <p:cNvPr id="4" name="Espace réservé du texte 3"/>
          <p:cNvSpPr>
            <a:spLocks noGrp="1"/>
          </p:cNvSpPr>
          <p:nvPr>
            <p:ph type="body" idx="1"/>
          </p:nvPr>
        </p:nvSpPr>
        <p:spPr>
          <a:xfrm>
            <a:off x="84221" y="2142067"/>
            <a:ext cx="11778916" cy="3649133"/>
          </a:xfrm>
        </p:spPr>
        <p:txBody>
          <a:bodyPr/>
          <a:lstStyle/>
          <a:p>
            <a:r>
              <a:rPr lang="fr-FR" sz="2800" dirty="0" smtClean="0"/>
              <a:t>Pour concevoir la programmation et progression de classe, de cycle, d’école  cohérente, progressive et </a:t>
            </a:r>
            <a:r>
              <a:rPr lang="fr-FR" sz="2800" dirty="0" err="1" smtClean="0"/>
              <a:t>spiralaire</a:t>
            </a:r>
            <a:r>
              <a:rPr lang="fr-FR" sz="2800" dirty="0" smtClean="0"/>
              <a:t> au sein d’une école.</a:t>
            </a:r>
          </a:p>
          <a:p>
            <a:endParaRPr lang="fr-FR" sz="2800" dirty="0"/>
          </a:p>
          <a:p>
            <a:endParaRPr lang="fr-FR" sz="2800" dirty="0" smtClean="0"/>
          </a:p>
          <a:p>
            <a:r>
              <a:rPr lang="fr-FR" sz="2800" dirty="0" smtClean="0"/>
              <a:t>Pour repérer, pour chaque énoncé proposé aux élèves, le champ conceptuel évoqué et dans chaque champ conceptuel les sous catégories travaillées.</a:t>
            </a:r>
          </a:p>
          <a:p>
            <a:endParaRPr lang="fr-FR" sz="2800" dirty="0"/>
          </a:p>
          <a:p>
            <a:endParaRPr lang="fr-FR" dirty="0"/>
          </a:p>
        </p:txBody>
      </p:sp>
    </p:spTree>
    <p:extLst>
      <p:ext uri="{BB962C8B-B14F-4D97-AF65-F5344CB8AC3E}">
        <p14:creationId xmlns:p14="http://schemas.microsoft.com/office/powerpoint/2010/main" val="330212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168442" y="1564105"/>
            <a:ext cx="11442031" cy="4227095"/>
          </a:xfrm>
        </p:spPr>
        <p:txBody>
          <a:bodyPr/>
          <a:lstStyle/>
          <a:p>
            <a:r>
              <a:rPr lang="fr-FR" sz="2800" dirty="0" smtClean="0"/>
              <a:t>Ne pas rester dans la même catégorie et sous catégorie.</a:t>
            </a:r>
          </a:p>
          <a:p>
            <a:endParaRPr lang="fr-FR" sz="2800" dirty="0" smtClean="0"/>
          </a:p>
          <a:p>
            <a:r>
              <a:rPr lang="fr-FR" sz="2800" dirty="0" smtClean="0"/>
              <a:t>Ne pas toujours utiliser les mêmes formulations.</a:t>
            </a:r>
          </a:p>
          <a:p>
            <a:endParaRPr lang="fr-FR" sz="2800" dirty="0" smtClean="0"/>
          </a:p>
          <a:p>
            <a:r>
              <a:rPr lang="fr-FR" sz="2800" dirty="0" smtClean="0"/>
              <a:t>Anticiper les écrits institutionnels, les obstacles, la différenciation possible,  selon les champs conceptuels travaillés et les sous catégories travaillées.</a:t>
            </a:r>
            <a:endParaRPr lang="fr-FR" sz="2800" dirty="0"/>
          </a:p>
        </p:txBody>
      </p:sp>
      <p:sp>
        <p:nvSpPr>
          <p:cNvPr id="6" name="Titre 2"/>
          <p:cNvSpPr>
            <a:spLocks noGrp="1"/>
          </p:cNvSpPr>
          <p:nvPr>
            <p:ph type="title"/>
          </p:nvPr>
        </p:nvSpPr>
        <p:spPr>
          <a:xfrm>
            <a:off x="360948" y="332874"/>
            <a:ext cx="11502190" cy="906379"/>
          </a:xfrm>
          <a:ln w="38100">
            <a:solidFill>
              <a:schemeClr val="bg1"/>
            </a:solidFill>
          </a:ln>
        </p:spPr>
        <p:txBody>
          <a:bodyPr/>
          <a:lstStyle/>
          <a:p>
            <a:r>
              <a:rPr lang="fr-FR" dirty="0" smtClean="0"/>
              <a:t>LES ENJEUX DE LA CATÉGORISATION (POUR L’ENSEIGNANT)</a:t>
            </a:r>
            <a:endParaRPr lang="fr-FR" dirty="0"/>
          </a:p>
        </p:txBody>
      </p:sp>
    </p:spTree>
    <p:extLst>
      <p:ext uri="{BB962C8B-B14F-4D97-AF65-F5344CB8AC3E}">
        <p14:creationId xmlns:p14="http://schemas.microsoft.com/office/powerpoint/2010/main" val="3192944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
        <p:nvSpPr>
          <p:cNvPr id="3" name="Espace réservé du texte 2"/>
          <p:cNvSpPr>
            <a:spLocks noGrp="1"/>
          </p:cNvSpPr>
          <p:nvPr>
            <p:ph type="body" idx="1"/>
          </p:nvPr>
        </p:nvSpPr>
        <p:spPr>
          <a:xfrm>
            <a:off x="300789" y="1853309"/>
            <a:ext cx="11249525" cy="3649133"/>
          </a:xfrm>
        </p:spPr>
        <p:txBody>
          <a:bodyPr/>
          <a:lstStyle/>
          <a:p>
            <a:r>
              <a:rPr lang="fr-FR" sz="2800" dirty="0"/>
              <a:t>D’après vous, quels sont les problèmes les mieux réussis et les moins bien réussis ?  </a:t>
            </a:r>
            <a:endParaRPr lang="fr-FR" sz="2800" dirty="0" smtClean="0"/>
          </a:p>
          <a:p>
            <a:endParaRPr lang="fr-FR" sz="2800" dirty="0" smtClean="0"/>
          </a:p>
          <a:p>
            <a:r>
              <a:rPr lang="fr-FR" sz="2800" dirty="0" smtClean="0"/>
              <a:t>Pourquoi </a:t>
            </a:r>
            <a:r>
              <a:rPr lang="fr-FR" sz="2800" dirty="0"/>
              <a:t>?</a:t>
            </a:r>
          </a:p>
          <a:p>
            <a:endParaRPr lang="fr-FR" dirty="0"/>
          </a:p>
        </p:txBody>
      </p:sp>
    </p:spTree>
    <p:extLst>
      <p:ext uri="{BB962C8B-B14F-4D97-AF65-F5344CB8AC3E}">
        <p14:creationId xmlns:p14="http://schemas.microsoft.com/office/powerpoint/2010/main" val="99468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9"/>
          <p:cNvSpPr txBox="1"/>
          <p:nvPr/>
        </p:nvSpPr>
        <p:spPr>
          <a:xfrm>
            <a:off x="139500" y="1383632"/>
            <a:ext cx="12052500" cy="5305925"/>
          </a:xfrm>
          <a:prstGeom prst="rect">
            <a:avLst/>
          </a:prstGeom>
          <a:noFill/>
          <a:ln>
            <a:noFill/>
          </a:ln>
        </p:spPr>
        <p:txBody>
          <a:bodyPr spcFirstLastPara="1" wrap="square" lIns="91425" tIns="91425" rIns="91425" bIns="91425" anchor="ctr" anchorCtr="0">
            <a:noAutofit/>
          </a:bodyPr>
          <a:lstStyle/>
          <a:p>
            <a:pPr marL="25400" lvl="0" algn="l" rtl="0">
              <a:spcBef>
                <a:spcPts val="0"/>
              </a:spcBef>
              <a:spcAft>
                <a:spcPts val="0"/>
              </a:spcAft>
              <a:buClr>
                <a:schemeClr val="dk1"/>
              </a:buClr>
              <a:buSzPts val="3200"/>
            </a:pPr>
            <a:r>
              <a:rPr lang="fr-FR" sz="2800" dirty="0" smtClean="0">
                <a:solidFill>
                  <a:schemeClr val="bg1"/>
                </a:solidFill>
                <a:latin typeface="Calibri"/>
                <a:ea typeface="Calibri"/>
                <a:cs typeface="Calibri"/>
                <a:sym typeface="Calibri"/>
              </a:rPr>
              <a:t>1. Paul </a:t>
            </a:r>
            <a:r>
              <a:rPr lang="fr-FR" sz="2800" dirty="0">
                <a:solidFill>
                  <a:schemeClr val="bg1"/>
                </a:solidFill>
                <a:latin typeface="Calibri"/>
                <a:ea typeface="Calibri"/>
                <a:cs typeface="Calibri"/>
                <a:sym typeface="Calibri"/>
              </a:rPr>
              <a:t>a 3 billes. Pierre a 5 billes. Combien ont-ils de billes ensemble </a:t>
            </a:r>
            <a:r>
              <a:rPr lang="fr-FR" sz="2800" dirty="0" smtClean="0">
                <a:solidFill>
                  <a:schemeClr val="bg1"/>
                </a:solidFill>
                <a:latin typeface="Calibri"/>
                <a:ea typeface="Calibri"/>
                <a:cs typeface="Calibri"/>
                <a:sym typeface="Calibri"/>
              </a:rPr>
              <a:t>?</a:t>
            </a:r>
          </a:p>
          <a:p>
            <a:pPr marL="25400" lvl="0" algn="l" rtl="0">
              <a:spcBef>
                <a:spcPts val="0"/>
              </a:spcBef>
              <a:spcAft>
                <a:spcPts val="0"/>
              </a:spcAft>
              <a:buClr>
                <a:schemeClr val="dk1"/>
              </a:buClr>
              <a:buSzPts val="3200"/>
            </a:pPr>
            <a:endParaRPr sz="2800" dirty="0">
              <a:solidFill>
                <a:schemeClr val="bg1"/>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fr-FR" sz="2800" dirty="0">
                <a:solidFill>
                  <a:schemeClr val="bg1"/>
                </a:solidFill>
                <a:latin typeface="Calibri"/>
                <a:ea typeface="Calibri"/>
                <a:cs typeface="Calibri"/>
                <a:sym typeface="Calibri"/>
              </a:rPr>
              <a:t>2. Paul avait 3 billes. Il en gagne 5 à la récréation. Combien </a:t>
            </a:r>
            <a:r>
              <a:rPr lang="fr-FR" sz="2800" dirty="0" err="1">
                <a:solidFill>
                  <a:schemeClr val="bg1"/>
                </a:solidFill>
                <a:latin typeface="Calibri"/>
                <a:ea typeface="Calibri"/>
                <a:cs typeface="Calibri"/>
                <a:sym typeface="Calibri"/>
              </a:rPr>
              <a:t>a-t-il</a:t>
            </a:r>
            <a:r>
              <a:rPr lang="fr-FR" sz="2800" dirty="0">
                <a:solidFill>
                  <a:schemeClr val="bg1"/>
                </a:solidFill>
                <a:latin typeface="Calibri"/>
                <a:ea typeface="Calibri"/>
                <a:cs typeface="Calibri"/>
                <a:sym typeface="Calibri"/>
              </a:rPr>
              <a:t> de billes maintenant </a:t>
            </a:r>
            <a:r>
              <a:rPr lang="fr-FR" sz="2800" dirty="0" smtClean="0">
                <a:solidFill>
                  <a:schemeClr val="bg1"/>
                </a:solidFill>
                <a:latin typeface="Calibri"/>
                <a:ea typeface="Calibri"/>
                <a:cs typeface="Calibri"/>
                <a:sym typeface="Calibri"/>
              </a:rPr>
              <a:t>?</a:t>
            </a:r>
          </a:p>
          <a:p>
            <a:pPr marL="0" marR="0" lvl="0" indent="0" algn="l" rtl="0">
              <a:spcBef>
                <a:spcPts val="0"/>
              </a:spcBef>
              <a:spcAft>
                <a:spcPts val="0"/>
              </a:spcAft>
              <a:buClr>
                <a:schemeClr val="dk1"/>
              </a:buClr>
              <a:buSzPts val="3200"/>
              <a:buFont typeface="Calibri"/>
              <a:buNone/>
            </a:pPr>
            <a:endParaRPr sz="2800"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r>
              <a:rPr lang="fr-FR" sz="2800" dirty="0">
                <a:solidFill>
                  <a:schemeClr val="bg1"/>
                </a:solidFill>
                <a:latin typeface="Calibri"/>
                <a:ea typeface="Calibri"/>
                <a:cs typeface="Calibri"/>
                <a:sym typeface="Calibri"/>
              </a:rPr>
              <a:t>3. Paul avait des billes. Il en perd 3 pendant la récréation et maintenant il lui en reste 5. Combien de billes avait-il avant la récréation ? </a:t>
            </a:r>
            <a:endParaRPr lang="fr-FR" sz="2800" dirty="0" smtClean="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endParaRPr sz="2800"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r>
              <a:rPr lang="fr-FR" sz="2800" dirty="0">
                <a:solidFill>
                  <a:schemeClr val="bg1"/>
                </a:solidFill>
                <a:latin typeface="Calibri"/>
                <a:ea typeface="Calibri"/>
                <a:cs typeface="Calibri"/>
                <a:sym typeface="Calibri"/>
              </a:rPr>
              <a:t>4. Paul a 3 billes. Pierre a 5 billes de plus que Paul. Combien de billes Pierre </a:t>
            </a:r>
            <a:r>
              <a:rPr lang="fr-FR" sz="2800" dirty="0" err="1">
                <a:solidFill>
                  <a:schemeClr val="bg1"/>
                </a:solidFill>
                <a:latin typeface="Calibri"/>
                <a:ea typeface="Calibri"/>
                <a:cs typeface="Calibri"/>
                <a:sym typeface="Calibri"/>
              </a:rPr>
              <a:t>a-t-il</a:t>
            </a:r>
            <a:r>
              <a:rPr lang="fr-FR" sz="2800" dirty="0">
                <a:solidFill>
                  <a:schemeClr val="bg1"/>
                </a:solidFill>
                <a:latin typeface="Calibri"/>
                <a:ea typeface="Calibri"/>
                <a:cs typeface="Calibri"/>
                <a:sym typeface="Calibri"/>
              </a:rPr>
              <a:t> </a:t>
            </a:r>
            <a:r>
              <a:rPr lang="fr-FR" sz="2800" dirty="0" smtClean="0">
                <a:solidFill>
                  <a:schemeClr val="bg1"/>
                </a:solidFill>
                <a:latin typeface="Calibri"/>
                <a:ea typeface="Calibri"/>
                <a:cs typeface="Calibri"/>
                <a:sym typeface="Calibri"/>
              </a:rPr>
              <a:t>?</a:t>
            </a:r>
          </a:p>
          <a:p>
            <a:pPr marL="0" lvl="0" indent="0" algn="l" rtl="0">
              <a:spcBef>
                <a:spcPts val="0"/>
              </a:spcBef>
              <a:spcAft>
                <a:spcPts val="0"/>
              </a:spcAft>
              <a:buClr>
                <a:schemeClr val="dk1"/>
              </a:buClr>
              <a:buSzPts val="3200"/>
              <a:buFont typeface="Calibri"/>
              <a:buNone/>
            </a:pPr>
            <a:endParaRPr sz="2800"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r>
              <a:rPr lang="fr-FR" sz="2800" dirty="0">
                <a:solidFill>
                  <a:schemeClr val="bg1"/>
                </a:solidFill>
                <a:latin typeface="Calibri"/>
                <a:ea typeface="Calibri"/>
                <a:cs typeface="Calibri"/>
                <a:sym typeface="Calibri"/>
              </a:rPr>
              <a:t>5. Paul a 3 billes. Paul a 5 billes de moins que Pierre. </a:t>
            </a:r>
            <a:endParaRPr lang="fr-FR" sz="2800" dirty="0" smtClean="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r>
              <a:rPr lang="fr-FR" sz="2800" dirty="0" smtClean="0">
                <a:solidFill>
                  <a:schemeClr val="bg1"/>
                </a:solidFill>
                <a:latin typeface="Calibri"/>
                <a:ea typeface="Calibri"/>
                <a:cs typeface="Calibri"/>
                <a:sym typeface="Calibri"/>
              </a:rPr>
              <a:t>Combien </a:t>
            </a:r>
            <a:r>
              <a:rPr lang="fr-FR" sz="2800" dirty="0">
                <a:solidFill>
                  <a:schemeClr val="bg1"/>
                </a:solidFill>
                <a:latin typeface="Calibri"/>
                <a:ea typeface="Calibri"/>
                <a:cs typeface="Calibri"/>
                <a:sym typeface="Calibri"/>
              </a:rPr>
              <a:t>Pierre </a:t>
            </a:r>
            <a:r>
              <a:rPr lang="fr-FR" sz="2800" dirty="0" err="1">
                <a:solidFill>
                  <a:schemeClr val="bg1"/>
                </a:solidFill>
                <a:latin typeface="Calibri"/>
                <a:ea typeface="Calibri"/>
                <a:cs typeface="Calibri"/>
                <a:sym typeface="Calibri"/>
              </a:rPr>
              <a:t>a-t-il</a:t>
            </a:r>
            <a:r>
              <a:rPr lang="fr-FR" sz="2800" dirty="0">
                <a:solidFill>
                  <a:schemeClr val="bg1"/>
                </a:solidFill>
                <a:latin typeface="Calibri"/>
                <a:ea typeface="Calibri"/>
                <a:cs typeface="Calibri"/>
                <a:sym typeface="Calibri"/>
              </a:rPr>
              <a:t> de billes ?</a:t>
            </a:r>
            <a:r>
              <a:rPr lang="fr-FR" sz="3200" dirty="0">
                <a:solidFill>
                  <a:schemeClr val="bg1"/>
                </a:solidFill>
                <a:latin typeface="Calibri"/>
                <a:ea typeface="Calibri"/>
                <a:cs typeface="Calibri"/>
                <a:sym typeface="Calibri"/>
              </a:rPr>
              <a:t>   </a:t>
            </a:r>
            <a:r>
              <a:rPr lang="fr-FR" sz="3200" dirty="0">
                <a:solidFill>
                  <a:schemeClr val="bg1"/>
                </a:solidFill>
                <a:highlight>
                  <a:srgbClr val="EFEFEF"/>
                </a:highlight>
                <a:latin typeface="Calibri"/>
                <a:ea typeface="Calibri"/>
                <a:cs typeface="Calibri"/>
                <a:sym typeface="Calibri"/>
              </a:rPr>
              <a:t> </a:t>
            </a:r>
            <a:endParaRPr lang="fr-FR" sz="3200" dirty="0" smtClean="0">
              <a:solidFill>
                <a:schemeClr val="bg1"/>
              </a:solidFill>
              <a:highlight>
                <a:srgbClr val="EFEFEF"/>
              </a:highlight>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r>
              <a:rPr lang="fr-FR" dirty="0" smtClean="0">
                <a:highlight>
                  <a:srgbClr val="EFEFEF"/>
                </a:highlight>
                <a:latin typeface="Calibri"/>
                <a:ea typeface="Calibri"/>
                <a:cs typeface="Calibri"/>
                <a:sym typeface="Calibri"/>
              </a:rPr>
              <a:t>Exemples d’énoncés </a:t>
            </a:r>
            <a:r>
              <a:rPr lang="fr-FR" sz="3200" dirty="0" smtClean="0">
                <a:highlight>
                  <a:srgbClr val="EFEFEF"/>
                </a:highlight>
                <a:latin typeface="Calibri"/>
                <a:ea typeface="Calibri"/>
                <a:cs typeface="Calibri"/>
                <a:sym typeface="Calibri"/>
              </a:rPr>
              <a:t> </a:t>
            </a:r>
            <a:r>
              <a:rPr lang="fr-FR" dirty="0">
                <a:solidFill>
                  <a:srgbClr val="434343"/>
                </a:solidFill>
                <a:highlight>
                  <a:srgbClr val="EFEFEF"/>
                </a:highlight>
                <a:latin typeface="Calibri"/>
                <a:ea typeface="Calibri"/>
                <a:cs typeface="Calibri"/>
                <a:sym typeface="Calibri"/>
              </a:rPr>
              <a:t>extraits de la conférence de </a:t>
            </a:r>
            <a:r>
              <a:rPr lang="fr-FR" dirty="0" err="1">
                <a:solidFill>
                  <a:srgbClr val="434343"/>
                </a:solidFill>
                <a:highlight>
                  <a:srgbClr val="EFEFEF"/>
                </a:highlight>
                <a:latin typeface="Calibri"/>
                <a:ea typeface="Calibri"/>
                <a:cs typeface="Calibri"/>
                <a:sym typeface="Calibri"/>
              </a:rPr>
              <a:t>E.Sander</a:t>
            </a:r>
            <a:r>
              <a:rPr lang="fr-FR" dirty="0">
                <a:solidFill>
                  <a:srgbClr val="434343"/>
                </a:solidFill>
                <a:highlight>
                  <a:srgbClr val="EFEFEF"/>
                </a:highlight>
                <a:latin typeface="Calibri"/>
                <a:ea typeface="Calibri"/>
                <a:cs typeface="Calibri"/>
                <a:sym typeface="Calibri"/>
              </a:rPr>
              <a:t> ESEN </a:t>
            </a:r>
            <a:r>
              <a:rPr lang="fr-FR" dirty="0" smtClean="0">
                <a:solidFill>
                  <a:srgbClr val="434343"/>
                </a:solidFill>
                <a:highlight>
                  <a:srgbClr val="EFEFEF"/>
                </a:highlight>
                <a:latin typeface="Calibri"/>
                <a:ea typeface="Calibri"/>
                <a:cs typeface="Calibri"/>
                <a:sym typeface="Calibri"/>
              </a:rPr>
              <a:t>2018</a:t>
            </a:r>
          </a:p>
          <a:p>
            <a:pPr marL="0" lvl="0" indent="0" algn="l" rtl="0">
              <a:spcBef>
                <a:spcPts val="0"/>
              </a:spcBef>
              <a:spcAft>
                <a:spcPts val="0"/>
              </a:spcAft>
              <a:buClr>
                <a:schemeClr val="dk1"/>
              </a:buClr>
              <a:buSzPts val="3200"/>
              <a:buFont typeface="Calibri"/>
              <a:buNone/>
            </a:pPr>
            <a:endParaRPr sz="3200" dirty="0">
              <a:solidFill>
                <a:schemeClr val="dk1"/>
              </a:solidFill>
              <a:latin typeface="Calibri"/>
              <a:ea typeface="Calibri"/>
              <a:cs typeface="Calibri"/>
              <a:sym typeface="Calibri"/>
            </a:endParaRPr>
          </a:p>
        </p:txBody>
      </p:sp>
      <p:sp>
        <p:nvSpPr>
          <p:cNvPr id="3" name="Titre 1"/>
          <p:cNvSpPr>
            <a:spLocks noGrp="1"/>
          </p:cNvSpPr>
          <p:nvPr>
            <p:ph type="title"/>
          </p:nvPr>
        </p:nvSpPr>
        <p:spPr>
          <a:xfrm>
            <a:off x="541422" y="176465"/>
            <a:ext cx="10131425" cy="581526"/>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2" name="ZoneTexte 1"/>
          <p:cNvSpPr txBox="1"/>
          <p:nvPr/>
        </p:nvSpPr>
        <p:spPr>
          <a:xfrm>
            <a:off x="119133" y="1270554"/>
            <a:ext cx="11255905" cy="523220"/>
          </a:xfrm>
          <a:prstGeom prst="rect">
            <a:avLst/>
          </a:prstGeom>
          <a:noFill/>
        </p:spPr>
        <p:txBody>
          <a:bodyPr wrap="square" rtlCol="0">
            <a:spAutoFit/>
          </a:bodyPr>
          <a:lstStyle/>
          <a:p>
            <a:r>
              <a:rPr lang="fr-FR" sz="2800" dirty="0">
                <a:latin typeface="Calibri" panose="020F0502020204030204" pitchFamily="34" charset="0"/>
              </a:rPr>
              <a:t>Paul a 3 billes. Pierre a 5 billes. Combien ont-ils de billes ensemble ?</a:t>
            </a:r>
          </a:p>
        </p:txBody>
      </p:sp>
      <p:sp>
        <p:nvSpPr>
          <p:cNvPr id="3" name="ZoneTexte 2"/>
          <p:cNvSpPr txBox="1"/>
          <p:nvPr/>
        </p:nvSpPr>
        <p:spPr>
          <a:xfrm>
            <a:off x="2889573" y="1808256"/>
            <a:ext cx="5414210" cy="461665"/>
          </a:xfrm>
          <a:prstGeom prst="rect">
            <a:avLst/>
          </a:prstGeom>
          <a:noFill/>
        </p:spPr>
        <p:txBody>
          <a:bodyPr wrap="square" rtlCol="0">
            <a:spAutoFit/>
          </a:bodyPr>
          <a:lstStyle/>
          <a:p>
            <a:r>
              <a:rPr lang="fr-FR" sz="2400" dirty="0">
                <a:solidFill>
                  <a:schemeClr val="bg1"/>
                </a:solidFill>
              </a:rPr>
              <a:t>100% de réussite à 6 ans </a:t>
            </a:r>
          </a:p>
        </p:txBody>
      </p:sp>
      <p:sp>
        <p:nvSpPr>
          <p:cNvPr id="4" name="ZoneTexte 3"/>
          <p:cNvSpPr txBox="1"/>
          <p:nvPr/>
        </p:nvSpPr>
        <p:spPr>
          <a:xfrm>
            <a:off x="60159" y="2692564"/>
            <a:ext cx="11983452" cy="954107"/>
          </a:xfrm>
          <a:prstGeom prst="rect">
            <a:avLst/>
          </a:prstGeom>
          <a:noFill/>
        </p:spPr>
        <p:txBody>
          <a:bodyPr wrap="square" rtlCol="0">
            <a:spAutoFit/>
          </a:bodyPr>
          <a:lstStyle/>
          <a:p>
            <a:r>
              <a:rPr lang="fr-FR" sz="2800" dirty="0">
                <a:latin typeface="Calibri" panose="020F0502020204030204" pitchFamily="34" charset="0"/>
              </a:rPr>
              <a:t>Paul avait 3 billes. Il en gagne 5 à la récréation. Combien </a:t>
            </a:r>
            <a:r>
              <a:rPr lang="fr-FR" sz="2800" dirty="0" err="1">
                <a:latin typeface="Calibri" panose="020F0502020204030204" pitchFamily="34" charset="0"/>
              </a:rPr>
              <a:t>a-t-il</a:t>
            </a:r>
            <a:r>
              <a:rPr lang="fr-FR" sz="2800" dirty="0">
                <a:latin typeface="Calibri" panose="020F0502020204030204" pitchFamily="34" charset="0"/>
              </a:rPr>
              <a:t> de billes maintenant </a:t>
            </a:r>
            <a:r>
              <a:rPr lang="fr-FR" sz="2800" dirty="0" smtClean="0">
                <a:latin typeface="Calibri" panose="020F0502020204030204" pitchFamily="34" charset="0"/>
              </a:rPr>
              <a:t>?     </a:t>
            </a:r>
            <a:endParaRPr lang="fr-FR" sz="2800" b="1" dirty="0">
              <a:latin typeface="Calibri" panose="020F0502020204030204" pitchFamily="34" charset="0"/>
            </a:endParaRPr>
          </a:p>
        </p:txBody>
      </p:sp>
      <p:sp>
        <p:nvSpPr>
          <p:cNvPr id="5" name="ZoneTexte 4"/>
          <p:cNvSpPr txBox="1"/>
          <p:nvPr/>
        </p:nvSpPr>
        <p:spPr>
          <a:xfrm>
            <a:off x="2963756" y="3290847"/>
            <a:ext cx="4824663" cy="523220"/>
          </a:xfrm>
          <a:prstGeom prst="rect">
            <a:avLst/>
          </a:prstGeom>
          <a:noFill/>
        </p:spPr>
        <p:txBody>
          <a:bodyPr wrap="square" rtlCol="0">
            <a:spAutoFit/>
          </a:bodyPr>
          <a:lstStyle/>
          <a:p>
            <a:r>
              <a:rPr lang="fr-FR" sz="2800" dirty="0">
                <a:solidFill>
                  <a:schemeClr val="bg1"/>
                </a:solidFill>
                <a:latin typeface="Calibri" panose="020F0502020204030204" pitchFamily="34" charset="0"/>
              </a:rPr>
              <a:t>100% de réussite à 6 ans </a:t>
            </a:r>
          </a:p>
        </p:txBody>
      </p:sp>
      <p:sp>
        <p:nvSpPr>
          <p:cNvPr id="7" name="Rectangle 6"/>
          <p:cNvSpPr/>
          <p:nvPr/>
        </p:nvSpPr>
        <p:spPr>
          <a:xfrm>
            <a:off x="60159" y="4123725"/>
            <a:ext cx="11863136" cy="954107"/>
          </a:xfrm>
          <a:prstGeom prst="rect">
            <a:avLst/>
          </a:prstGeom>
        </p:spPr>
        <p:txBody>
          <a:bodyPr wrap="square">
            <a:spAutoFit/>
          </a:bodyPr>
          <a:lstStyle/>
          <a:p>
            <a:r>
              <a:rPr lang="fr-FR" sz="2800" dirty="0">
                <a:latin typeface="Calibri" panose="020F0502020204030204" pitchFamily="34" charset="0"/>
              </a:rPr>
              <a:t>Paul avait des billes. Il en perd 3 pendant la récréation et maintenant il lui en reste 5. Combien de billes avait-il avant la récréation ? </a:t>
            </a:r>
          </a:p>
        </p:txBody>
      </p:sp>
      <p:sp>
        <p:nvSpPr>
          <p:cNvPr id="9" name="Rectangle 8"/>
          <p:cNvSpPr/>
          <p:nvPr/>
        </p:nvSpPr>
        <p:spPr>
          <a:xfrm>
            <a:off x="2889573" y="5077832"/>
            <a:ext cx="4307306" cy="523220"/>
          </a:xfrm>
          <a:prstGeom prst="rect">
            <a:avLst/>
          </a:prstGeom>
        </p:spPr>
        <p:txBody>
          <a:bodyPr wrap="square">
            <a:spAutoFit/>
          </a:bodyPr>
          <a:lstStyle/>
          <a:p>
            <a:r>
              <a:rPr lang="fr-FR" sz="2800" dirty="0">
                <a:solidFill>
                  <a:schemeClr val="bg1"/>
                </a:solidFill>
                <a:latin typeface="Calibri" panose="020F0502020204030204" pitchFamily="34" charset="0"/>
              </a:rPr>
              <a:t>28% de réussite à 6 ans </a:t>
            </a:r>
          </a:p>
        </p:txBody>
      </p:sp>
      <p:sp>
        <p:nvSpPr>
          <p:cNvPr id="11" name="Rectangle 10"/>
          <p:cNvSpPr/>
          <p:nvPr/>
        </p:nvSpPr>
        <p:spPr>
          <a:xfrm>
            <a:off x="0" y="6258944"/>
            <a:ext cx="5747086" cy="307777"/>
          </a:xfrm>
          <a:prstGeom prst="rect">
            <a:avLst/>
          </a:prstGeom>
        </p:spPr>
        <p:txBody>
          <a:bodyPr wrap="none">
            <a:spAutoFit/>
          </a:bodyPr>
          <a:lstStyle/>
          <a:p>
            <a:r>
              <a:rPr lang="fr-FR" dirty="0">
                <a:solidFill>
                  <a:schemeClr val="bg1"/>
                </a:solidFill>
              </a:rPr>
              <a:t>Exemples d’énoncés extrait de la conférence de </a:t>
            </a:r>
            <a:r>
              <a:rPr lang="fr-FR" dirty="0" err="1">
                <a:solidFill>
                  <a:schemeClr val="bg1"/>
                </a:solidFill>
              </a:rPr>
              <a:t>E.Sander</a:t>
            </a:r>
            <a:r>
              <a:rPr lang="fr-FR" dirty="0">
                <a:solidFill>
                  <a:schemeClr val="bg1"/>
                </a:solidFill>
              </a:rPr>
              <a:t>  </a:t>
            </a:r>
            <a:r>
              <a:rPr lang="fr-FR" dirty="0" smtClean="0">
                <a:solidFill>
                  <a:schemeClr val="bg1"/>
                </a:solidFill>
              </a:rPr>
              <a:t>Paris </a:t>
            </a:r>
            <a:r>
              <a:rPr lang="fr-FR" dirty="0">
                <a:solidFill>
                  <a:schemeClr val="bg1"/>
                </a:solidFill>
              </a:rPr>
              <a:t>2018</a:t>
            </a:r>
          </a:p>
        </p:txBody>
      </p:sp>
      <p:sp>
        <p:nvSpPr>
          <p:cNvPr id="13"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1"/>
          <p:cNvSpPr txBox="1"/>
          <p:nvPr/>
        </p:nvSpPr>
        <p:spPr>
          <a:xfrm>
            <a:off x="355500" y="1034715"/>
            <a:ext cx="11836500" cy="5387953"/>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2400"/>
              <a:buFont typeface="Calibri"/>
              <a:buNone/>
            </a:pPr>
            <a:endParaRPr sz="2400" dirty="0">
              <a:solidFill>
                <a:srgbClr val="0000FF"/>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fr-FR" sz="3200" dirty="0">
                <a:solidFill>
                  <a:schemeClr val="dk1"/>
                </a:solidFill>
                <a:latin typeface="Calibri"/>
                <a:ea typeface="Calibri"/>
                <a:cs typeface="Calibri"/>
                <a:sym typeface="Calibri"/>
              </a:rPr>
              <a:t>4. Paul a 3 billes. Pierre a 5 billes de plus que Paul. Combien de billes Pierre </a:t>
            </a:r>
            <a:r>
              <a:rPr lang="fr-FR" sz="3200" dirty="0" err="1">
                <a:solidFill>
                  <a:schemeClr val="dk1"/>
                </a:solidFill>
                <a:latin typeface="Calibri"/>
                <a:ea typeface="Calibri"/>
                <a:cs typeface="Calibri"/>
                <a:sym typeface="Calibri"/>
              </a:rPr>
              <a:t>a-t-il</a:t>
            </a:r>
            <a:r>
              <a:rPr lang="fr-FR" sz="3200" dirty="0">
                <a:solidFill>
                  <a:schemeClr val="dk1"/>
                </a:solidFill>
                <a:latin typeface="Calibri"/>
                <a:ea typeface="Calibri"/>
                <a:cs typeface="Calibri"/>
                <a:sym typeface="Calibri"/>
              </a:rPr>
              <a:t> ? </a:t>
            </a:r>
            <a:endParaRPr sz="3200" dirty="0">
              <a:solidFill>
                <a:schemeClr val="dk1"/>
              </a:solidFill>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r>
              <a:rPr lang="fr-FR" sz="3200" dirty="0">
                <a:solidFill>
                  <a:schemeClr val="bg1"/>
                </a:solidFill>
                <a:latin typeface="Calibri"/>
                <a:ea typeface="Calibri"/>
                <a:cs typeface="Calibri"/>
                <a:sym typeface="Calibri"/>
              </a:rPr>
              <a:t>17% de réussite à 6 ans </a:t>
            </a:r>
            <a:endParaRPr sz="3200" dirty="0">
              <a:solidFill>
                <a:schemeClr val="bg1"/>
              </a:solidFill>
              <a:latin typeface="Calibri"/>
              <a:ea typeface="Calibri"/>
              <a:cs typeface="Calibri"/>
              <a:sym typeface="Calibri"/>
            </a:endParaRPr>
          </a:p>
          <a:p>
            <a:pPr marL="0" marR="0" lvl="0" indent="0" algn="l" rtl="0">
              <a:spcBef>
                <a:spcPts val="0"/>
              </a:spcBef>
              <a:spcAft>
                <a:spcPts val="0"/>
              </a:spcAft>
              <a:buClr>
                <a:schemeClr val="lt1"/>
              </a:buClr>
              <a:buSzPts val="3200"/>
              <a:buFont typeface="Calibri"/>
              <a:buNone/>
            </a:pPr>
            <a:endParaRPr sz="3200" dirty="0">
              <a:solidFill>
                <a:schemeClr val="bg1"/>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fr-FR" sz="3200" dirty="0">
                <a:solidFill>
                  <a:schemeClr val="dk1"/>
                </a:solidFill>
                <a:latin typeface="Calibri"/>
                <a:ea typeface="Calibri"/>
                <a:cs typeface="Calibri"/>
                <a:sym typeface="Calibri"/>
              </a:rPr>
              <a:t>5. Paul a 3 billes. Paul a 5 billes de moins que Pierre. Combien Pierre </a:t>
            </a:r>
            <a:r>
              <a:rPr lang="fr-FR" sz="3200" dirty="0" err="1">
                <a:solidFill>
                  <a:schemeClr val="dk1"/>
                </a:solidFill>
                <a:latin typeface="Calibri"/>
                <a:ea typeface="Calibri"/>
                <a:cs typeface="Calibri"/>
                <a:sym typeface="Calibri"/>
              </a:rPr>
              <a:t>a-t-il</a:t>
            </a:r>
            <a:r>
              <a:rPr lang="fr-FR" sz="3200" dirty="0">
                <a:solidFill>
                  <a:schemeClr val="dk1"/>
                </a:solidFill>
                <a:latin typeface="Calibri"/>
                <a:ea typeface="Calibri"/>
                <a:cs typeface="Calibri"/>
                <a:sym typeface="Calibri"/>
              </a:rPr>
              <a:t> de billes ?</a:t>
            </a:r>
            <a:endParaRPr sz="3200" dirty="0">
              <a:solidFill>
                <a:schemeClr val="dk1"/>
              </a:solidFill>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r>
              <a:rPr lang="fr-FR" sz="3200" dirty="0">
                <a:solidFill>
                  <a:schemeClr val="bg1"/>
                </a:solidFill>
                <a:latin typeface="Calibri"/>
                <a:ea typeface="Calibri"/>
                <a:cs typeface="Calibri"/>
                <a:sym typeface="Calibri"/>
              </a:rPr>
              <a:t>6% de réussite à 6 </a:t>
            </a:r>
            <a:r>
              <a:rPr lang="fr-FR" sz="3200" dirty="0" smtClean="0">
                <a:solidFill>
                  <a:schemeClr val="bg1"/>
                </a:solidFill>
                <a:latin typeface="Calibri"/>
                <a:ea typeface="Calibri"/>
                <a:cs typeface="Calibri"/>
                <a:sym typeface="Calibri"/>
              </a:rPr>
              <a:t>ans</a:t>
            </a:r>
            <a:endParaRPr sz="3200" dirty="0">
              <a:solidFill>
                <a:srgbClr val="C3B9E4"/>
              </a:solidFill>
              <a:latin typeface="Calibri"/>
              <a:ea typeface="Calibri"/>
              <a:cs typeface="Calibri"/>
              <a:sym typeface="Calibri"/>
            </a:endParaRPr>
          </a:p>
          <a:p>
            <a:pPr marL="0" lvl="0" indent="0" algn="l" rtl="0">
              <a:spcBef>
                <a:spcPts val="0"/>
              </a:spcBef>
              <a:spcAft>
                <a:spcPts val="0"/>
              </a:spcAft>
              <a:buClr>
                <a:srgbClr val="C3B9E4"/>
              </a:buClr>
              <a:buSzPts val="3200"/>
              <a:buFont typeface="Calibri"/>
              <a:buNone/>
            </a:pPr>
            <a:r>
              <a:rPr lang="fr-FR" dirty="0">
                <a:solidFill>
                  <a:srgbClr val="434343"/>
                </a:solidFill>
                <a:highlight>
                  <a:srgbClr val="EFEFEF"/>
                </a:highlight>
                <a:latin typeface="Calibri"/>
                <a:ea typeface="Calibri"/>
                <a:cs typeface="Calibri"/>
                <a:sym typeface="Calibri"/>
              </a:rPr>
              <a:t>extrait de la conférence de </a:t>
            </a:r>
            <a:r>
              <a:rPr lang="fr-FR" dirty="0" err="1">
                <a:solidFill>
                  <a:srgbClr val="434343"/>
                </a:solidFill>
                <a:highlight>
                  <a:srgbClr val="EFEFEF"/>
                </a:highlight>
                <a:latin typeface="Calibri"/>
                <a:ea typeface="Calibri"/>
                <a:cs typeface="Calibri"/>
                <a:sym typeface="Calibri"/>
              </a:rPr>
              <a:t>E.Sander</a:t>
            </a:r>
            <a:r>
              <a:rPr lang="fr-FR" dirty="0">
                <a:solidFill>
                  <a:srgbClr val="434343"/>
                </a:solidFill>
                <a:highlight>
                  <a:srgbClr val="EFEFEF"/>
                </a:highlight>
                <a:latin typeface="Calibri"/>
                <a:ea typeface="Calibri"/>
                <a:cs typeface="Calibri"/>
                <a:sym typeface="Calibri"/>
              </a:rPr>
              <a:t>  </a:t>
            </a:r>
            <a:r>
              <a:rPr lang="fr-FR" dirty="0" smtClean="0">
                <a:solidFill>
                  <a:srgbClr val="434343"/>
                </a:solidFill>
                <a:highlight>
                  <a:srgbClr val="EFEFEF"/>
                </a:highlight>
                <a:latin typeface="Calibri"/>
                <a:ea typeface="Calibri"/>
                <a:cs typeface="Calibri"/>
                <a:sym typeface="Calibri"/>
              </a:rPr>
              <a:t>Paris 2018</a:t>
            </a:r>
            <a:endParaRPr dirty="0">
              <a:solidFill>
                <a:srgbClr val="434343"/>
              </a:solidFill>
              <a:highlight>
                <a:srgbClr val="EFEFEF"/>
              </a:highlight>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endParaRPr sz="3200" dirty="0">
              <a:solidFill>
                <a:srgbClr val="C3B9E4"/>
              </a:solidFill>
              <a:latin typeface="Calibri"/>
              <a:ea typeface="Calibri"/>
              <a:cs typeface="Calibri"/>
              <a:sym typeface="Calibri"/>
            </a:endParaRPr>
          </a:p>
        </p:txBody>
      </p:sp>
      <p:sp>
        <p:nvSpPr>
          <p:cNvPr id="3"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2"/>
          <p:cNvSpPr txBox="1">
            <a:spLocks noGrp="1"/>
          </p:cNvSpPr>
          <p:nvPr>
            <p:ph type="title"/>
          </p:nvPr>
        </p:nvSpPr>
        <p:spPr>
          <a:xfrm>
            <a:off x="228600" y="1816767"/>
            <a:ext cx="11655250" cy="4325857"/>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Clr>
                <a:schemeClr val="lt1"/>
              </a:buClr>
              <a:buSzPts val="3600"/>
              <a:buFont typeface="Arial"/>
              <a:buChar char="-"/>
            </a:pPr>
            <a:r>
              <a:rPr lang="fr-FR" dirty="0" smtClean="0">
                <a:latin typeface="Arial"/>
                <a:ea typeface="Arial"/>
                <a:cs typeface="Arial"/>
                <a:sym typeface="Arial"/>
              </a:rPr>
              <a:t>nécessité </a:t>
            </a:r>
            <a:r>
              <a:rPr lang="fr-FR" dirty="0">
                <a:latin typeface="Arial"/>
                <a:ea typeface="Arial"/>
                <a:cs typeface="Arial"/>
                <a:sym typeface="Arial"/>
              </a:rPr>
              <a:t>de travailler les catégories </a:t>
            </a:r>
            <a:r>
              <a:rPr lang="fr-FR" dirty="0" smtClean="0">
                <a:latin typeface="Arial"/>
                <a:ea typeface="Arial"/>
                <a:cs typeface="Arial"/>
                <a:sym typeface="Arial"/>
              </a:rPr>
              <a:t/>
            </a:r>
            <a:br>
              <a:rPr lang="fr-FR" dirty="0" smtClean="0">
                <a:latin typeface="Arial"/>
                <a:ea typeface="Arial"/>
                <a:cs typeface="Arial"/>
                <a:sym typeface="Arial"/>
              </a:rPr>
            </a:br>
            <a:r>
              <a:rPr lang="fr-FR" dirty="0" smtClean="0">
                <a:solidFill>
                  <a:srgbClr val="FF0000"/>
                </a:solidFill>
                <a:latin typeface="Arial"/>
                <a:ea typeface="Arial"/>
                <a:cs typeface="Arial"/>
                <a:sym typeface="Arial"/>
              </a:rPr>
              <a:t>et les sous </a:t>
            </a:r>
            <a:r>
              <a:rPr lang="fr-FR" dirty="0">
                <a:solidFill>
                  <a:srgbClr val="FF0000"/>
                </a:solidFill>
                <a:latin typeface="Arial"/>
                <a:ea typeface="Arial"/>
                <a:cs typeface="Arial"/>
                <a:sym typeface="Arial"/>
              </a:rPr>
              <a:t>catégories de </a:t>
            </a:r>
            <a:r>
              <a:rPr lang="fr-FR" dirty="0" smtClean="0">
                <a:solidFill>
                  <a:srgbClr val="FF0000"/>
                </a:solidFill>
                <a:latin typeface="Arial"/>
                <a:ea typeface="Arial"/>
                <a:cs typeface="Arial"/>
                <a:sym typeface="Arial"/>
              </a:rPr>
              <a:t>problèmes qui sont plus résistantes.</a:t>
            </a:r>
            <a:br>
              <a:rPr lang="fr-FR" dirty="0" smtClean="0">
                <a:solidFill>
                  <a:srgbClr val="FF0000"/>
                </a:solidFill>
                <a:latin typeface="Arial"/>
                <a:ea typeface="Arial"/>
                <a:cs typeface="Arial"/>
                <a:sym typeface="Arial"/>
              </a:rPr>
            </a:br>
            <a:endParaRPr dirty="0">
              <a:solidFill>
                <a:srgbClr val="FF0000"/>
              </a:solidFill>
              <a:latin typeface="Arial"/>
              <a:ea typeface="Arial"/>
              <a:cs typeface="Arial"/>
              <a:sym typeface="Arial"/>
            </a:endParaRPr>
          </a:p>
        </p:txBody>
      </p:sp>
      <p:sp>
        <p:nvSpPr>
          <p:cNvPr id="4" name="Titre 1"/>
          <p:cNvSpPr txBox="1">
            <a:spLocks/>
          </p:cNvSpPr>
          <p:nvPr/>
        </p:nvSpPr>
        <p:spPr>
          <a:xfrm>
            <a:off x="493296" y="344907"/>
            <a:ext cx="10131425" cy="581526"/>
          </a:xfrm>
          <a:prstGeom prst="rect">
            <a:avLst/>
          </a:prstGeom>
          <a:noFill/>
          <a:ln w="38100">
            <a:solidFill>
              <a:schemeClr val="bg1"/>
            </a:solid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fr-FR"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3"/>
          <p:cNvSpPr txBox="1"/>
          <p:nvPr/>
        </p:nvSpPr>
        <p:spPr>
          <a:xfrm>
            <a:off x="244300" y="1634900"/>
            <a:ext cx="11796600" cy="4345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fr-FR" sz="3200" dirty="0">
                <a:solidFill>
                  <a:schemeClr val="dk1"/>
                </a:solidFill>
              </a:rPr>
              <a:t>P1. </a:t>
            </a:r>
            <a:r>
              <a:rPr lang="fr-FR" sz="3200" dirty="0">
                <a:solidFill>
                  <a:schemeClr val="dk1"/>
                </a:solidFill>
                <a:latin typeface="Arial"/>
                <a:ea typeface="Arial"/>
                <a:cs typeface="Arial"/>
                <a:sym typeface="Arial"/>
              </a:rPr>
              <a:t>« 15 gâteaux répartis entre 5 personnes » </a:t>
            </a:r>
            <a:endParaRPr sz="3200" dirty="0">
              <a:solidFill>
                <a:schemeClr val="dk1"/>
              </a:solidFill>
              <a:highlight>
                <a:srgbClr val="999999"/>
              </a:highlight>
              <a:latin typeface="Arial"/>
              <a:ea typeface="Arial"/>
              <a:cs typeface="Arial"/>
              <a:sym typeface="Arial"/>
            </a:endParaRPr>
          </a:p>
          <a:p>
            <a:pPr marL="0" marR="0" lvl="0" indent="0" algn="l" rtl="0">
              <a:spcBef>
                <a:spcPts val="0"/>
              </a:spcBef>
              <a:spcAft>
                <a:spcPts val="0"/>
              </a:spcAft>
              <a:buClr>
                <a:schemeClr val="dk1"/>
              </a:buClr>
              <a:buSzPts val="3200"/>
              <a:buFont typeface="Arial"/>
              <a:buNone/>
            </a:pPr>
            <a:r>
              <a:rPr lang="fr-FR" sz="3200" dirty="0">
                <a:solidFill>
                  <a:schemeClr val="dk1"/>
                </a:solidFill>
                <a:latin typeface="Arial"/>
                <a:ea typeface="Arial"/>
                <a:cs typeface="Arial"/>
                <a:sym typeface="Arial"/>
              </a:rPr>
              <a:t>  </a:t>
            </a:r>
            <a:endParaRPr sz="3200" dirty="0">
              <a:solidFill>
                <a:srgbClr val="C3B9E4"/>
              </a:solidFill>
              <a:latin typeface="Arial"/>
              <a:ea typeface="Arial"/>
              <a:cs typeface="Arial"/>
              <a:sym typeface="Arial"/>
            </a:endParaRPr>
          </a:p>
          <a:p>
            <a:pPr marL="0" marR="0" lvl="0" indent="0" algn="l" rtl="0">
              <a:spcBef>
                <a:spcPts val="0"/>
              </a:spcBef>
              <a:spcAft>
                <a:spcPts val="0"/>
              </a:spcAft>
              <a:buClr>
                <a:schemeClr val="lt1"/>
              </a:buClr>
              <a:buSzPts val="3200"/>
              <a:buFont typeface="Calibri"/>
              <a:buNone/>
            </a:pPr>
            <a:endParaRPr sz="32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3200"/>
              <a:buFont typeface="Arial"/>
              <a:buNone/>
            </a:pPr>
            <a:r>
              <a:rPr lang="fr-FR" sz="3200" dirty="0">
                <a:solidFill>
                  <a:schemeClr val="dk1"/>
                </a:solidFill>
              </a:rPr>
              <a:t>P2. </a:t>
            </a:r>
            <a:r>
              <a:rPr lang="fr-FR" sz="3200" dirty="0">
                <a:solidFill>
                  <a:schemeClr val="dk1"/>
                </a:solidFill>
                <a:latin typeface="Arial"/>
                <a:ea typeface="Arial"/>
                <a:cs typeface="Arial"/>
                <a:sym typeface="Arial"/>
              </a:rPr>
              <a:t>« 5 gâteaux répartis entre 15 personnes »</a:t>
            </a:r>
            <a:endParaRPr sz="3200" dirty="0">
              <a:solidFill>
                <a:schemeClr val="dk1"/>
              </a:solidFill>
            </a:endParaRPr>
          </a:p>
          <a:p>
            <a:pPr marL="0" marR="0" lvl="0" indent="0" algn="l" rtl="0">
              <a:spcBef>
                <a:spcPts val="0"/>
              </a:spcBef>
              <a:spcAft>
                <a:spcPts val="0"/>
              </a:spcAft>
              <a:buClr>
                <a:schemeClr val="dk1"/>
              </a:buClr>
              <a:buSzPts val="3200"/>
              <a:buFont typeface="Arial"/>
              <a:buNone/>
            </a:pPr>
            <a:r>
              <a:rPr lang="fr-FR" sz="3200" dirty="0">
                <a:solidFill>
                  <a:schemeClr val="dk1"/>
                </a:solidFill>
                <a:highlight>
                  <a:srgbClr val="B7B7B7"/>
                </a:highlight>
              </a:rPr>
              <a:t>      </a:t>
            </a:r>
            <a:endParaRPr sz="3200" dirty="0">
              <a:solidFill>
                <a:schemeClr val="dk1"/>
              </a:solidFill>
              <a:highlight>
                <a:srgbClr val="B7B7B7"/>
              </a:highlight>
            </a:endParaRPr>
          </a:p>
          <a:p>
            <a:pPr marL="0" marR="0" lvl="0" indent="0" algn="l" rtl="0">
              <a:spcBef>
                <a:spcPts val="0"/>
              </a:spcBef>
              <a:spcAft>
                <a:spcPts val="0"/>
              </a:spcAft>
              <a:buClr>
                <a:schemeClr val="dk1"/>
              </a:buClr>
              <a:buSzPts val="3200"/>
              <a:buFont typeface="Arial"/>
              <a:buNone/>
            </a:pPr>
            <a:endParaRPr sz="3200" dirty="0">
              <a:solidFill>
                <a:schemeClr val="dk1"/>
              </a:solidFill>
              <a:highlight>
                <a:srgbClr val="B7B7B7"/>
              </a:highlight>
            </a:endParaRPr>
          </a:p>
          <a:p>
            <a:pPr marL="0" lvl="0" indent="0" algn="l" rtl="0">
              <a:spcBef>
                <a:spcPts val="0"/>
              </a:spcBef>
              <a:spcAft>
                <a:spcPts val="0"/>
              </a:spcAft>
              <a:buClr>
                <a:srgbClr val="C3B9E4"/>
              </a:buClr>
              <a:buSzPts val="3200"/>
              <a:buFont typeface="Calibri"/>
              <a:buNone/>
            </a:pPr>
            <a:r>
              <a:rPr lang="fr-FR" dirty="0">
                <a:solidFill>
                  <a:srgbClr val="434343"/>
                </a:solidFill>
                <a:highlight>
                  <a:srgbClr val="EFEFEF"/>
                </a:highlight>
                <a:latin typeface="Calibri"/>
                <a:ea typeface="Calibri"/>
                <a:cs typeface="Calibri"/>
                <a:sym typeface="Calibri"/>
              </a:rPr>
              <a:t>exemples extraits de la conférence de </a:t>
            </a:r>
            <a:r>
              <a:rPr lang="fr-FR" dirty="0" err="1">
                <a:solidFill>
                  <a:srgbClr val="434343"/>
                </a:solidFill>
                <a:highlight>
                  <a:srgbClr val="EFEFEF"/>
                </a:highlight>
                <a:latin typeface="Calibri"/>
                <a:ea typeface="Calibri"/>
                <a:cs typeface="Calibri"/>
                <a:sym typeface="Calibri"/>
              </a:rPr>
              <a:t>E.Sander</a:t>
            </a:r>
            <a:r>
              <a:rPr lang="fr-FR" dirty="0">
                <a:solidFill>
                  <a:srgbClr val="434343"/>
                </a:solidFill>
                <a:highlight>
                  <a:srgbClr val="EFEFEF"/>
                </a:highlight>
                <a:latin typeface="Calibri"/>
                <a:ea typeface="Calibri"/>
                <a:cs typeface="Calibri"/>
                <a:sym typeface="Calibri"/>
              </a:rPr>
              <a:t>  </a:t>
            </a:r>
            <a:r>
              <a:rPr lang="fr-FR" dirty="0" smtClean="0">
                <a:solidFill>
                  <a:srgbClr val="434343"/>
                </a:solidFill>
                <a:highlight>
                  <a:srgbClr val="EFEFEF"/>
                </a:highlight>
                <a:latin typeface="Calibri"/>
                <a:ea typeface="Calibri"/>
                <a:cs typeface="Calibri"/>
                <a:sym typeface="Calibri"/>
              </a:rPr>
              <a:t>Paris 2018</a:t>
            </a:r>
            <a:endParaRPr dirty="0">
              <a:solidFill>
                <a:srgbClr val="434343"/>
              </a:solidFill>
              <a:highlight>
                <a:srgbClr val="EFEFEF"/>
              </a:highlight>
              <a:latin typeface="Calibri"/>
              <a:ea typeface="Calibri"/>
              <a:cs typeface="Calibri"/>
              <a:sym typeface="Calibri"/>
            </a:endParaRPr>
          </a:p>
          <a:p>
            <a:pPr marL="0" marR="0" lvl="0" indent="0" algn="l" rtl="0">
              <a:spcBef>
                <a:spcPts val="0"/>
              </a:spcBef>
              <a:spcAft>
                <a:spcPts val="0"/>
              </a:spcAft>
              <a:buClr>
                <a:schemeClr val="dk1"/>
              </a:buClr>
              <a:buSzPts val="3200"/>
              <a:buFont typeface="Arial"/>
              <a:buNone/>
            </a:pPr>
            <a:endParaRPr sz="3200" dirty="0">
              <a:solidFill>
                <a:schemeClr val="dk1"/>
              </a:solidFill>
              <a:highlight>
                <a:srgbClr val="B7B7B7"/>
              </a:highlight>
            </a:endParaRPr>
          </a:p>
        </p:txBody>
      </p:sp>
      <p:sp>
        <p:nvSpPr>
          <p:cNvPr id="3"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
        <p:nvSpPr>
          <p:cNvPr id="2" name="ZoneTexte 1"/>
          <p:cNvSpPr txBox="1"/>
          <p:nvPr/>
        </p:nvSpPr>
        <p:spPr>
          <a:xfrm>
            <a:off x="154768" y="1155032"/>
            <a:ext cx="11426332" cy="584775"/>
          </a:xfrm>
          <a:prstGeom prst="rect">
            <a:avLst/>
          </a:prstGeom>
          <a:noFill/>
        </p:spPr>
        <p:txBody>
          <a:bodyPr wrap="square" rtlCol="0">
            <a:spAutoFit/>
          </a:bodyPr>
          <a:lstStyle/>
          <a:p>
            <a:r>
              <a:rPr lang="fr-FR" sz="3200" dirty="0">
                <a:latin typeface="Calibri" panose="020F0502020204030204" pitchFamily="34" charset="0"/>
              </a:rPr>
              <a:t>P1. « 15 gâteaux répartis entre 5 personnes » </a:t>
            </a:r>
            <a:r>
              <a:rPr lang="fr-FR" sz="3200" dirty="0" smtClean="0">
                <a:latin typeface="Calibri" panose="020F0502020204030204" pitchFamily="34" charset="0"/>
              </a:rPr>
              <a:t>  </a:t>
            </a:r>
          </a:p>
        </p:txBody>
      </p:sp>
      <p:sp>
        <p:nvSpPr>
          <p:cNvPr id="4" name="ZoneTexte 3"/>
          <p:cNvSpPr txBox="1"/>
          <p:nvPr/>
        </p:nvSpPr>
        <p:spPr>
          <a:xfrm>
            <a:off x="154768" y="1739807"/>
            <a:ext cx="11660243" cy="1169551"/>
          </a:xfrm>
          <a:prstGeom prst="rect">
            <a:avLst/>
          </a:prstGeom>
          <a:noFill/>
        </p:spPr>
        <p:txBody>
          <a:bodyPr wrap="square" rtlCol="0">
            <a:spAutoFit/>
          </a:bodyPr>
          <a:lstStyle/>
          <a:p>
            <a:endParaRPr lang="fr-FR" dirty="0"/>
          </a:p>
          <a:p>
            <a:r>
              <a:rPr lang="fr-FR" sz="2800" dirty="0">
                <a:solidFill>
                  <a:schemeClr val="bg1"/>
                </a:solidFill>
                <a:latin typeface="Calibri" panose="020F0502020204030204" pitchFamily="34" charset="0"/>
              </a:rPr>
              <a:t> la réussite est facilitée  : une grande quantité d’objets partagée entre un moins grand nombre d’acteurs </a:t>
            </a:r>
          </a:p>
        </p:txBody>
      </p:sp>
      <p:sp>
        <p:nvSpPr>
          <p:cNvPr id="6" name="Rectangle 5"/>
          <p:cNvSpPr/>
          <p:nvPr/>
        </p:nvSpPr>
        <p:spPr>
          <a:xfrm>
            <a:off x="240632" y="3275112"/>
            <a:ext cx="10804357" cy="584775"/>
          </a:xfrm>
          <a:prstGeom prst="rect">
            <a:avLst/>
          </a:prstGeom>
        </p:spPr>
        <p:txBody>
          <a:bodyPr wrap="square">
            <a:spAutoFit/>
          </a:bodyPr>
          <a:lstStyle/>
          <a:p>
            <a:r>
              <a:rPr lang="fr-FR" sz="3200" dirty="0">
                <a:latin typeface="Calibri" panose="020F0502020204030204" pitchFamily="34" charset="0"/>
              </a:rPr>
              <a:t>P2. « 5 gâteaux répartis entre 15 personnes »</a:t>
            </a:r>
          </a:p>
        </p:txBody>
      </p:sp>
      <p:sp>
        <p:nvSpPr>
          <p:cNvPr id="7" name="Rectangle 6"/>
          <p:cNvSpPr/>
          <p:nvPr/>
        </p:nvSpPr>
        <p:spPr>
          <a:xfrm>
            <a:off x="154768" y="6102534"/>
            <a:ext cx="4474302" cy="307777"/>
          </a:xfrm>
          <a:prstGeom prst="rect">
            <a:avLst/>
          </a:prstGeom>
        </p:spPr>
        <p:txBody>
          <a:bodyPr wrap="none">
            <a:spAutoFit/>
          </a:bodyPr>
          <a:lstStyle/>
          <a:p>
            <a:r>
              <a:rPr lang="fr-FR" dirty="0">
                <a:solidFill>
                  <a:schemeClr val="bg1"/>
                </a:solidFill>
                <a:latin typeface="Calibri" panose="020F0502020204030204" pitchFamily="34" charset="0"/>
              </a:rPr>
              <a:t>exemples extraits de la conférence de </a:t>
            </a:r>
            <a:r>
              <a:rPr lang="fr-FR" dirty="0" err="1">
                <a:solidFill>
                  <a:schemeClr val="bg1"/>
                </a:solidFill>
                <a:latin typeface="Calibri" panose="020F0502020204030204" pitchFamily="34" charset="0"/>
              </a:rPr>
              <a:t>E.Sander</a:t>
            </a:r>
            <a:r>
              <a:rPr lang="fr-FR" dirty="0">
                <a:solidFill>
                  <a:schemeClr val="bg1"/>
                </a:solidFill>
                <a:latin typeface="Calibri" panose="020F0502020204030204" pitchFamily="34" charset="0"/>
              </a:rPr>
              <a:t>  </a:t>
            </a:r>
            <a:r>
              <a:rPr lang="fr-FR" dirty="0" smtClean="0">
                <a:solidFill>
                  <a:schemeClr val="bg1"/>
                </a:solidFill>
                <a:latin typeface="Calibri" panose="020F0502020204030204" pitchFamily="34" charset="0"/>
              </a:rPr>
              <a:t>Paris 2018</a:t>
            </a:r>
            <a:endParaRPr lang="fr-FR" dirty="0">
              <a:solidFill>
                <a:schemeClr val="bg1"/>
              </a:solidFill>
              <a:latin typeface="Calibri" panose="020F0502020204030204" pitchFamily="34" charset="0"/>
            </a:endParaRPr>
          </a:p>
        </p:txBody>
      </p:sp>
      <p:sp>
        <p:nvSpPr>
          <p:cNvPr id="8" name="ZoneTexte 7"/>
          <p:cNvSpPr txBox="1"/>
          <p:nvPr/>
        </p:nvSpPr>
        <p:spPr>
          <a:xfrm>
            <a:off x="204537" y="4367175"/>
            <a:ext cx="11610474" cy="1569660"/>
          </a:xfrm>
          <a:prstGeom prst="rect">
            <a:avLst/>
          </a:prstGeom>
          <a:noFill/>
        </p:spPr>
        <p:txBody>
          <a:bodyPr wrap="square" rtlCol="0">
            <a:spAutoFit/>
          </a:bodyPr>
          <a:lstStyle/>
          <a:p>
            <a:r>
              <a:rPr lang="fr-FR" sz="3200" dirty="0" smtClean="0">
                <a:solidFill>
                  <a:schemeClr val="bg1"/>
                </a:solidFill>
                <a:latin typeface="Calibri" panose="020F0502020204030204" pitchFamily="34" charset="0"/>
              </a:rPr>
              <a:t>Il y a donc d’autres éléments  que les catégories et sous catégories qui entrent en jeu  et qui facilitent ou obstruent la résolution de problèmes chez les élèves</a:t>
            </a:r>
            <a:endParaRPr lang="fr-FR" sz="3200"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79739" y="206061"/>
            <a:ext cx="10131425" cy="540913"/>
          </a:xfrm>
        </p:spPr>
        <p:txBody>
          <a:bodyPr/>
          <a:lstStyle/>
          <a:p>
            <a:endParaRPr lang="fr-FR" dirty="0"/>
          </a:p>
        </p:txBody>
      </p:sp>
      <p:pic>
        <p:nvPicPr>
          <p:cNvPr id="6" name="Shape 225"/>
          <p:cNvPicPr preferRelativeResize="0"/>
          <p:nvPr/>
        </p:nvPicPr>
        <p:blipFill>
          <a:blip r:embed="rId3">
            <a:alphaModFix/>
          </a:blip>
          <a:stretch>
            <a:fillRect/>
          </a:stretch>
        </p:blipFill>
        <p:spPr>
          <a:xfrm>
            <a:off x="154546" y="746974"/>
            <a:ext cx="8828233" cy="5944849"/>
          </a:xfrm>
          <a:prstGeom prst="rect">
            <a:avLst/>
          </a:prstGeom>
          <a:noFill/>
          <a:ln>
            <a:noFill/>
          </a:ln>
        </p:spPr>
      </p:pic>
      <p:sp>
        <p:nvSpPr>
          <p:cNvPr id="7" name="Shape 227"/>
          <p:cNvSpPr txBox="1"/>
          <p:nvPr/>
        </p:nvSpPr>
        <p:spPr>
          <a:xfrm>
            <a:off x="8982779" y="1529230"/>
            <a:ext cx="2980127" cy="1317173"/>
          </a:xfrm>
          <a:prstGeom prst="rect">
            <a:avLst/>
          </a:prstGeom>
          <a:noFill/>
          <a:ln>
            <a:noFill/>
          </a:ln>
        </p:spPr>
        <p:txBody>
          <a:bodyPr wrap="square" lIns="121900" tIns="121900" rIns="121900" bIns="121900" anchor="t" anchorCtr="0">
            <a:noAutofit/>
          </a:bodyPr>
          <a:lstStyle/>
          <a:p>
            <a:pPr>
              <a:lnSpc>
                <a:spcPct val="120000"/>
              </a:lnSpc>
              <a:spcBef>
                <a:spcPts val="1333"/>
              </a:spcBef>
            </a:pPr>
            <a:r>
              <a:rPr lang="fr" sz="1600" b="1" kern="0" dirty="0">
                <a:solidFill>
                  <a:schemeClr val="bg1"/>
                </a:solidFill>
                <a:latin typeface="Arial"/>
                <a:cs typeface="Arial"/>
                <a:sym typeface="Arial"/>
              </a:rPr>
              <a:t>Évaluation CEDRE (fin d’école primaire) - </a:t>
            </a:r>
          </a:p>
          <a:p>
            <a:pPr indent="-93131">
              <a:lnSpc>
                <a:spcPct val="120000"/>
              </a:lnSpc>
              <a:spcBef>
                <a:spcPts val="1333"/>
              </a:spcBef>
              <a:buClr>
                <a:prstClr val="black"/>
              </a:buClr>
              <a:buSzPts val="1100"/>
            </a:pPr>
            <a:r>
              <a:rPr lang="fr" sz="1600" kern="0" dirty="0">
                <a:solidFill>
                  <a:schemeClr val="bg1"/>
                </a:solidFill>
                <a:latin typeface="Arial"/>
                <a:cs typeface="Arial"/>
                <a:sym typeface="Arial"/>
              </a:rPr>
              <a:t>Note DEPP n°18 - mai 2015</a:t>
            </a:r>
          </a:p>
          <a:p>
            <a:endParaRPr sz="1867" kern="0" dirty="0">
              <a:solidFill>
                <a:srgbClr val="000000"/>
              </a:solidFill>
              <a:latin typeface="Arial"/>
              <a:cs typeface="Arial"/>
              <a:sym typeface="Arial"/>
            </a:endParaRPr>
          </a:p>
        </p:txBody>
      </p:sp>
      <p:sp>
        <p:nvSpPr>
          <p:cNvPr id="9" name="ZoneTexte 8"/>
          <p:cNvSpPr txBox="1"/>
          <p:nvPr/>
        </p:nvSpPr>
        <p:spPr>
          <a:xfrm>
            <a:off x="8932508" y="3295170"/>
            <a:ext cx="2903178" cy="954300"/>
          </a:xfrm>
          <a:prstGeom prst="rect">
            <a:avLst/>
          </a:prstGeom>
          <a:noFill/>
          <a:ln w="76200">
            <a:solidFill>
              <a:srgbClr val="FFFF00"/>
            </a:solidFill>
          </a:ln>
        </p:spPr>
        <p:txBody>
          <a:bodyPr wrap="square" rtlCol="0">
            <a:spAutoFit/>
          </a:bodyPr>
          <a:lstStyle/>
          <a:p>
            <a:r>
              <a:rPr lang="fr-FR" sz="1867" kern="0" dirty="0">
                <a:solidFill>
                  <a:schemeClr val="bg1"/>
                </a:solidFill>
                <a:latin typeface="Arial"/>
                <a:cs typeface="Arial"/>
                <a:sym typeface="Arial"/>
              </a:rPr>
              <a:t>La partie basse : </a:t>
            </a:r>
            <a:endParaRPr lang="fr-FR" sz="1867" kern="0" dirty="0" smtClean="0">
              <a:solidFill>
                <a:schemeClr val="bg1"/>
              </a:solidFill>
              <a:latin typeface="Arial"/>
              <a:cs typeface="Arial"/>
              <a:sym typeface="Arial"/>
            </a:endParaRPr>
          </a:p>
          <a:p>
            <a:r>
              <a:rPr lang="fr-FR" sz="1867" kern="0" dirty="0" smtClean="0">
                <a:solidFill>
                  <a:schemeClr val="bg1"/>
                </a:solidFill>
                <a:latin typeface="Arial"/>
                <a:cs typeface="Arial"/>
                <a:sym typeface="Arial"/>
              </a:rPr>
              <a:t>maîtrise </a:t>
            </a:r>
            <a:r>
              <a:rPr lang="fr-FR" sz="1867" kern="0" dirty="0">
                <a:solidFill>
                  <a:schemeClr val="bg1"/>
                </a:solidFill>
                <a:latin typeface="Arial"/>
                <a:cs typeface="Arial"/>
                <a:sym typeface="Arial"/>
              </a:rPr>
              <a:t>fragile, insuffisante</a:t>
            </a:r>
          </a:p>
        </p:txBody>
      </p:sp>
    </p:spTree>
    <p:extLst>
      <p:ext uri="{BB962C8B-B14F-4D97-AF65-F5344CB8AC3E}">
        <p14:creationId xmlns:p14="http://schemas.microsoft.com/office/powerpoint/2010/main" val="544520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5"/>
          <p:cNvSpPr txBox="1"/>
          <p:nvPr/>
        </p:nvSpPr>
        <p:spPr>
          <a:xfrm>
            <a:off x="111952" y="1034716"/>
            <a:ext cx="11835406" cy="39824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2400" dirty="0">
              <a:solidFill>
                <a:srgbClr val="EFEFEF"/>
              </a:solidFill>
            </a:endParaRPr>
          </a:p>
          <a:p>
            <a:pPr marL="457200" lvl="0" indent="-381000" algn="l" rtl="0">
              <a:spcBef>
                <a:spcPts val="0"/>
              </a:spcBef>
              <a:spcAft>
                <a:spcPts val="0"/>
              </a:spcAft>
              <a:buClr>
                <a:srgbClr val="EFEFEF"/>
              </a:buClr>
              <a:buSzPts val="2400"/>
              <a:buChar char="-"/>
            </a:pPr>
            <a:r>
              <a:rPr lang="fr-FR" sz="2800" dirty="0">
                <a:solidFill>
                  <a:srgbClr val="EFEFEF"/>
                </a:solidFill>
                <a:latin typeface="Calibri" panose="020F0502020204030204" pitchFamily="34" charset="0"/>
              </a:rPr>
              <a:t>proposer des situations mathématiques  facilitatrices où l’énoncé s’apparie avec le concept mathématique tel qu’on l’introduit (</a:t>
            </a:r>
            <a:r>
              <a:rPr lang="fr-FR" sz="2800" dirty="0" smtClean="0">
                <a:solidFill>
                  <a:srgbClr val="EFEFEF"/>
                </a:solidFill>
                <a:latin typeface="Calibri" panose="020F0502020204030204" pitchFamily="34" charset="0"/>
              </a:rPr>
              <a:t>habituellement, pour la division, ce </a:t>
            </a:r>
            <a:r>
              <a:rPr lang="fr-FR" sz="2800" dirty="0">
                <a:solidFill>
                  <a:srgbClr val="EFEFEF"/>
                </a:solidFill>
                <a:latin typeface="Calibri" panose="020F0502020204030204" pitchFamily="34" charset="0"/>
              </a:rPr>
              <a:t>que l’on partage est supérieur au nombre de parts à faire). </a:t>
            </a:r>
            <a:endParaRPr lang="fr-FR" sz="2800" dirty="0" smtClean="0">
              <a:solidFill>
                <a:srgbClr val="EFEFEF"/>
              </a:solidFill>
              <a:latin typeface="Calibri" panose="020F0502020204030204" pitchFamily="34" charset="0"/>
            </a:endParaRPr>
          </a:p>
          <a:p>
            <a:pPr marL="457200" lvl="0" indent="-381000" algn="l" rtl="0">
              <a:spcBef>
                <a:spcPts val="0"/>
              </a:spcBef>
              <a:spcAft>
                <a:spcPts val="0"/>
              </a:spcAft>
              <a:buClr>
                <a:srgbClr val="EFEFEF"/>
              </a:buClr>
              <a:buSzPts val="2400"/>
              <a:buChar char="-"/>
            </a:pPr>
            <a:endParaRPr sz="2800" dirty="0">
              <a:solidFill>
                <a:srgbClr val="EFEFEF"/>
              </a:solidFill>
              <a:latin typeface="Calibri" panose="020F0502020204030204" pitchFamily="34" charset="0"/>
            </a:endParaRPr>
          </a:p>
          <a:p>
            <a:pPr marL="457200" lvl="0" indent="-381000" algn="l" rtl="0">
              <a:spcBef>
                <a:spcPts val="0"/>
              </a:spcBef>
              <a:spcAft>
                <a:spcPts val="0"/>
              </a:spcAft>
              <a:buClr>
                <a:srgbClr val="EFEFEF"/>
              </a:buClr>
              <a:buSzPts val="2400"/>
              <a:buChar char="-"/>
            </a:pPr>
            <a:r>
              <a:rPr lang="fr-FR" sz="2800" dirty="0">
                <a:solidFill>
                  <a:srgbClr val="EFEFEF"/>
                </a:solidFill>
                <a:latin typeface="Calibri" panose="020F0502020204030204" pitchFamily="34" charset="0"/>
              </a:rPr>
              <a:t>proposer également des situations mathématiques à peu près identiques (nombres en jeu) où l’énoncé ne s’apparie avec le concept mathématique tel qu’on l’introduit habituellement (ce que l’on partage est inférieur  au nombre de parts à faire). </a:t>
            </a:r>
            <a:endParaRPr sz="2800" dirty="0">
              <a:solidFill>
                <a:srgbClr val="EFEFEF"/>
              </a:solidFill>
              <a:latin typeface="Calibri" panose="020F0502020204030204" pitchFamily="34" charset="0"/>
            </a:endParaRPr>
          </a:p>
        </p:txBody>
      </p:sp>
      <p:sp>
        <p:nvSpPr>
          <p:cNvPr id="472" name="Google Shape;472;p65"/>
          <p:cNvSpPr/>
          <p:nvPr/>
        </p:nvSpPr>
        <p:spPr>
          <a:xfrm>
            <a:off x="17937" y="5386688"/>
            <a:ext cx="1256400" cy="1308900"/>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5"/>
          <p:cNvSpPr/>
          <p:nvPr/>
        </p:nvSpPr>
        <p:spPr>
          <a:xfrm>
            <a:off x="1430587" y="5359041"/>
            <a:ext cx="1256400" cy="1336547"/>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5"/>
          <p:cNvSpPr txBox="1"/>
          <p:nvPr/>
        </p:nvSpPr>
        <p:spPr>
          <a:xfrm>
            <a:off x="2843237" y="5386688"/>
            <a:ext cx="4447900" cy="9780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solidFill>
                  <a:schemeClr val="bg1"/>
                </a:solidFill>
              </a:rPr>
              <a:t>2 gâteaux divisés par 8 </a:t>
            </a:r>
            <a:r>
              <a:rPr lang="fr-FR" dirty="0" smtClean="0">
                <a:solidFill>
                  <a:schemeClr val="bg1"/>
                </a:solidFill>
              </a:rPr>
              <a:t>….</a:t>
            </a:r>
          </a:p>
          <a:p>
            <a:pPr marL="0" lvl="0" indent="0" algn="l" rtl="0">
              <a:spcBef>
                <a:spcPts val="0"/>
              </a:spcBef>
              <a:spcAft>
                <a:spcPts val="0"/>
              </a:spcAft>
              <a:buNone/>
            </a:pPr>
            <a:r>
              <a:rPr lang="fr-FR" dirty="0" smtClean="0">
                <a:solidFill>
                  <a:schemeClr val="bg1"/>
                </a:solidFill>
              </a:rPr>
              <a:t>2 gâteaux divisés par 16 ….</a:t>
            </a:r>
          </a:p>
          <a:p>
            <a:pPr marL="0" lvl="0" indent="0" algn="l" rtl="0">
              <a:spcBef>
                <a:spcPts val="0"/>
              </a:spcBef>
              <a:spcAft>
                <a:spcPts val="0"/>
              </a:spcAft>
              <a:buNone/>
            </a:pPr>
            <a:endParaRPr lang="fr-FR" dirty="0" smtClean="0">
              <a:solidFill>
                <a:schemeClr val="bg1"/>
              </a:solidFill>
            </a:endParaRPr>
          </a:p>
          <a:p>
            <a:pPr marL="0" lvl="0" indent="0" algn="l" rtl="0">
              <a:spcBef>
                <a:spcPts val="0"/>
              </a:spcBef>
              <a:spcAft>
                <a:spcPts val="0"/>
              </a:spcAft>
              <a:buNone/>
            </a:pPr>
            <a:r>
              <a:rPr lang="fr-FR" dirty="0" smtClean="0">
                <a:solidFill>
                  <a:schemeClr val="bg1"/>
                </a:solidFill>
              </a:rPr>
              <a:t>.</a:t>
            </a:r>
            <a:endParaRPr dirty="0">
              <a:solidFill>
                <a:schemeClr val="bg1"/>
              </a:solidFill>
            </a:endParaRPr>
          </a:p>
        </p:txBody>
      </p:sp>
      <p:sp>
        <p:nvSpPr>
          <p:cNvPr id="6" name="Titre 1"/>
          <p:cNvSpPr>
            <a:spLocks noGrp="1"/>
          </p:cNvSpPr>
          <p:nvPr>
            <p:ph type="title"/>
          </p:nvPr>
        </p:nvSpPr>
        <p:spPr>
          <a:xfrm>
            <a:off x="493296" y="351691"/>
            <a:ext cx="10131425" cy="574741"/>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6"/>
          <p:cNvSpPr txBox="1"/>
          <p:nvPr/>
        </p:nvSpPr>
        <p:spPr>
          <a:xfrm>
            <a:off x="258894" y="1225574"/>
            <a:ext cx="11633100" cy="42117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200"/>
              <a:buFont typeface="Calibri"/>
              <a:buNone/>
            </a:pPr>
            <a:r>
              <a:rPr lang="fr-FR" sz="3200" dirty="0">
                <a:solidFill>
                  <a:schemeClr val="dk1"/>
                </a:solidFill>
                <a:latin typeface="Calibri"/>
                <a:ea typeface="Calibri"/>
                <a:cs typeface="Calibri"/>
                <a:sym typeface="Calibri"/>
              </a:rPr>
              <a:t>P1. Si un gallon d’essence coûte £1,27, combien coûte 5 gallons ?</a:t>
            </a:r>
            <a:endParaRPr sz="3200" dirty="0">
              <a:solidFill>
                <a:schemeClr val="dk1"/>
              </a:solidFill>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endParaRPr sz="3200" dirty="0">
              <a:solidFill>
                <a:srgbClr val="C3B9E4"/>
              </a:solidFill>
              <a:latin typeface="Calibri"/>
              <a:ea typeface="Calibri"/>
              <a:cs typeface="Calibri"/>
              <a:sym typeface="Calibri"/>
            </a:endParaRPr>
          </a:p>
          <a:p>
            <a:pPr marL="0" marR="0" lvl="0" indent="0" algn="l" rtl="0">
              <a:spcBef>
                <a:spcPts val="0"/>
              </a:spcBef>
              <a:spcAft>
                <a:spcPts val="0"/>
              </a:spcAft>
              <a:buClr>
                <a:schemeClr val="lt1"/>
              </a:buClr>
              <a:buSzPts val="3200"/>
              <a:buFont typeface="Calibri"/>
              <a:buNone/>
            </a:pPr>
            <a:endParaRPr sz="3200" dirty="0">
              <a:solidFill>
                <a:srgbClr val="0000FF"/>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fr-FR" sz="3200" dirty="0">
                <a:solidFill>
                  <a:schemeClr val="dk1"/>
                </a:solidFill>
                <a:latin typeface="Calibri"/>
                <a:ea typeface="Calibri"/>
                <a:cs typeface="Calibri"/>
                <a:sym typeface="Calibri"/>
              </a:rPr>
              <a:t>P2. Si un gallon d’essence coûte £1,27, combien coûte 0,22 gallon ?</a:t>
            </a:r>
            <a:endParaRPr sz="3200" dirty="0">
              <a:solidFill>
                <a:schemeClr val="dk1"/>
              </a:solidFill>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endParaRPr sz="3200" dirty="0">
              <a:solidFill>
                <a:srgbClr val="C3B9E4"/>
              </a:solidFill>
              <a:latin typeface="Calibri"/>
              <a:ea typeface="Calibri"/>
              <a:cs typeface="Calibri"/>
              <a:sym typeface="Calibri"/>
            </a:endParaRPr>
          </a:p>
          <a:p>
            <a:pPr marL="0" lvl="0" indent="0" algn="l" rtl="0">
              <a:spcBef>
                <a:spcPts val="0"/>
              </a:spcBef>
              <a:spcAft>
                <a:spcPts val="0"/>
              </a:spcAft>
              <a:buClr>
                <a:srgbClr val="C3B9E4"/>
              </a:buClr>
              <a:buSzPts val="3200"/>
              <a:buFont typeface="Calibri"/>
              <a:buNone/>
            </a:pPr>
            <a:r>
              <a:rPr lang="fr-FR" dirty="0">
                <a:solidFill>
                  <a:srgbClr val="434343"/>
                </a:solidFill>
                <a:highlight>
                  <a:srgbClr val="EFEFEF"/>
                </a:highlight>
                <a:latin typeface="Calibri"/>
                <a:ea typeface="Calibri"/>
                <a:cs typeface="Calibri"/>
                <a:sym typeface="Calibri"/>
              </a:rPr>
              <a:t>exemples extraits de la conférence de </a:t>
            </a:r>
            <a:r>
              <a:rPr lang="fr-FR" dirty="0" err="1">
                <a:solidFill>
                  <a:srgbClr val="434343"/>
                </a:solidFill>
                <a:highlight>
                  <a:srgbClr val="EFEFEF"/>
                </a:highlight>
                <a:latin typeface="Calibri"/>
                <a:ea typeface="Calibri"/>
                <a:cs typeface="Calibri"/>
                <a:sym typeface="Calibri"/>
              </a:rPr>
              <a:t>E.Sander</a:t>
            </a:r>
            <a:r>
              <a:rPr lang="fr-FR" dirty="0">
                <a:solidFill>
                  <a:srgbClr val="434343"/>
                </a:solidFill>
                <a:highlight>
                  <a:srgbClr val="EFEFEF"/>
                </a:highlight>
                <a:latin typeface="Calibri"/>
                <a:ea typeface="Calibri"/>
                <a:cs typeface="Calibri"/>
                <a:sym typeface="Calibri"/>
              </a:rPr>
              <a:t> ESEN 2018</a:t>
            </a:r>
            <a:endParaRPr sz="2400" dirty="0">
              <a:solidFill>
                <a:srgbClr val="0000FF"/>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endParaRPr sz="2400" dirty="0">
              <a:solidFill>
                <a:srgbClr val="0000FF"/>
              </a:solidFill>
              <a:latin typeface="Calibri"/>
              <a:ea typeface="Calibri"/>
              <a:cs typeface="Calibri"/>
              <a:sym typeface="Calibri"/>
            </a:endParaRPr>
          </a:p>
        </p:txBody>
      </p:sp>
      <p:sp>
        <p:nvSpPr>
          <p:cNvPr id="3"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7"/>
          <p:cNvSpPr txBox="1"/>
          <p:nvPr/>
        </p:nvSpPr>
        <p:spPr>
          <a:xfrm>
            <a:off x="180474" y="1263316"/>
            <a:ext cx="11945922" cy="445053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3200"/>
              <a:buFont typeface="Calibri"/>
              <a:buNone/>
            </a:pPr>
            <a:r>
              <a:rPr lang="fr-FR" sz="3200" dirty="0">
                <a:solidFill>
                  <a:schemeClr val="bg1"/>
                </a:solidFill>
                <a:latin typeface="Calibri"/>
                <a:ea typeface="Calibri"/>
                <a:cs typeface="Calibri"/>
                <a:sym typeface="Calibri"/>
              </a:rPr>
              <a:t>P1. Si un gallon d’essence coûte £1,27, combien coûte 5 gallons ?</a:t>
            </a:r>
            <a:endParaRPr sz="3200" dirty="0">
              <a:solidFill>
                <a:schemeClr val="bg1"/>
              </a:solidFill>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r>
              <a:rPr lang="fr-FR" sz="3200" dirty="0">
                <a:solidFill>
                  <a:schemeClr val="tx1"/>
                </a:solidFill>
                <a:latin typeface="Calibri"/>
                <a:ea typeface="Calibri"/>
                <a:cs typeface="Calibri"/>
                <a:sym typeface="Calibri"/>
              </a:rPr>
              <a:t>100% de </a:t>
            </a:r>
            <a:r>
              <a:rPr lang="fr-FR" sz="3200" dirty="0" smtClean="0">
                <a:solidFill>
                  <a:schemeClr val="tx1"/>
                </a:solidFill>
                <a:latin typeface="Calibri"/>
                <a:ea typeface="Calibri"/>
                <a:cs typeface="Calibri"/>
                <a:sym typeface="Calibri"/>
              </a:rPr>
              <a:t>réussite</a:t>
            </a:r>
            <a:endParaRPr sz="3200" dirty="0">
              <a:solidFill>
                <a:schemeClr val="tx1"/>
              </a:solidFill>
              <a:latin typeface="Calibri"/>
              <a:ea typeface="Calibri"/>
              <a:cs typeface="Calibri"/>
              <a:sym typeface="Calibri"/>
            </a:endParaRPr>
          </a:p>
          <a:p>
            <a:pPr marL="0" marR="0" lvl="0" indent="0" algn="l" rtl="0">
              <a:spcBef>
                <a:spcPts val="0"/>
              </a:spcBef>
              <a:spcAft>
                <a:spcPts val="0"/>
              </a:spcAft>
              <a:buClr>
                <a:schemeClr val="lt1"/>
              </a:buClr>
              <a:buSzPts val="3200"/>
              <a:buFont typeface="Calibri"/>
              <a:buNone/>
            </a:pPr>
            <a:endParaRPr sz="3200" dirty="0">
              <a:solidFill>
                <a:srgbClr val="0000FF"/>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fr-FR" sz="3200" dirty="0">
                <a:solidFill>
                  <a:schemeClr val="bg1"/>
                </a:solidFill>
                <a:latin typeface="Calibri"/>
                <a:ea typeface="Calibri"/>
                <a:cs typeface="Calibri"/>
                <a:sym typeface="Calibri"/>
              </a:rPr>
              <a:t>P2. Si un gallon d’essence coûte £1,27, combien coûte 0,22 gallon ?</a:t>
            </a:r>
            <a:endParaRPr sz="3200" dirty="0">
              <a:solidFill>
                <a:schemeClr val="bg1"/>
              </a:solidFill>
              <a:latin typeface="Calibri"/>
              <a:ea typeface="Calibri"/>
              <a:cs typeface="Calibri"/>
              <a:sym typeface="Calibri"/>
            </a:endParaRPr>
          </a:p>
          <a:p>
            <a:pPr marL="0" marR="0" lvl="0" indent="0" algn="l" rtl="0">
              <a:spcBef>
                <a:spcPts val="0"/>
              </a:spcBef>
              <a:spcAft>
                <a:spcPts val="0"/>
              </a:spcAft>
              <a:buClr>
                <a:srgbClr val="C3B9E4"/>
              </a:buClr>
              <a:buSzPts val="3200"/>
              <a:buFont typeface="Calibri"/>
              <a:buNone/>
            </a:pPr>
            <a:r>
              <a:rPr lang="fr-FR" sz="3200" dirty="0">
                <a:solidFill>
                  <a:schemeClr val="tx1"/>
                </a:solidFill>
                <a:latin typeface="Calibri"/>
                <a:ea typeface="Calibri"/>
                <a:cs typeface="Calibri"/>
                <a:sym typeface="Calibri"/>
              </a:rPr>
              <a:t>44% de </a:t>
            </a:r>
            <a:r>
              <a:rPr lang="fr-FR" sz="3200" dirty="0" smtClean="0">
                <a:solidFill>
                  <a:schemeClr val="tx1"/>
                </a:solidFill>
                <a:latin typeface="Calibri"/>
                <a:ea typeface="Calibri"/>
                <a:cs typeface="Calibri"/>
                <a:sym typeface="Calibri"/>
              </a:rPr>
              <a:t>réussite</a:t>
            </a:r>
            <a:endParaRPr sz="2400" dirty="0">
              <a:solidFill>
                <a:schemeClr val="tx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endParaRPr sz="2400" dirty="0">
              <a:solidFill>
                <a:srgbClr val="0000FF"/>
              </a:solidFill>
              <a:latin typeface="Calibri"/>
              <a:ea typeface="Calibri"/>
              <a:cs typeface="Calibri"/>
              <a:sym typeface="Calibri"/>
            </a:endParaRPr>
          </a:p>
        </p:txBody>
      </p:sp>
      <p:sp>
        <p:nvSpPr>
          <p:cNvPr id="3" name="Titre 1"/>
          <p:cNvSpPr>
            <a:spLocks noGrp="1"/>
          </p:cNvSpPr>
          <p:nvPr>
            <p:ph type="title"/>
          </p:nvPr>
        </p:nvSpPr>
        <p:spPr>
          <a:xfrm>
            <a:off x="493296" y="344907"/>
            <a:ext cx="10131425" cy="581526"/>
          </a:xfrm>
          <a:ln w="38100">
            <a:solidFill>
              <a:schemeClr val="bg1"/>
            </a:solidFill>
          </a:ln>
        </p:spPr>
        <p:txBody>
          <a:bodyPr/>
          <a:lstStyle/>
          <a:p>
            <a:r>
              <a:rPr lang="fr-FR" dirty="0"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8"/>
          <p:cNvSpPr txBox="1">
            <a:spLocks noGrp="1"/>
          </p:cNvSpPr>
          <p:nvPr>
            <p:ph type="title"/>
          </p:nvPr>
        </p:nvSpPr>
        <p:spPr>
          <a:xfrm>
            <a:off x="437916" y="1279100"/>
            <a:ext cx="11215500" cy="355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2400" dirty="0">
              <a:solidFill>
                <a:srgbClr val="EFEFE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400" dirty="0">
              <a:solidFill>
                <a:srgbClr val="EFEFEF"/>
              </a:solidFill>
              <a:latin typeface="Arial"/>
              <a:ea typeface="Arial"/>
              <a:cs typeface="Arial"/>
              <a:sym typeface="Arial"/>
            </a:endParaRPr>
          </a:p>
          <a:p>
            <a:pPr marL="914400" lvl="0" indent="0" algn="l" rtl="0">
              <a:spcBef>
                <a:spcPts val="0"/>
              </a:spcBef>
              <a:spcAft>
                <a:spcPts val="0"/>
              </a:spcAft>
              <a:buNone/>
            </a:pPr>
            <a:endParaRPr sz="2400" dirty="0">
              <a:solidFill>
                <a:srgbClr val="EFEFEF"/>
              </a:solidFill>
              <a:latin typeface="Arial"/>
              <a:ea typeface="Arial"/>
              <a:cs typeface="Arial"/>
              <a:sym typeface="Arial"/>
            </a:endParaRPr>
          </a:p>
          <a:p>
            <a:pPr marL="914400" lvl="0" indent="0" algn="l" rtl="0">
              <a:spcBef>
                <a:spcPts val="0"/>
              </a:spcBef>
              <a:spcAft>
                <a:spcPts val="0"/>
              </a:spcAft>
              <a:buNone/>
            </a:pPr>
            <a:endParaRPr sz="2400" dirty="0">
              <a:solidFill>
                <a:srgbClr val="EFEFEF"/>
              </a:solidFill>
              <a:latin typeface="Arial"/>
              <a:ea typeface="Arial"/>
              <a:cs typeface="Arial"/>
              <a:sym typeface="Arial"/>
            </a:endParaRPr>
          </a:p>
          <a:p>
            <a:pPr marL="914400" lvl="0" indent="0" algn="l" rtl="0">
              <a:spcBef>
                <a:spcPts val="0"/>
              </a:spcBef>
              <a:spcAft>
                <a:spcPts val="0"/>
              </a:spcAft>
              <a:buNone/>
            </a:pPr>
            <a:endParaRPr sz="2400" dirty="0">
              <a:solidFill>
                <a:srgbClr val="EFEFEF"/>
              </a:solidFill>
              <a:latin typeface="Arial"/>
              <a:ea typeface="Arial"/>
              <a:cs typeface="Arial"/>
              <a:sym typeface="Arial"/>
            </a:endParaRPr>
          </a:p>
          <a:p>
            <a:pPr marL="457200" lvl="0" indent="-381000" algn="l" rtl="0">
              <a:spcBef>
                <a:spcPts val="0"/>
              </a:spcBef>
              <a:spcAft>
                <a:spcPts val="0"/>
              </a:spcAft>
              <a:buClr>
                <a:srgbClr val="EFEFEF"/>
              </a:buClr>
              <a:buSzPts val="2400"/>
              <a:buFont typeface="Arial"/>
              <a:buChar char="-"/>
            </a:pPr>
            <a:r>
              <a:rPr lang="fr-FR" sz="2400" dirty="0">
                <a:solidFill>
                  <a:srgbClr val="EFEFEF"/>
                </a:solidFill>
                <a:latin typeface="Arial"/>
                <a:ea typeface="Arial"/>
                <a:cs typeface="Arial"/>
                <a:sym typeface="Arial"/>
              </a:rPr>
              <a:t>proposer des situations mathématiques  facilitatrices où l’énoncé s’apparie avec le concept mathématique tel qu’on l’introduit (</a:t>
            </a:r>
            <a:r>
              <a:rPr lang="fr-FR" sz="2400" smtClean="0">
                <a:solidFill>
                  <a:srgbClr val="EFEFEF"/>
                </a:solidFill>
                <a:latin typeface="Arial"/>
                <a:ea typeface="Arial"/>
                <a:cs typeface="Arial"/>
                <a:sym typeface="Arial"/>
              </a:rPr>
              <a:t>habituellement</a:t>
            </a:r>
            <a:r>
              <a:rPr lang="fr-FR" sz="2400" smtClean="0">
                <a:solidFill>
                  <a:srgbClr val="EFEFEF"/>
                </a:solidFill>
                <a:latin typeface="Arial"/>
                <a:ea typeface="Arial"/>
                <a:cs typeface="Arial"/>
                <a:sym typeface="Arial"/>
              </a:rPr>
              <a:t>, </a:t>
            </a:r>
            <a:r>
              <a:rPr lang="fr-FR" sz="2400" smtClean="0">
                <a:solidFill>
                  <a:srgbClr val="EFEFEF"/>
                </a:solidFill>
                <a:latin typeface="Arial"/>
                <a:ea typeface="Arial"/>
                <a:cs typeface="Arial"/>
                <a:sym typeface="Arial"/>
              </a:rPr>
              <a:t>la </a:t>
            </a:r>
            <a:r>
              <a:rPr lang="fr-FR" sz="2400" smtClean="0">
                <a:solidFill>
                  <a:srgbClr val="EFEFEF"/>
                </a:solidFill>
                <a:latin typeface="Arial"/>
                <a:ea typeface="Arial"/>
                <a:cs typeface="Arial"/>
                <a:sym typeface="Arial"/>
              </a:rPr>
              <a:t>multiplication </a:t>
            </a:r>
            <a:r>
              <a:rPr lang="fr-FR" sz="2400" dirty="0" smtClean="0">
                <a:solidFill>
                  <a:srgbClr val="EFEFEF"/>
                </a:solidFill>
                <a:latin typeface="Arial"/>
                <a:ea typeface="Arial"/>
                <a:cs typeface="Arial"/>
                <a:sym typeface="Arial"/>
              </a:rPr>
              <a:t>correspond à </a:t>
            </a:r>
            <a:r>
              <a:rPr lang="fr-FR" sz="2400" dirty="0" smtClean="0">
                <a:solidFill>
                  <a:srgbClr val="EFEFEF"/>
                </a:solidFill>
                <a:latin typeface="Arial"/>
                <a:ea typeface="Arial"/>
                <a:cs typeface="Arial"/>
                <a:sym typeface="Arial"/>
              </a:rPr>
              <a:t>une addition réitérée et, pour les nombres entiers, le résultat est supérieur </a:t>
            </a:r>
            <a:r>
              <a:rPr lang="fr-FR" sz="2400" smtClean="0">
                <a:solidFill>
                  <a:srgbClr val="EFEFEF"/>
                </a:solidFill>
                <a:latin typeface="Arial"/>
                <a:ea typeface="Arial"/>
                <a:cs typeface="Arial"/>
                <a:sym typeface="Arial"/>
              </a:rPr>
              <a:t>au nombre </a:t>
            </a:r>
            <a:r>
              <a:rPr lang="fr-FR" sz="2400" dirty="0" smtClean="0">
                <a:solidFill>
                  <a:srgbClr val="EFEFEF"/>
                </a:solidFill>
                <a:latin typeface="Arial"/>
                <a:ea typeface="Arial"/>
                <a:cs typeface="Arial"/>
                <a:sym typeface="Arial"/>
              </a:rPr>
              <a:t>en </a:t>
            </a:r>
            <a:r>
              <a:rPr lang="fr-FR" sz="2400" smtClean="0">
                <a:solidFill>
                  <a:srgbClr val="EFEFEF"/>
                </a:solidFill>
                <a:latin typeface="Arial"/>
                <a:ea typeface="Arial"/>
                <a:cs typeface="Arial"/>
                <a:sym typeface="Arial"/>
              </a:rPr>
              <a:t>jeu).</a:t>
            </a:r>
            <a:br>
              <a:rPr lang="fr-FR" sz="2400" smtClean="0">
                <a:solidFill>
                  <a:srgbClr val="EFEFEF"/>
                </a:solidFill>
                <a:latin typeface="Arial"/>
                <a:ea typeface="Arial"/>
                <a:cs typeface="Arial"/>
                <a:sym typeface="Arial"/>
              </a:rPr>
            </a:br>
            <a:endParaRPr sz="2400" dirty="0">
              <a:solidFill>
                <a:srgbClr val="EFEFEF"/>
              </a:solidFill>
              <a:latin typeface="Arial"/>
              <a:ea typeface="Arial"/>
              <a:cs typeface="Arial"/>
              <a:sym typeface="Arial"/>
            </a:endParaRPr>
          </a:p>
          <a:p>
            <a:pPr marL="457200" lvl="0" indent="-381000" algn="l" rtl="0">
              <a:spcBef>
                <a:spcPts val="0"/>
              </a:spcBef>
              <a:spcAft>
                <a:spcPts val="0"/>
              </a:spcAft>
              <a:buClr>
                <a:srgbClr val="EFEFEF"/>
              </a:buClr>
              <a:buSzPts val="2400"/>
              <a:buFont typeface="Arial"/>
              <a:buChar char="-"/>
            </a:pPr>
            <a:r>
              <a:rPr lang="fr-FR" sz="2400" dirty="0">
                <a:solidFill>
                  <a:srgbClr val="EFEFEF"/>
                </a:solidFill>
                <a:latin typeface="Arial"/>
                <a:ea typeface="Arial"/>
                <a:cs typeface="Arial"/>
                <a:sym typeface="Arial"/>
              </a:rPr>
              <a:t>proposer également des situations mathématiques à peu près identiques (nombres en jeu) où l’énoncé ne s’apparie avec le concept mathématique tel qu’on l’introduit </a:t>
            </a:r>
            <a:r>
              <a:rPr lang="fr-FR" sz="2400" dirty="0" smtClean="0">
                <a:solidFill>
                  <a:srgbClr val="EFEFEF"/>
                </a:solidFill>
                <a:latin typeface="Arial"/>
                <a:ea typeface="Arial"/>
                <a:cs typeface="Arial"/>
                <a:sym typeface="Arial"/>
              </a:rPr>
              <a:t>habituellement. </a:t>
            </a:r>
            <a:endParaRPr sz="2400" dirty="0">
              <a:solidFill>
                <a:srgbClr val="EFEFEF"/>
              </a:solidFill>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90" name="Google Shape;490;p68"/>
          <p:cNvSpPr txBox="1"/>
          <p:nvPr/>
        </p:nvSpPr>
        <p:spPr>
          <a:xfrm>
            <a:off x="546200" y="5153714"/>
            <a:ext cx="10767000" cy="14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3200" dirty="0">
                <a:solidFill>
                  <a:schemeClr val="dk1"/>
                </a:solidFill>
                <a:latin typeface="Calibri"/>
                <a:ea typeface="Calibri"/>
                <a:cs typeface="Calibri"/>
                <a:sym typeface="Calibri"/>
              </a:rPr>
              <a:t>Si un gallon d’essence coûte £1,27, combien coûte 0,5 gallon ? </a:t>
            </a:r>
            <a:endParaRPr sz="3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200"/>
              <a:buFont typeface="Calibri"/>
              <a:buNone/>
            </a:pPr>
            <a:endParaRPr sz="3200" dirty="0">
              <a:solidFill>
                <a:schemeClr val="dk1"/>
              </a:solidFill>
              <a:latin typeface="Calibri"/>
              <a:ea typeface="Calibri"/>
              <a:cs typeface="Calibri"/>
              <a:sym typeface="Calibri"/>
            </a:endParaRPr>
          </a:p>
        </p:txBody>
      </p:sp>
      <p:sp>
        <p:nvSpPr>
          <p:cNvPr id="4" name="Titre 1"/>
          <p:cNvSpPr txBox="1">
            <a:spLocks/>
          </p:cNvSpPr>
          <p:nvPr/>
        </p:nvSpPr>
        <p:spPr>
          <a:xfrm>
            <a:off x="493296" y="344907"/>
            <a:ext cx="10131425" cy="581526"/>
          </a:xfrm>
          <a:prstGeom prst="rect">
            <a:avLst/>
          </a:prstGeom>
          <a:noFill/>
          <a:ln w="38100">
            <a:solidFill>
              <a:schemeClr val="bg1"/>
            </a:solid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fr-FR" smtClean="0"/>
              <a:t>POINTS DE VIGILANCE  ET ANALYSE D’ÉNONCÉS </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70"/>
          <p:cNvPicPr preferRelativeResize="0"/>
          <p:nvPr/>
        </p:nvPicPr>
        <p:blipFill rotWithShape="1">
          <a:blip r:embed="rId3">
            <a:alphaModFix/>
          </a:blip>
          <a:srcRect/>
          <a:stretch/>
        </p:blipFill>
        <p:spPr>
          <a:xfrm>
            <a:off x="1176426" y="106282"/>
            <a:ext cx="11015574" cy="6751718"/>
          </a:xfrm>
          <a:prstGeom prst="rect">
            <a:avLst/>
          </a:prstGeom>
          <a:noFill/>
          <a:ln>
            <a:noFill/>
          </a:ln>
        </p:spPr>
      </p:pic>
      <p:sp>
        <p:nvSpPr>
          <p:cNvPr id="501" name="Google Shape;501;p70"/>
          <p:cNvSpPr txBox="1"/>
          <p:nvPr/>
        </p:nvSpPr>
        <p:spPr>
          <a:xfrm>
            <a:off x="4748756" y="5315505"/>
            <a:ext cx="5243000" cy="3784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dirty="0">
                <a:solidFill>
                  <a:schemeClr val="lt1"/>
                </a:solidFill>
                <a:highlight>
                  <a:srgbClr val="C0C0C0"/>
                </a:highlight>
                <a:latin typeface="Calibri"/>
                <a:ea typeface="Calibri"/>
                <a:cs typeface="Calibri"/>
                <a:sym typeface="Calibri"/>
              </a:rPr>
              <a:t>Affichage Résolution de problèmes - </a:t>
            </a:r>
            <a:r>
              <a:rPr lang="fr-FR" dirty="0" err="1">
                <a:solidFill>
                  <a:schemeClr val="lt1"/>
                </a:solidFill>
                <a:highlight>
                  <a:srgbClr val="C0C0C0"/>
                </a:highlight>
                <a:latin typeface="Calibri"/>
                <a:ea typeface="Calibri"/>
                <a:cs typeface="Calibri"/>
                <a:sym typeface="Calibri"/>
              </a:rPr>
              <a:t>pinterest</a:t>
            </a:r>
            <a:endParaRPr dirty="0">
              <a:solidFill>
                <a:schemeClr val="lt1"/>
              </a:solidFill>
              <a:highlight>
                <a:srgbClr val="C0C0C0"/>
              </a:highlight>
              <a:latin typeface="Calibri"/>
              <a:ea typeface="Calibri"/>
              <a:cs typeface="Calibri"/>
              <a:sym typeface="Calibri"/>
            </a:endParaRPr>
          </a:p>
        </p:txBody>
      </p:sp>
      <p:sp>
        <p:nvSpPr>
          <p:cNvPr id="4" name="Titre 1"/>
          <p:cNvSpPr txBox="1">
            <a:spLocks/>
          </p:cNvSpPr>
          <p:nvPr/>
        </p:nvSpPr>
        <p:spPr>
          <a:xfrm rot="16200000">
            <a:off x="-2638255" y="3033631"/>
            <a:ext cx="6497053" cy="897019"/>
          </a:xfrm>
          <a:prstGeom prst="rect">
            <a:avLst/>
          </a:prstGeom>
          <a:ln w="38100">
            <a:solidFill>
              <a:schemeClr val="bg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b="1" dirty="0" smtClean="0">
                <a:solidFill>
                  <a:schemeClr val="bg1"/>
                </a:solidFill>
                <a:latin typeface="Calibri" panose="020F0502020204030204" pitchFamily="34" charset="0"/>
              </a:rPr>
              <a:t>POINTS DE VIGILANCE  ET ÉCRITS DE SYNTHÈSE</a:t>
            </a:r>
            <a:endParaRPr lang="fr-FR" sz="2800" b="1"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1"/>
          <p:cNvSpPr txBox="1"/>
          <p:nvPr/>
        </p:nvSpPr>
        <p:spPr>
          <a:xfrm>
            <a:off x="204538" y="1311442"/>
            <a:ext cx="10946388" cy="5317958"/>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3F3F3"/>
              </a:buClr>
              <a:buSzPts val="2400"/>
              <a:buChar char="-"/>
            </a:pPr>
            <a:r>
              <a:rPr lang="fr-FR" sz="2400" dirty="0" smtClean="0">
                <a:solidFill>
                  <a:srgbClr val="F3F3F3"/>
                </a:solidFill>
              </a:rPr>
              <a:t>les </a:t>
            </a:r>
            <a:r>
              <a:rPr lang="fr-FR" sz="2400" dirty="0">
                <a:solidFill>
                  <a:srgbClr val="F3F3F3"/>
                </a:solidFill>
              </a:rPr>
              <a:t>écrits institutionnels doivent être enrichis au fur et à mesure que l’on rencontre des problèmes relevant des problèmes additifs (ou soustractifs) et des problèmes multiplicatifs (ou de division) permettant  d’enrichir les concepts </a:t>
            </a:r>
            <a:r>
              <a:rPr lang="fr-FR" sz="2400" dirty="0" smtClean="0">
                <a:solidFill>
                  <a:srgbClr val="F3F3F3"/>
                </a:solidFill>
              </a:rPr>
              <a:t>mathématiques.</a:t>
            </a:r>
          </a:p>
          <a:p>
            <a:pPr marL="457200" lvl="0" indent="-381000" algn="l" rtl="0">
              <a:spcBef>
                <a:spcPts val="0"/>
              </a:spcBef>
              <a:spcAft>
                <a:spcPts val="0"/>
              </a:spcAft>
              <a:buClr>
                <a:srgbClr val="F3F3F3"/>
              </a:buClr>
              <a:buSzPts val="2400"/>
              <a:buChar char="-"/>
            </a:pPr>
            <a:endParaRPr lang="fr-FR" sz="2400" dirty="0">
              <a:solidFill>
                <a:srgbClr val="F3F3F3"/>
              </a:solidFill>
            </a:endParaRPr>
          </a:p>
          <a:p>
            <a:pPr marL="457200" lvl="0" indent="-381000" algn="l" rtl="0">
              <a:spcBef>
                <a:spcPts val="0"/>
              </a:spcBef>
              <a:spcAft>
                <a:spcPts val="0"/>
              </a:spcAft>
              <a:buClr>
                <a:srgbClr val="F3F3F3"/>
              </a:buClr>
              <a:buSzPts val="2400"/>
              <a:buChar char="-"/>
            </a:pPr>
            <a:r>
              <a:rPr lang="fr-FR" sz="2400" dirty="0" smtClean="0">
                <a:solidFill>
                  <a:srgbClr val="F3F3F3"/>
                </a:solidFill>
              </a:rPr>
              <a:t> La résolution de problèmes permet de travailler le sens des opérations en élargissant les concepts.</a:t>
            </a:r>
          </a:p>
          <a:p>
            <a:pPr marL="457200" lvl="0" indent="-381000" algn="l" rtl="0">
              <a:spcBef>
                <a:spcPts val="0"/>
              </a:spcBef>
              <a:spcAft>
                <a:spcPts val="0"/>
              </a:spcAft>
              <a:buClr>
                <a:srgbClr val="F3F3F3"/>
              </a:buClr>
              <a:buSzPts val="2400"/>
              <a:buChar char="-"/>
            </a:pPr>
            <a:endParaRPr lang="fr-FR" sz="2400" dirty="0" smtClean="0">
              <a:solidFill>
                <a:srgbClr val="F3F3F3"/>
              </a:solidFill>
            </a:endParaRPr>
          </a:p>
          <a:p>
            <a:pPr marL="457200" lvl="0" indent="-381000" algn="l" rtl="0">
              <a:spcBef>
                <a:spcPts val="0"/>
              </a:spcBef>
              <a:spcAft>
                <a:spcPts val="0"/>
              </a:spcAft>
              <a:buClr>
                <a:srgbClr val="F3F3F3"/>
              </a:buClr>
              <a:buSzPts val="2400"/>
              <a:buChar char="-"/>
            </a:pPr>
            <a:endParaRPr lang="fr-FR" sz="2400" dirty="0">
              <a:solidFill>
                <a:srgbClr val="F3F3F3"/>
              </a:solidFill>
            </a:endParaRPr>
          </a:p>
        </p:txBody>
      </p:sp>
      <p:sp>
        <p:nvSpPr>
          <p:cNvPr id="4" name="Titre 1"/>
          <p:cNvSpPr txBox="1">
            <a:spLocks/>
          </p:cNvSpPr>
          <p:nvPr/>
        </p:nvSpPr>
        <p:spPr>
          <a:xfrm>
            <a:off x="565486" y="296780"/>
            <a:ext cx="10131425" cy="822158"/>
          </a:xfrm>
          <a:prstGeom prst="rect">
            <a:avLst/>
          </a:prstGeom>
          <a:ln w="38100">
            <a:solidFill>
              <a:schemeClr val="bg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solidFill>
                  <a:schemeClr val="bg1"/>
                </a:solidFill>
                <a:latin typeface="Calibri" panose="020F0502020204030204" pitchFamily="34" charset="0"/>
              </a:rPr>
              <a:t>POINTS DE VIGILANCE  ET ÉCRITS DE SYNTHÈSE</a:t>
            </a:r>
            <a:endParaRPr lang="fr-FR"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0" y="841316"/>
            <a:ext cx="2155158" cy="5679800"/>
          </a:xfrm>
          <a:prstGeom prst="rect">
            <a:avLst/>
          </a:prstGeom>
        </p:spPr>
      </p:pic>
      <p:sp>
        <p:nvSpPr>
          <p:cNvPr id="5" name="Rectangle 4"/>
          <p:cNvSpPr/>
          <p:nvPr/>
        </p:nvSpPr>
        <p:spPr>
          <a:xfrm>
            <a:off x="2526632" y="2622884"/>
            <a:ext cx="9095873" cy="3539430"/>
          </a:xfrm>
          <a:prstGeom prst="rect">
            <a:avLst/>
          </a:prstGeom>
        </p:spPr>
        <p:txBody>
          <a:bodyPr wrap="square">
            <a:spAutoFit/>
          </a:bodyPr>
          <a:lstStyle/>
          <a:p>
            <a:pPr marL="76200" lvl="0">
              <a:buClr>
                <a:srgbClr val="F3F3F3"/>
              </a:buClr>
              <a:buSzPts val="2400"/>
            </a:pPr>
            <a:r>
              <a:rPr lang="fr-FR" sz="2800" dirty="0">
                <a:solidFill>
                  <a:srgbClr val="F3F3F3"/>
                </a:solidFill>
                <a:latin typeface="Calibri" panose="020F0502020204030204" pitchFamily="34" charset="0"/>
              </a:rPr>
              <a:t>Exemple : pour la soustraction, </a:t>
            </a:r>
            <a:r>
              <a:rPr lang="fr-FR" sz="2800" b="1" u="sng" dirty="0">
                <a:solidFill>
                  <a:schemeClr val="bg1"/>
                </a:solidFill>
                <a:latin typeface="Calibri" panose="020F0502020204030204" pitchFamily="34" charset="0"/>
              </a:rPr>
              <a:t>on réduit  à l’idée </a:t>
            </a:r>
          </a:p>
          <a:p>
            <a:pPr marL="76200" lvl="0">
              <a:buClr>
                <a:srgbClr val="F3F3F3"/>
              </a:buClr>
              <a:buSzPts val="2400"/>
            </a:pPr>
            <a:r>
              <a:rPr lang="fr-FR" sz="2800" b="1" u="sng" dirty="0">
                <a:solidFill>
                  <a:schemeClr val="bg1"/>
                </a:solidFill>
                <a:latin typeface="Calibri" panose="020F0502020204030204" pitchFamily="34" charset="0"/>
              </a:rPr>
              <a:t>que soustraire c’est perdre, retirer</a:t>
            </a:r>
          </a:p>
          <a:p>
            <a:pPr marL="76200" lvl="0">
              <a:buClr>
                <a:srgbClr val="F3F3F3"/>
              </a:buClr>
              <a:buSzPts val="2400"/>
            </a:pPr>
            <a:r>
              <a:rPr lang="fr-FR" sz="2800" dirty="0">
                <a:solidFill>
                  <a:srgbClr val="F3F3F3"/>
                </a:solidFill>
                <a:latin typeface="Calibri" panose="020F0502020204030204" pitchFamily="34" charset="0"/>
              </a:rPr>
              <a:t>Que c’est une quantité de départ, qu’on fait diminuer cette quantité et </a:t>
            </a:r>
            <a:r>
              <a:rPr lang="fr-FR" sz="2800" b="1" u="sng" dirty="0">
                <a:solidFill>
                  <a:schemeClr val="bg1"/>
                </a:solidFill>
                <a:latin typeface="Calibri" panose="020F0502020204030204" pitchFamily="34" charset="0"/>
              </a:rPr>
              <a:t>que la question comporte le mot « reste </a:t>
            </a:r>
            <a:r>
              <a:rPr lang="fr-FR" sz="2800" dirty="0">
                <a:solidFill>
                  <a:srgbClr val="F3F3F3"/>
                </a:solidFill>
                <a:latin typeface="Calibri" panose="020F0502020204030204" pitchFamily="34" charset="0"/>
              </a:rPr>
              <a:t>»</a:t>
            </a:r>
          </a:p>
          <a:p>
            <a:pPr marL="76200" lvl="0">
              <a:buClr>
                <a:srgbClr val="F3F3F3"/>
              </a:buClr>
              <a:buSzPts val="2400"/>
            </a:pPr>
            <a:endParaRPr lang="fr-FR" sz="2800" dirty="0">
              <a:solidFill>
                <a:srgbClr val="F3F3F3"/>
              </a:solidFill>
              <a:latin typeface="Calibri" panose="020F0502020204030204" pitchFamily="34" charset="0"/>
            </a:endParaRPr>
          </a:p>
          <a:p>
            <a:pPr marL="76200" lvl="0">
              <a:buClr>
                <a:srgbClr val="F3F3F3"/>
              </a:buClr>
              <a:buSzPts val="2400"/>
            </a:pPr>
            <a:r>
              <a:rPr lang="fr-FR" sz="2800" dirty="0">
                <a:solidFill>
                  <a:srgbClr val="F3F3F3"/>
                </a:solidFill>
                <a:latin typeface="Calibri" panose="020F0502020204030204" pitchFamily="34" charset="0"/>
              </a:rPr>
              <a:t>« Paul a 3 billes</a:t>
            </a:r>
            <a:r>
              <a:rPr lang="fr-FR" sz="2800" b="1" u="sng" dirty="0">
                <a:solidFill>
                  <a:srgbClr val="F3F3F3"/>
                </a:solidFill>
                <a:latin typeface="Calibri" panose="020F0502020204030204" pitchFamily="34" charset="0"/>
              </a:rPr>
              <a:t>. </a:t>
            </a:r>
            <a:r>
              <a:rPr lang="fr-FR" sz="2800" b="1" u="sng" dirty="0">
                <a:solidFill>
                  <a:schemeClr val="bg1"/>
                </a:solidFill>
                <a:latin typeface="Calibri" panose="020F0502020204030204" pitchFamily="34" charset="0"/>
              </a:rPr>
              <a:t>Il en gagne </a:t>
            </a:r>
            <a:r>
              <a:rPr lang="fr-FR" sz="2800" dirty="0">
                <a:solidFill>
                  <a:srgbClr val="F3F3F3"/>
                </a:solidFill>
                <a:latin typeface="Calibri" panose="020F0502020204030204" pitchFamily="34" charset="0"/>
              </a:rPr>
              <a:t>pendant la récréation et maintenant il en a 8.</a:t>
            </a:r>
          </a:p>
          <a:p>
            <a:pPr marL="76200" lvl="0">
              <a:buClr>
                <a:srgbClr val="F3F3F3"/>
              </a:buClr>
              <a:buSzPts val="2400"/>
            </a:pPr>
            <a:r>
              <a:rPr lang="fr-FR" sz="2800" dirty="0">
                <a:solidFill>
                  <a:srgbClr val="F3F3F3"/>
                </a:solidFill>
                <a:latin typeface="Calibri" panose="020F0502020204030204" pitchFamily="34" charset="0"/>
              </a:rPr>
              <a:t>Combien de billes </a:t>
            </a:r>
            <a:r>
              <a:rPr lang="fr-FR" sz="2800" dirty="0" err="1">
                <a:solidFill>
                  <a:srgbClr val="F3F3F3"/>
                </a:solidFill>
                <a:latin typeface="Calibri" panose="020F0502020204030204" pitchFamily="34" charset="0"/>
              </a:rPr>
              <a:t>a-t-il</a:t>
            </a:r>
            <a:r>
              <a:rPr lang="fr-FR" sz="2800" dirty="0">
                <a:solidFill>
                  <a:srgbClr val="F3F3F3"/>
                </a:solidFill>
                <a:latin typeface="Calibri" panose="020F0502020204030204" pitchFamily="34" charset="0"/>
              </a:rPr>
              <a:t> gagnées ?  </a:t>
            </a:r>
            <a:r>
              <a:rPr lang="fr-FR" sz="2800" i="1" dirty="0">
                <a:solidFill>
                  <a:schemeClr val="bg1"/>
                </a:solidFill>
                <a:latin typeface="Calibri" panose="020F0502020204030204" pitchFamily="34" charset="0"/>
              </a:rPr>
              <a:t>Ici Paul n’a rien perdu…..</a:t>
            </a:r>
          </a:p>
        </p:txBody>
      </p:sp>
      <p:sp>
        <p:nvSpPr>
          <p:cNvPr id="6" name="Titre 1"/>
          <p:cNvSpPr txBox="1">
            <a:spLocks/>
          </p:cNvSpPr>
          <p:nvPr/>
        </p:nvSpPr>
        <p:spPr>
          <a:xfrm>
            <a:off x="625645" y="177574"/>
            <a:ext cx="10840450" cy="411079"/>
          </a:xfrm>
          <a:prstGeom prst="rect">
            <a:avLst/>
          </a:prstGeom>
          <a:ln w="38100">
            <a:solidFill>
              <a:schemeClr val="bg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solidFill>
                  <a:schemeClr val="bg1"/>
                </a:solidFill>
                <a:latin typeface="Calibri" panose="020F0502020204030204" pitchFamily="34" charset="0"/>
              </a:rPr>
              <a:t>POINTS DE VIGILANCE  ET ÉCRITS DE SYNTHÈSE</a:t>
            </a:r>
            <a:endParaRPr lang="fr-FR"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32088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2"/>
          <p:cNvSpPr txBox="1"/>
          <p:nvPr/>
        </p:nvSpPr>
        <p:spPr>
          <a:xfrm>
            <a:off x="287075" y="1566805"/>
            <a:ext cx="11430000" cy="4271287"/>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2400"/>
              <a:buFont typeface="Calibri"/>
              <a:buNone/>
            </a:pPr>
            <a:endParaRPr sz="3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r>
              <a:rPr lang="fr-FR" sz="3000" dirty="0">
                <a:solidFill>
                  <a:schemeClr val="lt1"/>
                </a:solidFill>
                <a:latin typeface="Calibri"/>
                <a:ea typeface="Calibri"/>
                <a:cs typeface="Calibri"/>
                <a:sym typeface="Calibri"/>
              </a:rPr>
              <a:t>Lors d’une course, 108 coureurs prennent le départ. Il y a beaucoup d’abandons : 85   coureurs seulement terminent la course. </a:t>
            </a:r>
            <a:endParaRPr sz="3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r>
              <a:rPr lang="fr-FR" sz="3000" dirty="0">
                <a:solidFill>
                  <a:schemeClr val="lt1"/>
                </a:solidFill>
                <a:latin typeface="Calibri"/>
                <a:ea typeface="Calibri"/>
                <a:cs typeface="Calibri"/>
                <a:sym typeface="Calibri"/>
              </a:rPr>
              <a:t>Combien de coureurs ont abandonné ?          </a:t>
            </a:r>
            <a:endParaRPr sz="30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endParaRPr lang="fr-FR" sz="2400" dirty="0" smtClean="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endParaRPr lang="fr-FR" sz="24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r>
              <a:rPr lang="fr-FR" sz="2400" dirty="0" smtClean="0">
                <a:solidFill>
                  <a:schemeClr val="lt1"/>
                </a:solidFill>
                <a:latin typeface="Calibri"/>
                <a:ea typeface="Calibri"/>
                <a:cs typeface="Calibri"/>
                <a:sym typeface="Calibri"/>
              </a:rPr>
              <a:t>25</a:t>
            </a:r>
            <a:r>
              <a:rPr lang="fr-FR" sz="2400" dirty="0">
                <a:solidFill>
                  <a:schemeClr val="lt1"/>
                </a:solidFill>
                <a:latin typeface="Calibri"/>
                <a:ea typeface="Calibri"/>
                <a:cs typeface="Calibri"/>
                <a:sym typeface="Calibri"/>
              </a:rPr>
              <a:t>% de réussites en début de CE2 ; DEPP 2014</a:t>
            </a:r>
            <a:endParaRPr sz="2400" dirty="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2400"/>
              <a:buFont typeface="Calibri"/>
              <a:buNone/>
            </a:pPr>
            <a:endParaRPr sz="2400" dirty="0">
              <a:solidFill>
                <a:srgbClr val="0000FF"/>
              </a:solidFill>
              <a:latin typeface="Calibri"/>
              <a:ea typeface="Calibri"/>
              <a:cs typeface="Calibri"/>
              <a:sym typeface="Calibri"/>
            </a:endParaRPr>
          </a:p>
          <a:p>
            <a:pPr marL="0" marR="0" lvl="0" indent="0" algn="l" rtl="0">
              <a:spcBef>
                <a:spcPts val="0"/>
              </a:spcBef>
              <a:spcAft>
                <a:spcPts val="0"/>
              </a:spcAft>
              <a:buClr>
                <a:schemeClr val="lt1"/>
              </a:buClr>
              <a:buSzPts val="1900"/>
              <a:buFont typeface="Calibri"/>
              <a:buNone/>
            </a:pPr>
            <a:endParaRPr sz="1900" dirty="0">
              <a:solidFill>
                <a:srgbClr val="FF6600"/>
              </a:solidFill>
              <a:latin typeface="Calibri"/>
              <a:ea typeface="Calibri"/>
              <a:cs typeface="Calibri"/>
              <a:sym typeface="Calibri"/>
            </a:endParaRPr>
          </a:p>
        </p:txBody>
      </p:sp>
      <p:sp>
        <p:nvSpPr>
          <p:cNvPr id="512" name="Google Shape;512;p72"/>
          <p:cNvSpPr txBox="1"/>
          <p:nvPr/>
        </p:nvSpPr>
        <p:spPr>
          <a:xfrm>
            <a:off x="287075" y="318975"/>
            <a:ext cx="11430000" cy="845400"/>
          </a:xfrm>
          <a:prstGeom prst="rect">
            <a:avLst/>
          </a:prstGeom>
          <a:noFill/>
          <a:ln w="38100">
            <a:solidFill>
              <a:schemeClr val="bg1"/>
            </a:solidFill>
          </a:ln>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solidFill>
                  <a:schemeClr val="bg1"/>
                </a:solidFill>
                <a:latin typeface="Calibri" panose="020F0502020204030204" pitchFamily="34" charset="0"/>
              </a:rPr>
              <a:t>PISTES DE REMÉDIATION POUR LES ÉLÈVES EN DIFFICULTÉ</a:t>
            </a:r>
            <a:endParaRPr lang="fr-FR"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1309635"/>
            <a:ext cx="9948496" cy="4998427"/>
          </a:xfrm>
          <a:prstGeom prst="rect">
            <a:avLst/>
          </a:prstGeom>
        </p:spPr>
      </p:pic>
      <p:sp>
        <p:nvSpPr>
          <p:cNvPr id="6" name="Google Shape;512;p72"/>
          <p:cNvSpPr txBox="1"/>
          <p:nvPr/>
        </p:nvSpPr>
        <p:spPr>
          <a:xfrm>
            <a:off x="287075" y="318975"/>
            <a:ext cx="11430000" cy="845400"/>
          </a:xfrm>
          <a:prstGeom prst="rect">
            <a:avLst/>
          </a:prstGeom>
          <a:noFill/>
          <a:ln w="38100">
            <a:solidFill>
              <a:schemeClr val="bg1"/>
            </a:solidFill>
          </a:ln>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solidFill>
                  <a:schemeClr val="bg1"/>
                </a:solidFill>
                <a:latin typeface="Calibri" panose="020F0502020204030204" pitchFamily="34" charset="0"/>
              </a:rPr>
              <a:t>PISTES DE REMÉDIATION POUR LES ÉLÈVES EN DIFFICULTÉ</a:t>
            </a:r>
            <a:endParaRPr lang="fr-FR" sz="2800" dirty="0">
              <a:solidFill>
                <a:schemeClr val="bg1"/>
              </a:solidFill>
              <a:latin typeface="Calibri" panose="020F0502020204030204" pitchFamily="34" charset="0"/>
            </a:endParaRPr>
          </a:p>
        </p:txBody>
      </p:sp>
      <p:sp>
        <p:nvSpPr>
          <p:cNvPr id="3" name="ZoneTexte 2"/>
          <p:cNvSpPr txBox="1"/>
          <p:nvPr/>
        </p:nvSpPr>
        <p:spPr>
          <a:xfrm>
            <a:off x="9983190" y="4985604"/>
            <a:ext cx="1951512" cy="1631216"/>
          </a:xfrm>
          <a:prstGeom prst="rect">
            <a:avLst/>
          </a:prstGeom>
          <a:noFill/>
        </p:spPr>
        <p:txBody>
          <a:bodyPr wrap="square" rtlCol="0">
            <a:spAutoFit/>
          </a:bodyPr>
          <a:lstStyle/>
          <a:p>
            <a:r>
              <a:rPr lang="fr-FR" sz="2000" dirty="0" smtClean="0">
                <a:solidFill>
                  <a:schemeClr val="bg1"/>
                </a:solidFill>
              </a:rPr>
              <a:t>Envisager une autre représentation plus facile à concevoir</a:t>
            </a:r>
            <a:endParaRPr lang="fr-FR" sz="20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78"/>
          <p:cNvSpPr txBox="1">
            <a:spLocks noGrp="1"/>
          </p:cNvSpPr>
          <p:nvPr>
            <p:ph type="body" idx="1"/>
          </p:nvPr>
        </p:nvSpPr>
        <p:spPr>
          <a:xfrm>
            <a:off x="357997" y="1331184"/>
            <a:ext cx="11425686" cy="4897088"/>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800"/>
              <a:buFont typeface="Arial"/>
              <a:buChar char="•"/>
            </a:pPr>
            <a:r>
              <a:rPr lang="fr-FR" sz="2800" b="0" i="0" u="none" strike="noStrike" cap="none" dirty="0">
                <a:solidFill>
                  <a:schemeClr val="lt1"/>
                </a:solidFill>
                <a:latin typeface="Calibri"/>
                <a:ea typeface="Calibri"/>
                <a:cs typeface="Calibri"/>
                <a:sym typeface="Calibri"/>
              </a:rPr>
              <a:t>Faire raconter l’histoire, </a:t>
            </a:r>
            <a:r>
              <a:rPr lang="fr-FR" sz="2800" b="0" i="0" u="none" strike="noStrike" cap="none" dirty="0" smtClean="0">
                <a:solidFill>
                  <a:schemeClr val="lt1"/>
                </a:solidFill>
                <a:latin typeface="Calibri"/>
                <a:ea typeface="Calibri"/>
                <a:cs typeface="Calibri"/>
                <a:sym typeface="Calibri"/>
              </a:rPr>
              <a:t>se faire le </a:t>
            </a:r>
            <a:r>
              <a:rPr lang="fr-FR" sz="2800" b="0" i="0" u="none" strike="noStrike" cap="none" dirty="0">
                <a:solidFill>
                  <a:schemeClr val="lt1"/>
                </a:solidFill>
                <a:latin typeface="Calibri"/>
                <a:ea typeface="Calibri"/>
                <a:cs typeface="Calibri"/>
                <a:sym typeface="Calibri"/>
              </a:rPr>
              <a:t>film (voire même sans avoir recours à l’usage des nombres) dans sa tête</a:t>
            </a:r>
            <a:r>
              <a:rPr lang="fr-FR" sz="2800" b="0" i="0" u="none" strike="noStrike" cap="none" dirty="0" smtClean="0">
                <a:solidFill>
                  <a:schemeClr val="lt1"/>
                </a:solidFill>
                <a:latin typeface="Calibri"/>
                <a:ea typeface="Calibri"/>
                <a:cs typeface="Calibri"/>
                <a:sym typeface="Calibri"/>
              </a:rPr>
              <a:t>.</a:t>
            </a:r>
          </a:p>
          <a:p>
            <a:pPr marL="285750" marR="0" lvl="0" indent="-285750" algn="l" rtl="0">
              <a:lnSpc>
                <a:spcPct val="90000"/>
              </a:lnSpc>
              <a:spcBef>
                <a:spcPts val="0"/>
              </a:spcBef>
              <a:spcAft>
                <a:spcPts val="0"/>
              </a:spcAft>
              <a:buClr>
                <a:schemeClr val="dk1"/>
              </a:buClr>
              <a:buSzPts val="2800"/>
              <a:buFont typeface="Arial"/>
              <a:buChar char="•"/>
            </a:pPr>
            <a:endParaRPr lang="fr-FR" sz="2800" dirty="0"/>
          </a:p>
          <a:p>
            <a:pPr marL="285750" marR="0" lvl="0" indent="-285750" algn="l" rtl="0">
              <a:lnSpc>
                <a:spcPct val="90000"/>
              </a:lnSpc>
              <a:spcBef>
                <a:spcPts val="0"/>
              </a:spcBef>
              <a:spcAft>
                <a:spcPts val="0"/>
              </a:spcAft>
              <a:buClr>
                <a:schemeClr val="dk1"/>
              </a:buClr>
              <a:buSzPts val="2800"/>
              <a:buFont typeface="Arial"/>
              <a:buChar char="•"/>
            </a:pPr>
            <a:r>
              <a:rPr lang="fr-FR" sz="2800" b="0" i="0" u="none" strike="noStrike" cap="none" dirty="0" smtClean="0">
                <a:solidFill>
                  <a:schemeClr val="lt1"/>
                </a:solidFill>
                <a:latin typeface="Calibri"/>
                <a:ea typeface="Calibri"/>
                <a:cs typeface="Calibri"/>
                <a:sym typeface="Calibri"/>
              </a:rPr>
              <a:t>Jouer l’histoire lorsque c’est possible.</a:t>
            </a:r>
          </a:p>
          <a:p>
            <a:pPr marL="285750" marR="0" lvl="0" indent="-285750" algn="l" rtl="0">
              <a:lnSpc>
                <a:spcPct val="90000"/>
              </a:lnSpc>
              <a:spcBef>
                <a:spcPts val="0"/>
              </a:spcBef>
              <a:spcAft>
                <a:spcPts val="0"/>
              </a:spcAft>
              <a:buClr>
                <a:schemeClr val="dk1"/>
              </a:buClr>
              <a:buSzPts val="2800"/>
              <a:buFont typeface="Arial"/>
              <a:buChar char="•"/>
            </a:pPr>
            <a:endParaRPr lang="fr-FR" sz="2800" b="0" i="0" u="none" strike="noStrike" cap="none" dirty="0" smtClean="0">
              <a:solidFill>
                <a:schemeClr val="lt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800"/>
              <a:buFont typeface="Arial"/>
              <a:buChar char="•"/>
            </a:pPr>
            <a:r>
              <a:rPr lang="fr-FR" sz="2800" dirty="0" smtClean="0"/>
              <a:t>Aider à la représentation de l’énoncé (dessin, schémas…)</a:t>
            </a:r>
          </a:p>
          <a:p>
            <a:pPr marL="285750" marR="0" lvl="0" indent="-285750" algn="l" rtl="0">
              <a:lnSpc>
                <a:spcPct val="90000"/>
              </a:lnSpc>
              <a:spcBef>
                <a:spcPts val="0"/>
              </a:spcBef>
              <a:spcAft>
                <a:spcPts val="0"/>
              </a:spcAft>
              <a:buClr>
                <a:schemeClr val="dk1"/>
              </a:buClr>
              <a:buSzPts val="2800"/>
              <a:buFont typeface="Arial"/>
              <a:buChar char="•"/>
            </a:pPr>
            <a:endParaRPr lang="fr-FR" sz="2800" dirty="0"/>
          </a:p>
          <a:p>
            <a:pPr marL="285750" marR="0" lvl="0" indent="-285750" algn="l" rtl="0">
              <a:lnSpc>
                <a:spcPct val="90000"/>
              </a:lnSpc>
              <a:spcBef>
                <a:spcPts val="0"/>
              </a:spcBef>
              <a:spcAft>
                <a:spcPts val="0"/>
              </a:spcAft>
              <a:buClr>
                <a:schemeClr val="dk1"/>
              </a:buClr>
              <a:buSzPts val="2800"/>
              <a:buFont typeface="Arial"/>
              <a:buChar char="•"/>
            </a:pPr>
            <a:r>
              <a:rPr lang="fr-FR" sz="2800" dirty="0" smtClean="0"/>
              <a:t>Jouer sur les variables (nombres en jeu…)</a:t>
            </a:r>
          </a:p>
          <a:p>
            <a:pPr marL="285750" marR="0" lvl="0" indent="-285750" algn="l" rtl="0">
              <a:lnSpc>
                <a:spcPct val="90000"/>
              </a:lnSpc>
              <a:spcBef>
                <a:spcPts val="0"/>
              </a:spcBef>
              <a:spcAft>
                <a:spcPts val="0"/>
              </a:spcAft>
              <a:buClr>
                <a:schemeClr val="dk1"/>
              </a:buClr>
              <a:buSzPts val="2800"/>
              <a:buFont typeface="Arial"/>
              <a:buChar char="•"/>
            </a:pPr>
            <a:endParaRPr lang="fr-FR" sz="2800" dirty="0"/>
          </a:p>
          <a:p>
            <a:pPr marL="0" marR="0" lvl="0" indent="0" algn="l" rtl="0">
              <a:lnSpc>
                <a:spcPct val="90000"/>
              </a:lnSpc>
              <a:spcBef>
                <a:spcPts val="0"/>
              </a:spcBef>
              <a:spcAft>
                <a:spcPts val="0"/>
              </a:spcAft>
              <a:buClr>
                <a:schemeClr val="dk1"/>
              </a:buClr>
              <a:buSzPts val="2800"/>
              <a:buNone/>
            </a:pPr>
            <a:endParaRPr lang="fr-FR" sz="2800" dirty="0" smtClean="0"/>
          </a:p>
          <a:p>
            <a:pPr marL="285750" marR="0" lvl="0" indent="-285750" algn="l" rtl="0">
              <a:lnSpc>
                <a:spcPct val="90000"/>
              </a:lnSpc>
              <a:spcBef>
                <a:spcPts val="0"/>
              </a:spcBef>
              <a:spcAft>
                <a:spcPts val="0"/>
              </a:spcAft>
              <a:buClr>
                <a:schemeClr val="dk1"/>
              </a:buClr>
              <a:buSzPts val="2800"/>
              <a:buFont typeface="Arial"/>
              <a:buChar char="•"/>
            </a:pPr>
            <a:endParaRPr lang="fr-FR" sz="2800" dirty="0" smtClean="0"/>
          </a:p>
          <a:p>
            <a:pPr marL="285750" marR="0" lvl="0" indent="-285750" algn="l" rtl="0">
              <a:lnSpc>
                <a:spcPct val="90000"/>
              </a:lnSpc>
              <a:spcBef>
                <a:spcPts val="0"/>
              </a:spcBef>
              <a:spcAft>
                <a:spcPts val="0"/>
              </a:spcAft>
              <a:buClr>
                <a:schemeClr val="dk1"/>
              </a:buClr>
              <a:buSzPts val="2800"/>
              <a:buFont typeface="Arial"/>
              <a:buChar char="•"/>
            </a:pPr>
            <a:endParaRPr lang="fr-FR" sz="2800" b="0" i="0" u="none" strike="noStrike" cap="none" dirty="0" smtClean="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None/>
            </a:pPr>
            <a:endParaRPr lang="fr-FR" sz="2800" dirty="0"/>
          </a:p>
          <a:p>
            <a:pPr marL="0" marR="0" lvl="0" indent="0" algn="l" rtl="0">
              <a:lnSpc>
                <a:spcPct val="90000"/>
              </a:lnSpc>
              <a:spcBef>
                <a:spcPts val="0"/>
              </a:spcBef>
              <a:spcAft>
                <a:spcPts val="0"/>
              </a:spcAft>
              <a:buClr>
                <a:schemeClr val="dk1"/>
              </a:buClr>
              <a:buSzPts val="2800"/>
              <a:buNone/>
            </a:pPr>
            <a:endParaRPr lang="fr-FR" sz="2800" b="0" i="0" u="none" strike="noStrike" cap="none" dirty="0" smtClean="0">
              <a:solidFill>
                <a:schemeClr val="lt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800"/>
              <a:buFont typeface="Arial"/>
              <a:buChar char="•"/>
            </a:pPr>
            <a:endParaRPr lang="fr-FR" sz="2800" dirty="0"/>
          </a:p>
          <a:p>
            <a:pPr marL="285750" marR="0" lvl="0" indent="-285750" algn="l" rtl="0">
              <a:lnSpc>
                <a:spcPct val="90000"/>
              </a:lnSpc>
              <a:spcBef>
                <a:spcPts val="0"/>
              </a:spcBef>
              <a:spcAft>
                <a:spcPts val="0"/>
              </a:spcAft>
              <a:buClr>
                <a:schemeClr val="dk1"/>
              </a:buClr>
              <a:buSzPts val="2800"/>
              <a:buFont typeface="Arial"/>
              <a:buChar char="•"/>
            </a:pPr>
            <a:endParaRPr sz="2800" b="0" i="0" u="none" strike="noStrike" cap="none" dirty="0">
              <a:solidFill>
                <a:schemeClr val="lt1"/>
              </a:solidFill>
              <a:latin typeface="Calibri"/>
              <a:ea typeface="Calibri"/>
              <a:cs typeface="Calibri"/>
              <a:sym typeface="Calibri"/>
            </a:endParaRPr>
          </a:p>
        </p:txBody>
      </p:sp>
      <p:sp>
        <p:nvSpPr>
          <p:cNvPr id="6" name="Google Shape;512;p72"/>
          <p:cNvSpPr txBox="1"/>
          <p:nvPr/>
        </p:nvSpPr>
        <p:spPr>
          <a:xfrm>
            <a:off x="287075" y="318975"/>
            <a:ext cx="11430000" cy="845400"/>
          </a:xfrm>
          <a:prstGeom prst="rect">
            <a:avLst/>
          </a:prstGeom>
          <a:noFill/>
          <a:ln w="38100">
            <a:solidFill>
              <a:schemeClr val="bg1"/>
            </a:solidFill>
          </a:ln>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solidFill>
                  <a:schemeClr val="bg1"/>
                </a:solidFill>
                <a:latin typeface="Calibri" panose="020F0502020204030204" pitchFamily="34" charset="0"/>
              </a:rPr>
              <a:t>PISTES DE REMÉDIATION POUR LES ÉLÈVES EN DIFFICULTÉ</a:t>
            </a:r>
            <a:endParaRPr lang="fr-FR" sz="28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4379" y="176464"/>
            <a:ext cx="11766883" cy="641683"/>
          </a:xfrm>
          <a:ln w="38100">
            <a:solidFill>
              <a:schemeClr val="bg1"/>
            </a:solidFill>
          </a:ln>
        </p:spPr>
        <p:txBody>
          <a:bodyPr/>
          <a:lstStyle/>
          <a:p>
            <a:r>
              <a:rPr lang="fr-FR" dirty="0" smtClean="0"/>
              <a:t>RECOMMANDATIONS DU JURY CONFÉRENCE DU CONSENSUS</a:t>
            </a:r>
            <a:endParaRPr lang="fr-FR" dirty="0"/>
          </a:p>
        </p:txBody>
      </p:sp>
      <p:sp>
        <p:nvSpPr>
          <p:cNvPr id="5" name="Espace réservé du texte 4"/>
          <p:cNvSpPr>
            <a:spLocks noGrp="1"/>
          </p:cNvSpPr>
          <p:nvPr>
            <p:ph type="body" idx="1"/>
          </p:nvPr>
        </p:nvSpPr>
        <p:spPr>
          <a:xfrm>
            <a:off x="1" y="818147"/>
            <a:ext cx="11995484" cy="5546558"/>
          </a:xfrm>
        </p:spPr>
        <p:txBody>
          <a:bodyPr>
            <a:noAutofit/>
          </a:bodyPr>
          <a:lstStyle/>
          <a:p>
            <a:pPr marL="114300" indent="0">
              <a:buNone/>
            </a:pPr>
            <a:r>
              <a:rPr lang="fr-FR" sz="2400" dirty="0" smtClean="0">
                <a:solidFill>
                  <a:schemeClr val="tx1"/>
                </a:solidFill>
              </a:rPr>
              <a:t>R21- 1</a:t>
            </a:r>
            <a:endParaRPr lang="fr-FR" sz="2400" dirty="0">
              <a:solidFill>
                <a:schemeClr val="tx1"/>
              </a:solidFill>
            </a:endParaRPr>
          </a:p>
          <a:p>
            <a:pPr marL="114300" indent="0">
              <a:buNone/>
            </a:pPr>
            <a:r>
              <a:rPr lang="fr-FR" sz="2400" dirty="0"/>
              <a:t>Les </a:t>
            </a:r>
            <a:r>
              <a:rPr lang="fr-FR" sz="2400" dirty="0" smtClean="0"/>
              <a:t> situations </a:t>
            </a:r>
            <a:r>
              <a:rPr lang="fr-FR" sz="2400" dirty="0"/>
              <a:t>relevant de </a:t>
            </a:r>
            <a:r>
              <a:rPr lang="fr-FR" sz="2400" b="1" u="sng" dirty="0"/>
              <a:t>l'addition et de la soustraction sont travaillées de manière </a:t>
            </a:r>
            <a:r>
              <a:rPr lang="fr-FR" sz="2400" b="1" u="sng" dirty="0" smtClean="0"/>
              <a:t> quasi  </a:t>
            </a:r>
            <a:r>
              <a:rPr lang="fr-FR" sz="2400" b="1" u="sng" dirty="0"/>
              <a:t>simultanée  </a:t>
            </a:r>
            <a:r>
              <a:rPr lang="fr-FR" sz="2400" dirty="0"/>
              <a:t>;  il  en  est  de  même  des  situations  relevant  de  </a:t>
            </a:r>
            <a:r>
              <a:rPr lang="fr-FR" sz="2400" b="1" u="sng" dirty="0"/>
              <a:t>la  multiplication  et  de  la </a:t>
            </a:r>
            <a:r>
              <a:rPr lang="fr-FR" sz="2400" b="1" u="sng" dirty="0" smtClean="0"/>
              <a:t>division.</a:t>
            </a:r>
            <a:endParaRPr lang="fr-FR" sz="2400" b="1" u="sng" dirty="0"/>
          </a:p>
          <a:p>
            <a:pPr marL="114300" indent="0">
              <a:buNone/>
            </a:pPr>
            <a:r>
              <a:rPr lang="fr-FR" sz="2400" dirty="0" smtClean="0">
                <a:solidFill>
                  <a:schemeClr val="tx1"/>
                </a:solidFill>
              </a:rPr>
              <a:t>R21.2 -</a:t>
            </a:r>
            <a:endParaRPr lang="fr-FR" sz="2400" dirty="0">
              <a:solidFill>
                <a:schemeClr val="tx1"/>
              </a:solidFill>
            </a:endParaRPr>
          </a:p>
          <a:p>
            <a:pPr marL="114300" indent="0">
              <a:buNone/>
            </a:pPr>
            <a:r>
              <a:rPr lang="fr-FR" sz="2400" dirty="0"/>
              <a:t>Les  problèmes  proposés  appartiennent  aux  différentes  </a:t>
            </a:r>
            <a:r>
              <a:rPr lang="fr-FR" sz="2400" dirty="0" smtClean="0"/>
              <a:t>catégories  </a:t>
            </a:r>
            <a:r>
              <a:rPr lang="fr-FR" sz="2400" dirty="0"/>
              <a:t>de  situations </a:t>
            </a:r>
            <a:r>
              <a:rPr lang="fr-FR" sz="2400" dirty="0" smtClean="0"/>
              <a:t>d’addition/soustraction  </a:t>
            </a:r>
            <a:r>
              <a:rPr lang="fr-FR" sz="2400" dirty="0"/>
              <a:t>et  de  multiplication/division  afin  de  permettre  à  l'élève  de </a:t>
            </a:r>
            <a:r>
              <a:rPr lang="fr-FR" sz="2400" dirty="0" smtClean="0"/>
              <a:t>reconnaître </a:t>
            </a:r>
            <a:r>
              <a:rPr lang="fr-FR" sz="2400" dirty="0"/>
              <a:t>les différents modèles</a:t>
            </a:r>
            <a:r>
              <a:rPr lang="fr-FR" sz="2400" dirty="0" smtClean="0"/>
              <a:t>.</a:t>
            </a:r>
          </a:p>
          <a:p>
            <a:pPr marL="114300" indent="0">
              <a:buNone/>
            </a:pPr>
            <a:endParaRPr lang="fr-FR" sz="2400" dirty="0"/>
          </a:p>
          <a:p>
            <a:endParaRPr lang="fr-FR" sz="2400" dirty="0" smtClean="0"/>
          </a:p>
          <a:p>
            <a:pPr marL="114300" indent="0">
              <a:buNone/>
            </a:pPr>
            <a:r>
              <a:rPr lang="fr-FR" sz="2400" b="1" i="1" u="sng" dirty="0" smtClean="0"/>
              <a:t>La  </a:t>
            </a:r>
            <a:r>
              <a:rPr lang="fr-FR" sz="2400" b="1" i="1" u="sng" dirty="0"/>
              <a:t>recherche  montre </a:t>
            </a:r>
            <a:r>
              <a:rPr lang="fr-FR" sz="2400" b="1" i="1" u="sng" dirty="0" smtClean="0"/>
              <a:t>par  </a:t>
            </a:r>
            <a:r>
              <a:rPr lang="fr-FR" sz="2400" b="1" i="1" u="sng" dirty="0"/>
              <a:t>exemple </a:t>
            </a:r>
            <a:r>
              <a:rPr lang="fr-FR" sz="2400" b="1" i="1" u="sng" dirty="0" smtClean="0"/>
              <a:t>que  </a:t>
            </a:r>
            <a:r>
              <a:rPr lang="fr-FR" sz="2400" b="1" i="1" u="sng" dirty="0"/>
              <a:t>les  problèmes  soustractifs  proposés  aux </a:t>
            </a:r>
            <a:r>
              <a:rPr lang="fr-FR" sz="2400" b="1" i="1" u="sng" dirty="0" smtClean="0"/>
              <a:t>élèves  </a:t>
            </a:r>
            <a:r>
              <a:rPr lang="fr-FR" sz="2400" b="1" i="1" u="sng" dirty="0"/>
              <a:t>correspondent  trop </a:t>
            </a:r>
            <a:r>
              <a:rPr lang="fr-FR" sz="2400" b="1" i="1" u="sng" dirty="0" smtClean="0"/>
              <a:t>souvent  </a:t>
            </a:r>
            <a:r>
              <a:rPr lang="fr-FR" sz="2400" b="1" i="1" u="sng" dirty="0"/>
              <a:t>à  des  situations  de  retrait</a:t>
            </a:r>
            <a:r>
              <a:rPr lang="fr-FR" sz="2400" i="1" dirty="0"/>
              <a:t>.  Il  convient  en  conséquence  de </a:t>
            </a:r>
            <a:r>
              <a:rPr lang="fr-FR" sz="2400" i="1" dirty="0" smtClean="0"/>
              <a:t>travailler  </a:t>
            </a:r>
            <a:r>
              <a:rPr lang="fr-FR" sz="2400" i="1" dirty="0"/>
              <a:t>aussi  les  situations  </a:t>
            </a:r>
            <a:r>
              <a:rPr lang="fr-FR" sz="2400" i="1" dirty="0" smtClean="0"/>
              <a:t>d'écart. Il </a:t>
            </a:r>
            <a:r>
              <a:rPr lang="fr-FR" sz="2400" i="1" dirty="0"/>
              <a:t>est nécessaire de varier les problèmes rencontrés et </a:t>
            </a:r>
            <a:r>
              <a:rPr lang="fr-FR" sz="2400" i="1" dirty="0" smtClean="0"/>
              <a:t>d’en expliciter les </a:t>
            </a:r>
            <a:r>
              <a:rPr lang="fr-FR" sz="2400" i="1" dirty="0"/>
              <a:t>points communs afin de </a:t>
            </a:r>
            <a:r>
              <a:rPr lang="fr-FR" sz="2400" i="1" dirty="0" smtClean="0"/>
              <a:t>construire </a:t>
            </a:r>
            <a:r>
              <a:rPr lang="fr-FR" sz="2400" i="1" dirty="0"/>
              <a:t>des catégories </a:t>
            </a:r>
            <a:r>
              <a:rPr lang="fr-FR" sz="2400" i="1" dirty="0" err="1" smtClean="0"/>
              <a:t>généralesde</a:t>
            </a:r>
            <a:r>
              <a:rPr lang="fr-FR" sz="2400" i="1" dirty="0" smtClean="0"/>
              <a:t> </a:t>
            </a:r>
            <a:r>
              <a:rPr lang="fr-FR" sz="2400" i="1" dirty="0"/>
              <a:t>problèmes</a:t>
            </a:r>
            <a:r>
              <a:rPr lang="fr-FR" sz="2800" dirty="0"/>
              <a:t>.</a:t>
            </a:r>
          </a:p>
        </p:txBody>
      </p:sp>
    </p:spTree>
    <p:extLst>
      <p:ext uri="{BB962C8B-B14F-4D97-AF65-F5344CB8AC3E}">
        <p14:creationId xmlns:p14="http://schemas.microsoft.com/office/powerpoint/2010/main" val="806560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6"/>
          <p:cNvSpPr txBox="1">
            <a:spLocks noGrp="1"/>
          </p:cNvSpPr>
          <p:nvPr>
            <p:ph type="title"/>
          </p:nvPr>
        </p:nvSpPr>
        <p:spPr>
          <a:xfrm>
            <a:off x="96253" y="1528011"/>
            <a:ext cx="11863136" cy="3811864"/>
          </a:xfrm>
          <a:prstGeom prst="rect">
            <a:avLst/>
          </a:prstGeom>
        </p:spPr>
        <p:txBody>
          <a:bodyPr spcFirstLastPara="1" wrap="square" lIns="91425" tIns="45700" rIns="91425" bIns="45700" anchor="ctr" anchorCtr="0">
            <a:noAutofit/>
          </a:bodyPr>
          <a:lstStyle/>
          <a:p>
            <a:pPr marL="228600" lvl="0" indent="-228600" algn="l" rtl="0">
              <a:lnSpc>
                <a:spcPct val="90000"/>
              </a:lnSpc>
              <a:spcBef>
                <a:spcPts val="1000"/>
              </a:spcBef>
              <a:spcAft>
                <a:spcPts val="0"/>
              </a:spcAft>
              <a:buClr>
                <a:schemeClr val="dk1"/>
              </a:buClr>
              <a:buSzPts val="2800"/>
              <a:buFont typeface="Arial"/>
              <a:buChar char="•"/>
            </a:pPr>
            <a:r>
              <a:rPr lang="fr-FR" sz="2800" dirty="0"/>
              <a:t>Le repérage de « mots clés », des « indices ». Cette pratique éloigne de la compréhension effective des enjeux du problème.</a:t>
            </a:r>
            <a:endParaRPr sz="2800" dirty="0"/>
          </a:p>
          <a:p>
            <a:pPr marL="228600" lvl="0" indent="0" algn="l" rtl="0">
              <a:lnSpc>
                <a:spcPct val="90000"/>
              </a:lnSpc>
              <a:spcBef>
                <a:spcPts val="1000"/>
              </a:spcBef>
              <a:spcAft>
                <a:spcPts val="0"/>
              </a:spcAft>
              <a:buNone/>
            </a:pPr>
            <a:r>
              <a:rPr lang="fr-FR" sz="2800" dirty="0"/>
              <a:t>ex:</a:t>
            </a:r>
            <a:endParaRPr sz="2800" dirty="0"/>
          </a:p>
          <a:p>
            <a:pPr marL="0" lvl="0" indent="0" algn="l" rtl="0">
              <a:spcBef>
                <a:spcPts val="0"/>
              </a:spcBef>
              <a:spcAft>
                <a:spcPts val="0"/>
              </a:spcAft>
              <a:buNone/>
            </a:pPr>
            <a:r>
              <a:rPr lang="fr-FR" sz="3200" dirty="0" smtClean="0">
                <a:solidFill>
                  <a:schemeClr val="dk1"/>
                </a:solidFill>
              </a:rPr>
              <a:t>Paul </a:t>
            </a:r>
            <a:r>
              <a:rPr lang="fr-FR" sz="3200" dirty="0">
                <a:solidFill>
                  <a:schemeClr val="dk1"/>
                </a:solidFill>
              </a:rPr>
              <a:t>a 3 billes. Paul a 5 billes </a:t>
            </a:r>
            <a:r>
              <a:rPr lang="fr-FR" sz="3200" dirty="0">
                <a:solidFill>
                  <a:schemeClr val="bg1"/>
                </a:solidFill>
              </a:rPr>
              <a:t>de moins que </a:t>
            </a:r>
            <a:r>
              <a:rPr lang="fr-FR" sz="3200" dirty="0">
                <a:solidFill>
                  <a:schemeClr val="dk1"/>
                </a:solidFill>
              </a:rPr>
              <a:t>Pierre. Combien Pierre </a:t>
            </a:r>
            <a:r>
              <a:rPr lang="fr-FR" sz="3200" dirty="0" err="1">
                <a:solidFill>
                  <a:schemeClr val="dk1"/>
                </a:solidFill>
              </a:rPr>
              <a:t>a-t-il</a:t>
            </a:r>
            <a:r>
              <a:rPr lang="fr-FR" sz="3200" dirty="0">
                <a:solidFill>
                  <a:schemeClr val="dk1"/>
                </a:solidFill>
              </a:rPr>
              <a:t> de billes ? </a:t>
            </a:r>
            <a:endParaRPr sz="3200" dirty="0">
              <a:solidFill>
                <a:schemeClr val="dk1"/>
              </a:solidFill>
            </a:endParaRPr>
          </a:p>
          <a:p>
            <a:pPr marL="0" lvl="0" indent="0" algn="l" rtl="0">
              <a:spcBef>
                <a:spcPts val="0"/>
              </a:spcBef>
              <a:spcAft>
                <a:spcPts val="0"/>
              </a:spcAft>
              <a:buClr>
                <a:schemeClr val="dk1"/>
              </a:buClr>
              <a:buSzPts val="3200"/>
              <a:buFont typeface="Calibri"/>
              <a:buNone/>
            </a:pPr>
            <a:r>
              <a:rPr lang="fr-FR" sz="3200" dirty="0">
                <a:solidFill>
                  <a:schemeClr val="dk1"/>
                </a:solidFill>
              </a:rPr>
              <a:t>Pierre a : 5+3=8</a:t>
            </a:r>
            <a:endParaRPr sz="3200" dirty="0">
              <a:solidFill>
                <a:schemeClr val="dk1"/>
              </a:solidFill>
            </a:endParaRPr>
          </a:p>
        </p:txBody>
      </p:sp>
      <p:sp>
        <p:nvSpPr>
          <p:cNvPr id="3" name="Google Shape;531;p75"/>
          <p:cNvSpPr/>
          <p:nvPr/>
        </p:nvSpPr>
        <p:spPr>
          <a:xfrm>
            <a:off x="392048" y="457200"/>
            <a:ext cx="8066152" cy="638243"/>
          </a:xfrm>
          <a:prstGeom prst="rect">
            <a:avLst/>
          </a:prstGeom>
          <a:noFill/>
          <a:ln w="38100">
            <a:solidFill>
              <a:schemeClr val="bg1"/>
            </a:solid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3200"/>
              <a:buFont typeface="Noto Sans Symbols"/>
              <a:buChar char="➢"/>
            </a:pPr>
            <a:r>
              <a:rPr lang="fr-FR" sz="3200" dirty="0" smtClean="0">
                <a:solidFill>
                  <a:schemeClr val="lt1"/>
                </a:solidFill>
                <a:latin typeface="Calibri"/>
                <a:ea typeface="Calibri"/>
                <a:cs typeface="Calibri"/>
                <a:sym typeface="Calibri"/>
              </a:rPr>
              <a:t>DES PRATIQUES À INTERROGER </a:t>
            </a:r>
            <a:endParaRPr lang="fr-FR" sz="32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5"/>
          <p:cNvSpPr/>
          <p:nvPr/>
        </p:nvSpPr>
        <p:spPr>
          <a:xfrm>
            <a:off x="392047" y="510668"/>
            <a:ext cx="9690415" cy="584775"/>
          </a:xfrm>
          <a:prstGeom prst="rect">
            <a:avLst/>
          </a:prstGeom>
          <a:noFill/>
          <a:ln w="38100">
            <a:solidFill>
              <a:schemeClr val="bg1"/>
            </a:solid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3200"/>
              <a:buFont typeface="Noto Sans Symbols"/>
              <a:buChar char="➢"/>
            </a:pPr>
            <a:r>
              <a:rPr lang="fr-FR" sz="3200" dirty="0" smtClean="0">
                <a:solidFill>
                  <a:schemeClr val="lt1"/>
                </a:solidFill>
                <a:latin typeface="Calibri"/>
                <a:ea typeface="Calibri"/>
                <a:cs typeface="Calibri"/>
                <a:sym typeface="Calibri"/>
              </a:rPr>
              <a:t>DES PRATIQUES </a:t>
            </a:r>
            <a:r>
              <a:rPr lang="fr-FR" sz="3200" b="1" dirty="0" smtClean="0">
                <a:solidFill>
                  <a:schemeClr val="lt1"/>
                </a:solidFill>
                <a:latin typeface="Calibri"/>
                <a:ea typeface="Calibri"/>
                <a:cs typeface="Calibri"/>
                <a:sym typeface="Calibri"/>
              </a:rPr>
              <a:t>À INTERROGER </a:t>
            </a:r>
            <a:endParaRPr lang="fr-FR" sz="3200" b="1" dirty="0">
              <a:solidFill>
                <a:schemeClr val="lt1"/>
              </a:solidFill>
              <a:latin typeface="Calibri"/>
              <a:ea typeface="Calibri"/>
              <a:cs typeface="Calibri"/>
              <a:sym typeface="Calibri"/>
            </a:endParaRPr>
          </a:p>
        </p:txBody>
      </p:sp>
      <p:sp>
        <p:nvSpPr>
          <p:cNvPr id="532" name="Google Shape;532;p75"/>
          <p:cNvSpPr/>
          <p:nvPr/>
        </p:nvSpPr>
        <p:spPr>
          <a:xfrm>
            <a:off x="288757" y="1876926"/>
            <a:ext cx="11408661" cy="442746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fr-FR" sz="2800" dirty="0">
                <a:solidFill>
                  <a:schemeClr val="lt1"/>
                </a:solidFill>
                <a:latin typeface="Calibri"/>
                <a:ea typeface="Calibri"/>
                <a:cs typeface="Calibri"/>
                <a:sym typeface="Calibri"/>
              </a:rPr>
              <a:t>De nombreux chercheurs contestent la finalité affichée dans certains manuels  des tâches préliminaires à la résolution du problème  (ex. Souligner les informations utiles, barrer les informations inutiles, trouver la question…). </a:t>
            </a:r>
            <a:r>
              <a:rPr lang="fr-FR" sz="2800" b="1" dirty="0">
                <a:solidFill>
                  <a:schemeClr val="tx1"/>
                </a:solidFill>
                <a:latin typeface="Calibri"/>
                <a:ea typeface="Calibri"/>
                <a:cs typeface="Calibri"/>
                <a:sym typeface="Calibri"/>
              </a:rPr>
              <a:t>Cette pratique est à abandonner</a:t>
            </a:r>
            <a:r>
              <a:rPr lang="fr-FR" sz="2800" dirty="0">
                <a:solidFill>
                  <a:schemeClr val="tx1"/>
                </a:solidFill>
                <a:latin typeface="Calibri"/>
                <a:ea typeface="Calibri"/>
                <a:cs typeface="Calibri"/>
                <a:sym typeface="Calibri"/>
              </a:rPr>
              <a:t>. </a:t>
            </a:r>
            <a:endParaRPr dirty="0">
              <a:solidFill>
                <a:schemeClr val="tx1"/>
              </a:solidFill>
            </a:endParaRPr>
          </a:p>
          <a:p>
            <a:pPr marL="228600" marR="0" lvl="0" indent="-50800" algn="l" rtl="0">
              <a:lnSpc>
                <a:spcPct val="90000"/>
              </a:lnSpc>
              <a:spcBef>
                <a:spcPts val="0"/>
              </a:spcBef>
              <a:spcAft>
                <a:spcPts val="0"/>
              </a:spcAft>
              <a:buClr>
                <a:schemeClr val="dk1"/>
              </a:buClr>
              <a:buSzPts val="2800"/>
              <a:buFont typeface="Arial"/>
              <a:buNone/>
            </a:pPr>
            <a:endParaRPr sz="2800" dirty="0">
              <a:solidFill>
                <a:srgbClr val="FFC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fr-FR" sz="2800" dirty="0">
                <a:solidFill>
                  <a:schemeClr val="lt1"/>
                </a:solidFill>
                <a:latin typeface="Calibri"/>
                <a:ea typeface="Calibri"/>
                <a:cs typeface="Calibri"/>
                <a:sym typeface="Calibri"/>
              </a:rPr>
              <a:t>Le surlignage, qui constitue une tâche supplémentaire potentiellement perturbatrice</a:t>
            </a:r>
            <a:endParaRPr dirty="0"/>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endParaRP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7"/>
          <p:cNvSpPr txBox="1">
            <a:spLocks noGrp="1"/>
          </p:cNvSpPr>
          <p:nvPr>
            <p:ph type="body" idx="1"/>
          </p:nvPr>
        </p:nvSpPr>
        <p:spPr>
          <a:xfrm>
            <a:off x="173892" y="1407695"/>
            <a:ext cx="11408433" cy="4812631"/>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fr-FR" sz="3200" dirty="0"/>
              <a:t>D</a:t>
            </a:r>
            <a:r>
              <a:rPr lang="fr-FR" sz="3200" b="0" i="0" u="none" strike="noStrike" cap="none" dirty="0">
                <a:solidFill>
                  <a:schemeClr val="lt1"/>
                </a:solidFill>
                <a:latin typeface="Calibri"/>
                <a:ea typeface="Calibri"/>
                <a:cs typeface="Calibri"/>
                <a:sym typeface="Calibri"/>
              </a:rPr>
              <a:t>issocier le temps de la résolution de problèmes du temps de </a:t>
            </a:r>
            <a:r>
              <a:rPr lang="fr-FR" sz="3200" b="0" i="0" u="none" strike="noStrike" cap="none" dirty="0">
                <a:solidFill>
                  <a:schemeClr val="tx1"/>
                </a:solidFill>
                <a:latin typeface="Calibri"/>
                <a:ea typeface="Calibri"/>
                <a:cs typeface="Calibri"/>
                <a:sym typeface="Calibri"/>
              </a:rPr>
              <a:t>l’explicitation du vocabulaire</a:t>
            </a:r>
            <a:r>
              <a:rPr lang="fr-FR" sz="3200" dirty="0">
                <a:solidFill>
                  <a:schemeClr val="tx1"/>
                </a:solidFill>
              </a:rPr>
              <a:t> </a:t>
            </a:r>
            <a:r>
              <a:rPr lang="fr-FR" sz="3200" dirty="0"/>
              <a:t>: </a:t>
            </a:r>
            <a:r>
              <a:rPr lang="fr-FR" sz="3200" b="0" i="0" u="none" strike="noStrike" cap="none" dirty="0">
                <a:solidFill>
                  <a:schemeClr val="lt1"/>
                </a:solidFill>
                <a:latin typeface="Calibri"/>
                <a:ea typeface="Calibri"/>
                <a:cs typeface="Calibri"/>
                <a:sym typeface="Calibri"/>
              </a:rPr>
              <a:t>générateur d’ennui et de démotivation, </a:t>
            </a:r>
            <a:r>
              <a:rPr lang="fr-FR" sz="3200" b="0" i="0" u="none" strike="noStrike" cap="none" dirty="0">
                <a:latin typeface="Calibri"/>
                <a:ea typeface="Calibri"/>
                <a:cs typeface="Calibri"/>
                <a:sym typeface="Calibri"/>
              </a:rPr>
              <a:t>l</a:t>
            </a:r>
            <a:r>
              <a:rPr lang="fr-FR" sz="3200" b="0" i="0" u="none" strike="noStrike" cap="none" dirty="0">
                <a:solidFill>
                  <a:schemeClr val="lt1"/>
                </a:solidFill>
                <a:latin typeface="Calibri"/>
                <a:ea typeface="Calibri"/>
                <a:cs typeface="Calibri"/>
                <a:sym typeface="Calibri"/>
              </a:rPr>
              <a:t>oin du plaisir de faire des mathématiques qu’il s’agit d’instiller dans l’esprit des élèves</a:t>
            </a:r>
            <a:r>
              <a:rPr lang="fr-FR" sz="3200" b="0" i="0" u="none" strike="noStrike" cap="none" dirty="0" smtClean="0">
                <a:solidFill>
                  <a:schemeClr val="lt1"/>
                </a:solidFill>
                <a:latin typeface="Calibri"/>
                <a:ea typeface="Calibri"/>
                <a:cs typeface="Calibri"/>
                <a:sym typeface="Calibri"/>
              </a:rPr>
              <a:t>.</a:t>
            </a:r>
          </a:p>
          <a:p>
            <a:pPr marL="228600" marR="0" lvl="0" indent="-228600" algn="l" rtl="0">
              <a:lnSpc>
                <a:spcPct val="80000"/>
              </a:lnSpc>
              <a:spcBef>
                <a:spcPts val="0"/>
              </a:spcBef>
              <a:spcAft>
                <a:spcPts val="0"/>
              </a:spcAft>
              <a:buClr>
                <a:schemeClr val="dk1"/>
              </a:buClr>
              <a:buSzPts val="2800"/>
              <a:buFont typeface="Arial"/>
              <a:buChar char="•"/>
            </a:pPr>
            <a:endParaRPr sz="3200" b="0" i="0" u="none" strike="noStrike" cap="none" dirty="0">
              <a:solidFill>
                <a:schemeClr val="lt1"/>
              </a:solidFill>
              <a:latin typeface="Calibri"/>
              <a:ea typeface="Calibri"/>
              <a:cs typeface="Calibri"/>
              <a:sym typeface="Calibri"/>
            </a:endParaRPr>
          </a:p>
          <a:p>
            <a:pPr marL="228600" marR="0" lvl="0" indent="0" algn="l" rtl="0">
              <a:lnSpc>
                <a:spcPct val="80000"/>
              </a:lnSpc>
              <a:spcBef>
                <a:spcPts val="0"/>
              </a:spcBef>
              <a:spcAft>
                <a:spcPts val="0"/>
              </a:spcAft>
              <a:buNone/>
            </a:pPr>
            <a:endParaRPr sz="3200" dirty="0"/>
          </a:p>
          <a:p>
            <a:pPr marL="228600" marR="0" lvl="0" indent="-228600" algn="l" rtl="0">
              <a:lnSpc>
                <a:spcPct val="80000"/>
              </a:lnSpc>
              <a:spcBef>
                <a:spcPts val="0"/>
              </a:spcBef>
              <a:spcAft>
                <a:spcPts val="0"/>
              </a:spcAft>
              <a:buClr>
                <a:schemeClr val="dk1"/>
              </a:buClr>
              <a:buSzPts val="2800"/>
              <a:buFont typeface="Arial"/>
              <a:buChar char="•"/>
            </a:pPr>
            <a:r>
              <a:rPr lang="fr-FR" sz="3200" b="0" i="0" u="none" strike="noStrike" cap="none" dirty="0">
                <a:solidFill>
                  <a:schemeClr val="lt1"/>
                </a:solidFill>
                <a:latin typeface="Calibri"/>
                <a:ea typeface="Calibri"/>
                <a:cs typeface="Calibri"/>
                <a:sym typeface="Calibri"/>
              </a:rPr>
              <a:t>Ne pas tout attendre des élèves</a:t>
            </a:r>
            <a:r>
              <a:rPr lang="fr-FR" sz="3200" b="0" i="0" u="none" strike="noStrike" cap="none" dirty="0">
                <a:solidFill>
                  <a:schemeClr val="tx1"/>
                </a:solidFill>
                <a:latin typeface="Calibri"/>
                <a:ea typeface="Calibri"/>
                <a:cs typeface="Calibri"/>
                <a:sym typeface="Calibri"/>
              </a:rPr>
              <a:t>, proposer aux élèves </a:t>
            </a:r>
            <a:r>
              <a:rPr lang="fr-FR" sz="3200" dirty="0" smtClean="0">
                <a:solidFill>
                  <a:schemeClr val="tx1"/>
                </a:solidFill>
              </a:rPr>
              <a:t>en difficulté</a:t>
            </a:r>
            <a:r>
              <a:rPr lang="fr-FR" sz="3200" b="0" i="0" u="none" strike="noStrike" cap="none" dirty="0" smtClean="0">
                <a:solidFill>
                  <a:schemeClr val="tx1"/>
                </a:solidFill>
                <a:latin typeface="Calibri"/>
                <a:ea typeface="Calibri"/>
                <a:cs typeface="Calibri"/>
                <a:sym typeface="Calibri"/>
              </a:rPr>
              <a:t>  </a:t>
            </a:r>
            <a:r>
              <a:rPr lang="fr-FR" sz="3200" b="0" i="0" u="none" strike="noStrike" cap="none" dirty="0">
                <a:solidFill>
                  <a:schemeClr val="tx1"/>
                </a:solidFill>
                <a:latin typeface="Calibri"/>
                <a:ea typeface="Calibri"/>
                <a:cs typeface="Calibri"/>
                <a:sym typeface="Calibri"/>
              </a:rPr>
              <a:t>des schématisations qui peuvent les aider (éviter le constructivisme débordant comme, à l’opposé, l’imposition descendante d’une modélisation ; en discuter avec les élèves)</a:t>
            </a:r>
            <a:endParaRPr sz="3200" b="0" i="0" u="none" strike="noStrike" cap="none" dirty="0">
              <a:solidFill>
                <a:schemeClr val="tx1"/>
              </a:solidFill>
              <a:latin typeface="Calibri"/>
              <a:ea typeface="Calibri"/>
              <a:cs typeface="Calibri"/>
              <a:sym typeface="Calibri"/>
            </a:endParaRPr>
          </a:p>
        </p:txBody>
      </p:sp>
      <p:sp>
        <p:nvSpPr>
          <p:cNvPr id="3" name="Google Shape;531;p75"/>
          <p:cNvSpPr/>
          <p:nvPr/>
        </p:nvSpPr>
        <p:spPr>
          <a:xfrm>
            <a:off x="392047" y="510668"/>
            <a:ext cx="8547415" cy="584775"/>
          </a:xfrm>
          <a:prstGeom prst="rect">
            <a:avLst/>
          </a:prstGeom>
          <a:noFill/>
          <a:ln w="38100">
            <a:solidFill>
              <a:schemeClr val="bg1"/>
            </a:solid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3200"/>
              <a:buFont typeface="Noto Sans Symbols"/>
              <a:buChar char="➢"/>
            </a:pPr>
            <a:r>
              <a:rPr lang="fr-FR" sz="3200" dirty="0" smtClean="0">
                <a:solidFill>
                  <a:schemeClr val="lt1"/>
                </a:solidFill>
                <a:latin typeface="Calibri"/>
                <a:ea typeface="Calibri"/>
                <a:cs typeface="Calibri"/>
                <a:sym typeface="Calibri"/>
              </a:rPr>
              <a:t>DES PRATIQUES À INTERROGER </a:t>
            </a:r>
            <a:endParaRPr lang="fr-FR" sz="32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79"/>
          <p:cNvSpPr txBox="1">
            <a:spLocks noGrp="1"/>
          </p:cNvSpPr>
          <p:nvPr>
            <p:ph type="body" idx="1"/>
          </p:nvPr>
        </p:nvSpPr>
        <p:spPr>
          <a:xfrm>
            <a:off x="204536" y="1287379"/>
            <a:ext cx="11502189" cy="4503888"/>
          </a:xfrm>
          <a:prstGeom prst="rect">
            <a:avLst/>
          </a:prstGeom>
        </p:spPr>
        <p:txBody>
          <a:bodyPr spcFirstLastPara="1" wrap="square" lIns="91425" tIns="45700" rIns="91425" bIns="45700" anchor="ctr" anchorCtr="0">
            <a:noAutofit/>
          </a:bodyPr>
          <a:lstStyle/>
          <a:p>
            <a:pPr marL="285750" lvl="0" indent="-285750" algn="l" rtl="0">
              <a:lnSpc>
                <a:spcPct val="90000"/>
              </a:lnSpc>
              <a:spcBef>
                <a:spcPts val="1000"/>
              </a:spcBef>
              <a:spcAft>
                <a:spcPts val="0"/>
              </a:spcAft>
              <a:buClr>
                <a:schemeClr val="dk1"/>
              </a:buClr>
              <a:buSzPts val="2800"/>
              <a:buChar char="•"/>
            </a:pPr>
            <a:r>
              <a:rPr lang="fr-FR" sz="2800" dirty="0"/>
              <a:t>Faire créer des problèmes aux </a:t>
            </a:r>
            <a:r>
              <a:rPr lang="fr-FR" sz="2800" dirty="0" smtClean="0"/>
              <a:t>élèves, en </a:t>
            </a:r>
            <a:r>
              <a:rPr lang="fr-FR" sz="2800" dirty="0"/>
              <a:t>introduisant progressivement des </a:t>
            </a:r>
            <a:r>
              <a:rPr lang="fr-FR" sz="2800" dirty="0" smtClean="0"/>
              <a:t>contraintes. Par </a:t>
            </a:r>
            <a:r>
              <a:rPr lang="fr-FR" sz="2800" dirty="0"/>
              <a:t>exemple, </a:t>
            </a:r>
            <a:endParaRPr sz="2800" dirty="0"/>
          </a:p>
          <a:p>
            <a:pPr marL="0" lvl="0" indent="0" algn="l" rtl="0">
              <a:lnSpc>
                <a:spcPct val="90000"/>
              </a:lnSpc>
              <a:spcBef>
                <a:spcPts val="1000"/>
              </a:spcBef>
              <a:spcAft>
                <a:spcPts val="0"/>
              </a:spcAft>
              <a:buClr>
                <a:schemeClr val="dk1"/>
              </a:buClr>
              <a:buSzPts val="2800"/>
              <a:buFont typeface="Arial"/>
              <a:buNone/>
            </a:pPr>
            <a:r>
              <a:rPr lang="fr-FR" sz="2800" dirty="0"/>
              <a:t>« Crée un problème dans lequel il faut faire une soustraction », </a:t>
            </a:r>
            <a:endParaRPr sz="2800" dirty="0"/>
          </a:p>
          <a:p>
            <a:pPr marL="0" lvl="0" indent="0" algn="l" rtl="0">
              <a:lnSpc>
                <a:spcPct val="90000"/>
              </a:lnSpc>
              <a:spcBef>
                <a:spcPts val="1000"/>
              </a:spcBef>
              <a:spcAft>
                <a:spcPts val="0"/>
              </a:spcAft>
              <a:buClr>
                <a:schemeClr val="dk1"/>
              </a:buClr>
              <a:buSzPts val="2800"/>
              <a:buFont typeface="Arial"/>
              <a:buNone/>
            </a:pPr>
            <a:r>
              <a:rPr lang="fr-FR" sz="2800" dirty="0"/>
              <a:t>« Invente un problème qui comporte le mot ‘moins’ et dont la résolution implique une addition </a:t>
            </a:r>
            <a:r>
              <a:rPr lang="fr-FR" sz="2800" dirty="0" smtClean="0"/>
              <a:t>»</a:t>
            </a:r>
          </a:p>
          <a:p>
            <a:pPr marL="0" lvl="0" indent="0" algn="l" rtl="0">
              <a:lnSpc>
                <a:spcPct val="90000"/>
              </a:lnSpc>
              <a:spcBef>
                <a:spcPts val="1000"/>
              </a:spcBef>
              <a:spcAft>
                <a:spcPts val="0"/>
              </a:spcAft>
              <a:buClr>
                <a:schemeClr val="dk1"/>
              </a:buClr>
              <a:buSzPts val="2800"/>
              <a:buFont typeface="Arial"/>
              <a:buNone/>
            </a:pPr>
            <a:r>
              <a:rPr lang="fr-FR" sz="2800" dirty="0" smtClean="0"/>
              <a:t>Etc…</a:t>
            </a:r>
            <a:endParaRPr dirty="0"/>
          </a:p>
          <a:p>
            <a:pPr marL="0" lvl="0" indent="0" algn="l" rtl="0">
              <a:spcBef>
                <a:spcPts val="0"/>
              </a:spcBef>
              <a:spcAft>
                <a:spcPts val="1000"/>
              </a:spcAft>
              <a:buNone/>
            </a:pPr>
            <a:endParaRPr dirty="0"/>
          </a:p>
        </p:txBody>
      </p:sp>
      <p:sp>
        <p:nvSpPr>
          <p:cNvPr id="5" name="Google Shape;547;p78"/>
          <p:cNvSpPr txBox="1">
            <a:spLocks noGrp="1"/>
          </p:cNvSpPr>
          <p:nvPr>
            <p:ph type="title"/>
          </p:nvPr>
        </p:nvSpPr>
        <p:spPr>
          <a:xfrm>
            <a:off x="357997" y="142942"/>
            <a:ext cx="10131425" cy="839638"/>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fr-FR" sz="3600" b="0" i="0" u="none" strike="noStrike" cap="none" dirty="0" smtClean="0">
                <a:solidFill>
                  <a:schemeClr val="lt1"/>
                </a:solidFill>
                <a:latin typeface="Arial"/>
                <a:ea typeface="Arial"/>
                <a:cs typeface="Arial"/>
                <a:sym typeface="Arial"/>
              </a:rPr>
              <a:t>➢</a:t>
            </a:r>
            <a:r>
              <a:rPr lang="fr-FR" sz="3200" b="1" i="0" u="none" strike="noStrike" cap="none" dirty="0" smtClean="0">
                <a:solidFill>
                  <a:schemeClr val="lt1"/>
                </a:solidFill>
                <a:latin typeface="Calibri" panose="020F0502020204030204" pitchFamily="34" charset="0"/>
                <a:ea typeface="Arial"/>
                <a:cs typeface="Arial"/>
                <a:sym typeface="Arial"/>
              </a:rPr>
              <a:t>DES PRATIQUES À RENFORCER </a:t>
            </a:r>
            <a:endParaRPr lang="fr-FR" sz="3200" b="1" i="0" u="none" strike="noStrike" cap="none" dirty="0">
              <a:solidFill>
                <a:schemeClr val="lt1"/>
              </a:solidFill>
              <a:latin typeface="Calibri" panose="020F0502020204030204"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8"/>
          <p:cNvSpPr txBox="1">
            <a:spLocks noGrp="1"/>
          </p:cNvSpPr>
          <p:nvPr>
            <p:ph type="title"/>
          </p:nvPr>
        </p:nvSpPr>
        <p:spPr>
          <a:xfrm>
            <a:off x="357997" y="191068"/>
            <a:ext cx="10131425" cy="839638"/>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fr-FR" sz="3600" b="0" i="0" u="none" strike="noStrike" cap="none" dirty="0" smtClean="0">
                <a:solidFill>
                  <a:schemeClr val="lt1"/>
                </a:solidFill>
                <a:latin typeface="Arial"/>
                <a:ea typeface="Arial"/>
                <a:cs typeface="Arial"/>
                <a:sym typeface="Arial"/>
              </a:rPr>
              <a:t>➢</a:t>
            </a:r>
            <a:r>
              <a:rPr lang="fr-FR" sz="3200" b="1" i="0" u="none" strike="noStrike" cap="none" dirty="0" smtClean="0">
                <a:solidFill>
                  <a:schemeClr val="lt1"/>
                </a:solidFill>
                <a:latin typeface="Calibri" panose="020F0502020204030204" pitchFamily="34" charset="0"/>
                <a:ea typeface="Arial"/>
                <a:cs typeface="Arial"/>
                <a:sym typeface="Arial"/>
              </a:rPr>
              <a:t>DES PRATIQUES À RENFORCER </a:t>
            </a:r>
            <a:endParaRPr lang="fr-FR" sz="3200" b="1" i="0" u="none" strike="noStrike" cap="none" dirty="0">
              <a:solidFill>
                <a:schemeClr val="lt1"/>
              </a:solidFill>
              <a:latin typeface="Calibri" panose="020F0502020204030204" pitchFamily="34" charset="0"/>
              <a:ea typeface="Arial"/>
              <a:cs typeface="Arial"/>
              <a:sym typeface="Arial"/>
            </a:endParaRPr>
          </a:p>
        </p:txBody>
      </p:sp>
      <p:sp>
        <p:nvSpPr>
          <p:cNvPr id="548" name="Google Shape;548;p78"/>
          <p:cNvSpPr txBox="1">
            <a:spLocks noGrp="1"/>
          </p:cNvSpPr>
          <p:nvPr>
            <p:ph type="body" idx="1"/>
          </p:nvPr>
        </p:nvSpPr>
        <p:spPr>
          <a:xfrm>
            <a:off x="357997" y="1331184"/>
            <a:ext cx="11425686" cy="4897088"/>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800"/>
              <a:buFont typeface="Arial"/>
              <a:buChar char="•"/>
            </a:pPr>
            <a:r>
              <a:rPr lang="fr-FR" sz="2800" b="0" i="0" u="none" strike="noStrike" cap="none" dirty="0">
                <a:solidFill>
                  <a:schemeClr val="lt1"/>
                </a:solidFill>
                <a:latin typeface="Calibri"/>
                <a:ea typeface="Calibri"/>
                <a:cs typeface="Calibri"/>
                <a:sym typeface="Calibri"/>
              </a:rPr>
              <a:t>Faire raconter l’histoire, </a:t>
            </a:r>
            <a:r>
              <a:rPr lang="fr-FR" sz="2800" b="0" i="0" u="none" strike="noStrike" cap="none" dirty="0" smtClean="0">
                <a:solidFill>
                  <a:schemeClr val="lt1"/>
                </a:solidFill>
                <a:latin typeface="Calibri"/>
                <a:ea typeface="Calibri"/>
                <a:cs typeface="Calibri"/>
                <a:sym typeface="Calibri"/>
              </a:rPr>
              <a:t>se faire le </a:t>
            </a:r>
            <a:r>
              <a:rPr lang="fr-FR" sz="2800" b="0" i="0" u="none" strike="noStrike" cap="none" dirty="0">
                <a:solidFill>
                  <a:schemeClr val="lt1"/>
                </a:solidFill>
                <a:latin typeface="Calibri"/>
                <a:ea typeface="Calibri"/>
                <a:cs typeface="Calibri"/>
                <a:sym typeface="Calibri"/>
              </a:rPr>
              <a:t>film (voire même sans avoir recours à l’usage des nombres) dans sa tête.</a:t>
            </a:r>
            <a:endParaRPr sz="2800" b="0" i="0" u="none" strike="noStrike" cap="none" dirty="0">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lang="fr-FR" sz="2800" b="0" i="0" u="none" strike="noStrike" cap="none" dirty="0" smtClean="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r>
              <a:rPr lang="fr-FR" sz="2800" b="0" i="0" u="none" strike="noStrike" cap="none" dirty="0" smtClean="0">
                <a:solidFill>
                  <a:schemeClr val="dk1"/>
                </a:solidFill>
                <a:latin typeface="Calibri"/>
                <a:ea typeface="Calibri"/>
                <a:cs typeface="Calibri"/>
                <a:sym typeface="Calibri"/>
                <a:hlinkClick r:id="rId3" action="ppaction://hlinkfile"/>
              </a:rPr>
              <a:t>Stratégies pour comprendre un problème en mathématiques (convert-video-online.com).</a:t>
            </a:r>
            <a:r>
              <a:rPr lang="fr-FR" sz="2800" b="0" i="0" u="none" strike="noStrike" cap="none" dirty="0" err="1" smtClean="0">
                <a:solidFill>
                  <a:schemeClr val="dk1"/>
                </a:solidFill>
                <a:latin typeface="Calibri"/>
                <a:ea typeface="Calibri"/>
                <a:cs typeface="Calibri"/>
                <a:sym typeface="Calibri"/>
                <a:hlinkClick r:id="rId3" action="ppaction://hlinkfile"/>
              </a:rPr>
              <a:t>mkv</a:t>
            </a: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098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0"/>
          <p:cNvSpPr/>
          <p:nvPr/>
        </p:nvSpPr>
        <p:spPr>
          <a:xfrm>
            <a:off x="0" y="1167063"/>
            <a:ext cx="12067674" cy="535450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7CB29"/>
              </a:buClr>
              <a:buSzPts val="2800"/>
              <a:buFont typeface="Arial"/>
              <a:buChar char="•"/>
            </a:pPr>
            <a:r>
              <a:rPr lang="fr-FR" sz="2800" b="0" i="0" u="none" strike="noStrike" cap="none" dirty="0">
                <a:solidFill>
                  <a:schemeClr val="bg1"/>
                </a:solidFill>
                <a:latin typeface="Calibri"/>
                <a:ea typeface="Calibri"/>
                <a:cs typeface="Calibri"/>
                <a:sym typeface="Calibri"/>
              </a:rPr>
              <a:t>Travailler régulièrement la résolution de problème (fréquence : 10 </a:t>
            </a:r>
            <a:r>
              <a:rPr lang="fr-FR" sz="2800" dirty="0">
                <a:solidFill>
                  <a:schemeClr val="bg1"/>
                </a:solidFill>
                <a:latin typeface="Calibri"/>
                <a:ea typeface="Calibri"/>
                <a:cs typeface="Calibri"/>
                <a:sym typeface="Calibri"/>
              </a:rPr>
              <a:t>problèmes</a:t>
            </a:r>
            <a:r>
              <a:rPr lang="fr-FR" sz="2800" b="0" i="0" u="none" strike="noStrike" cap="none" dirty="0">
                <a:solidFill>
                  <a:schemeClr val="bg1"/>
                </a:solidFill>
                <a:latin typeface="Calibri"/>
                <a:ea typeface="Calibri"/>
                <a:cs typeface="Calibri"/>
                <a:sym typeface="Calibri"/>
              </a:rPr>
              <a:t> par semaine</a:t>
            </a:r>
            <a:r>
              <a:rPr lang="fr-FR" sz="2800" b="0" i="0" u="none" strike="noStrike" cap="none" dirty="0" smtClean="0">
                <a:solidFill>
                  <a:schemeClr val="bg1"/>
                </a:solidFill>
                <a:latin typeface="Calibri"/>
                <a:ea typeface="Calibri"/>
                <a:cs typeface="Calibri"/>
                <a:sym typeface="Calibri"/>
              </a:rPr>
              <a:t>).</a:t>
            </a:r>
          </a:p>
          <a:p>
            <a:pPr marL="457200" marR="0" lvl="0" indent="-457200" algn="l" rtl="0">
              <a:spcBef>
                <a:spcPts val="0"/>
              </a:spcBef>
              <a:spcAft>
                <a:spcPts val="0"/>
              </a:spcAft>
              <a:buClr>
                <a:srgbClr val="D7CB29"/>
              </a:buClr>
              <a:buSzPts val="2800"/>
              <a:buFont typeface="Arial"/>
              <a:buChar char="•"/>
            </a:pPr>
            <a:endParaRPr sz="2800" dirty="0">
              <a:solidFill>
                <a:schemeClr val="bg1"/>
              </a:solidFill>
              <a:latin typeface="Calibri"/>
              <a:ea typeface="Calibri"/>
              <a:cs typeface="Calibri"/>
              <a:sym typeface="Calibri"/>
            </a:endParaRPr>
          </a:p>
          <a:p>
            <a:pPr marL="457200" marR="0" lvl="0" indent="-457200" algn="l" rtl="0">
              <a:spcBef>
                <a:spcPts val="0"/>
              </a:spcBef>
              <a:spcAft>
                <a:spcPts val="0"/>
              </a:spcAft>
              <a:buClr>
                <a:schemeClr val="lt1"/>
              </a:buClr>
              <a:buSzPts val="2800"/>
              <a:buFont typeface="Arial"/>
              <a:buChar char="•"/>
            </a:pPr>
            <a:r>
              <a:rPr lang="fr-FR" sz="2800" i="0" u="none" strike="noStrike" cap="none" dirty="0">
                <a:solidFill>
                  <a:schemeClr val="bg1"/>
                </a:solidFill>
                <a:latin typeface="Calibri"/>
                <a:ea typeface="Calibri"/>
                <a:cs typeface="Calibri"/>
                <a:sym typeface="Calibri"/>
              </a:rPr>
              <a:t>Avoir des séances structurées : différencier une séance d’apprentissage (séance longue) d’une séance d’entraînement ou de réinvestissement (séances courtes et individuelles</a:t>
            </a:r>
            <a:r>
              <a:rPr lang="fr-FR" sz="2800" i="0" u="none" strike="noStrike" cap="none" dirty="0" smtClean="0">
                <a:solidFill>
                  <a:schemeClr val="bg1"/>
                </a:solidFill>
                <a:latin typeface="Calibri"/>
                <a:ea typeface="Calibri"/>
                <a:cs typeface="Calibri"/>
                <a:sym typeface="Calibri"/>
              </a:rPr>
              <a:t>).</a:t>
            </a:r>
          </a:p>
          <a:p>
            <a:pPr marL="457200" marR="0" lvl="0" indent="-457200" algn="l" rtl="0">
              <a:spcBef>
                <a:spcPts val="0"/>
              </a:spcBef>
              <a:spcAft>
                <a:spcPts val="0"/>
              </a:spcAft>
              <a:buClr>
                <a:schemeClr val="lt1"/>
              </a:buClr>
              <a:buSzPts val="2800"/>
              <a:buFont typeface="Arial"/>
              <a:buChar char="•"/>
            </a:pPr>
            <a:endParaRPr sz="2800" i="0" u="none" strike="noStrike" cap="none" dirty="0">
              <a:solidFill>
                <a:schemeClr val="tx1"/>
              </a:solidFill>
              <a:latin typeface="Calibri"/>
              <a:ea typeface="Calibri"/>
              <a:cs typeface="Calibri"/>
              <a:sym typeface="Calibri"/>
            </a:endParaRPr>
          </a:p>
          <a:p>
            <a:pPr marL="457200" marR="0" lvl="0" indent="-457200" algn="l" rtl="0">
              <a:spcBef>
                <a:spcPts val="0"/>
              </a:spcBef>
              <a:spcAft>
                <a:spcPts val="0"/>
              </a:spcAft>
              <a:buClr>
                <a:srgbClr val="FFC000"/>
              </a:buClr>
              <a:buSzPts val="2800"/>
              <a:buFont typeface="Arial"/>
              <a:buChar char="•"/>
            </a:pPr>
            <a:r>
              <a:rPr lang="fr-FR" sz="2800" b="0" i="0" u="none" strike="noStrike" cap="none" dirty="0" smtClean="0">
                <a:solidFill>
                  <a:schemeClr val="bg1"/>
                </a:solidFill>
                <a:latin typeface="Calibri"/>
                <a:ea typeface="Calibri"/>
                <a:cs typeface="Calibri"/>
                <a:sym typeface="Calibri"/>
              </a:rPr>
              <a:t>Programmer </a:t>
            </a:r>
            <a:r>
              <a:rPr lang="fr-FR" sz="2800" b="0" i="0" u="none" strike="noStrike" cap="none" dirty="0">
                <a:solidFill>
                  <a:schemeClr val="bg1"/>
                </a:solidFill>
                <a:latin typeface="Calibri"/>
                <a:ea typeface="Calibri"/>
                <a:cs typeface="Calibri"/>
                <a:sym typeface="Calibri"/>
              </a:rPr>
              <a:t>la résolution de problème </a:t>
            </a:r>
            <a:r>
              <a:rPr lang="fr-FR" sz="2800" dirty="0">
                <a:solidFill>
                  <a:schemeClr val="bg1"/>
                </a:solidFill>
                <a:latin typeface="Calibri"/>
                <a:ea typeface="Calibri"/>
                <a:cs typeface="Calibri"/>
                <a:sym typeface="Calibri"/>
              </a:rPr>
              <a:t>(au sein du cycle, au sein de l’école) en s’appuyant sur les </a:t>
            </a:r>
            <a:r>
              <a:rPr lang="fr-FR" sz="2800" dirty="0" smtClean="0">
                <a:solidFill>
                  <a:schemeClr val="bg1"/>
                </a:solidFill>
                <a:latin typeface="Calibri"/>
                <a:ea typeface="Calibri"/>
                <a:cs typeface="Calibri"/>
                <a:sym typeface="Calibri"/>
              </a:rPr>
              <a:t>repères </a:t>
            </a:r>
            <a:r>
              <a:rPr lang="fr-FR" sz="2800" dirty="0">
                <a:solidFill>
                  <a:schemeClr val="bg1"/>
                </a:solidFill>
                <a:latin typeface="Calibri"/>
                <a:ea typeface="Calibri"/>
                <a:cs typeface="Calibri"/>
                <a:sym typeface="Calibri"/>
              </a:rPr>
              <a:t>de progressivité qui sont , à ce jour, en </a:t>
            </a:r>
            <a:r>
              <a:rPr lang="fr-FR" sz="2800" dirty="0" smtClean="0">
                <a:solidFill>
                  <a:schemeClr val="bg1"/>
                </a:solidFill>
                <a:latin typeface="Calibri"/>
                <a:ea typeface="Calibri"/>
                <a:cs typeface="Calibri"/>
                <a:sym typeface="Calibri"/>
              </a:rPr>
              <a:t>consultation. </a:t>
            </a:r>
            <a:endParaRPr sz="2800" dirty="0">
              <a:solidFill>
                <a:schemeClr val="bg1"/>
              </a:solidFill>
              <a:latin typeface="Calibri"/>
              <a:ea typeface="Calibri"/>
              <a:cs typeface="Calibri"/>
              <a:sym typeface="Calibri"/>
            </a:endParaRPr>
          </a:p>
          <a:p>
            <a:pPr marL="457200" marR="0" lvl="0" indent="-292100" algn="l" rtl="0">
              <a:spcBef>
                <a:spcPts val="0"/>
              </a:spcBef>
              <a:spcAft>
                <a:spcPts val="0"/>
              </a:spcAft>
              <a:buClr>
                <a:schemeClr val="dk1"/>
              </a:buClr>
              <a:buSzPts val="2600"/>
              <a:buFont typeface="Noto Sans Symbols"/>
              <a:buNone/>
            </a:pPr>
            <a:endParaRPr sz="2600" b="0" i="0" u="none" strike="noStrike" cap="none" dirty="0">
              <a:solidFill>
                <a:schemeClr val="bg1"/>
              </a:solidFill>
              <a:latin typeface="Calibri"/>
              <a:ea typeface="Calibri"/>
              <a:cs typeface="Calibri"/>
              <a:sym typeface="Calibri"/>
            </a:endParaRPr>
          </a:p>
        </p:txBody>
      </p:sp>
      <p:sp>
        <p:nvSpPr>
          <p:cNvPr id="3" name="Google Shape;547;p78"/>
          <p:cNvSpPr txBox="1">
            <a:spLocks noGrp="1"/>
          </p:cNvSpPr>
          <p:nvPr>
            <p:ph type="title"/>
          </p:nvPr>
        </p:nvSpPr>
        <p:spPr>
          <a:xfrm>
            <a:off x="357997" y="191068"/>
            <a:ext cx="10131425" cy="839638"/>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Arial"/>
              <a:buNone/>
            </a:pPr>
            <a:r>
              <a:rPr lang="fr-FR" sz="3600" b="0" i="0" u="none" strike="noStrike" cap="none" dirty="0" smtClean="0">
                <a:solidFill>
                  <a:schemeClr val="lt1"/>
                </a:solidFill>
                <a:latin typeface="Arial"/>
                <a:ea typeface="Arial"/>
                <a:cs typeface="Arial"/>
                <a:sym typeface="Arial"/>
              </a:rPr>
              <a:t>➢</a:t>
            </a:r>
            <a:r>
              <a:rPr lang="fr-FR" sz="3200" b="1" i="0" u="none" strike="noStrike" cap="none" dirty="0" smtClean="0">
                <a:solidFill>
                  <a:schemeClr val="lt1"/>
                </a:solidFill>
                <a:latin typeface="Calibri" panose="020F0502020204030204" pitchFamily="34" charset="0"/>
                <a:ea typeface="Arial"/>
                <a:cs typeface="Arial"/>
                <a:sym typeface="Arial"/>
              </a:rPr>
              <a:t>DES PRATIQUES À RENFORCER </a:t>
            </a:r>
            <a:endParaRPr lang="fr-FR" sz="3200" b="1" i="0" u="none" strike="noStrike" cap="none" dirty="0">
              <a:solidFill>
                <a:schemeClr val="lt1"/>
              </a:solidFill>
              <a:latin typeface="Calibri" panose="020F0502020204030204"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1"/>
          <p:cNvSpPr txBox="1">
            <a:spLocks noGrp="1"/>
          </p:cNvSpPr>
          <p:nvPr>
            <p:ph type="title"/>
          </p:nvPr>
        </p:nvSpPr>
        <p:spPr>
          <a:xfrm>
            <a:off x="108284" y="1239253"/>
            <a:ext cx="11875169" cy="5022299"/>
          </a:xfrm>
          <a:prstGeom prst="rect">
            <a:avLst/>
          </a:prstGeom>
        </p:spPr>
        <p:txBody>
          <a:bodyPr spcFirstLastPara="1" wrap="square" lIns="91425" tIns="45700" rIns="91425" bIns="45700" anchor="ctr" anchorCtr="0">
            <a:noAutofit/>
          </a:bodyPr>
          <a:lstStyle/>
          <a:p>
            <a:pPr marL="457200" lvl="0" indent="-457200" algn="l" rtl="0">
              <a:spcBef>
                <a:spcPts val="0"/>
              </a:spcBef>
              <a:spcAft>
                <a:spcPts val="0"/>
              </a:spcAft>
              <a:buSzPts val="2800"/>
              <a:buFont typeface="Arial"/>
              <a:buChar char="•"/>
            </a:pPr>
            <a:r>
              <a:rPr lang="fr-FR" sz="2800" dirty="0"/>
              <a:t>Proposer plusieurs fois le même type de problème de la découverte à </a:t>
            </a:r>
            <a:r>
              <a:rPr lang="fr-FR" sz="2800" dirty="0" smtClean="0"/>
              <a:t>l’évaluation, puis changer de sous catégorie, de formulation.</a:t>
            </a:r>
            <a:br>
              <a:rPr lang="fr-FR" sz="2800" dirty="0" smtClean="0"/>
            </a:br>
            <a:endParaRPr sz="2800" dirty="0"/>
          </a:p>
          <a:p>
            <a:pPr marL="457200" lvl="0" indent="-457200" algn="l" rtl="0">
              <a:spcBef>
                <a:spcPts val="0"/>
              </a:spcBef>
              <a:spcAft>
                <a:spcPts val="0"/>
              </a:spcAft>
              <a:buSzPts val="2800"/>
              <a:buFont typeface="Arial"/>
              <a:buChar char="•"/>
            </a:pPr>
            <a:r>
              <a:rPr lang="fr-FR" sz="2800" dirty="0"/>
              <a:t>Permettre à chaque élève d’être impliqué dans la résolution</a:t>
            </a:r>
            <a:r>
              <a:rPr lang="fr-FR" sz="2800" dirty="0">
                <a:solidFill>
                  <a:schemeClr val="dk1"/>
                </a:solidFill>
              </a:rPr>
              <a:t> </a:t>
            </a:r>
            <a:r>
              <a:rPr lang="fr-FR" sz="2800" dirty="0">
                <a:solidFill>
                  <a:schemeClr val="bg1"/>
                </a:solidFill>
              </a:rPr>
              <a:t>et de mener à terme la recherche (produire une solution</a:t>
            </a:r>
            <a:r>
              <a:rPr lang="fr-FR" sz="2800" dirty="0" smtClean="0">
                <a:solidFill>
                  <a:schemeClr val="bg1"/>
                </a:solidFill>
              </a:rPr>
              <a:t>).</a:t>
            </a:r>
            <a:r>
              <a:rPr lang="fr-FR" sz="2800" dirty="0" smtClean="0">
                <a:solidFill>
                  <a:schemeClr val="tx1"/>
                </a:solidFill>
              </a:rPr>
              <a:t/>
            </a:r>
            <a:br>
              <a:rPr lang="fr-FR" sz="2800" dirty="0" smtClean="0">
                <a:solidFill>
                  <a:schemeClr val="tx1"/>
                </a:solidFill>
              </a:rPr>
            </a:br>
            <a:endParaRPr sz="2800" dirty="0">
              <a:solidFill>
                <a:schemeClr val="tx1"/>
              </a:solidFill>
            </a:endParaRPr>
          </a:p>
          <a:p>
            <a:pPr marL="457200" lvl="0" indent="-457200" algn="l" rtl="0">
              <a:spcBef>
                <a:spcPts val="0"/>
              </a:spcBef>
              <a:spcAft>
                <a:spcPts val="0"/>
              </a:spcAft>
              <a:buSzPts val="2800"/>
              <a:buFont typeface="Arial"/>
              <a:buChar char="•"/>
            </a:pPr>
            <a:r>
              <a:rPr lang="fr-FR" sz="2800" dirty="0"/>
              <a:t>Passer des écrits de la classe  vers l’écrit institutionnel (cahier de recherche et cahier des </a:t>
            </a:r>
            <a:r>
              <a:rPr lang="fr-FR" sz="2800" dirty="0" smtClean="0"/>
              <a:t>savoirs).</a:t>
            </a:r>
            <a:br>
              <a:rPr lang="fr-FR" sz="2800" dirty="0" smtClean="0"/>
            </a:br>
            <a:r>
              <a:rPr lang="fr-FR" sz="2800" dirty="0"/>
              <a:t/>
            </a:r>
            <a:br>
              <a:rPr lang="fr-FR" sz="2800" dirty="0"/>
            </a:br>
            <a:r>
              <a:rPr lang="fr-FR" sz="2800" dirty="0" smtClean="0"/>
              <a:t>Repérer à quel endroit se situe l’obstacle pour l’élève (modéliser, calculer) pour cibler la </a:t>
            </a:r>
            <a:r>
              <a:rPr lang="fr-FR" sz="2800" dirty="0" err="1" smtClean="0"/>
              <a:t>rémédiation</a:t>
            </a:r>
            <a:r>
              <a:rPr lang="fr-FR" sz="2800" dirty="0" smtClean="0"/>
              <a:t>. </a:t>
            </a:r>
            <a:endParaRPr sz="2800" dirty="0"/>
          </a:p>
          <a:p>
            <a:pPr marL="0" lvl="0" indent="0" algn="l" rtl="0">
              <a:spcBef>
                <a:spcPts val="0"/>
              </a:spcBef>
              <a:spcAft>
                <a:spcPts val="0"/>
              </a:spcAft>
              <a:buNone/>
            </a:pPr>
            <a:endParaRPr dirty="0"/>
          </a:p>
        </p:txBody>
      </p:sp>
      <p:sp>
        <p:nvSpPr>
          <p:cNvPr id="4" name="Google Shape;547;p78"/>
          <p:cNvSpPr txBox="1">
            <a:spLocks/>
          </p:cNvSpPr>
          <p:nvPr/>
        </p:nvSpPr>
        <p:spPr>
          <a:xfrm>
            <a:off x="357997" y="142942"/>
            <a:ext cx="10131425" cy="839638"/>
          </a:xfrm>
          <a:prstGeom prst="rect">
            <a:avLst/>
          </a:prstGeom>
          <a:noFill/>
          <a:ln w="38100">
            <a:solidFill>
              <a:schemeClr val="bg1"/>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pPr>
              <a:lnSpc>
                <a:spcPct val="90000"/>
              </a:lnSpc>
              <a:buClr>
                <a:schemeClr val="dk1"/>
              </a:buClr>
              <a:buSzPts val="4400"/>
              <a:buFont typeface="Arial"/>
              <a:buNone/>
            </a:pPr>
            <a:r>
              <a:rPr lang="fr-FR" smtClean="0">
                <a:latin typeface="Arial"/>
                <a:ea typeface="Arial"/>
                <a:cs typeface="Arial"/>
                <a:sym typeface="Arial"/>
              </a:rPr>
              <a:t>➢</a:t>
            </a:r>
            <a:r>
              <a:rPr lang="fr-FR" sz="3200" b="1" smtClean="0">
                <a:latin typeface="Calibri" panose="020F0502020204030204" pitchFamily="34" charset="0"/>
                <a:ea typeface="Arial"/>
                <a:cs typeface="Arial"/>
                <a:sym typeface="Arial"/>
              </a:rPr>
              <a:t>DES PRATIQUES À RENFORCER </a:t>
            </a:r>
            <a:endParaRPr lang="fr-FR" sz="3200" b="1" dirty="0">
              <a:latin typeface="Calibri" panose="020F0502020204030204" pitchFamily="34" charset="0"/>
              <a:ea typeface="Arial"/>
              <a:cs typeface="Arial"/>
              <a:sym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2"/>
          <p:cNvSpPr txBox="1">
            <a:spLocks noGrp="1"/>
          </p:cNvSpPr>
          <p:nvPr>
            <p:ph type="title"/>
          </p:nvPr>
        </p:nvSpPr>
        <p:spPr>
          <a:xfrm>
            <a:off x="132347" y="264695"/>
            <a:ext cx="10357075" cy="661737"/>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fr-FR" sz="3200" b="0" i="0" u="none" strike="noStrike" cap="none" dirty="0">
                <a:solidFill>
                  <a:schemeClr val="lt1"/>
                </a:solidFill>
                <a:latin typeface="Calibri" panose="020F0502020204030204" pitchFamily="34" charset="0"/>
                <a:ea typeface="Arial"/>
                <a:cs typeface="Arial"/>
                <a:sym typeface="Arial"/>
              </a:rPr>
              <a:t>QUELQUES IDÉES D’ÉNONCÉS DE PROBLÈMES</a:t>
            </a:r>
            <a:endParaRPr sz="3200" b="0" i="0" u="none" strike="noStrike" cap="none" dirty="0">
              <a:solidFill>
                <a:schemeClr val="lt1"/>
              </a:solidFill>
              <a:latin typeface="Calibri" panose="020F0502020204030204" pitchFamily="34" charset="0"/>
              <a:ea typeface="Arial"/>
              <a:cs typeface="Arial"/>
              <a:sym typeface="Arial"/>
            </a:endParaRPr>
          </a:p>
        </p:txBody>
      </p:sp>
      <p:sp>
        <p:nvSpPr>
          <p:cNvPr id="570" name="Google Shape;570;p82"/>
          <p:cNvSpPr txBox="1"/>
          <p:nvPr/>
        </p:nvSpPr>
        <p:spPr>
          <a:xfrm>
            <a:off x="357997" y="1466490"/>
            <a:ext cx="11145329" cy="35394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3200"/>
              <a:buFont typeface="Noto Sans Symbols"/>
              <a:buChar char="➢"/>
            </a:pPr>
            <a:r>
              <a:rPr lang="fr-FR" sz="3200">
                <a:solidFill>
                  <a:schemeClr val="lt1"/>
                </a:solidFill>
                <a:latin typeface="Calibri"/>
                <a:ea typeface="Calibri"/>
                <a:cs typeface="Calibri"/>
                <a:sym typeface="Calibri"/>
              </a:rPr>
              <a:t> Banque de ressources de problèmes (site IEN Wittelsheim) </a:t>
            </a:r>
            <a:endParaRPr/>
          </a:p>
          <a:p>
            <a:pPr marL="0" marR="0" lvl="0" indent="0" algn="l" rtl="0">
              <a:spcBef>
                <a:spcPts val="0"/>
              </a:spcBef>
              <a:spcAft>
                <a:spcPts val="0"/>
              </a:spcAft>
              <a:buNone/>
            </a:pPr>
            <a:r>
              <a:rPr lang="fr-FR" sz="3200" u="sng">
                <a:solidFill>
                  <a:schemeClr val="hlink"/>
                </a:solidFill>
                <a:latin typeface="Calibri"/>
                <a:ea typeface="Calibri"/>
                <a:cs typeface="Calibri"/>
                <a:sym typeface="Calibri"/>
                <a:hlinkClick r:id="rId3"/>
              </a:rPr>
              <a:t>http://www.circ-ien-wittelsheim.ac-strasbourg.fr/?p=5771</a:t>
            </a:r>
            <a:endParaRPr sz="3200">
              <a:solidFill>
                <a:schemeClr val="lt1"/>
              </a:solidFill>
              <a:latin typeface="Calibri"/>
              <a:ea typeface="Calibri"/>
              <a:cs typeface="Calibri"/>
              <a:sym typeface="Calibri"/>
            </a:endParaRPr>
          </a:p>
          <a:p>
            <a:pPr marL="0" marR="0" lvl="0" indent="0" algn="l" rtl="0">
              <a:spcBef>
                <a:spcPts val="0"/>
              </a:spcBef>
              <a:spcAft>
                <a:spcPts val="0"/>
              </a:spcAft>
              <a:buNone/>
            </a:pPr>
            <a:endParaRPr sz="32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3200"/>
              <a:buFont typeface="Noto Sans Symbols"/>
              <a:buChar char="➢"/>
            </a:pPr>
            <a:r>
              <a:rPr lang="fr-FR" sz="3200">
                <a:solidFill>
                  <a:schemeClr val="lt1"/>
                </a:solidFill>
                <a:latin typeface="Calibri"/>
                <a:ea typeface="Calibri"/>
                <a:cs typeface="Calibri"/>
                <a:sym typeface="Calibri"/>
              </a:rPr>
              <a:t>M@ths en vie : utilisation du contexte de la vie quotidienne des élèves à partir de photo-problèmes</a:t>
            </a:r>
            <a:endParaRPr/>
          </a:p>
          <a:p>
            <a:pPr marL="0" marR="0" lvl="0" indent="0" algn="l" rtl="0">
              <a:spcBef>
                <a:spcPts val="0"/>
              </a:spcBef>
              <a:spcAft>
                <a:spcPts val="0"/>
              </a:spcAft>
              <a:buNone/>
            </a:pPr>
            <a:r>
              <a:rPr lang="fr-FR" sz="3200" u="sng">
                <a:solidFill>
                  <a:schemeClr val="hlink"/>
                </a:solidFill>
                <a:latin typeface="Calibri"/>
                <a:ea typeface="Calibri"/>
                <a:cs typeface="Calibri"/>
                <a:sym typeface="Calibri"/>
                <a:hlinkClick r:id="rId4"/>
              </a:rPr>
              <a:t>http://www.ac-grenoble.fr/ien.st-gervais/mathsenvie/</a:t>
            </a:r>
            <a:endParaRPr sz="3200">
              <a:solidFill>
                <a:schemeClr val="lt1"/>
              </a:solidFill>
              <a:latin typeface="Calibri"/>
              <a:ea typeface="Calibri"/>
              <a:cs typeface="Calibri"/>
              <a:sym typeface="Calibri"/>
            </a:endParaRPr>
          </a:p>
          <a:p>
            <a:pPr marL="0" marR="0" lvl="0" indent="0" algn="l" rtl="0">
              <a:spcBef>
                <a:spcPts val="0"/>
              </a:spcBef>
              <a:spcAft>
                <a:spcPts val="0"/>
              </a:spcAft>
              <a:buNone/>
            </a:pPr>
            <a:endParaRPr sz="3200">
              <a:solidFill>
                <a:schemeClr val="lt1"/>
              </a:solidFill>
              <a:latin typeface="Calibri"/>
              <a:ea typeface="Calibri"/>
              <a:cs typeface="Calibri"/>
              <a:sym typeface="Calibri"/>
            </a:endParaRPr>
          </a:p>
        </p:txBody>
      </p:sp>
      <p:pic>
        <p:nvPicPr>
          <p:cNvPr id="571" name="Google Shape;571;p82"/>
          <p:cNvPicPr preferRelativeResize="0"/>
          <p:nvPr/>
        </p:nvPicPr>
        <p:blipFill rotWithShape="1">
          <a:blip r:embed="rId5">
            <a:alphaModFix/>
          </a:blip>
          <a:srcRect/>
          <a:stretch/>
        </p:blipFill>
        <p:spPr>
          <a:xfrm>
            <a:off x="3248767" y="4841282"/>
            <a:ext cx="5019500" cy="1456001"/>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83"/>
          <p:cNvPicPr preferRelativeResize="0"/>
          <p:nvPr/>
        </p:nvPicPr>
        <p:blipFill rotWithShape="1">
          <a:blip r:embed="rId3">
            <a:alphaModFix/>
          </a:blip>
          <a:srcRect/>
          <a:stretch/>
        </p:blipFill>
        <p:spPr>
          <a:xfrm>
            <a:off x="5654843" y="133276"/>
            <a:ext cx="5663634" cy="6375807"/>
          </a:xfrm>
          <a:prstGeom prst="rect">
            <a:avLst/>
          </a:prstGeom>
          <a:noFill/>
          <a:ln>
            <a:noFill/>
          </a:ln>
        </p:spPr>
      </p:pic>
      <p:sp>
        <p:nvSpPr>
          <p:cNvPr id="577" name="Google Shape;577;p83"/>
          <p:cNvSpPr txBox="1"/>
          <p:nvPr/>
        </p:nvSpPr>
        <p:spPr>
          <a:xfrm>
            <a:off x="122127" y="959796"/>
            <a:ext cx="5886300" cy="21082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200" dirty="0" smtClean="0">
                <a:solidFill>
                  <a:schemeClr val="lt1"/>
                </a:solidFill>
                <a:latin typeface="Arial"/>
                <a:ea typeface="Arial"/>
                <a:cs typeface="Arial"/>
                <a:sym typeface="Arial"/>
              </a:rPr>
              <a:t>«</a:t>
            </a:r>
            <a:r>
              <a:rPr lang="fr-FR" sz="3200" dirty="0">
                <a:solidFill>
                  <a:schemeClr val="lt1"/>
                </a:solidFill>
                <a:latin typeface="Arial"/>
                <a:ea typeface="Arial"/>
                <a:cs typeface="Arial"/>
                <a:sym typeface="Arial"/>
              </a:rPr>
              <a:t> </a:t>
            </a:r>
            <a:r>
              <a:rPr lang="fr-FR" sz="3200" dirty="0">
                <a:solidFill>
                  <a:schemeClr val="lt1"/>
                </a:solidFill>
                <a:latin typeface="Calibri"/>
                <a:ea typeface="Calibri"/>
                <a:cs typeface="Calibri"/>
                <a:sym typeface="Calibri"/>
              </a:rPr>
              <a:t>Depuis l’achat de cette boîte, combien de crayons ont disparu ? »</a:t>
            </a:r>
            <a:endParaRPr sz="320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84"/>
          <p:cNvPicPr preferRelativeResize="0"/>
          <p:nvPr/>
        </p:nvPicPr>
        <p:blipFill rotWithShape="1">
          <a:blip r:embed="rId3">
            <a:alphaModFix/>
          </a:blip>
          <a:srcRect/>
          <a:stretch/>
        </p:blipFill>
        <p:spPr>
          <a:xfrm>
            <a:off x="7696679" y="1749725"/>
            <a:ext cx="3914475" cy="2935856"/>
          </a:xfrm>
          <a:prstGeom prst="rect">
            <a:avLst/>
          </a:prstGeom>
          <a:noFill/>
          <a:ln>
            <a:noFill/>
          </a:ln>
        </p:spPr>
      </p:pic>
      <p:sp>
        <p:nvSpPr>
          <p:cNvPr id="583" name="Google Shape;583;p84"/>
          <p:cNvSpPr/>
          <p:nvPr/>
        </p:nvSpPr>
        <p:spPr>
          <a:xfrm>
            <a:off x="241540" y="151179"/>
            <a:ext cx="7177177" cy="67068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000" dirty="0">
                <a:solidFill>
                  <a:schemeClr val="lt1"/>
                </a:solidFill>
                <a:latin typeface="Calibri"/>
                <a:ea typeface="Calibri"/>
                <a:cs typeface="Calibri"/>
                <a:sym typeface="Calibri"/>
              </a:rPr>
              <a:t>1 - Si j’ai deux roues à changer sur ma voiture, combien vais-je dévisser de boulons ? Si j’ai 4 roues </a:t>
            </a:r>
            <a:r>
              <a:rPr lang="fr-FR" sz="3000" dirty="0" smtClean="0">
                <a:solidFill>
                  <a:schemeClr val="lt1"/>
                </a:solidFill>
                <a:latin typeface="Calibri"/>
                <a:ea typeface="Calibri"/>
                <a:cs typeface="Calibri"/>
                <a:sym typeface="Calibri"/>
              </a:rPr>
              <a:t>…?</a:t>
            </a:r>
          </a:p>
          <a:p>
            <a:pPr marL="0" marR="0" lvl="0" indent="0" algn="l" rtl="0">
              <a:spcBef>
                <a:spcPts val="0"/>
              </a:spcBef>
              <a:spcAft>
                <a:spcPts val="0"/>
              </a:spcAft>
              <a:buNone/>
            </a:pPr>
            <a:r>
              <a:rPr lang="fr-FR" sz="3000" dirty="0">
                <a:solidFill>
                  <a:schemeClr val="lt1"/>
                </a:solidFill>
                <a:latin typeface="Calibri"/>
                <a:ea typeface="Calibri"/>
                <a:cs typeface="Calibri"/>
                <a:sym typeface="Calibri"/>
              </a:rPr>
              <a:t/>
            </a:r>
            <a:br>
              <a:rPr lang="fr-FR" sz="3000" dirty="0">
                <a:solidFill>
                  <a:schemeClr val="lt1"/>
                </a:solidFill>
                <a:latin typeface="Calibri"/>
                <a:ea typeface="Calibri"/>
                <a:cs typeface="Calibri"/>
                <a:sym typeface="Calibri"/>
              </a:rPr>
            </a:br>
            <a:r>
              <a:rPr lang="fr-FR" sz="3000" dirty="0">
                <a:solidFill>
                  <a:schemeClr val="lt1"/>
                </a:solidFill>
                <a:latin typeface="Calibri"/>
                <a:ea typeface="Calibri"/>
                <a:cs typeface="Calibri"/>
                <a:sym typeface="Calibri"/>
              </a:rPr>
              <a:t>2 - Le garagiste a dévissé 25 boulons aujourd’hui. Combien </a:t>
            </a:r>
            <a:r>
              <a:rPr lang="fr-FR" sz="3000" dirty="0" err="1">
                <a:solidFill>
                  <a:schemeClr val="lt1"/>
                </a:solidFill>
                <a:latin typeface="Calibri"/>
                <a:ea typeface="Calibri"/>
                <a:cs typeface="Calibri"/>
                <a:sym typeface="Calibri"/>
              </a:rPr>
              <a:t>a-t-il</a:t>
            </a:r>
            <a:r>
              <a:rPr lang="fr-FR" sz="3000" dirty="0">
                <a:solidFill>
                  <a:schemeClr val="lt1"/>
                </a:solidFill>
                <a:latin typeface="Calibri"/>
                <a:ea typeface="Calibri"/>
                <a:cs typeface="Calibri"/>
                <a:sym typeface="Calibri"/>
              </a:rPr>
              <a:t> changé de roues </a:t>
            </a:r>
            <a:r>
              <a:rPr lang="fr-FR" sz="3000" dirty="0" smtClean="0">
                <a:solidFill>
                  <a:schemeClr val="lt1"/>
                </a:solidFill>
                <a:latin typeface="Calibri"/>
                <a:ea typeface="Calibri"/>
                <a:cs typeface="Calibri"/>
                <a:sym typeface="Calibri"/>
              </a:rPr>
              <a:t>?</a:t>
            </a:r>
          </a:p>
          <a:p>
            <a:pPr marL="0" marR="0" lvl="0" indent="0" algn="l" rtl="0">
              <a:spcBef>
                <a:spcPts val="0"/>
              </a:spcBef>
              <a:spcAft>
                <a:spcPts val="0"/>
              </a:spcAft>
              <a:buNone/>
            </a:pPr>
            <a:r>
              <a:rPr lang="fr-FR" sz="3000" dirty="0">
                <a:solidFill>
                  <a:schemeClr val="lt1"/>
                </a:solidFill>
                <a:latin typeface="Calibri"/>
                <a:ea typeface="Calibri"/>
                <a:cs typeface="Calibri"/>
                <a:sym typeface="Calibri"/>
              </a:rPr>
              <a:t/>
            </a:r>
            <a:br>
              <a:rPr lang="fr-FR" sz="3000" dirty="0">
                <a:solidFill>
                  <a:schemeClr val="lt1"/>
                </a:solidFill>
                <a:latin typeface="Calibri"/>
                <a:ea typeface="Calibri"/>
                <a:cs typeface="Calibri"/>
                <a:sym typeface="Calibri"/>
              </a:rPr>
            </a:br>
            <a:r>
              <a:rPr lang="fr-FR" sz="3000" dirty="0">
                <a:solidFill>
                  <a:schemeClr val="lt1"/>
                </a:solidFill>
                <a:latin typeface="Calibri"/>
                <a:ea typeface="Calibri"/>
                <a:cs typeface="Calibri"/>
                <a:sym typeface="Calibri"/>
              </a:rPr>
              <a:t>3 - Aujourd’hui, le garagiste a enlevé toutes les roues de ma voiture pour les changer. Il a mis les boulons dans une boîte. Quand il a voulu remettre les nouvelles roues, il n’a trouvé que 17 boulons dans la boîte. Combien manque-t-il de boulons ?</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ctrTitle"/>
          </p:nvPr>
        </p:nvSpPr>
        <p:spPr>
          <a:xfrm>
            <a:off x="355600" y="1041400"/>
            <a:ext cx="11836400" cy="5170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fr-FR" sz="3600" dirty="0"/>
              <a:t>La nécessité d’enseigner la résolution de problèmes et pas seulement de faire résoudre des problèmes.</a:t>
            </a:r>
            <a:endParaRPr sz="3600" dirty="0"/>
          </a:p>
          <a:p>
            <a:pPr marL="0" lvl="0" indent="0" algn="l" rtl="0">
              <a:spcBef>
                <a:spcPts val="0"/>
              </a:spcBef>
              <a:spcAft>
                <a:spcPts val="0"/>
              </a:spcAft>
              <a:buNone/>
            </a:pPr>
            <a:endParaRPr sz="3600" dirty="0"/>
          </a:p>
          <a:p>
            <a:pPr marL="0" lvl="0" indent="0" algn="l" rtl="0">
              <a:spcBef>
                <a:spcPts val="0"/>
              </a:spcBef>
              <a:spcAft>
                <a:spcPts val="0"/>
              </a:spcAft>
              <a:buNone/>
            </a:pPr>
            <a:r>
              <a:rPr lang="fr-FR" sz="3600" dirty="0"/>
              <a:t>→ </a:t>
            </a:r>
            <a:r>
              <a:rPr lang="fr-FR" sz="3600" dirty="0">
                <a:solidFill>
                  <a:schemeClr val="tx1"/>
                </a:solidFill>
              </a:rPr>
              <a:t>Le plan mathématique  (</a:t>
            </a:r>
            <a:r>
              <a:rPr lang="fr-FR" sz="3600" dirty="0" smtClean="0">
                <a:solidFill>
                  <a:schemeClr val="tx1"/>
                </a:solidFill>
              </a:rPr>
              <a:t>commencé </a:t>
            </a:r>
            <a:r>
              <a:rPr lang="fr-FR" sz="3600" dirty="0">
                <a:solidFill>
                  <a:schemeClr val="tx1"/>
                </a:solidFill>
              </a:rPr>
              <a:t>il y a </a:t>
            </a:r>
            <a:r>
              <a:rPr lang="fr-FR" sz="3600" dirty="0" smtClean="0">
                <a:solidFill>
                  <a:schemeClr val="tx1"/>
                </a:solidFill>
              </a:rPr>
              <a:t>N-3</a:t>
            </a:r>
            <a:r>
              <a:rPr lang="fr-FR" sz="3600" dirty="0">
                <a:solidFill>
                  <a:schemeClr val="tx1"/>
                </a:solidFill>
              </a:rPr>
              <a:t>) : </a:t>
            </a:r>
            <a:r>
              <a:rPr lang="fr-FR" sz="3600" dirty="0" smtClean="0">
                <a:solidFill>
                  <a:schemeClr val="tx1"/>
                </a:solidFill>
              </a:rPr>
              <a:t/>
            </a:r>
            <a:br>
              <a:rPr lang="fr-FR" sz="3600" dirty="0" smtClean="0">
                <a:solidFill>
                  <a:schemeClr val="tx1"/>
                </a:solidFill>
              </a:rPr>
            </a:br>
            <a:r>
              <a:rPr lang="fr-FR" sz="3600" dirty="0" smtClean="0">
                <a:solidFill>
                  <a:schemeClr val="tx1"/>
                </a:solidFill>
              </a:rPr>
              <a:t> </a:t>
            </a:r>
            <a:r>
              <a:rPr lang="fr-FR" sz="3600" dirty="0">
                <a:solidFill>
                  <a:schemeClr val="tx1"/>
                </a:solidFill>
              </a:rPr>
              <a:t>cycle III </a:t>
            </a:r>
            <a:r>
              <a:rPr lang="fr-FR" sz="3600" dirty="0" smtClean="0"/>
              <a:t> : </a:t>
            </a:r>
            <a:br>
              <a:rPr lang="fr-FR" sz="3600" dirty="0" smtClean="0"/>
            </a:br>
            <a:r>
              <a:rPr lang="fr-FR" sz="2800" i="1" dirty="0" smtClean="0"/>
              <a:t>des fractions  aux décimaux  16_17</a:t>
            </a:r>
            <a:br>
              <a:rPr lang="fr-FR" sz="2800" i="1" dirty="0" smtClean="0"/>
            </a:br>
            <a:r>
              <a:rPr lang="fr-FR" sz="2800" i="1" dirty="0" smtClean="0"/>
              <a:t>calcul  16_17 et 17_18</a:t>
            </a:r>
            <a:br>
              <a:rPr lang="fr-FR" sz="2800" i="1" dirty="0" smtClean="0"/>
            </a:br>
            <a:r>
              <a:rPr lang="fr-FR" sz="2800" i="1" dirty="0" smtClean="0"/>
              <a:t>résolution de problèmes  17_18  et 18-19</a:t>
            </a:r>
            <a:br>
              <a:rPr lang="fr-FR" sz="2800" i="1" dirty="0" smtClean="0"/>
            </a:br>
            <a:r>
              <a:rPr lang="fr-FR" sz="2800" i="1" dirty="0" smtClean="0"/>
              <a:t>proportionnalité 17_18</a:t>
            </a:r>
            <a:r>
              <a:rPr lang="fr-FR" sz="2800" dirty="0" smtClean="0"/>
              <a:t/>
            </a:r>
            <a:br>
              <a:rPr lang="fr-FR" sz="2800" dirty="0" smtClean="0"/>
            </a:br>
            <a:r>
              <a:rPr lang="fr-FR" sz="3600" dirty="0" smtClean="0">
                <a:solidFill>
                  <a:schemeClr val="tx1"/>
                </a:solidFill>
              </a:rPr>
              <a:t> </a:t>
            </a:r>
            <a:r>
              <a:rPr lang="fr-FR" sz="3600" dirty="0">
                <a:solidFill>
                  <a:schemeClr val="tx1"/>
                </a:solidFill>
              </a:rPr>
              <a:t>cycle </a:t>
            </a:r>
            <a:r>
              <a:rPr lang="fr-FR" sz="3600" dirty="0" smtClean="0">
                <a:solidFill>
                  <a:schemeClr val="tx1"/>
                </a:solidFill>
              </a:rPr>
              <a:t>II </a:t>
            </a:r>
            <a:r>
              <a:rPr lang="fr-FR" sz="3600" dirty="0" smtClean="0"/>
              <a:t>: </a:t>
            </a:r>
            <a:br>
              <a:rPr lang="fr-FR" sz="3600" dirty="0" smtClean="0"/>
            </a:br>
            <a:r>
              <a:rPr lang="fr-FR" sz="2800" i="1" dirty="0" smtClean="0"/>
              <a:t>calcul</a:t>
            </a:r>
            <a:br>
              <a:rPr lang="fr-FR" sz="2800" i="1" dirty="0" smtClean="0"/>
            </a:br>
            <a:r>
              <a:rPr lang="fr-FR" sz="2800" i="1" dirty="0" smtClean="0"/>
              <a:t>résolution de problèmes</a:t>
            </a:r>
            <a:br>
              <a:rPr lang="fr-FR" sz="2800" i="1" dirty="0" smtClean="0"/>
            </a:br>
            <a:r>
              <a:rPr lang="fr-FR" sz="2800" dirty="0" smtClean="0"/>
              <a:t>nombres et calculs </a:t>
            </a:r>
            <a:br>
              <a:rPr lang="fr-FR" sz="2800" dirty="0" smtClean="0"/>
            </a:br>
            <a:r>
              <a:rPr lang="fr-FR" sz="3600" dirty="0" smtClean="0">
                <a:solidFill>
                  <a:schemeClr val="tx1"/>
                </a:solidFill>
              </a:rPr>
              <a:t>cycle I : </a:t>
            </a:r>
            <a:r>
              <a:rPr lang="fr-FR" sz="3600" dirty="0" smtClean="0"/>
              <a:t/>
            </a:r>
            <a:br>
              <a:rPr lang="fr-FR" sz="3600" dirty="0" smtClean="0"/>
            </a:br>
            <a:r>
              <a:rPr lang="fr-FR" sz="2800" dirty="0" smtClean="0"/>
              <a:t>construction du concept nombre (aspect ordinal et cardinal)</a:t>
            </a:r>
            <a:endParaRP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85"/>
          <p:cNvPicPr preferRelativeResize="0"/>
          <p:nvPr/>
        </p:nvPicPr>
        <p:blipFill rotWithShape="1">
          <a:blip r:embed="rId3">
            <a:alphaModFix/>
          </a:blip>
          <a:srcRect/>
          <a:stretch/>
        </p:blipFill>
        <p:spPr>
          <a:xfrm>
            <a:off x="6305266" y="941696"/>
            <a:ext cx="5718412" cy="5008727"/>
          </a:xfrm>
          <a:prstGeom prst="rect">
            <a:avLst/>
          </a:prstGeom>
          <a:noFill/>
          <a:ln>
            <a:noFill/>
          </a:ln>
        </p:spPr>
      </p:pic>
      <p:sp>
        <p:nvSpPr>
          <p:cNvPr id="589" name="Google Shape;589;p85"/>
          <p:cNvSpPr/>
          <p:nvPr/>
        </p:nvSpPr>
        <p:spPr>
          <a:xfrm>
            <a:off x="339760" y="1613553"/>
            <a:ext cx="6096000" cy="38608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3200" dirty="0">
                <a:solidFill>
                  <a:schemeClr val="lt1"/>
                </a:solidFill>
                <a:latin typeface="Calibri"/>
                <a:ea typeface="Calibri"/>
                <a:cs typeface="Calibri"/>
                <a:sym typeface="Calibri"/>
              </a:rPr>
              <a:t>1 - 214 places sont occupées. Combien reste-t-il de places vides </a:t>
            </a:r>
            <a:r>
              <a:rPr lang="fr-FR" sz="3200" dirty="0" smtClean="0">
                <a:solidFill>
                  <a:schemeClr val="lt1"/>
                </a:solidFill>
                <a:latin typeface="Calibri"/>
                <a:ea typeface="Calibri"/>
                <a:cs typeface="Calibri"/>
                <a:sym typeface="Calibri"/>
              </a:rPr>
              <a:t>?</a:t>
            </a:r>
          </a:p>
          <a:p>
            <a:pPr marL="0" marR="0" lvl="0" indent="0" algn="l" rtl="0">
              <a:spcBef>
                <a:spcPts val="0"/>
              </a:spcBef>
              <a:spcAft>
                <a:spcPts val="0"/>
              </a:spcAft>
              <a:buNone/>
            </a:pPr>
            <a:endParaRPr lang="fr-FR" sz="3200" dirty="0">
              <a:solidFill>
                <a:schemeClr val="lt1"/>
              </a:solidFill>
              <a:latin typeface="Calibri"/>
              <a:ea typeface="Calibri"/>
              <a:cs typeface="Calibri"/>
              <a:sym typeface="Calibri"/>
            </a:endParaRPr>
          </a:p>
          <a:p>
            <a:pPr marL="0" marR="0" lvl="0" indent="0" algn="l" rtl="0">
              <a:spcBef>
                <a:spcPts val="0"/>
              </a:spcBef>
              <a:spcAft>
                <a:spcPts val="0"/>
              </a:spcAft>
              <a:buNone/>
            </a:pPr>
            <a:r>
              <a:rPr lang="fr-FR" sz="3200" dirty="0">
                <a:solidFill>
                  <a:schemeClr val="lt1"/>
                </a:solidFill>
                <a:latin typeface="Calibri"/>
                <a:ea typeface="Calibri"/>
                <a:cs typeface="Calibri"/>
                <a:sym typeface="Calibri"/>
              </a:rPr>
              <a:t/>
            </a:r>
            <a:br>
              <a:rPr lang="fr-FR" sz="3200" dirty="0">
                <a:solidFill>
                  <a:schemeClr val="lt1"/>
                </a:solidFill>
                <a:latin typeface="Calibri"/>
                <a:ea typeface="Calibri"/>
                <a:cs typeface="Calibri"/>
                <a:sym typeface="Calibri"/>
              </a:rPr>
            </a:br>
            <a:r>
              <a:rPr lang="fr-FR" sz="3200" dirty="0">
                <a:solidFill>
                  <a:schemeClr val="lt1"/>
                </a:solidFill>
                <a:latin typeface="Calibri"/>
                <a:ea typeface="Calibri"/>
                <a:cs typeface="Calibri"/>
                <a:sym typeface="Calibri"/>
              </a:rPr>
              <a:t>2 - Il y a 123 places vides, combien sont occupées ?</a:t>
            </a:r>
            <a:endParaRP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86"/>
          <p:cNvPicPr preferRelativeResize="0"/>
          <p:nvPr/>
        </p:nvPicPr>
        <p:blipFill rotWithShape="1">
          <a:blip r:embed="rId3">
            <a:alphaModFix/>
          </a:blip>
          <a:srcRect/>
          <a:stretch/>
        </p:blipFill>
        <p:spPr>
          <a:xfrm>
            <a:off x="7453583" y="741870"/>
            <a:ext cx="3629564" cy="4839419"/>
          </a:xfrm>
          <a:prstGeom prst="rect">
            <a:avLst/>
          </a:prstGeom>
          <a:noFill/>
          <a:ln>
            <a:noFill/>
          </a:ln>
        </p:spPr>
      </p:pic>
      <p:sp>
        <p:nvSpPr>
          <p:cNvPr id="595" name="Google Shape;595;p86"/>
          <p:cNvSpPr/>
          <p:nvPr/>
        </p:nvSpPr>
        <p:spPr>
          <a:xfrm>
            <a:off x="253040" y="647845"/>
            <a:ext cx="6613585"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a:solidFill>
                  <a:schemeClr val="lt1"/>
                </a:solidFill>
                <a:latin typeface="Calibri"/>
                <a:ea typeface="Calibri"/>
                <a:cs typeface="Calibri"/>
                <a:sym typeface="Calibri"/>
              </a:rPr>
              <a:t>1 - Dans le carton des dossards bleus, il y a 20 dossards de plus. Combien y a-t-il de dossards dans le deuxième carton ? (Shyrel - Clémence - Camille)</a:t>
            </a:r>
            <a:endParaRPr/>
          </a:p>
          <a:p>
            <a:pPr marL="0" marR="0" lvl="0" indent="0" algn="l" rtl="0">
              <a:spcBef>
                <a:spcPts val="0"/>
              </a:spcBef>
              <a:spcAft>
                <a:spcPts val="0"/>
              </a:spcAft>
              <a:buNone/>
            </a:pPr>
            <a:r>
              <a:rPr lang="fr-FR" sz="2800">
                <a:solidFill>
                  <a:schemeClr val="lt1"/>
                </a:solidFill>
                <a:latin typeface="Calibri"/>
                <a:ea typeface="Calibri"/>
                <a:cs typeface="Calibri"/>
                <a:sym typeface="Calibri"/>
              </a:rPr>
              <a:t/>
            </a:r>
            <a:br>
              <a:rPr lang="fr-FR" sz="2800">
                <a:solidFill>
                  <a:schemeClr val="lt1"/>
                </a:solidFill>
                <a:latin typeface="Calibri"/>
                <a:ea typeface="Calibri"/>
                <a:cs typeface="Calibri"/>
                <a:sym typeface="Calibri"/>
              </a:rPr>
            </a:br>
            <a:r>
              <a:rPr lang="fr-FR" sz="2800">
                <a:solidFill>
                  <a:schemeClr val="lt1"/>
                </a:solidFill>
                <a:latin typeface="Calibri"/>
                <a:ea typeface="Calibri"/>
                <a:cs typeface="Calibri"/>
                <a:sym typeface="Calibri"/>
              </a:rPr>
              <a:t>2 - Dans le carton des dossards verts, il y a 42 dossards. Combien de dossards verts y a-t-il en plus ? (Paola – Lana - Arthur)</a:t>
            </a:r>
            <a:endParaRPr/>
          </a:p>
          <a:p>
            <a:pPr marL="0" marR="0" lvl="0" indent="0" algn="l" rtl="0">
              <a:spcBef>
                <a:spcPts val="0"/>
              </a:spcBef>
              <a:spcAft>
                <a:spcPts val="0"/>
              </a:spcAft>
              <a:buNone/>
            </a:pPr>
            <a:r>
              <a:rPr lang="fr-FR" sz="2800">
                <a:solidFill>
                  <a:schemeClr val="lt1"/>
                </a:solidFill>
                <a:latin typeface="Calibri"/>
                <a:ea typeface="Calibri"/>
                <a:cs typeface="Calibri"/>
                <a:sym typeface="Calibri"/>
              </a:rPr>
              <a:t/>
            </a:r>
            <a:br>
              <a:rPr lang="fr-FR" sz="2800">
                <a:solidFill>
                  <a:schemeClr val="lt1"/>
                </a:solidFill>
                <a:latin typeface="Calibri"/>
                <a:ea typeface="Calibri"/>
                <a:cs typeface="Calibri"/>
                <a:sym typeface="Calibri"/>
              </a:rPr>
            </a:br>
            <a:r>
              <a:rPr lang="fr-FR" sz="2800">
                <a:solidFill>
                  <a:schemeClr val="lt1"/>
                </a:solidFill>
                <a:latin typeface="Calibri"/>
                <a:ea typeface="Calibri"/>
                <a:cs typeface="Calibri"/>
                <a:sym typeface="Calibri"/>
              </a:rPr>
              <a:t>3 - Dans le carton d’à côté, il y a 55 dossards bleus. Quelle est la différence du nombre de dossards ? (Andrea – Lorenzo - Alix)</a:t>
            </a:r>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87"/>
          <p:cNvPicPr preferRelativeResize="0"/>
          <p:nvPr/>
        </p:nvPicPr>
        <p:blipFill rotWithShape="1">
          <a:blip r:embed="rId3">
            <a:alphaModFix/>
          </a:blip>
          <a:srcRect/>
          <a:stretch/>
        </p:blipFill>
        <p:spPr>
          <a:xfrm>
            <a:off x="6579079" y="1168880"/>
            <a:ext cx="5089586" cy="3817190"/>
          </a:xfrm>
          <a:prstGeom prst="rect">
            <a:avLst/>
          </a:prstGeom>
          <a:noFill/>
          <a:ln>
            <a:noFill/>
          </a:ln>
        </p:spPr>
      </p:pic>
      <p:sp>
        <p:nvSpPr>
          <p:cNvPr id="601" name="Google Shape;601;p87"/>
          <p:cNvSpPr/>
          <p:nvPr/>
        </p:nvSpPr>
        <p:spPr>
          <a:xfrm>
            <a:off x="201283" y="873621"/>
            <a:ext cx="6096000"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2800" dirty="0">
                <a:solidFill>
                  <a:schemeClr val="lt1"/>
                </a:solidFill>
                <a:latin typeface="Calibri"/>
                <a:ea typeface="Calibri"/>
                <a:cs typeface="Calibri"/>
                <a:sym typeface="Calibri"/>
              </a:rPr>
              <a:t>1 - Je suis parti de Val d’Isère à 1850m. Quel dénivelé ai-je effectué ?</a:t>
            </a:r>
            <a:endParaRPr dirty="0"/>
          </a:p>
          <a:p>
            <a:pPr marL="0" marR="0" lvl="0" indent="0" algn="l" rtl="0">
              <a:spcBef>
                <a:spcPts val="0"/>
              </a:spcBef>
              <a:spcAft>
                <a:spcPts val="0"/>
              </a:spcAft>
              <a:buNone/>
            </a:pPr>
            <a:r>
              <a:rPr lang="fr-FR" sz="2800" dirty="0">
                <a:solidFill>
                  <a:schemeClr val="lt1"/>
                </a:solidFill>
                <a:latin typeface="Calibri"/>
                <a:ea typeface="Calibri"/>
                <a:cs typeface="Calibri"/>
                <a:sym typeface="Calibri"/>
              </a:rPr>
              <a:t/>
            </a:r>
            <a:br>
              <a:rPr lang="fr-FR" sz="2800" dirty="0">
                <a:solidFill>
                  <a:schemeClr val="lt1"/>
                </a:solidFill>
                <a:latin typeface="Calibri"/>
                <a:ea typeface="Calibri"/>
                <a:cs typeface="Calibri"/>
                <a:sym typeface="Calibri"/>
              </a:rPr>
            </a:br>
            <a:r>
              <a:rPr lang="fr-FR" sz="2800" dirty="0">
                <a:solidFill>
                  <a:schemeClr val="lt1"/>
                </a:solidFill>
                <a:latin typeface="Calibri"/>
                <a:ea typeface="Calibri"/>
                <a:cs typeface="Calibri"/>
                <a:sym typeface="Calibri"/>
              </a:rPr>
              <a:t>2 - Suis-je plus loin de Val d’Isère ou de Bonneval sur Arc ?</a:t>
            </a:r>
            <a:endParaRPr dirty="0"/>
          </a:p>
          <a:p>
            <a:pPr marL="0" marR="0" lvl="0" indent="0" algn="l" rtl="0">
              <a:spcBef>
                <a:spcPts val="0"/>
              </a:spcBef>
              <a:spcAft>
                <a:spcPts val="0"/>
              </a:spcAft>
              <a:buNone/>
            </a:pPr>
            <a:r>
              <a:rPr lang="fr-FR" sz="2800" dirty="0">
                <a:solidFill>
                  <a:schemeClr val="lt1"/>
                </a:solidFill>
                <a:latin typeface="Calibri"/>
                <a:ea typeface="Calibri"/>
                <a:cs typeface="Calibri"/>
                <a:sym typeface="Calibri"/>
              </a:rPr>
              <a:t/>
            </a:r>
            <a:br>
              <a:rPr lang="fr-FR" sz="2800" dirty="0">
                <a:solidFill>
                  <a:schemeClr val="lt1"/>
                </a:solidFill>
                <a:latin typeface="Calibri"/>
                <a:ea typeface="Calibri"/>
                <a:cs typeface="Calibri"/>
                <a:sym typeface="Calibri"/>
              </a:rPr>
            </a:br>
            <a:r>
              <a:rPr lang="fr-FR" sz="2800" dirty="0">
                <a:solidFill>
                  <a:schemeClr val="lt1"/>
                </a:solidFill>
                <a:latin typeface="Calibri"/>
                <a:ea typeface="Calibri"/>
                <a:cs typeface="Calibri"/>
                <a:sym typeface="Calibri"/>
              </a:rPr>
              <a:t>3 - En passant par ce col, quelle distance sépare Val d’Isère et Bonneval sur Arc ?</a:t>
            </a:r>
            <a:endParaRPr dirty="0"/>
          </a:p>
          <a:p>
            <a:pPr marL="0" marR="0" lvl="0" indent="0" algn="l" rtl="0">
              <a:spcBef>
                <a:spcPts val="0"/>
              </a:spcBef>
              <a:spcAft>
                <a:spcPts val="0"/>
              </a:spcAft>
              <a:buNone/>
            </a:pPr>
            <a:r>
              <a:rPr lang="fr-FR" sz="2800" dirty="0">
                <a:solidFill>
                  <a:schemeClr val="lt1"/>
                </a:solidFill>
                <a:latin typeface="Calibri"/>
                <a:ea typeface="Calibri"/>
                <a:cs typeface="Calibri"/>
                <a:sym typeface="Calibri"/>
              </a:rPr>
              <a:t/>
            </a:r>
            <a:br>
              <a:rPr lang="fr-FR" sz="2800" dirty="0">
                <a:solidFill>
                  <a:schemeClr val="lt1"/>
                </a:solidFill>
                <a:latin typeface="Calibri"/>
                <a:ea typeface="Calibri"/>
                <a:cs typeface="Calibri"/>
                <a:sym typeface="Calibri"/>
              </a:rPr>
            </a:br>
            <a:r>
              <a:rPr lang="fr-FR" sz="2800" dirty="0">
                <a:solidFill>
                  <a:schemeClr val="lt1"/>
                </a:solidFill>
                <a:latin typeface="Calibri"/>
                <a:ea typeface="Calibri"/>
                <a:cs typeface="Calibri"/>
                <a:sym typeface="Calibri"/>
              </a:rPr>
              <a:t>4 - Je viens de </a:t>
            </a:r>
            <a:r>
              <a:rPr lang="fr-FR" sz="2800" dirty="0" err="1">
                <a:solidFill>
                  <a:schemeClr val="lt1"/>
                </a:solidFill>
                <a:latin typeface="Calibri"/>
                <a:ea typeface="Calibri"/>
                <a:cs typeface="Calibri"/>
                <a:sym typeface="Calibri"/>
              </a:rPr>
              <a:t>Lanslebourg</a:t>
            </a:r>
            <a:r>
              <a:rPr lang="fr-FR" sz="2800" dirty="0">
                <a:solidFill>
                  <a:schemeClr val="lt1"/>
                </a:solidFill>
                <a:latin typeface="Calibri"/>
                <a:ea typeface="Calibri"/>
                <a:cs typeface="Calibri"/>
                <a:sym typeface="Calibri"/>
              </a:rPr>
              <a:t> et je me rends à Bourg Saint Maurice. Quelle distance vais-je parcourir à vélo ?</a:t>
            </a:r>
            <a:endParaRP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88"/>
          <p:cNvPicPr preferRelativeResize="0"/>
          <p:nvPr/>
        </p:nvPicPr>
        <p:blipFill>
          <a:blip r:embed="rId3">
            <a:alphaModFix/>
          </a:blip>
          <a:stretch>
            <a:fillRect/>
          </a:stretch>
        </p:blipFill>
        <p:spPr>
          <a:xfrm>
            <a:off x="7329375" y="886050"/>
            <a:ext cx="2857500" cy="4162425"/>
          </a:xfrm>
          <a:prstGeom prst="rect">
            <a:avLst/>
          </a:prstGeom>
          <a:noFill/>
          <a:ln>
            <a:noFill/>
          </a:ln>
        </p:spPr>
      </p:pic>
      <p:sp>
        <p:nvSpPr>
          <p:cNvPr id="607" name="Google Shape;607;p88"/>
          <p:cNvSpPr txBox="1"/>
          <p:nvPr/>
        </p:nvSpPr>
        <p:spPr>
          <a:xfrm>
            <a:off x="749600" y="1562975"/>
            <a:ext cx="5709600" cy="11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3000">
                <a:solidFill>
                  <a:schemeClr val="lt1"/>
                </a:solidFill>
              </a:rPr>
              <a:t>N’y a t-il pas un problème?</a:t>
            </a:r>
            <a:endParaRPr sz="3000">
              <a:solidFill>
                <a:schemeClr val="lt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9"/>
          <p:cNvSpPr txBox="1">
            <a:spLocks noGrp="1"/>
          </p:cNvSpPr>
          <p:nvPr>
            <p:ph type="title"/>
          </p:nvPr>
        </p:nvSpPr>
        <p:spPr>
          <a:xfrm>
            <a:off x="424544" y="265216"/>
            <a:ext cx="11106396" cy="767938"/>
          </a:xfrm>
          <a:prstGeom prst="rect">
            <a:avLst/>
          </a:prstGeom>
          <a:noFill/>
          <a:ln w="38100">
            <a:solidFill>
              <a:schemeClr val="bg1"/>
            </a:solid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Calibri"/>
              <a:buNone/>
            </a:pPr>
            <a:r>
              <a:rPr lang="fr-FR" sz="3200" dirty="0" smtClean="0"/>
              <a:t>QUELQUES EXEMPLES DE </a:t>
            </a:r>
            <a:r>
              <a:rPr lang="fr-FR" sz="3200" b="0" i="0" u="none" strike="noStrike" cap="none" dirty="0" smtClean="0">
                <a:solidFill>
                  <a:schemeClr val="lt1"/>
                </a:solidFill>
                <a:sym typeface="Calibri"/>
              </a:rPr>
              <a:t>PROGRAMMATION </a:t>
            </a:r>
            <a:r>
              <a:rPr lang="fr-FR" sz="3200" b="0" i="0" u="none" strike="noStrike" cap="none" dirty="0">
                <a:solidFill>
                  <a:schemeClr val="lt1"/>
                </a:solidFill>
                <a:sym typeface="Calibri"/>
              </a:rPr>
              <a:t>( À FAIRE ÉVOLUER SELON LES REPÈRES DE </a:t>
            </a:r>
            <a:r>
              <a:rPr lang="fr-FR" sz="3200" b="0" i="0" u="none" strike="noStrike" cap="none" dirty="0" smtClean="0">
                <a:solidFill>
                  <a:schemeClr val="lt1"/>
                </a:solidFill>
                <a:sym typeface="Calibri"/>
              </a:rPr>
              <a:t>PROGRESSIVITÉ )</a:t>
            </a:r>
            <a:endParaRPr sz="3200" b="0" i="0" u="none" strike="noStrike" cap="none" dirty="0">
              <a:solidFill>
                <a:schemeClr val="lt1"/>
              </a:solidFill>
              <a:sym typeface="Calibri"/>
            </a:endParaRPr>
          </a:p>
        </p:txBody>
      </p:sp>
      <p:sp>
        <p:nvSpPr>
          <p:cNvPr id="3" name="Espace réservé du texte 2"/>
          <p:cNvSpPr>
            <a:spLocks noGrp="1"/>
          </p:cNvSpPr>
          <p:nvPr>
            <p:ph type="body" idx="1"/>
          </p:nvPr>
        </p:nvSpPr>
        <p:spPr>
          <a:xfrm>
            <a:off x="249382" y="1508167"/>
            <a:ext cx="11281557" cy="4283034"/>
          </a:xfrm>
        </p:spPr>
        <p:txBody>
          <a:bodyPr/>
          <a:lstStyle/>
          <a:p>
            <a:r>
              <a:rPr lang="fr-FR" dirty="0" smtClean="0">
                <a:hlinkClick r:id="rId3" action="ppaction://hlinkfile"/>
              </a:rPr>
              <a:t>PROGRAMMATION RESOLUTION DE PROBLEMES Mme A D'Angelo Les Lilas.docx</a:t>
            </a:r>
            <a:endParaRPr lang="fr-FR" dirty="0" smtClean="0"/>
          </a:p>
          <a:p>
            <a:pPr marL="114300" indent="0">
              <a:buNone/>
            </a:pPr>
            <a:endParaRPr lang="fr-FR" dirty="0" smtClean="0"/>
          </a:p>
          <a:p>
            <a:endParaRPr lang="fr-FR" dirty="0"/>
          </a:p>
          <a:p>
            <a:endParaRPr lang="fr-FR" dirty="0" smtClean="0"/>
          </a:p>
          <a:p>
            <a:r>
              <a:rPr lang="fr-FR" dirty="0" smtClean="0">
                <a:hlinkClick r:id="rId4" action="ppaction://hlinkfile"/>
              </a:rPr>
              <a:t>Programmation en résolution de problèmes CE2Mme </a:t>
            </a:r>
            <a:r>
              <a:rPr lang="fr-FR" dirty="0" err="1" smtClean="0">
                <a:hlinkClick r:id="rId4" action="ppaction://hlinkfile"/>
              </a:rPr>
              <a:t>Baudard</a:t>
            </a:r>
            <a:r>
              <a:rPr lang="fr-FR" dirty="0" smtClean="0">
                <a:hlinkClick r:id="rId4" action="ppaction://hlinkfile"/>
              </a:rPr>
              <a:t> Graffenwald.doc</a:t>
            </a:r>
            <a:endParaRPr lang="fr-FR" dirty="0" smtClean="0"/>
          </a:p>
          <a:p>
            <a:endParaRPr lang="fr-FR" dirty="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0"/>
          <p:cNvSpPr txBox="1">
            <a:spLocks noGrp="1"/>
          </p:cNvSpPr>
          <p:nvPr>
            <p:ph type="title"/>
          </p:nvPr>
        </p:nvSpPr>
        <p:spPr>
          <a:xfrm>
            <a:off x="838200" y="365126"/>
            <a:ext cx="10515600" cy="7069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fr-FR" sz="4400" b="0" i="0" u="none" strike="noStrike" cap="none">
                <a:solidFill>
                  <a:schemeClr val="dk1"/>
                </a:solidFill>
                <a:latin typeface="Calibri"/>
                <a:ea typeface="Calibri"/>
                <a:cs typeface="Calibri"/>
                <a:sym typeface="Calibri"/>
              </a:rPr>
              <a:t>Programmation : points de vigilance  </a:t>
            </a:r>
            <a:endParaRPr sz="4400" b="0" i="0" u="none" strike="noStrike" cap="none">
              <a:solidFill>
                <a:schemeClr val="dk1"/>
              </a:solidFill>
              <a:latin typeface="Calibri"/>
              <a:ea typeface="Calibri"/>
              <a:cs typeface="Calibri"/>
              <a:sym typeface="Calibri"/>
            </a:endParaRPr>
          </a:p>
        </p:txBody>
      </p:sp>
      <p:sp>
        <p:nvSpPr>
          <p:cNvPr id="618" name="Google Shape;618;p90"/>
          <p:cNvSpPr/>
          <p:nvPr/>
        </p:nvSpPr>
        <p:spPr>
          <a:xfrm>
            <a:off x="226850" y="1186624"/>
            <a:ext cx="11597400" cy="5296500"/>
          </a:xfrm>
          <a:prstGeom prst="rect">
            <a:avLst/>
          </a:prstGeom>
          <a:noFill/>
          <a:ln>
            <a:noFill/>
          </a:ln>
        </p:spPr>
        <p:txBody>
          <a:bodyPr spcFirstLastPara="1" wrap="square" lIns="91425" tIns="45700" rIns="91425" bIns="45700" anchor="t" anchorCtr="0">
            <a:noAutofit/>
          </a:bodyPr>
          <a:lstStyle/>
          <a:p>
            <a:pPr marL="742950" marR="0" lvl="1" indent="-323850" algn="just" rtl="0">
              <a:lnSpc>
                <a:spcPct val="107000"/>
              </a:lnSpc>
              <a:spcBef>
                <a:spcPts val="0"/>
              </a:spcBef>
              <a:spcAft>
                <a:spcPts val="0"/>
              </a:spcAft>
              <a:buClr>
                <a:schemeClr val="lt2"/>
              </a:buClr>
              <a:buSzPts val="2400"/>
              <a:buFont typeface="Courier New"/>
              <a:buChar char="❏"/>
            </a:pPr>
            <a:r>
              <a:rPr lang="fr-FR" sz="2400" b="0" i="0" u="none" strike="noStrike" cap="none">
                <a:solidFill>
                  <a:schemeClr val="lt2"/>
                </a:solidFill>
                <a:latin typeface="Calibri"/>
                <a:ea typeface="Calibri"/>
                <a:cs typeface="Calibri"/>
                <a:sym typeface="Calibri"/>
              </a:rPr>
              <a:t>Une variété des problèmes proposés :</a:t>
            </a:r>
            <a:endParaRPr sz="2400" b="0" i="0" u="none" strike="noStrike" cap="none">
              <a:solidFill>
                <a:schemeClr val="lt2"/>
              </a:solidFill>
              <a:latin typeface="Calibri"/>
              <a:ea typeface="Calibri"/>
              <a:cs typeface="Calibri"/>
              <a:sym typeface="Calibri"/>
            </a:endParaRPr>
          </a:p>
          <a:p>
            <a:pPr marL="1143000" marR="0" lvl="2" indent="-266700" algn="just" rtl="0">
              <a:lnSpc>
                <a:spcPct val="107000"/>
              </a:lnSpc>
              <a:spcBef>
                <a:spcPts val="0"/>
              </a:spcBef>
              <a:spcAft>
                <a:spcPts val="0"/>
              </a:spcAft>
              <a:buClr>
                <a:schemeClr val="lt2"/>
              </a:buClr>
              <a:buSzPts val="2400"/>
              <a:buFont typeface="Noto Sans Symbols"/>
              <a:buChar char="❏"/>
            </a:pPr>
            <a:r>
              <a:rPr lang="fr-FR" sz="2400" b="0" i="0" u="none" strike="noStrike" cap="none">
                <a:solidFill>
                  <a:schemeClr val="lt2"/>
                </a:solidFill>
                <a:latin typeface="Calibri"/>
                <a:ea typeface="Calibri"/>
                <a:cs typeface="Calibri"/>
                <a:sym typeface="Calibri"/>
              </a:rPr>
              <a:t>Jouer sur le type de problèmes (cf. catégorisation de Vergnaud</a:t>
            </a:r>
            <a:r>
              <a:rPr lang="fr-FR" sz="2400">
                <a:solidFill>
                  <a:schemeClr val="lt2"/>
                </a:solidFill>
                <a:latin typeface="Calibri"/>
                <a:ea typeface="Calibri"/>
                <a:cs typeface="Calibri"/>
                <a:sym typeface="Calibri"/>
              </a:rPr>
              <a:t> : catégories et sous catégories)</a:t>
            </a:r>
            <a:endParaRPr sz="2400">
              <a:solidFill>
                <a:schemeClr val="lt2"/>
              </a:solidFill>
              <a:latin typeface="Calibri"/>
              <a:ea typeface="Calibri"/>
              <a:cs typeface="Calibri"/>
              <a:sym typeface="Calibri"/>
            </a:endParaRPr>
          </a:p>
          <a:p>
            <a:pPr marL="1143000" marR="0" lvl="0" indent="0" algn="just" rtl="0">
              <a:lnSpc>
                <a:spcPct val="107000"/>
              </a:lnSpc>
              <a:spcBef>
                <a:spcPts val="0"/>
              </a:spcBef>
              <a:spcAft>
                <a:spcPts val="0"/>
              </a:spcAft>
              <a:buNone/>
            </a:pPr>
            <a:r>
              <a:rPr lang="fr-FR" sz="2400" b="0" i="0" u="none" strike="noStrike" cap="none">
                <a:solidFill>
                  <a:schemeClr val="lt2"/>
                </a:solidFill>
                <a:latin typeface="Calibri"/>
                <a:ea typeface="Calibri"/>
                <a:cs typeface="Calibri"/>
                <a:sym typeface="Calibri"/>
              </a:rPr>
              <a:t>Mais un point de vigilance : ce type de catégorisation constitue un matériau didactique pour l’enseignant, pas pour les élèves).</a:t>
            </a:r>
            <a:endParaRPr sz="2400">
              <a:solidFill>
                <a:schemeClr val="lt2"/>
              </a:solidFill>
              <a:latin typeface="Calibri"/>
              <a:ea typeface="Calibri"/>
              <a:cs typeface="Calibri"/>
              <a:sym typeface="Calibri"/>
            </a:endParaRPr>
          </a:p>
          <a:p>
            <a:pPr marL="1143000" marR="0" lvl="2" indent="-266700" algn="just" rtl="0">
              <a:lnSpc>
                <a:spcPct val="107000"/>
              </a:lnSpc>
              <a:spcBef>
                <a:spcPts val="0"/>
              </a:spcBef>
              <a:spcAft>
                <a:spcPts val="0"/>
              </a:spcAft>
              <a:buClr>
                <a:schemeClr val="lt2"/>
              </a:buClr>
              <a:buSzPts val="2400"/>
              <a:buFont typeface="Noto Sans Symbols"/>
              <a:buChar char="❏"/>
            </a:pPr>
            <a:r>
              <a:rPr lang="fr-FR" sz="2400" b="0" i="0" u="none" strike="noStrike" cap="none">
                <a:solidFill>
                  <a:schemeClr val="lt2"/>
                </a:solidFill>
                <a:latin typeface="Calibri"/>
                <a:ea typeface="Calibri"/>
                <a:cs typeface="Calibri"/>
                <a:sym typeface="Calibri"/>
              </a:rPr>
              <a:t>Jouer sur les nombres en jeu </a:t>
            </a:r>
            <a:endParaRPr sz="2400" b="0" i="0" u="none" strike="noStrike" cap="none">
              <a:solidFill>
                <a:schemeClr val="lt2"/>
              </a:solidFill>
              <a:latin typeface="Calibri"/>
              <a:ea typeface="Calibri"/>
              <a:cs typeface="Calibri"/>
              <a:sym typeface="Calibri"/>
            </a:endParaRPr>
          </a:p>
          <a:p>
            <a:pPr marL="1600200" lvl="3" indent="-266700" algn="just" rtl="0">
              <a:lnSpc>
                <a:spcPct val="107000"/>
              </a:lnSpc>
              <a:spcBef>
                <a:spcPts val="0"/>
              </a:spcBef>
              <a:spcAft>
                <a:spcPts val="0"/>
              </a:spcAft>
              <a:buClr>
                <a:schemeClr val="lt2"/>
              </a:buClr>
              <a:buSzPts val="2400"/>
              <a:buFont typeface="Noto Sans Symbols"/>
              <a:buChar char="❏"/>
            </a:pPr>
            <a:r>
              <a:rPr lang="fr-FR" sz="2400">
                <a:solidFill>
                  <a:schemeClr val="lt2"/>
                </a:solidFill>
                <a:latin typeface="Calibri"/>
                <a:ea typeface="Calibri"/>
                <a:cs typeface="Calibri"/>
                <a:sym typeface="Calibri"/>
              </a:rPr>
              <a:t>Travail sur la numération avec des nombres simples au début puis des nombres décimaux, des fractions</a:t>
            </a:r>
            <a:endParaRPr sz="2400">
              <a:solidFill>
                <a:schemeClr val="lt2"/>
              </a:solidFill>
              <a:latin typeface="Calibri"/>
              <a:ea typeface="Calibri"/>
              <a:cs typeface="Calibri"/>
              <a:sym typeface="Calibri"/>
            </a:endParaRPr>
          </a:p>
          <a:p>
            <a:pPr marL="1600200" lvl="3" indent="-266700" algn="just" rtl="0">
              <a:lnSpc>
                <a:spcPct val="107000"/>
              </a:lnSpc>
              <a:spcBef>
                <a:spcPts val="0"/>
              </a:spcBef>
              <a:spcAft>
                <a:spcPts val="0"/>
              </a:spcAft>
              <a:buClr>
                <a:schemeClr val="lt2"/>
              </a:buClr>
              <a:buSzPts val="2400"/>
              <a:buFont typeface="Noto Sans Symbols"/>
              <a:buChar char="❏"/>
            </a:pPr>
            <a:r>
              <a:rPr lang="fr-FR" sz="2400">
                <a:solidFill>
                  <a:schemeClr val="lt2"/>
                </a:solidFill>
                <a:latin typeface="Calibri"/>
                <a:ea typeface="Calibri"/>
                <a:cs typeface="Calibri"/>
                <a:sym typeface="Calibri"/>
              </a:rPr>
              <a:t>Travail sur le calcul, l’apparition de retenues, l’utilisation de tables moins connues,                  </a:t>
            </a:r>
            <a:endParaRPr sz="2400">
              <a:solidFill>
                <a:schemeClr val="lt2"/>
              </a:solidFill>
              <a:latin typeface="Calibri"/>
              <a:ea typeface="Calibri"/>
              <a:cs typeface="Calibri"/>
              <a:sym typeface="Calibri"/>
            </a:endParaRPr>
          </a:p>
          <a:p>
            <a:pPr marL="1143000" lvl="2" indent="-266700" algn="just" rtl="0">
              <a:lnSpc>
                <a:spcPct val="107000"/>
              </a:lnSpc>
              <a:spcBef>
                <a:spcPts val="0"/>
              </a:spcBef>
              <a:spcAft>
                <a:spcPts val="0"/>
              </a:spcAft>
              <a:buClr>
                <a:schemeClr val="lt2"/>
              </a:buClr>
              <a:buSzPts val="2400"/>
              <a:buFont typeface="Noto Sans Symbols"/>
              <a:buChar char="❏"/>
            </a:pPr>
            <a:r>
              <a:rPr lang="fr-FR" sz="2400">
                <a:solidFill>
                  <a:schemeClr val="lt2"/>
                </a:solidFill>
                <a:latin typeface="Calibri"/>
                <a:ea typeface="Calibri"/>
                <a:cs typeface="Calibri"/>
                <a:sym typeface="Calibri"/>
              </a:rPr>
              <a:t>Jouer sur le nombre d’étapes</a:t>
            </a:r>
            <a:endParaRPr sz="2400">
              <a:solidFill>
                <a:schemeClr val="lt2"/>
              </a:solidFill>
              <a:latin typeface="Calibri"/>
              <a:ea typeface="Calibri"/>
              <a:cs typeface="Calibri"/>
              <a:sym typeface="Calibri"/>
            </a:endParaRPr>
          </a:p>
          <a:p>
            <a:pPr marL="1143000" lvl="2" indent="-266700" algn="just" rtl="0">
              <a:lnSpc>
                <a:spcPct val="107000"/>
              </a:lnSpc>
              <a:spcBef>
                <a:spcPts val="0"/>
              </a:spcBef>
              <a:spcAft>
                <a:spcPts val="0"/>
              </a:spcAft>
              <a:buClr>
                <a:schemeClr val="lt2"/>
              </a:buClr>
              <a:buSzPts val="2400"/>
              <a:buFont typeface="Calibri"/>
              <a:buChar char="❏"/>
            </a:pPr>
            <a:r>
              <a:rPr lang="fr-FR" sz="2400">
                <a:solidFill>
                  <a:schemeClr val="lt2"/>
                </a:solidFill>
                <a:latin typeface="Calibri"/>
                <a:ea typeface="Calibri"/>
                <a:cs typeface="Calibri"/>
                <a:sym typeface="Calibri"/>
              </a:rPr>
              <a:t>Jouer sur les grandeurs</a:t>
            </a:r>
            <a:endParaRPr sz="2400">
              <a:solidFill>
                <a:schemeClr val="lt2"/>
              </a:solidFill>
              <a:latin typeface="Calibri"/>
              <a:ea typeface="Calibri"/>
              <a:cs typeface="Calibri"/>
              <a:sym typeface="Calibri"/>
            </a:endParaRPr>
          </a:p>
          <a:p>
            <a:pPr marL="0" marR="0" lvl="0" indent="0" algn="just" rtl="0">
              <a:lnSpc>
                <a:spcPct val="107000"/>
              </a:lnSpc>
              <a:spcBef>
                <a:spcPts val="0"/>
              </a:spcBef>
              <a:spcAft>
                <a:spcPts val="0"/>
              </a:spcAft>
              <a:buNone/>
            </a:pPr>
            <a:endParaRPr sz="2400">
              <a:solidFill>
                <a:schemeClr val="lt2"/>
              </a:solidFill>
              <a:latin typeface="Calibri"/>
              <a:ea typeface="Calibri"/>
              <a:cs typeface="Calibri"/>
              <a:sym typeface="Calibri"/>
            </a:endParaRPr>
          </a:p>
          <a:p>
            <a:pPr marL="0" marR="0" lvl="0" indent="0" algn="just" rtl="0">
              <a:lnSpc>
                <a:spcPct val="107000"/>
              </a:lnSpc>
              <a:spcBef>
                <a:spcPts val="0"/>
              </a:spcBef>
              <a:spcAft>
                <a:spcPts val="0"/>
              </a:spcAft>
              <a:buNone/>
            </a:pPr>
            <a:endParaRPr sz="2400">
              <a:solidFill>
                <a:schemeClr val="lt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graphicFrame>
        <p:nvGraphicFramePr>
          <p:cNvPr id="623" name="Google Shape;623;p91"/>
          <p:cNvGraphicFramePr/>
          <p:nvPr/>
        </p:nvGraphicFramePr>
        <p:xfrm>
          <a:off x="152400" y="152400"/>
          <a:ext cx="11961675" cy="6276975"/>
        </p:xfrm>
        <a:graphic>
          <a:graphicData uri="http://schemas.openxmlformats.org/drawingml/2006/table">
            <a:tbl>
              <a:tblPr>
                <a:noFill/>
                <a:tableStyleId>{DB0D3C95-50E3-4898-BD86-D3F72ECE8A9A}</a:tableStyleId>
              </a:tblPr>
              <a:tblGrid>
                <a:gridCol w="3987225"/>
                <a:gridCol w="3987225"/>
                <a:gridCol w="3987225"/>
              </a:tblGrid>
              <a:tr h="1971675">
                <a:tc>
                  <a:txBody>
                    <a:bodyPr/>
                    <a:lstStyle/>
                    <a:p>
                      <a:pPr marL="0" lvl="0" indent="0" algn="l" rtl="0">
                        <a:lnSpc>
                          <a:spcPct val="115000"/>
                        </a:lnSpc>
                        <a:spcBef>
                          <a:spcPts val="0"/>
                        </a:spcBef>
                        <a:spcAft>
                          <a:spcPts val="0"/>
                        </a:spcAft>
                        <a:buNone/>
                      </a:pPr>
                      <a:r>
                        <a:rPr lang="fr-FR" sz="1200" b="1" u="sng">
                          <a:solidFill>
                            <a:schemeClr val="lt1"/>
                          </a:solidFill>
                        </a:rPr>
                        <a:t>Problème 1</a:t>
                      </a:r>
                      <a:endParaRPr sz="1200" b="1" u="sng">
                        <a:solidFill>
                          <a:schemeClr val="lt1"/>
                        </a:solidFill>
                      </a:endParaRPr>
                    </a:p>
                    <a:p>
                      <a:pPr marL="0" lvl="0" indent="0" algn="l" rtl="0">
                        <a:lnSpc>
                          <a:spcPct val="115000"/>
                        </a:lnSpc>
                        <a:spcBef>
                          <a:spcPts val="0"/>
                        </a:spcBef>
                        <a:spcAft>
                          <a:spcPts val="0"/>
                        </a:spcAft>
                        <a:buNone/>
                      </a:pPr>
                      <a:r>
                        <a:rPr lang="fr-FR" sz="1200" b="1">
                          <a:solidFill>
                            <a:schemeClr val="lt1"/>
                          </a:solidFill>
                        </a:rPr>
                        <a:t> </a:t>
                      </a:r>
                      <a:endParaRPr sz="1200" b="1">
                        <a:solidFill>
                          <a:schemeClr val="lt1"/>
                        </a:solidFill>
                      </a:endParaRPr>
                    </a:p>
                    <a:p>
                      <a:pPr marL="0" lvl="0" indent="0" algn="l" rtl="0">
                        <a:lnSpc>
                          <a:spcPct val="115000"/>
                        </a:lnSpc>
                        <a:spcBef>
                          <a:spcPts val="0"/>
                        </a:spcBef>
                        <a:spcAft>
                          <a:spcPts val="0"/>
                        </a:spcAft>
                        <a:buNone/>
                      </a:pPr>
                      <a:r>
                        <a:rPr lang="fr-FR" sz="1200">
                          <a:solidFill>
                            <a:schemeClr val="lt1"/>
                          </a:solidFill>
                        </a:rPr>
                        <a:t>Alex a déjà lu 134 pages de son nouveau roman. Léo en a lu 18 de plus que lui.</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Combien Léo a-t-il lu de pages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200" b="1" u="sng">
                          <a:solidFill>
                            <a:schemeClr val="lt1"/>
                          </a:solidFill>
                        </a:rPr>
                        <a:t>Problème 2</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La maman de Marie a 38 ans et son papa a 35 ans.</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De combien d’années son papa est-il plus jeune que sa maman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200" b="1" u="sng">
                          <a:solidFill>
                            <a:schemeClr val="lt1"/>
                          </a:solidFill>
                        </a:rPr>
                        <a:t>Problème 3</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Hier, à 11h, le thermomètre indiquait 16°C. C’est 4°C de moins qu’aujourd’hui.</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Quelle est la température indiquée par le thermomètre aujourd’hui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990725">
                <a:tc>
                  <a:txBody>
                    <a:bodyPr/>
                    <a:lstStyle/>
                    <a:p>
                      <a:pPr marL="0" lvl="0" indent="0" algn="l" rtl="0">
                        <a:lnSpc>
                          <a:spcPct val="115000"/>
                        </a:lnSpc>
                        <a:spcBef>
                          <a:spcPts val="0"/>
                        </a:spcBef>
                        <a:spcAft>
                          <a:spcPts val="0"/>
                        </a:spcAft>
                        <a:buNone/>
                      </a:pPr>
                      <a:r>
                        <a:rPr lang="fr-FR" sz="1200" b="1" u="sng">
                          <a:solidFill>
                            <a:schemeClr val="lt1"/>
                          </a:solidFill>
                        </a:rPr>
                        <a:t>Problème 4</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Pour venir à l’école, je dois parcourir 250 mètres. Samia doit parcourir 400 mètres. Combien doit-elle parcourir de mètres de plus que moi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200" b="1" u="sng">
                          <a:solidFill>
                            <a:schemeClr val="lt1"/>
                          </a:solidFill>
                        </a:rPr>
                        <a:t>Problème 5</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Ali et Max collectionnent les timbres. Ali a 3250 timbres. Il en a 470 de plus que Max. Combien Max a-t-il de timbres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200" b="1" u="sng">
                          <a:solidFill>
                            <a:schemeClr val="lt1"/>
                          </a:solidFill>
                        </a:rPr>
                        <a:t>Problème 6</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Dans la classe d’Armelle, il y a 27 élèves. Il y en a 7 de plus que dans celle de Lisa.</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Combien y a-t-il d’élèves dans la classe de Lisa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314575">
                <a:tc>
                  <a:txBody>
                    <a:bodyPr/>
                    <a:lstStyle/>
                    <a:p>
                      <a:pPr marL="0" lvl="0" indent="0" algn="l" rtl="0">
                        <a:lnSpc>
                          <a:spcPct val="115000"/>
                        </a:lnSpc>
                        <a:spcBef>
                          <a:spcPts val="0"/>
                        </a:spcBef>
                        <a:spcAft>
                          <a:spcPts val="0"/>
                        </a:spcAft>
                        <a:buNone/>
                      </a:pPr>
                      <a:r>
                        <a:rPr lang="fr-FR" sz="1200" b="1" u="sng">
                          <a:solidFill>
                            <a:schemeClr val="lt1"/>
                          </a:solidFill>
                        </a:rPr>
                        <a:t>Problème 7</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Numérix achète 9 livres qui coûtent 10 euros chacun. Calculo achète 9 livres qui coûtent 13 euros chacun.</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Combien Numérix dépense-t-il de moins que Calculo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200" b="1" u="sng">
                          <a:solidFill>
                            <a:schemeClr val="lt1"/>
                          </a:solidFill>
                        </a:rPr>
                        <a:t>Problème 8</a:t>
                      </a:r>
                      <a:endParaRPr sz="1200" b="1" u="sng">
                        <a:solidFill>
                          <a:schemeClr val="lt1"/>
                        </a:solidFill>
                      </a:endParaRPr>
                    </a:p>
                    <a:p>
                      <a:pPr marL="0" lvl="0" indent="0" algn="l" rtl="0">
                        <a:lnSpc>
                          <a:spcPct val="115000"/>
                        </a:lnSpc>
                        <a:spcBef>
                          <a:spcPts val="0"/>
                        </a:spcBef>
                        <a:spcAft>
                          <a:spcPts val="0"/>
                        </a:spcAft>
                        <a:buNone/>
                      </a:pPr>
                      <a:r>
                        <a:rPr lang="fr-FR" sz="1200" b="1">
                          <a:solidFill>
                            <a:schemeClr val="lt1"/>
                          </a:solidFill>
                        </a:rPr>
                        <a:t> </a:t>
                      </a:r>
                      <a:endParaRPr sz="1200" b="1">
                        <a:solidFill>
                          <a:schemeClr val="lt1"/>
                        </a:solidFill>
                      </a:endParaRPr>
                    </a:p>
                    <a:p>
                      <a:pPr marL="0" lvl="0" indent="0" algn="l" rtl="0">
                        <a:lnSpc>
                          <a:spcPct val="115000"/>
                        </a:lnSpc>
                        <a:spcBef>
                          <a:spcPts val="0"/>
                        </a:spcBef>
                        <a:spcAft>
                          <a:spcPts val="0"/>
                        </a:spcAft>
                        <a:buNone/>
                      </a:pPr>
                      <a:r>
                        <a:rPr lang="fr-FR" sz="1200">
                          <a:solidFill>
                            <a:schemeClr val="lt1"/>
                          </a:solidFill>
                        </a:rPr>
                        <a:t>Un VTT coûte 394€ au magasin A. Il est 58€ moins cher qu’au magasin B.</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Quel est le prix du VTT au magasin B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200" b="1" u="sng">
                          <a:solidFill>
                            <a:schemeClr val="lt1"/>
                          </a:solidFill>
                        </a:rPr>
                        <a:t>Problème 9</a:t>
                      </a:r>
                      <a:endParaRPr sz="1200" b="1" u="sng">
                        <a:solidFill>
                          <a:schemeClr val="lt1"/>
                        </a:solidFill>
                      </a:endParaRPr>
                    </a:p>
                    <a:p>
                      <a:pPr marL="0" lvl="0" indent="0" algn="l" rtl="0">
                        <a:lnSpc>
                          <a:spcPct val="115000"/>
                        </a:lnSpc>
                        <a:spcBef>
                          <a:spcPts val="0"/>
                        </a:spcBef>
                        <a:spcAft>
                          <a:spcPts val="0"/>
                        </a:spcAft>
                        <a:buNone/>
                      </a:pPr>
                      <a:r>
                        <a:rPr lang="fr-FR" sz="1200">
                          <a:solidFill>
                            <a:schemeClr val="lt1"/>
                          </a:solidFill>
                        </a:rPr>
                        <a:t> </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Pendant les championnats du monde d’haltérophilie, l’équipe de Russie a soulevé au total 2 327 kg. L’équipe de Turquie a soulevé 137 kg de moins.</a:t>
                      </a:r>
                      <a:endParaRPr sz="1200">
                        <a:solidFill>
                          <a:schemeClr val="lt1"/>
                        </a:solidFill>
                      </a:endParaRPr>
                    </a:p>
                    <a:p>
                      <a:pPr marL="0" lvl="0" indent="0" algn="l" rtl="0">
                        <a:lnSpc>
                          <a:spcPct val="115000"/>
                        </a:lnSpc>
                        <a:spcBef>
                          <a:spcPts val="0"/>
                        </a:spcBef>
                        <a:spcAft>
                          <a:spcPts val="0"/>
                        </a:spcAft>
                        <a:buNone/>
                      </a:pPr>
                      <a:r>
                        <a:rPr lang="fr-FR" sz="1200">
                          <a:solidFill>
                            <a:schemeClr val="lt1"/>
                          </a:solidFill>
                        </a:rPr>
                        <a:t>Combien de kg l’équipe turque a-t-elle soulevé ?</a:t>
                      </a:r>
                      <a:endParaRPr sz="12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624" name="Google Shape;624;p91">
            <a:hlinkClick r:id="rId3" action="ppaction://hlinksldjump"/>
          </p:cNvPr>
          <p:cNvSpPr/>
          <p:nvPr/>
        </p:nvSpPr>
        <p:spPr>
          <a:xfrm>
            <a:off x="415625" y="6322700"/>
            <a:ext cx="755700" cy="440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aphicFrame>
        <p:nvGraphicFramePr>
          <p:cNvPr id="629" name="Google Shape;629;p92"/>
          <p:cNvGraphicFramePr/>
          <p:nvPr/>
        </p:nvGraphicFramePr>
        <p:xfrm>
          <a:off x="152400" y="152400"/>
          <a:ext cx="11826450" cy="6492210"/>
        </p:xfrm>
        <a:graphic>
          <a:graphicData uri="http://schemas.openxmlformats.org/drawingml/2006/table">
            <a:tbl>
              <a:tblPr>
                <a:noFill/>
                <a:tableStyleId>{DB0D3C95-50E3-4898-BD86-D3F72ECE8A9A}</a:tableStyleId>
              </a:tblPr>
              <a:tblGrid>
                <a:gridCol w="5913225"/>
                <a:gridCol w="5913225"/>
              </a:tblGrid>
              <a:tr h="6099400">
                <a:tc>
                  <a:txBody>
                    <a:bodyPr/>
                    <a:lstStyle/>
                    <a:p>
                      <a:pPr marL="0" lvl="0" indent="0" algn="l" rtl="0">
                        <a:lnSpc>
                          <a:spcPct val="115000"/>
                        </a:lnSpc>
                        <a:spcBef>
                          <a:spcPts val="0"/>
                        </a:spcBef>
                        <a:spcAft>
                          <a:spcPts val="0"/>
                        </a:spcAft>
                        <a:buNone/>
                      </a:pPr>
                      <a:r>
                        <a:rPr lang="fr-FR" sz="3600" b="1" u="sng">
                          <a:solidFill>
                            <a:schemeClr val="lt1"/>
                          </a:solidFill>
                        </a:rPr>
                        <a:t>Problème 8</a:t>
                      </a:r>
                      <a:endParaRPr sz="3600" b="1" u="sng">
                        <a:solidFill>
                          <a:schemeClr val="lt1"/>
                        </a:solidFill>
                      </a:endParaRPr>
                    </a:p>
                    <a:p>
                      <a:pPr marL="0" lvl="0" indent="0" algn="l" rtl="0">
                        <a:lnSpc>
                          <a:spcPct val="115000"/>
                        </a:lnSpc>
                        <a:spcBef>
                          <a:spcPts val="0"/>
                        </a:spcBef>
                        <a:spcAft>
                          <a:spcPts val="0"/>
                        </a:spcAft>
                        <a:buNone/>
                      </a:pPr>
                      <a:r>
                        <a:rPr lang="fr-FR" sz="3600" b="1">
                          <a:solidFill>
                            <a:schemeClr val="lt1"/>
                          </a:solidFill>
                        </a:rPr>
                        <a:t> </a:t>
                      </a:r>
                      <a:endParaRPr sz="3600" b="1">
                        <a:solidFill>
                          <a:schemeClr val="lt1"/>
                        </a:solidFill>
                      </a:endParaRPr>
                    </a:p>
                    <a:p>
                      <a:pPr marL="0" lvl="0" indent="0" algn="l" rtl="0">
                        <a:lnSpc>
                          <a:spcPct val="115000"/>
                        </a:lnSpc>
                        <a:spcBef>
                          <a:spcPts val="0"/>
                        </a:spcBef>
                        <a:spcAft>
                          <a:spcPts val="0"/>
                        </a:spcAft>
                        <a:buNone/>
                      </a:pPr>
                      <a:r>
                        <a:rPr lang="fr-FR" sz="3600">
                          <a:solidFill>
                            <a:schemeClr val="lt1"/>
                          </a:solidFill>
                        </a:rPr>
                        <a:t>Un VTT coûte 394€ au magasin A. Il est 58€ moins cher qu’au magasin B.</a:t>
                      </a:r>
                      <a:endParaRPr sz="3600">
                        <a:solidFill>
                          <a:schemeClr val="lt1"/>
                        </a:solidFill>
                      </a:endParaRPr>
                    </a:p>
                    <a:p>
                      <a:pPr marL="0" lvl="0" indent="0" algn="l" rtl="0">
                        <a:lnSpc>
                          <a:spcPct val="115000"/>
                        </a:lnSpc>
                        <a:spcBef>
                          <a:spcPts val="0"/>
                        </a:spcBef>
                        <a:spcAft>
                          <a:spcPts val="0"/>
                        </a:spcAft>
                        <a:buNone/>
                      </a:pPr>
                      <a:r>
                        <a:rPr lang="fr-FR" sz="3600">
                          <a:solidFill>
                            <a:schemeClr val="lt1"/>
                          </a:solidFill>
                        </a:rPr>
                        <a:t>Quel est le prix du VTT au magasin B ?</a:t>
                      </a:r>
                      <a:endParaRPr sz="36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3600" b="1" u="sng">
                          <a:solidFill>
                            <a:schemeClr val="lt1"/>
                          </a:solidFill>
                        </a:rPr>
                        <a:t>Problème 9</a:t>
                      </a:r>
                      <a:endParaRPr sz="3600" b="1" u="sng">
                        <a:solidFill>
                          <a:schemeClr val="lt1"/>
                        </a:solidFill>
                      </a:endParaRPr>
                    </a:p>
                    <a:p>
                      <a:pPr marL="0" lvl="0" indent="0" algn="l" rtl="0">
                        <a:lnSpc>
                          <a:spcPct val="115000"/>
                        </a:lnSpc>
                        <a:spcBef>
                          <a:spcPts val="0"/>
                        </a:spcBef>
                        <a:spcAft>
                          <a:spcPts val="0"/>
                        </a:spcAft>
                        <a:buNone/>
                      </a:pPr>
                      <a:r>
                        <a:rPr lang="fr-FR" sz="3600">
                          <a:solidFill>
                            <a:schemeClr val="lt1"/>
                          </a:solidFill>
                        </a:rPr>
                        <a:t> </a:t>
                      </a:r>
                      <a:endParaRPr sz="3600">
                        <a:solidFill>
                          <a:schemeClr val="lt1"/>
                        </a:solidFill>
                      </a:endParaRPr>
                    </a:p>
                    <a:p>
                      <a:pPr marL="0" lvl="0" indent="0" algn="l" rtl="0">
                        <a:lnSpc>
                          <a:spcPct val="115000"/>
                        </a:lnSpc>
                        <a:spcBef>
                          <a:spcPts val="0"/>
                        </a:spcBef>
                        <a:spcAft>
                          <a:spcPts val="0"/>
                        </a:spcAft>
                        <a:buNone/>
                      </a:pPr>
                      <a:r>
                        <a:rPr lang="fr-FR" sz="3600">
                          <a:solidFill>
                            <a:schemeClr val="lt1"/>
                          </a:solidFill>
                        </a:rPr>
                        <a:t>Pendant les championnats du monde d’haltérophilie, l’équipe de Russie a soulevé au total 2 327 kg. L’équipe de Turquie a soulevé 137 kg de moins.</a:t>
                      </a:r>
                      <a:endParaRPr sz="3600">
                        <a:solidFill>
                          <a:schemeClr val="lt1"/>
                        </a:solidFill>
                      </a:endParaRPr>
                    </a:p>
                    <a:p>
                      <a:pPr marL="0" lvl="0" indent="0" algn="l" rtl="0">
                        <a:lnSpc>
                          <a:spcPct val="115000"/>
                        </a:lnSpc>
                        <a:spcBef>
                          <a:spcPts val="0"/>
                        </a:spcBef>
                        <a:spcAft>
                          <a:spcPts val="0"/>
                        </a:spcAft>
                        <a:buNone/>
                      </a:pPr>
                      <a:r>
                        <a:rPr lang="fr-FR" sz="3600">
                          <a:solidFill>
                            <a:schemeClr val="lt1"/>
                          </a:solidFill>
                        </a:rPr>
                        <a:t>Combien de kg l’équipe turque a-t-elle soulevé ?</a:t>
                      </a:r>
                      <a:endParaRPr sz="36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630" name="Google Shape;630;p92">
            <a:hlinkClick r:id="rId3" action="ppaction://hlinksldjump"/>
          </p:cNvPr>
          <p:cNvSpPr/>
          <p:nvPr/>
        </p:nvSpPr>
        <p:spPr>
          <a:xfrm>
            <a:off x="377850" y="6181050"/>
            <a:ext cx="755700" cy="4407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3"/>
          <p:cNvSpPr txBox="1">
            <a:spLocks noGrp="1"/>
          </p:cNvSpPr>
          <p:nvPr>
            <p:ph type="title"/>
          </p:nvPr>
        </p:nvSpPr>
        <p:spPr>
          <a:xfrm>
            <a:off x="685801" y="609601"/>
            <a:ext cx="10131425" cy="9378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000"/>
              <a:buFont typeface="Arial"/>
              <a:buNone/>
            </a:pPr>
            <a:r>
              <a:rPr lang="fr-FR" sz="4000" b="1" i="0" u="none" strike="noStrike" cap="none">
                <a:solidFill>
                  <a:schemeClr val="lt1"/>
                </a:solidFill>
                <a:latin typeface="Arial"/>
                <a:ea typeface="Arial"/>
                <a:cs typeface="Arial"/>
                <a:sym typeface="Arial"/>
              </a:rPr>
              <a:t>ORGANISATION DU MODULE</a:t>
            </a:r>
            <a:endParaRPr/>
          </a:p>
        </p:txBody>
      </p:sp>
      <p:sp>
        <p:nvSpPr>
          <p:cNvPr id="636" name="Google Shape;636;p93"/>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a:t>Pour le début mars :</a:t>
            </a:r>
            <a:endParaRPr/>
          </a:p>
          <a:p>
            <a:pPr marL="457200" marR="0" lvl="0" indent="-342900" algn="l" rtl="0">
              <a:spcBef>
                <a:spcPts val="0"/>
              </a:spcBef>
              <a:spcAft>
                <a:spcPts val="0"/>
              </a:spcAft>
              <a:buSzPts val="1800"/>
              <a:buChar char="-"/>
            </a:pPr>
            <a:r>
              <a:rPr lang="fr-FR"/>
              <a:t>renvoyer des photos sur les traces des élèves, des traces institutionalisées, des cahiers de recherche (traces en dehors du challenge maths)</a:t>
            </a:r>
            <a:endParaRPr/>
          </a:p>
          <a:p>
            <a:pPr marL="457200" marR="0" lvl="0" indent="-342900" algn="l" rtl="0">
              <a:spcBef>
                <a:spcPts val="0"/>
              </a:spcBef>
              <a:spcAft>
                <a:spcPts val="0"/>
              </a:spcAft>
              <a:buSzPts val="1800"/>
              <a:buChar char="-"/>
            </a:pPr>
            <a:r>
              <a:rPr lang="fr-FR"/>
              <a:t>renvoyer les difficultés rencontrées, les réussites </a:t>
            </a:r>
            <a:endParaRPr/>
          </a:p>
          <a:p>
            <a:pPr marL="457200" marR="0" lvl="0" indent="-342900" algn="l" rtl="0">
              <a:spcBef>
                <a:spcPts val="0"/>
              </a:spcBef>
              <a:spcAft>
                <a:spcPts val="0"/>
              </a:spcAft>
              <a:buSzPts val="1800"/>
              <a:buChar char="-"/>
            </a:pPr>
            <a:r>
              <a:rPr lang="fr-FR"/>
              <a:t>lister les questions qui se posent encore  …</a:t>
            </a:r>
            <a:endParaRPr/>
          </a:p>
          <a:p>
            <a:pPr marL="457200" marR="0" lvl="0" indent="-342900" algn="l" rtl="0">
              <a:spcBef>
                <a:spcPts val="0"/>
              </a:spcBef>
              <a:spcAft>
                <a:spcPts val="0"/>
              </a:spcAft>
              <a:buSzPts val="1800"/>
              <a:buChar char="-"/>
            </a:pPr>
            <a:r>
              <a:rPr lang="fr-FR"/>
              <a:t>des programmations….</a:t>
            </a:r>
            <a:endParaRPr/>
          </a:p>
          <a:p>
            <a:pPr marL="457200" marR="0" lvl="0" indent="-342900" algn="l" rtl="0">
              <a:spcBef>
                <a:spcPts val="0"/>
              </a:spcBef>
              <a:spcAft>
                <a:spcPts val="0"/>
              </a:spcAft>
              <a:buSzPts val="1800"/>
              <a:buChar char="-"/>
            </a:pPr>
            <a:r>
              <a:rPr lang="fr-FR"/>
              <a:t>banque de problèmes (si création)</a:t>
            </a:r>
            <a:endParaRPr/>
          </a:p>
          <a:p>
            <a:pPr marL="457200" marR="0" lvl="0" indent="-342900" algn="l" rtl="0">
              <a:spcBef>
                <a:spcPts val="0"/>
              </a:spcBef>
              <a:spcAft>
                <a:spcPts val="0"/>
              </a:spcAft>
              <a:buSzPts val="1800"/>
              <a:buChar char="-"/>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ctrTitle"/>
          </p:nvPr>
        </p:nvSpPr>
        <p:spPr>
          <a:xfrm>
            <a:off x="296650" y="1169150"/>
            <a:ext cx="11198664" cy="4709136"/>
          </a:xfrm>
          <a:prstGeom prst="rect">
            <a:avLst/>
          </a:prstGeom>
        </p:spPr>
        <p:txBody>
          <a:bodyPr spcFirstLastPara="1" wrap="square" lIns="91425" tIns="45700" rIns="91425" bIns="45700" anchor="b" anchorCtr="0">
            <a:noAutofit/>
          </a:bodyPr>
          <a:lstStyle/>
          <a:p>
            <a:pPr lvl="0" algn="l">
              <a:lnSpc>
                <a:spcPct val="120000"/>
              </a:lnSpc>
              <a:spcBef>
                <a:spcPts val="1000"/>
              </a:spcBef>
            </a:pPr>
            <a:r>
              <a:rPr lang="fr-FR" sz="2800" b="1" u="sng" dirty="0" smtClean="0">
                <a:solidFill>
                  <a:schemeClr val="bg1"/>
                </a:solidFill>
                <a:latin typeface="Calibri" panose="020F0502020204030204" pitchFamily="34" charset="0"/>
                <a:ea typeface="Arial"/>
                <a:cs typeface="Arial"/>
                <a:sym typeface="Arial"/>
              </a:rPr>
              <a:t>Abandonner :</a:t>
            </a:r>
            <a:r>
              <a:rPr lang="fr-FR" sz="2800" dirty="0" smtClean="0">
                <a:solidFill>
                  <a:schemeClr val="bg1"/>
                </a:solidFill>
                <a:latin typeface="Calibri" panose="020F0502020204030204" pitchFamily="34" charset="0"/>
                <a:ea typeface="Arial"/>
                <a:cs typeface="Arial"/>
                <a:sym typeface="Arial"/>
              </a:rPr>
              <a:t/>
            </a:r>
            <a:br>
              <a:rPr lang="fr-FR" sz="2800" dirty="0" smtClean="0">
                <a:solidFill>
                  <a:schemeClr val="bg1"/>
                </a:solidFill>
                <a:latin typeface="Calibri" panose="020F0502020204030204" pitchFamily="34" charset="0"/>
                <a:ea typeface="Arial"/>
                <a:cs typeface="Arial"/>
                <a:sym typeface="Arial"/>
              </a:rPr>
            </a:br>
            <a:r>
              <a:rPr lang="fr-FR" sz="2800" dirty="0" smtClean="0">
                <a:solidFill>
                  <a:schemeClr val="bg1"/>
                </a:solidFill>
                <a:latin typeface="Calibri" panose="020F0502020204030204" pitchFamily="34" charset="0"/>
                <a:ea typeface="Arial"/>
                <a:cs typeface="Arial"/>
                <a:sym typeface="Arial"/>
              </a:rPr>
              <a:t>- </a:t>
            </a:r>
            <a:r>
              <a:rPr lang="fr-FR" sz="2800" dirty="0">
                <a:solidFill>
                  <a:srgbClr val="EFEFEF"/>
                </a:solidFill>
                <a:latin typeface="Calibri" panose="020F0502020204030204" pitchFamily="34" charset="0"/>
                <a:ea typeface="Arial"/>
                <a:cs typeface="Arial"/>
                <a:sym typeface="Arial"/>
              </a:rPr>
              <a:t>l</a:t>
            </a:r>
            <a:r>
              <a:rPr lang="fr-FR" sz="2800" dirty="0" smtClean="0">
                <a:solidFill>
                  <a:srgbClr val="EFEFEF"/>
                </a:solidFill>
                <a:latin typeface="Calibri" panose="020F0502020204030204" pitchFamily="34" charset="0"/>
                <a:ea typeface="Arial"/>
                <a:cs typeface="Arial"/>
                <a:sym typeface="Arial"/>
              </a:rPr>
              <a:t>es </a:t>
            </a:r>
            <a:r>
              <a:rPr lang="fr-FR" sz="2800" dirty="0">
                <a:solidFill>
                  <a:srgbClr val="EFEFEF"/>
                </a:solidFill>
                <a:latin typeface="Calibri" panose="020F0502020204030204" pitchFamily="34" charset="0"/>
                <a:ea typeface="Arial"/>
                <a:cs typeface="Arial"/>
                <a:sym typeface="Arial"/>
              </a:rPr>
              <a:t>tâches préliminaires à la résolution du </a:t>
            </a:r>
            <a:r>
              <a:rPr lang="fr-FR" sz="2800" dirty="0">
                <a:solidFill>
                  <a:schemeClr val="bg1"/>
                </a:solidFill>
                <a:latin typeface="Calibri" panose="020F0502020204030204" pitchFamily="34" charset="0"/>
                <a:ea typeface="Arial"/>
                <a:cs typeface="Arial"/>
                <a:sym typeface="Arial"/>
              </a:rPr>
              <a:t>problème</a:t>
            </a:r>
            <a:r>
              <a:rPr lang="fr-FR" sz="2800" dirty="0">
                <a:solidFill>
                  <a:schemeClr val="tx1">
                    <a:lumMod val="95000"/>
                    <a:lumOff val="5000"/>
                  </a:schemeClr>
                </a:solidFill>
                <a:latin typeface="Calibri" panose="020F0502020204030204" pitchFamily="34" charset="0"/>
                <a:ea typeface="Arial"/>
                <a:cs typeface="Arial"/>
                <a:sym typeface="Arial"/>
              </a:rPr>
              <a:t> </a:t>
            </a:r>
            <a:r>
              <a:rPr lang="fr-FR" sz="2800" dirty="0" smtClean="0">
                <a:solidFill>
                  <a:schemeClr val="tx1">
                    <a:lumMod val="95000"/>
                    <a:lumOff val="5000"/>
                  </a:schemeClr>
                </a:solidFill>
                <a:latin typeface="Calibri" panose="020F0502020204030204" pitchFamily="34" charset="0"/>
                <a:ea typeface="Arial"/>
                <a:cs typeface="Arial"/>
                <a:sym typeface="Arial"/>
              </a:rPr>
              <a:t>(</a:t>
            </a:r>
            <a:r>
              <a:rPr lang="fr-FR" sz="2800" dirty="0">
                <a:solidFill>
                  <a:schemeClr val="tx1">
                    <a:lumMod val="95000"/>
                    <a:lumOff val="5000"/>
                  </a:schemeClr>
                </a:solidFill>
                <a:latin typeface="Calibri" panose="020F0502020204030204" pitchFamily="34" charset="0"/>
                <a:ea typeface="Arial"/>
                <a:cs typeface="Arial"/>
                <a:sym typeface="Arial"/>
              </a:rPr>
              <a:t>ex. Souligner les informations utiles, barrer les informations inutiles, trouver la question… </a:t>
            </a:r>
            <a:r>
              <a:rPr lang="fr-FR" sz="2800" dirty="0">
                <a:solidFill>
                  <a:srgbClr val="FFC000"/>
                </a:solidFill>
                <a:latin typeface="Calibri" panose="020F0502020204030204" pitchFamily="34" charset="0"/>
                <a:ea typeface="Arial"/>
                <a:cs typeface="Arial"/>
                <a:sym typeface="Arial"/>
              </a:rPr>
              <a:t> </a:t>
            </a:r>
            <a:r>
              <a:rPr lang="fr-FR" sz="2800" dirty="0" smtClean="0">
                <a:solidFill>
                  <a:srgbClr val="FFC000"/>
                </a:solidFill>
                <a:latin typeface="Calibri" panose="020F0502020204030204" pitchFamily="34" charset="0"/>
                <a:ea typeface="Arial"/>
                <a:cs typeface="Arial"/>
                <a:sym typeface="Arial"/>
              </a:rPr>
              <a:t/>
            </a:r>
            <a:br>
              <a:rPr lang="fr-FR" sz="2800" dirty="0" smtClean="0">
                <a:solidFill>
                  <a:srgbClr val="FFC000"/>
                </a:solidFill>
                <a:latin typeface="Calibri" panose="020F0502020204030204" pitchFamily="34" charset="0"/>
                <a:ea typeface="Arial"/>
                <a:cs typeface="Arial"/>
                <a:sym typeface="Arial"/>
              </a:rPr>
            </a:br>
            <a:r>
              <a:rPr lang="fr-FR" sz="2800" dirty="0" smtClean="0">
                <a:solidFill>
                  <a:srgbClr val="F3F3F3"/>
                </a:solidFill>
                <a:latin typeface="Calibri" panose="020F0502020204030204" pitchFamily="34" charset="0"/>
                <a:ea typeface="Arial"/>
                <a:cs typeface="Arial"/>
                <a:sym typeface="Arial"/>
              </a:rPr>
              <a:t>- le repérage </a:t>
            </a:r>
            <a:r>
              <a:rPr lang="fr-FR" sz="2800" dirty="0">
                <a:solidFill>
                  <a:srgbClr val="F3F3F3"/>
                </a:solidFill>
                <a:latin typeface="Calibri" panose="020F0502020204030204" pitchFamily="34" charset="0"/>
                <a:ea typeface="Arial"/>
                <a:cs typeface="Arial"/>
                <a:sym typeface="Arial"/>
              </a:rPr>
              <a:t>des mots « clés », des « indices comme ajouter, retirer, gagner»…« Quelle opération faut-il faire ? </a:t>
            </a:r>
            <a:r>
              <a:rPr lang="fr-FR" sz="2800" dirty="0" smtClean="0">
                <a:solidFill>
                  <a:srgbClr val="F3F3F3"/>
                </a:solidFill>
                <a:latin typeface="Calibri" panose="020F0502020204030204" pitchFamily="34" charset="0"/>
                <a:ea typeface="Arial"/>
                <a:cs typeface="Arial"/>
                <a:sym typeface="Arial"/>
              </a:rPr>
              <a:t>»</a:t>
            </a:r>
            <a:r>
              <a:rPr lang="fr-FR" sz="2800" dirty="0" smtClean="0">
                <a:solidFill>
                  <a:schemeClr val="tx1">
                    <a:lumMod val="95000"/>
                    <a:lumOff val="5000"/>
                  </a:schemeClr>
                </a:solidFill>
                <a:latin typeface="Calibri" panose="020F0502020204030204" pitchFamily="34" charset="0"/>
                <a:ea typeface="Arial"/>
                <a:cs typeface="Arial"/>
                <a:sym typeface="Arial"/>
              </a:rPr>
              <a:t/>
            </a:r>
            <a:br>
              <a:rPr lang="fr-FR" sz="2800" dirty="0" smtClean="0">
                <a:solidFill>
                  <a:schemeClr val="tx1">
                    <a:lumMod val="95000"/>
                    <a:lumOff val="5000"/>
                  </a:schemeClr>
                </a:solidFill>
                <a:latin typeface="Calibri" panose="020F0502020204030204" pitchFamily="34" charset="0"/>
                <a:ea typeface="Arial"/>
                <a:cs typeface="Arial"/>
                <a:sym typeface="Arial"/>
              </a:rPr>
            </a:br>
            <a:endParaRPr sz="2800" dirty="0">
              <a:solidFill>
                <a:schemeClr val="tx1">
                  <a:lumMod val="95000"/>
                  <a:lumOff val="5000"/>
                </a:schemeClr>
              </a:solidFill>
              <a:latin typeface="Calibri" panose="020F0502020204030204" pitchFamily="34" charset="0"/>
            </a:endParaRPr>
          </a:p>
          <a:p>
            <a:pPr marL="101600" lvl="0" algn="l" rtl="0">
              <a:lnSpc>
                <a:spcPct val="120000"/>
              </a:lnSpc>
              <a:spcBef>
                <a:spcPts val="1000"/>
              </a:spcBef>
              <a:spcAft>
                <a:spcPts val="0"/>
              </a:spcAft>
              <a:buClr>
                <a:srgbClr val="EFEFEF"/>
              </a:buClr>
              <a:buSzPts val="2000"/>
            </a:pPr>
            <a:r>
              <a:rPr lang="fr-FR" sz="2800" b="1" u="sng" dirty="0">
                <a:solidFill>
                  <a:srgbClr val="EFEFEF"/>
                </a:solidFill>
                <a:latin typeface="Calibri" panose="020F0502020204030204" pitchFamily="34" charset="0"/>
                <a:ea typeface="Arial"/>
                <a:cs typeface="Arial"/>
                <a:sym typeface="Arial"/>
              </a:rPr>
              <a:t>Apprendre</a:t>
            </a:r>
            <a:r>
              <a:rPr lang="fr-FR" sz="2800" dirty="0">
                <a:solidFill>
                  <a:srgbClr val="EFEFEF"/>
                </a:solidFill>
                <a:latin typeface="Calibri" panose="020F0502020204030204" pitchFamily="34" charset="0"/>
                <a:ea typeface="Arial"/>
                <a:cs typeface="Arial"/>
                <a:sym typeface="Arial"/>
              </a:rPr>
              <a:t> à l’élève à </a:t>
            </a:r>
            <a:r>
              <a:rPr lang="fr-FR" sz="2800" b="1" dirty="0">
                <a:solidFill>
                  <a:srgbClr val="EFEFEF"/>
                </a:solidFill>
                <a:latin typeface="Calibri" panose="020F0502020204030204" pitchFamily="34" charset="0"/>
                <a:ea typeface="Arial"/>
                <a:cs typeface="Arial"/>
                <a:sym typeface="Arial"/>
              </a:rPr>
              <a:t>relier les problèmes résolus</a:t>
            </a:r>
            <a:r>
              <a:rPr lang="fr-FR" sz="2800" dirty="0">
                <a:solidFill>
                  <a:srgbClr val="EFEFEF"/>
                </a:solidFill>
                <a:latin typeface="Calibri" panose="020F0502020204030204" pitchFamily="34" charset="0"/>
                <a:ea typeface="Arial"/>
                <a:cs typeface="Arial"/>
                <a:sym typeface="Arial"/>
              </a:rPr>
              <a:t> et à consigner ces relations dans un cahier structurant </a:t>
            </a:r>
            <a:r>
              <a:rPr lang="fr-FR" sz="2800" dirty="0" smtClean="0">
                <a:solidFill>
                  <a:srgbClr val="EFEFEF"/>
                </a:solidFill>
                <a:latin typeface="Calibri" panose="020F0502020204030204" pitchFamily="34" charset="0"/>
                <a:ea typeface="Arial"/>
                <a:cs typeface="Arial"/>
                <a:sym typeface="Arial"/>
              </a:rPr>
              <a:t>*</a:t>
            </a:r>
            <a:endParaRPr sz="2800" dirty="0">
              <a:solidFill>
                <a:srgbClr val="EFEFEF"/>
              </a:solidFill>
              <a:latin typeface="Calibri" panose="020F0502020204030204" pitchFamily="34" charset="0"/>
              <a:ea typeface="Arial"/>
              <a:cs typeface="Arial"/>
              <a:sym typeface="Arial"/>
            </a:endParaRPr>
          </a:p>
        </p:txBody>
      </p:sp>
      <p:sp>
        <p:nvSpPr>
          <p:cNvPr id="242" name="Google Shape;242;p35"/>
          <p:cNvSpPr txBox="1"/>
          <p:nvPr/>
        </p:nvSpPr>
        <p:spPr>
          <a:xfrm>
            <a:off x="101600" y="159950"/>
            <a:ext cx="11899900" cy="628200"/>
          </a:xfrm>
          <a:prstGeom prst="rect">
            <a:avLst/>
          </a:prstGeom>
          <a:noFill/>
          <a:ln w="38100">
            <a:solidFill>
              <a:schemeClr val="bg1"/>
            </a:solidFill>
          </a:ln>
        </p:spPr>
        <p:txBody>
          <a:bodyPr spcFirstLastPara="1" wrap="square" lIns="91425" tIns="91425" rIns="91425" bIns="91425" anchor="t" anchorCtr="0">
            <a:noAutofit/>
          </a:bodyPr>
          <a:lstStyle/>
          <a:p>
            <a:pPr marL="0" lvl="0" indent="0" algn="l" rtl="0">
              <a:spcBef>
                <a:spcPts val="0"/>
              </a:spcBef>
              <a:spcAft>
                <a:spcPts val="0"/>
              </a:spcAft>
              <a:buNone/>
            </a:pPr>
            <a:r>
              <a:rPr lang="fr-FR" sz="3200" dirty="0">
                <a:solidFill>
                  <a:schemeClr val="bg1"/>
                </a:solidFill>
                <a:latin typeface="Calibri" panose="020F0502020204030204" pitchFamily="34" charset="0"/>
              </a:rPr>
              <a:t>RAPPELS N-1 : </a:t>
            </a:r>
            <a:r>
              <a:rPr lang="fr-FR" sz="2800" b="1" dirty="0">
                <a:solidFill>
                  <a:schemeClr val="bg1"/>
                </a:solidFill>
                <a:latin typeface="Calibri" panose="020F0502020204030204" pitchFamily="34" charset="0"/>
              </a:rPr>
              <a:t>DES </a:t>
            </a:r>
            <a:r>
              <a:rPr lang="fr-FR" sz="2800" b="1" dirty="0" smtClean="0">
                <a:solidFill>
                  <a:schemeClr val="bg1"/>
                </a:solidFill>
                <a:latin typeface="Calibri" panose="020F0502020204030204" pitchFamily="34" charset="0"/>
              </a:rPr>
              <a:t>PRATIQUES A RENFORCER</a:t>
            </a:r>
            <a:r>
              <a:rPr lang="fr-FR" sz="2800" dirty="0" smtClean="0">
                <a:solidFill>
                  <a:schemeClr val="bg1"/>
                </a:solidFill>
                <a:latin typeface="Calibri" panose="020F0502020204030204" pitchFamily="34" charset="0"/>
              </a:rPr>
              <a:t>, </a:t>
            </a:r>
            <a:r>
              <a:rPr lang="fr-FR" sz="2800" b="1" dirty="0" smtClean="0">
                <a:solidFill>
                  <a:schemeClr val="bg1"/>
                </a:solidFill>
                <a:latin typeface="Calibri" panose="020F0502020204030204" pitchFamily="34" charset="0"/>
              </a:rPr>
              <a:t>D’AUTRES A ABANDONNER</a:t>
            </a:r>
            <a:endParaRPr lang="fr-FR" sz="2800" b="1"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ctrTitle"/>
          </p:nvPr>
        </p:nvSpPr>
        <p:spPr>
          <a:xfrm>
            <a:off x="118753" y="1591294"/>
            <a:ext cx="11537997" cy="4568406"/>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fr-FR" sz="2800" dirty="0" smtClean="0">
                <a:solidFill>
                  <a:srgbClr val="EFEFEF"/>
                </a:solidFill>
              </a:rPr>
              <a:t>- Des </a:t>
            </a:r>
            <a:r>
              <a:rPr lang="fr-FR" sz="2800" dirty="0">
                <a:solidFill>
                  <a:srgbClr val="EFEFEF"/>
                </a:solidFill>
              </a:rPr>
              <a:t>obstacles liés à la capacité de se mettre au travail (il convient donc d’aider les élèves, les prendre en charge, jouer sur les nombres , leur faire jouer le problème, raconter pour arriver à </a:t>
            </a:r>
            <a:r>
              <a:rPr lang="fr-FR" sz="2800" dirty="0" smtClean="0">
                <a:solidFill>
                  <a:srgbClr val="EFEFEF"/>
                </a:solidFill>
              </a:rPr>
              <a:t>dessiner, schématiser, modéliser…)</a:t>
            </a:r>
            <a:endParaRPr sz="2800" dirty="0">
              <a:solidFill>
                <a:srgbClr val="EFEFEF"/>
              </a:solidFill>
            </a:endParaRPr>
          </a:p>
          <a:p>
            <a:pPr marL="0" lvl="0" indent="0" algn="l" rtl="0">
              <a:spcBef>
                <a:spcPts val="0"/>
              </a:spcBef>
              <a:spcAft>
                <a:spcPts val="0"/>
              </a:spcAft>
              <a:buClr>
                <a:schemeClr val="dk1"/>
              </a:buClr>
              <a:buSzPts val="1100"/>
              <a:buFont typeface="Arial"/>
              <a:buNone/>
            </a:pPr>
            <a:endParaRPr sz="2800" dirty="0">
              <a:solidFill>
                <a:srgbClr val="EFEFEF"/>
              </a:solidFill>
            </a:endParaRPr>
          </a:p>
          <a:p>
            <a:pPr marL="0" lvl="0" indent="0" algn="l" rtl="0">
              <a:spcBef>
                <a:spcPts val="0"/>
              </a:spcBef>
              <a:spcAft>
                <a:spcPts val="0"/>
              </a:spcAft>
              <a:buClr>
                <a:schemeClr val="dk1"/>
              </a:buClr>
              <a:buSzPts val="1100"/>
              <a:buFont typeface="Arial"/>
              <a:buNone/>
            </a:pPr>
            <a:r>
              <a:rPr lang="fr-FR" sz="2800" dirty="0" smtClean="0">
                <a:solidFill>
                  <a:srgbClr val="EFEFEF"/>
                </a:solidFill>
              </a:rPr>
              <a:t>- Des </a:t>
            </a:r>
            <a:r>
              <a:rPr lang="fr-FR" sz="2800" dirty="0">
                <a:solidFill>
                  <a:srgbClr val="EFEFEF"/>
                </a:solidFill>
              </a:rPr>
              <a:t>obstacles liés à la capacité d’interroger sa mémoire à long terme et plus particulièrement les “schèmes” de résolution et la capacité à activer des contrôles (il faut donc avoir rencontré tous les jours des problèmes, les avoir résolu….)</a:t>
            </a:r>
            <a:endParaRPr sz="2800" dirty="0">
              <a:solidFill>
                <a:srgbClr val="EFEFEF"/>
              </a:solidFill>
            </a:endParaRPr>
          </a:p>
          <a:p>
            <a:pPr marL="0" lvl="0" indent="0" algn="r" rtl="0">
              <a:spcBef>
                <a:spcPts val="0"/>
              </a:spcBef>
              <a:spcAft>
                <a:spcPts val="0"/>
              </a:spcAft>
              <a:buNone/>
            </a:pPr>
            <a:endParaRPr dirty="0"/>
          </a:p>
        </p:txBody>
      </p:sp>
      <p:sp>
        <p:nvSpPr>
          <p:cNvPr id="248" name="Google Shape;248;p36"/>
          <p:cNvSpPr txBox="1"/>
          <p:nvPr/>
        </p:nvSpPr>
        <p:spPr>
          <a:xfrm>
            <a:off x="282024" y="407575"/>
            <a:ext cx="11236875" cy="697325"/>
          </a:xfrm>
          <a:prstGeom prst="rect">
            <a:avLst/>
          </a:prstGeom>
          <a:noFill/>
          <a:ln w="38100">
            <a:solidFill>
              <a:schemeClr val="bg1"/>
            </a:solidFill>
          </a:ln>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solidFill>
                  <a:srgbClr val="EFEFEF"/>
                </a:solidFill>
                <a:latin typeface="Calibri" panose="020F0502020204030204" pitchFamily="34" charset="0"/>
              </a:rPr>
              <a:t> RAPPELS  N-1 : </a:t>
            </a:r>
            <a:r>
              <a:rPr lang="fr-FR" sz="2800" b="1" dirty="0" smtClean="0">
                <a:solidFill>
                  <a:srgbClr val="EFEFEF"/>
                </a:solidFill>
                <a:latin typeface="Calibri" panose="020F0502020204030204" pitchFamily="34" charset="0"/>
              </a:rPr>
              <a:t>OBSTACLES  POSSIBLES POUR LES ÉLÈVES    </a:t>
            </a:r>
            <a:endParaRPr lang="fr-FR" sz="2800" b="1" dirty="0">
              <a:solidFill>
                <a:srgbClr val="EFEFE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253225" y="338992"/>
            <a:ext cx="11798300" cy="715108"/>
          </a:xfrm>
          <a:prstGeom prst="rect">
            <a:avLst/>
          </a:prstGeom>
          <a:noFill/>
          <a:ln w="38100">
            <a:solidFill>
              <a:schemeClr val="bg1"/>
            </a:solid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3600"/>
              <a:buFont typeface="Arial"/>
              <a:buNone/>
            </a:pPr>
            <a:r>
              <a:rPr lang="fr-FR" sz="3600" b="0" i="0" u="none" strike="noStrike" cap="none" dirty="0">
                <a:solidFill>
                  <a:schemeClr val="lt1"/>
                </a:solidFill>
                <a:latin typeface="Arial"/>
                <a:ea typeface="Arial"/>
                <a:cs typeface="Arial"/>
                <a:sym typeface="Arial"/>
              </a:rPr>
              <a:t> </a:t>
            </a:r>
            <a:r>
              <a:rPr lang="fr-FR" sz="2800" b="0" i="0" u="none" strike="noStrike" cap="none" dirty="0" smtClean="0">
                <a:solidFill>
                  <a:schemeClr val="bg1"/>
                </a:solidFill>
                <a:latin typeface="Calibri" panose="020F0502020204030204" pitchFamily="34" charset="0"/>
                <a:ea typeface="Arial"/>
                <a:cs typeface="Arial"/>
                <a:sym typeface="Arial"/>
              </a:rPr>
              <a:t>RAPPELS  N-1 </a:t>
            </a:r>
            <a:r>
              <a:rPr lang="fr-FR" sz="2800" b="1" dirty="0" smtClean="0">
                <a:solidFill>
                  <a:schemeClr val="bg1"/>
                </a:solidFill>
                <a:latin typeface="Calibri" panose="020F0502020204030204" pitchFamily="34" charset="0"/>
              </a:rPr>
              <a:t>OBSTACLES POSSIBLES POUR LES ÉLÈVES</a:t>
            </a:r>
            <a:endParaRPr lang="fr-FR" sz="2800" b="0" i="0" strike="noStrike" cap="none" dirty="0">
              <a:solidFill>
                <a:schemeClr val="bg1"/>
              </a:solidFill>
              <a:latin typeface="Calibri" panose="020F0502020204030204" pitchFamily="34" charset="0"/>
              <a:ea typeface="Arial"/>
              <a:cs typeface="Arial"/>
              <a:sym typeface="Arial"/>
            </a:endParaRPr>
          </a:p>
        </p:txBody>
      </p:sp>
      <p:sp>
        <p:nvSpPr>
          <p:cNvPr id="254" name="Google Shape;254;p37"/>
          <p:cNvSpPr txBox="1">
            <a:spLocks noGrp="1"/>
          </p:cNvSpPr>
          <p:nvPr>
            <p:ph type="body" idx="1"/>
          </p:nvPr>
        </p:nvSpPr>
        <p:spPr>
          <a:xfrm>
            <a:off x="253225" y="1406775"/>
            <a:ext cx="11634000" cy="39330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chemeClr val="lt1"/>
              </a:buClr>
              <a:buSzPts val="3200"/>
              <a:buFont typeface="Arial"/>
              <a:buNone/>
            </a:pPr>
            <a:endParaRPr sz="2800" dirty="0"/>
          </a:p>
          <a:p>
            <a:pPr marL="0" marR="0" lvl="0" indent="0" algn="l" rtl="0">
              <a:lnSpc>
                <a:spcPct val="120000"/>
              </a:lnSpc>
              <a:spcBef>
                <a:spcPts val="1000"/>
              </a:spcBef>
              <a:spcAft>
                <a:spcPts val="0"/>
              </a:spcAft>
              <a:buClr>
                <a:schemeClr val="lt1"/>
              </a:buClr>
              <a:buSzPts val="3200"/>
              <a:buFont typeface="Arial"/>
              <a:buNone/>
            </a:pPr>
            <a:r>
              <a:rPr lang="fr-FR" sz="2800" b="0" i="0" u="none" strike="noStrike" cap="none" dirty="0">
                <a:solidFill>
                  <a:schemeClr val="dk1"/>
                </a:solidFill>
                <a:sym typeface="Calibri"/>
              </a:rPr>
              <a:t>• L’organisation lexicale (mots ou expressions plus difficiles)</a:t>
            </a:r>
            <a:endParaRPr sz="2800" dirty="0">
              <a:solidFill>
                <a:schemeClr val="dk1"/>
              </a:solidFill>
            </a:endParaRPr>
          </a:p>
          <a:p>
            <a:pPr marL="0" marR="0" lvl="0" indent="0" algn="l" rtl="0">
              <a:lnSpc>
                <a:spcPct val="120000"/>
              </a:lnSpc>
              <a:spcBef>
                <a:spcPts val="1000"/>
              </a:spcBef>
              <a:spcAft>
                <a:spcPts val="0"/>
              </a:spcAft>
              <a:buClr>
                <a:schemeClr val="lt1"/>
              </a:buClr>
              <a:buSzPts val="3200"/>
              <a:buFont typeface="Arial"/>
              <a:buNone/>
            </a:pPr>
            <a:r>
              <a:rPr lang="fr-FR" sz="2800" b="0" i="0" u="none" strike="noStrike" cap="none" dirty="0">
                <a:solidFill>
                  <a:schemeClr val="dk1"/>
                </a:solidFill>
                <a:sym typeface="Calibri"/>
              </a:rPr>
              <a:t> par exemple « </a:t>
            </a:r>
            <a:r>
              <a:rPr lang="fr-FR" sz="2800" b="0" i="1" u="none" strike="noStrike" cap="none" dirty="0">
                <a:solidFill>
                  <a:schemeClr val="dk1"/>
                </a:solidFill>
                <a:sym typeface="Calibri"/>
              </a:rPr>
              <a:t>de plus (que) </a:t>
            </a:r>
            <a:r>
              <a:rPr lang="fr-FR" sz="2800" b="0" i="0" u="none" strike="noStrike" cap="none" dirty="0">
                <a:solidFill>
                  <a:schemeClr val="dk1"/>
                </a:solidFill>
                <a:sym typeface="Calibri"/>
              </a:rPr>
              <a:t>», « </a:t>
            </a:r>
            <a:r>
              <a:rPr lang="fr-FR" sz="2800" b="0" i="1" u="none" strike="noStrike" cap="none" dirty="0">
                <a:solidFill>
                  <a:schemeClr val="dk1"/>
                </a:solidFill>
                <a:sym typeface="Calibri"/>
              </a:rPr>
              <a:t>de moins (que) </a:t>
            </a:r>
            <a:r>
              <a:rPr lang="fr-FR" sz="2800" b="0" i="0" u="none" strike="noStrike" cap="none" dirty="0" smtClean="0">
                <a:solidFill>
                  <a:schemeClr val="dk1"/>
                </a:solidFill>
                <a:sym typeface="Calibri"/>
              </a:rPr>
              <a:t>»…),</a:t>
            </a:r>
          </a:p>
          <a:p>
            <a:pPr marL="0" marR="0" lvl="0" indent="0" algn="l" rtl="0">
              <a:lnSpc>
                <a:spcPct val="120000"/>
              </a:lnSpc>
              <a:spcBef>
                <a:spcPts val="1000"/>
              </a:spcBef>
              <a:spcAft>
                <a:spcPts val="0"/>
              </a:spcAft>
              <a:buClr>
                <a:schemeClr val="lt1"/>
              </a:buClr>
              <a:buSzPts val="3200"/>
              <a:buFont typeface="Arial"/>
              <a:buNone/>
            </a:pPr>
            <a:endParaRPr sz="2800" dirty="0"/>
          </a:p>
          <a:p>
            <a:pPr marL="0" marR="0" lvl="0" indent="0" algn="l" rtl="0">
              <a:lnSpc>
                <a:spcPct val="120000"/>
              </a:lnSpc>
              <a:spcBef>
                <a:spcPts val="1000"/>
              </a:spcBef>
              <a:spcAft>
                <a:spcPts val="0"/>
              </a:spcAft>
              <a:buClr>
                <a:schemeClr val="lt1"/>
              </a:buClr>
              <a:buSzPts val="3200"/>
              <a:buFont typeface="Arial"/>
              <a:buNone/>
            </a:pPr>
            <a:r>
              <a:rPr lang="fr-FR" sz="2800" dirty="0"/>
              <a:t>Léo a 9 billes, il en a 7 de plus que Juliette. Combien de billes Juliette a-t-elle? </a:t>
            </a:r>
            <a:endParaRPr sz="2800" dirty="0"/>
          </a:p>
          <a:p>
            <a:pPr marL="0" marR="0" lvl="0" indent="0" algn="l" rtl="0">
              <a:lnSpc>
                <a:spcPct val="120000"/>
              </a:lnSpc>
              <a:spcBef>
                <a:spcPts val="1000"/>
              </a:spcBef>
              <a:spcAft>
                <a:spcPts val="0"/>
              </a:spcAft>
              <a:buClr>
                <a:schemeClr val="lt1"/>
              </a:buClr>
              <a:buSzPts val="3200"/>
              <a:buFont typeface="Arial"/>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éleste">
  <a:themeElements>
    <a:clrScheme name="Céleste">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5218</Words>
  <Application>Microsoft Office PowerPoint</Application>
  <PresentationFormat>Grand écran</PresentationFormat>
  <Paragraphs>525</Paragraphs>
  <Slides>68</Slides>
  <Notes>68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68</vt:i4>
      </vt:variant>
    </vt:vector>
  </HeadingPairs>
  <TitlesOfParts>
    <vt:vector size="75" baseType="lpstr">
      <vt:lpstr>Arial</vt:lpstr>
      <vt:lpstr>Calibri</vt:lpstr>
      <vt:lpstr>Courier New</vt:lpstr>
      <vt:lpstr>Noto Sans Symbols</vt:lpstr>
      <vt:lpstr>Times New Roman</vt:lpstr>
      <vt:lpstr>Céleste</vt:lpstr>
      <vt:lpstr>Thème Office</vt:lpstr>
      <vt:lpstr>RÉSOLUTION DE PROBLÈMES  ANNÉE N+2 </vt:lpstr>
      <vt:lpstr>CONSTATS </vt:lpstr>
      <vt:lpstr>Présentation PowerPoint</vt:lpstr>
      <vt:lpstr>Présentation PowerPoint</vt:lpstr>
      <vt:lpstr>RECOMMANDATIONS DU JURY CONFÉRENCE DU CONSENSUS</vt:lpstr>
      <vt:lpstr>La nécessité d’enseigner la résolution de problèmes et pas seulement de faire résoudre des problèmes.  → Le plan mathématique  (commencé il y a N-3) :   cycle III  :  des fractions  aux décimaux  16_17 calcul  16_17 et 17_18 résolution de problèmes  17_18  et 18-19 proportionnalité 17_18  cycle II :  calcul résolution de problèmes nombres et calculs  cycle I :  construction du concept nombre (aspect ordinal et cardinal)</vt:lpstr>
      <vt:lpstr>Abandonner : - les tâches préliminaires à la résolution du problème (ex. Souligner les informations utiles, barrer les informations inutiles, trouver la question…   - le repérage des mots « clés », des « indices comme ajouter, retirer, gagner»…« Quelle opération faut-il faire ? »  Apprendre à l’élève à relier les problèmes résolus et à consigner ces relations dans un cahier structurant *</vt:lpstr>
      <vt:lpstr>- Des obstacles liés à la capacité de se mettre au travail (il convient donc d’aider les élèves, les prendre en charge, jouer sur les nombres , leur faire jouer le problème, raconter pour arriver à dessiner, schématiser, modéliser…)  - Des obstacles liés à la capacité d’interroger sa mémoire à long terme et plus particulièrement les “schèmes” de résolution et la capacité à activer des contrôles (il faut donc avoir rencontré tous les jours des problèmes, les avoir résolu….) </vt:lpstr>
      <vt:lpstr> RAPPELS  N-1 OBSTACLES POSSIBLES POUR LES ÉLÈVES</vt:lpstr>
      <vt:lpstr> RAPPELS  N-1 OBSTACLES POSSIBLES POUR LES ÉLÈVES</vt:lpstr>
      <vt:lpstr> RAPPELS  N-1 OBSTACLES POSSIBLES POUR LES ÉLÈVES</vt:lpstr>
      <vt:lpstr>Présentation PowerPoint</vt:lpstr>
      <vt:lpstr>Présentation PowerPoint</vt:lpstr>
      <vt:lpstr>Présentation PowerPoint</vt:lpstr>
      <vt:lpstr>RAPIDE RETOUR SUR LE CHALLENGE MATHÉMATIQUE</vt:lpstr>
      <vt:lpstr>LA DÉMARCHE D’ENSEIGNEMENT</vt:lpstr>
      <vt:lpstr>RAPPELS : LA TYPOLOGIE DE VERGNAUD</vt:lpstr>
      <vt:lpstr>RAPPELS : LA TYPOLOGIE DE VERGNAUD</vt:lpstr>
      <vt:lpstr>RAPPELS : LA TYPOLOGIE DE VERGNAUD</vt:lpstr>
      <vt:lpstr>CATÉGORISER LES PROBLÈMES</vt:lpstr>
      <vt:lpstr>MISE EN COMMUN </vt:lpstr>
      <vt:lpstr>Problèmes à résoudre</vt:lpstr>
      <vt:lpstr>Un exemple de problème de comparaison d’états :  Pendant les championnats du monde d’haltérophilie, l’équipe de Russie a soulevé au total 2 327 kg. L’équipe de Turquie a soulevé 137 kg de moins. Combien de kg l’équipe turque a-t-elle soulevé ?</vt:lpstr>
      <vt:lpstr>Un exemple de problème de comparaison d’états :  Pendant les championnats du monde d’haltérophilie, l’équipe de Russie a soulevé au total 2 327 kg. L’équipe de Turquie a soulevé 137 kg de moins. Combien de kg l’équipe turque a-t-elle soulevé ?</vt:lpstr>
      <vt:lpstr>Un autre exemple de problème de comparaison d’états :  Un VTT coûte 394 € au magasin A. Il est 58 € moins cher qu’au magasin B. Quel est le prix du VTT au magasin B ?</vt:lpstr>
      <vt:lpstr>Un autre exemple de problème de comparaison d’états :  Un VTT coûte 394 € au magasin A. Il est 58 € moins cher qu’au magasin B. Quel est le prix du VTT au magasin B ?</vt:lpstr>
      <vt:lpstr>Présentation PowerPoint</vt:lpstr>
      <vt:lpstr>DES SCHÉMATISATION POSSIBLES</vt:lpstr>
      <vt:lpstr>LES 4 SCHÉMATISATIONS ÉLÉMENTAIRES (SINGAPOUR)</vt:lpstr>
      <vt:lpstr>DES SCHÉMATISATION POSSIBLES : LES TENDANCES EN CHINE</vt:lpstr>
      <vt:lpstr>LES ENJEUX DE LA CATÉGORISATION (POUR L’ENSEIGNANT)</vt:lpstr>
      <vt:lpstr>LES ENJEUX DE LA CATÉGORISATION (POUR L’ENSEIGNANT)</vt:lpstr>
      <vt:lpstr>POINTS DE VIGILANCE  ET ANALYSE D’ÉNONCÉS </vt:lpstr>
      <vt:lpstr>POINTS DE VIGILANCE  ET ANALYSE D’ÉNONCÉS </vt:lpstr>
      <vt:lpstr>POINTS DE VIGILANCE  ET ANALYSE D’ÉNONCÉS </vt:lpstr>
      <vt:lpstr>POINTS DE VIGILANCE  ET ANALYSE D’ÉNONCÉS </vt:lpstr>
      <vt:lpstr>nécessité de travailler les catégories  et les sous catégories de problèmes qui sont plus résistantes. </vt:lpstr>
      <vt:lpstr>POINTS DE VIGILANCE  ET ANALYSE D’ÉNONCÉS </vt:lpstr>
      <vt:lpstr>POINTS DE VIGILANCE  ET ANALYSE D’ÉNONCÉS </vt:lpstr>
      <vt:lpstr>POINTS DE VIGILANCE  ET ANALYSE D’ÉNONCÉS </vt:lpstr>
      <vt:lpstr>POINTS DE VIGILANCE  ET ANALYSE D’ÉNONCÉS </vt:lpstr>
      <vt:lpstr>POINTS DE VIGILANCE  ET ANALYSE D’ÉNONCÉS </vt:lpstr>
      <vt:lpstr>     proposer des situations mathématiques  facilitatrices où l’énoncé s’apparie avec le concept mathématique tel qu’on l’introduit (habituellement, la multiplication correspond à une addition réitérée et, pour les nombres entiers, le résultat est supérieur au nombre en jeu).  proposer également des situations mathématiques à peu près identiques (nombres en jeu) où l’énoncé ne s’apparie avec le concept mathématique tel qu’on l’introduit habituellement.    </vt:lpstr>
      <vt:lpstr>Présentation PowerPoint</vt:lpstr>
      <vt:lpstr>Présentation PowerPoint</vt:lpstr>
      <vt:lpstr>Présentation PowerPoint</vt:lpstr>
      <vt:lpstr>Présentation PowerPoint</vt:lpstr>
      <vt:lpstr>Présentation PowerPoint</vt:lpstr>
      <vt:lpstr>Présentation PowerPoint</vt:lpstr>
      <vt:lpstr>Le repérage de « mots clés », des « indices ». Cette pratique éloigne de la compréhension effective des enjeux du problème. ex: Paul a 3 billes. Paul a 5 billes de moins que Pierre. Combien Pierre a-t-il de billes ?  Pierre a : 5+3=8</vt:lpstr>
      <vt:lpstr>Présentation PowerPoint</vt:lpstr>
      <vt:lpstr>Présentation PowerPoint</vt:lpstr>
      <vt:lpstr>➢DES PRATIQUES À RENFORCER </vt:lpstr>
      <vt:lpstr>➢DES PRATIQUES À RENFORCER </vt:lpstr>
      <vt:lpstr>➢DES PRATIQUES À RENFORCER </vt:lpstr>
      <vt:lpstr>Proposer plusieurs fois le même type de problème de la découverte à l’évaluation, puis changer de sous catégorie, de formulation.  Permettre à chaque élève d’être impliqué dans la résolution et de mener à terme la recherche (produire une solution).  Passer des écrits de la classe  vers l’écrit institutionnel (cahier de recherche et cahier des savoirs).  Repérer à quel endroit se situe l’obstacle pour l’élève (modéliser, calculer) pour cibler la rémédiation.  </vt:lpstr>
      <vt:lpstr>QUELQUES IDÉES D’ÉNONCÉS DE PROBLÈMES</vt:lpstr>
      <vt:lpstr>Présentation PowerPoint</vt:lpstr>
      <vt:lpstr>Présentation PowerPoint</vt:lpstr>
      <vt:lpstr>Présentation PowerPoint</vt:lpstr>
      <vt:lpstr>Présentation PowerPoint</vt:lpstr>
      <vt:lpstr>Présentation PowerPoint</vt:lpstr>
      <vt:lpstr>Présentation PowerPoint</vt:lpstr>
      <vt:lpstr>QUELQUES EXEMPLES DE PROGRAMMATION ( À FAIRE ÉVOLUER SELON LES REPÈRES DE PROGRESSIVITÉ )</vt:lpstr>
      <vt:lpstr>Programmation : points de vigilance  </vt:lpstr>
      <vt:lpstr>Présentation PowerPoint</vt:lpstr>
      <vt:lpstr>Présentation PowerPoint</vt:lpstr>
      <vt:lpstr>ORGANISATION DU MODULE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RÉSOLUTION DE PROBLÈMES</dc:title>
  <dc:creator>IEN</dc:creator>
  <cp:lastModifiedBy>IEN</cp:lastModifiedBy>
  <cp:revision>89</cp:revision>
  <cp:lastPrinted>2018-11-06T14:32:09Z</cp:lastPrinted>
  <dcterms:modified xsi:type="dcterms:W3CDTF">2018-11-07T07:04:29Z</dcterms:modified>
</cp:coreProperties>
</file>