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307" r:id="rId3"/>
    <p:sldId id="308" r:id="rId4"/>
    <p:sldId id="258" r:id="rId5"/>
    <p:sldId id="314" r:id="rId6"/>
    <p:sldId id="315" r:id="rId7"/>
    <p:sldId id="259" r:id="rId8"/>
    <p:sldId id="260" r:id="rId9"/>
    <p:sldId id="298" r:id="rId10"/>
    <p:sldId id="299" r:id="rId11"/>
    <p:sldId id="300" r:id="rId12"/>
    <p:sldId id="301" r:id="rId13"/>
    <p:sldId id="302" r:id="rId14"/>
    <p:sldId id="305" r:id="rId15"/>
    <p:sldId id="261" r:id="rId16"/>
    <p:sldId id="304" r:id="rId17"/>
    <p:sldId id="312"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303"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311" r:id="rId55"/>
    <p:sldId id="297" r:id="rId56"/>
    <p:sldId id="309" r:id="rId57"/>
    <p:sldId id="310" r:id="rId58"/>
    <p:sldId id="316" r:id="rId59"/>
    <p:sldId id="317" r:id="rId60"/>
    <p:sldId id="313" r:id="rId61"/>
  </p:sldIdLst>
  <p:sldSz cx="12192000" cy="6858000"/>
  <p:notesSz cx="6794500" cy="9982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p5MAPGYRRWo5seC8KAF1w==" hashData="1Rh8mLhXfzaLLOcHcY87KA9X49+bDyF98C8tamOsVZbteydzdVyXjdOEKHr1CrJ8vr/Wo/4Aam/uHhuoSPEA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7" autoAdjust="0"/>
    <p:restoredTop sz="85290" autoAdjust="0"/>
  </p:normalViewPr>
  <p:slideViewPr>
    <p:cSldViewPr snapToGrid="0">
      <p:cViewPr varScale="1">
        <p:scale>
          <a:sx n="93" d="100"/>
          <a:sy n="93"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E12E193E-0EEB-4EC9-A233-F2AB4FB0410C}" type="datetimeFigureOut">
              <a:rPr lang="fr-FR" smtClean="0"/>
              <a:t>02/10/2018</a:t>
            </a:fld>
            <a:endParaRPr lang="fr-FR"/>
          </a:p>
        </p:txBody>
      </p:sp>
      <p:sp>
        <p:nvSpPr>
          <p:cNvPr id="4" name="Espace réservé de l'image des diapositives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2773991A-3F1E-4E15-AA97-1888C7F33607}" type="slidenum">
              <a:rPr lang="fr-FR" smtClean="0"/>
              <a:t>‹N°›</a:t>
            </a:fld>
            <a:endParaRPr lang="fr-FR"/>
          </a:p>
        </p:txBody>
      </p:sp>
    </p:spTree>
    <p:extLst>
      <p:ext uri="{BB962C8B-B14F-4D97-AF65-F5344CB8AC3E}">
        <p14:creationId xmlns:p14="http://schemas.microsoft.com/office/powerpoint/2010/main" val="349990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Qu’en pensez-vous ?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1</a:t>
            </a:fld>
            <a:endParaRPr lang="fr-FR" dirty="0"/>
          </a:p>
        </p:txBody>
      </p:sp>
    </p:spTree>
    <p:extLst>
      <p:ext uri="{BB962C8B-B14F-4D97-AF65-F5344CB8AC3E}">
        <p14:creationId xmlns:p14="http://schemas.microsoft.com/office/powerpoint/2010/main" val="223835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Peut-être confusion avec 4X15= 60</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20</a:t>
            </a:fld>
            <a:endParaRPr lang="fr-FR" dirty="0"/>
          </a:p>
        </p:txBody>
      </p:sp>
    </p:spTree>
    <p:extLst>
      <p:ext uri="{BB962C8B-B14F-4D97-AF65-F5344CB8AC3E}">
        <p14:creationId xmlns:p14="http://schemas.microsoft.com/office/powerpoint/2010/main" val="244011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apparence, bien organisé</a:t>
            </a:r>
            <a:r>
              <a:rPr lang="fr-FR" baseline="0" dirty="0"/>
              <a:t> mais de l’incompréhension du fonctionnement du système décimal. </a:t>
            </a:r>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21</a:t>
            </a:fld>
            <a:endParaRPr lang="fr-FR" dirty="0"/>
          </a:p>
        </p:txBody>
      </p:sp>
    </p:spTree>
    <p:extLst>
      <p:ext uri="{BB962C8B-B14F-4D97-AF65-F5344CB8AC3E}">
        <p14:creationId xmlns:p14="http://schemas.microsoft.com/office/powerpoint/2010/main" val="137880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revient sur les intentions pédagogiques lors des séances</a:t>
            </a:r>
            <a:r>
              <a:rPr lang="fr-FR" baseline="0" dirty="0"/>
              <a:t>  tout au long de la démarche. </a:t>
            </a:r>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22</a:t>
            </a:fld>
            <a:endParaRPr lang="fr-FR" dirty="0"/>
          </a:p>
        </p:txBody>
      </p:sp>
    </p:spTree>
    <p:extLst>
      <p:ext uri="{BB962C8B-B14F-4D97-AF65-F5344CB8AC3E}">
        <p14:creationId xmlns:p14="http://schemas.microsoft.com/office/powerpoint/2010/main" val="410490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23</a:t>
            </a:fld>
            <a:endParaRPr lang="fr-FR" dirty="0"/>
          </a:p>
        </p:txBody>
      </p:sp>
    </p:spTree>
    <p:extLst>
      <p:ext uri="{BB962C8B-B14F-4D97-AF65-F5344CB8AC3E}">
        <p14:creationId xmlns:p14="http://schemas.microsoft.com/office/powerpoint/2010/main" val="62643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25</a:t>
            </a:fld>
            <a:endParaRPr lang="fr-FR" dirty="0"/>
          </a:p>
        </p:txBody>
      </p:sp>
    </p:spTree>
    <p:extLst>
      <p:ext uri="{BB962C8B-B14F-4D97-AF65-F5344CB8AC3E}">
        <p14:creationId xmlns:p14="http://schemas.microsoft.com/office/powerpoint/2010/main" val="102641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26</a:t>
            </a:fld>
            <a:endParaRPr lang="fr-FR" dirty="0"/>
          </a:p>
        </p:txBody>
      </p:sp>
    </p:spTree>
    <p:extLst>
      <p:ext uri="{BB962C8B-B14F-4D97-AF65-F5344CB8AC3E}">
        <p14:creationId xmlns:p14="http://schemas.microsoft.com/office/powerpoint/2010/main" val="54245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Pct val="114000"/>
              <a:buFont typeface="Wingdings" charset="2"/>
              <a:buNone/>
              <a:tabLst/>
              <a:defRPr/>
            </a:pPr>
            <a:endParaRPr lang="fr-FR" sz="2400"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27</a:t>
            </a:fld>
            <a:endParaRPr lang="fr-FR" dirty="0"/>
          </a:p>
        </p:txBody>
      </p:sp>
    </p:spTree>
    <p:extLst>
      <p:ext uri="{BB962C8B-B14F-4D97-AF65-F5344CB8AC3E}">
        <p14:creationId xmlns:p14="http://schemas.microsoft.com/office/powerpoint/2010/main" val="178581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28</a:t>
            </a:fld>
            <a:endParaRPr lang="fr-FR" dirty="0"/>
          </a:p>
        </p:txBody>
      </p:sp>
    </p:spTree>
    <p:extLst>
      <p:ext uri="{BB962C8B-B14F-4D97-AF65-F5344CB8AC3E}">
        <p14:creationId xmlns:p14="http://schemas.microsoft.com/office/powerpoint/2010/main" val="337184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29</a:t>
            </a:fld>
            <a:endParaRPr lang="fr-FR" dirty="0"/>
          </a:p>
        </p:txBody>
      </p:sp>
    </p:spTree>
    <p:extLst>
      <p:ext uri="{BB962C8B-B14F-4D97-AF65-F5344CB8AC3E}">
        <p14:creationId xmlns:p14="http://schemas.microsoft.com/office/powerpoint/2010/main" val="84086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None/>
            </a:pPr>
            <a:r>
              <a:rPr lang="fr-FR" dirty="0"/>
              <a:t>Travail</a:t>
            </a:r>
            <a:r>
              <a:rPr lang="fr-FR" baseline="0" dirty="0"/>
              <a:t> individuel.</a:t>
            </a:r>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30</a:t>
            </a:fld>
            <a:endParaRPr lang="fr-FR" dirty="0"/>
          </a:p>
        </p:txBody>
      </p:sp>
    </p:spTree>
    <p:extLst>
      <p:ext uri="{BB962C8B-B14F-4D97-AF65-F5344CB8AC3E}">
        <p14:creationId xmlns:p14="http://schemas.microsoft.com/office/powerpoint/2010/main" val="361881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3</a:t>
            </a:fld>
            <a:endParaRPr lang="fr-FR"/>
          </a:p>
        </p:txBody>
      </p:sp>
    </p:spTree>
    <p:extLst>
      <p:ext uri="{BB962C8B-B14F-4D97-AF65-F5344CB8AC3E}">
        <p14:creationId xmlns:p14="http://schemas.microsoft.com/office/powerpoint/2010/main" val="120444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31</a:t>
            </a:fld>
            <a:endParaRPr lang="fr-FR" dirty="0"/>
          </a:p>
        </p:txBody>
      </p:sp>
    </p:spTree>
    <p:extLst>
      <p:ext uri="{BB962C8B-B14F-4D97-AF65-F5344CB8AC3E}">
        <p14:creationId xmlns:p14="http://schemas.microsoft.com/office/powerpoint/2010/main" val="346592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32</a:t>
            </a:fld>
            <a:endParaRPr lang="fr-FR"/>
          </a:p>
        </p:txBody>
      </p:sp>
    </p:spTree>
    <p:extLst>
      <p:ext uri="{BB962C8B-B14F-4D97-AF65-F5344CB8AC3E}">
        <p14:creationId xmlns:p14="http://schemas.microsoft.com/office/powerpoint/2010/main" val="244221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36</a:t>
            </a:fld>
            <a:endParaRPr lang="fr-FR" dirty="0"/>
          </a:p>
        </p:txBody>
      </p:sp>
    </p:spTree>
    <p:extLst>
      <p:ext uri="{BB962C8B-B14F-4D97-AF65-F5344CB8AC3E}">
        <p14:creationId xmlns:p14="http://schemas.microsoft.com/office/powerpoint/2010/main" val="546664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s’appuyant sur des représentations de registres différents,</a:t>
            </a:r>
            <a:r>
              <a:rPr lang="fr-FR" baseline="0" dirty="0"/>
              <a:t> en organisant les traces.</a:t>
            </a:r>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37</a:t>
            </a:fld>
            <a:endParaRPr lang="fr-FR"/>
          </a:p>
        </p:txBody>
      </p:sp>
    </p:spTree>
    <p:extLst>
      <p:ext uri="{BB962C8B-B14F-4D97-AF65-F5344CB8AC3E}">
        <p14:creationId xmlns:p14="http://schemas.microsoft.com/office/powerpoint/2010/main" val="1501103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2618558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2144616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604964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98710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221452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330315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000" dirty="0">
                <a:latin typeface="+mn-lt"/>
                <a:cs typeface="Arial" panose="020B0604020202020204" pitchFamily="34" charset="0"/>
              </a:rPr>
              <a:t>A travers d’un QCM, </a:t>
            </a:r>
            <a:r>
              <a:rPr lang="fr-FR" sz="2000" baseline="0" dirty="0">
                <a:latin typeface="+mn-lt"/>
                <a:cs typeface="Arial" panose="020B0604020202020204" pitchFamily="34" charset="0"/>
              </a:rPr>
              <a:t> vous allez pouvoir faire le point sur vos connaissances sur le calcul mental, calcul en ligne en posé. 	Faire ressortir l’idée que le calcul en ligne est envisagé comme un calcul mental avec support écrit, pour soulager la mémoire de travail.</a:t>
            </a:r>
          </a:p>
          <a:p>
            <a:endParaRPr lang="fr-FR" sz="2000" baseline="0" dirty="0">
              <a:latin typeface="+mn-lt"/>
              <a:cs typeface="Arial" panose="020B0604020202020204" pitchFamily="34" charset="0"/>
            </a:endParaRPr>
          </a:p>
          <a:p>
            <a:r>
              <a:rPr lang="fr-FR" sz="2000" baseline="0" dirty="0">
                <a:latin typeface="+mn-lt"/>
                <a:cs typeface="Arial" panose="020B0604020202020204" pitchFamily="34" charset="0"/>
              </a:rPr>
              <a:t>	 « En calcul en ligne, les étapes écrites utiles pour l’élève peuvent, dans un premier temps, se présenter sous différentes formes : calculs séparés, arbres de calcul, écritures utilisant des mots ou des flèches, ou tout autre écrit qui accompagne la démarche de l’élève ; progressivement, en fin de cycle 3, ces étapes s’organisent pour devenir un calcul écrit en ligne. »</a:t>
            </a:r>
          </a:p>
          <a:p>
            <a:endParaRPr lang="fr-FR" sz="2000" dirty="0">
              <a:latin typeface="+mn-lt"/>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a:t>
            </a:fld>
            <a:endParaRPr lang="fr-FR" dirty="0"/>
          </a:p>
        </p:txBody>
      </p:sp>
    </p:spTree>
    <p:extLst>
      <p:ext uri="{BB962C8B-B14F-4D97-AF65-F5344CB8AC3E}">
        <p14:creationId xmlns:p14="http://schemas.microsoft.com/office/powerpoint/2010/main" val="349299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2774287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103678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49</a:t>
            </a:fld>
            <a:endParaRPr lang="fr-FR">
              <a:solidFill>
                <a:prstClr val="black"/>
              </a:solidFill>
            </a:endParaRPr>
          </a:p>
        </p:txBody>
      </p:sp>
    </p:spTree>
    <p:extLst>
      <p:ext uri="{BB962C8B-B14F-4D97-AF65-F5344CB8AC3E}">
        <p14:creationId xmlns:p14="http://schemas.microsoft.com/office/powerpoint/2010/main" val="289514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375" y="838200"/>
            <a:ext cx="7445375" cy="4189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solidFill>
                  <a:prstClr val="black"/>
                </a:solidFill>
              </a:rPr>
              <a:pPr/>
              <a:t>50</a:t>
            </a:fld>
            <a:endParaRPr lang="fr-FR">
              <a:solidFill>
                <a:prstClr val="black"/>
              </a:solidFill>
            </a:endParaRPr>
          </a:p>
        </p:txBody>
      </p:sp>
    </p:spTree>
    <p:extLst>
      <p:ext uri="{BB962C8B-B14F-4D97-AF65-F5344CB8AC3E}">
        <p14:creationId xmlns:p14="http://schemas.microsoft.com/office/powerpoint/2010/main" val="2091492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ts val="0"/>
              </a:spcBef>
            </a:pPr>
            <a:r>
              <a:rPr lang="fr-FR" dirty="0"/>
              <a:t>Qu’en est il de l’enseignement des procédures  ? </a:t>
            </a:r>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51</a:t>
            </a:fld>
            <a:endParaRPr lang="fr-FR"/>
          </a:p>
        </p:txBody>
      </p:sp>
    </p:spTree>
    <p:extLst>
      <p:ext uri="{BB962C8B-B14F-4D97-AF65-F5344CB8AC3E}">
        <p14:creationId xmlns:p14="http://schemas.microsoft.com/office/powerpoint/2010/main" val="270063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Absence de la dénomination calcul en ligne</a:t>
            </a:r>
          </a:p>
          <a:p>
            <a:r>
              <a:rPr lang="fr-FR" dirty="0"/>
              <a:t>Enseignement de procédures spécifiques ? </a:t>
            </a:r>
          </a:p>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52</a:t>
            </a:fld>
            <a:endParaRPr lang="fr-FR"/>
          </a:p>
        </p:txBody>
      </p:sp>
    </p:spTree>
    <p:extLst>
      <p:ext uri="{BB962C8B-B14F-4D97-AF65-F5344CB8AC3E}">
        <p14:creationId xmlns:p14="http://schemas.microsoft.com/office/powerpoint/2010/main" val="324190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4 séances spécifique en P1</a:t>
            </a:r>
            <a:r>
              <a:rPr lang="fr-FR" baseline="0" dirty="0"/>
              <a:t> et une banque d’exercices en p1</a:t>
            </a:r>
          </a:p>
          <a:p>
            <a:r>
              <a:rPr lang="fr-FR" baseline="0" dirty="0"/>
              <a:t>2 séances spécifique en P2</a:t>
            </a:r>
          </a:p>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53</a:t>
            </a:fld>
            <a:endParaRPr lang="fr-FR"/>
          </a:p>
        </p:txBody>
      </p:sp>
    </p:spTree>
    <p:extLst>
      <p:ext uri="{BB962C8B-B14F-4D97-AF65-F5344CB8AC3E}">
        <p14:creationId xmlns:p14="http://schemas.microsoft.com/office/powerpoint/2010/main" val="3857314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est difficile à travers le sommaire de vérifier si oui ou ce qui est proposé va permettre d’atteindre les objectifs assignés. </a:t>
            </a:r>
          </a:p>
          <a:p>
            <a:r>
              <a:rPr lang="fr-FR" dirty="0"/>
              <a:t>1 séance spécifique en P3</a:t>
            </a:r>
          </a:p>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54</a:t>
            </a:fld>
            <a:endParaRPr lang="fr-FR"/>
          </a:p>
        </p:txBody>
      </p:sp>
    </p:spTree>
    <p:extLst>
      <p:ext uri="{BB962C8B-B14F-4D97-AF65-F5344CB8AC3E}">
        <p14:creationId xmlns:p14="http://schemas.microsoft.com/office/powerpoint/2010/main" val="847518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56</a:t>
            </a:fld>
            <a:endParaRPr lang="fr-FR">
              <a:solidFill>
                <a:prstClr val="black"/>
              </a:solidFill>
            </a:endParaRPr>
          </a:p>
        </p:txBody>
      </p:sp>
    </p:spTree>
    <p:extLst>
      <p:ext uri="{BB962C8B-B14F-4D97-AF65-F5344CB8AC3E}">
        <p14:creationId xmlns:p14="http://schemas.microsoft.com/office/powerpoint/2010/main" val="130567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57</a:t>
            </a:fld>
            <a:endParaRPr lang="fr-FR"/>
          </a:p>
        </p:txBody>
      </p:sp>
    </p:spTree>
    <p:extLst>
      <p:ext uri="{BB962C8B-B14F-4D97-AF65-F5344CB8AC3E}">
        <p14:creationId xmlns:p14="http://schemas.microsoft.com/office/powerpoint/2010/main" val="32738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Attention ce n’est attendu qu’en fin de cycle III (règles du cycle III). </a:t>
            </a:r>
          </a:p>
          <a:p>
            <a:r>
              <a:rPr lang="fr-FR" dirty="0"/>
              <a:t>L’usage des parenthèses dès le CM1 mais pour faire apparaître l’ordre des calculs (côté enseignant)!</a:t>
            </a:r>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8</a:t>
            </a:fld>
            <a:endParaRPr lang="fr-FR"/>
          </a:p>
        </p:txBody>
      </p:sp>
    </p:spTree>
    <p:extLst>
      <p:ext uri="{BB962C8B-B14F-4D97-AF65-F5344CB8AC3E}">
        <p14:creationId xmlns:p14="http://schemas.microsoft.com/office/powerpoint/2010/main" val="1058934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58</a:t>
            </a:fld>
            <a:endParaRPr lang="fr-FR"/>
          </a:p>
        </p:txBody>
      </p:sp>
    </p:spTree>
    <p:extLst>
      <p:ext uri="{BB962C8B-B14F-4D97-AF65-F5344CB8AC3E}">
        <p14:creationId xmlns:p14="http://schemas.microsoft.com/office/powerpoint/2010/main" val="3650269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59</a:t>
            </a:fld>
            <a:endParaRPr lang="fr-FR"/>
          </a:p>
        </p:txBody>
      </p:sp>
    </p:spTree>
    <p:extLst>
      <p:ext uri="{BB962C8B-B14F-4D97-AF65-F5344CB8AC3E}">
        <p14:creationId xmlns:p14="http://schemas.microsoft.com/office/powerpoint/2010/main" val="99518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Calcul mental</a:t>
            </a:r>
          </a:p>
          <a:p>
            <a:r>
              <a:rPr lang="fr-FR" dirty="0"/>
              <a:t>Calcul en ligne</a:t>
            </a:r>
          </a:p>
          <a:p>
            <a:r>
              <a:rPr lang="fr-FR" dirty="0"/>
              <a:t>Calcul posé </a:t>
            </a:r>
          </a:p>
          <a:p>
            <a:r>
              <a:rPr lang="fr-FR" dirty="0"/>
              <a:t>Calcul</a:t>
            </a:r>
            <a:r>
              <a:rPr lang="fr-FR" baseline="0" dirty="0"/>
              <a:t> instrumenté</a:t>
            </a:r>
          </a:p>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9</a:t>
            </a:fld>
            <a:endParaRPr lang="fr-FR"/>
          </a:p>
        </p:txBody>
      </p:sp>
    </p:spTree>
    <p:extLst>
      <p:ext uri="{BB962C8B-B14F-4D97-AF65-F5344CB8AC3E}">
        <p14:creationId xmlns:p14="http://schemas.microsoft.com/office/powerpoint/2010/main" val="157760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11</a:t>
            </a:fld>
            <a:endParaRPr lang="fr-FR"/>
          </a:p>
        </p:txBody>
      </p:sp>
    </p:spTree>
    <p:extLst>
      <p:ext uri="{BB962C8B-B14F-4D97-AF65-F5344CB8AC3E}">
        <p14:creationId xmlns:p14="http://schemas.microsoft.com/office/powerpoint/2010/main" val="50543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16</a:t>
            </a:fld>
            <a:endParaRPr lang="fr-FR"/>
          </a:p>
        </p:txBody>
      </p:sp>
    </p:spTree>
    <p:extLst>
      <p:ext uri="{BB962C8B-B14F-4D97-AF65-F5344CB8AC3E}">
        <p14:creationId xmlns:p14="http://schemas.microsoft.com/office/powerpoint/2010/main" val="3492375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4X 25 est un fait numérique à faire mémoriser 2x25 = 25 / 4x25=2x2x25=100</a:t>
            </a:r>
            <a:r>
              <a:rPr lang="fr-FR" baseline="0" dirty="0"/>
              <a:t> </a:t>
            </a:r>
          </a:p>
          <a:p>
            <a:r>
              <a:rPr lang="fr-FR" baseline="0" dirty="0"/>
              <a:t>Il faut également apprendre aux élèves à utiliser les résultats précédents</a:t>
            </a:r>
          </a:p>
          <a:p>
            <a:r>
              <a:rPr lang="fr-FR" baseline="0" dirty="0"/>
              <a:t>Ainsi   8x25 c’est </a:t>
            </a:r>
            <a:r>
              <a:rPr lang="fr-FR" b="1" baseline="0" dirty="0"/>
              <a:t>2X 4</a:t>
            </a:r>
            <a:r>
              <a:rPr lang="fr-FR" b="0" baseline="0" dirty="0"/>
              <a:t>X25 </a:t>
            </a:r>
            <a:r>
              <a:rPr lang="fr-FR" baseline="0" dirty="0"/>
              <a:t>donc 2X 100 = 200</a:t>
            </a:r>
          </a:p>
          <a:p>
            <a:r>
              <a:rPr lang="fr-FR" baseline="0" dirty="0"/>
              <a:t>Ainsi 24x25 c’est </a:t>
            </a:r>
            <a:r>
              <a:rPr lang="fr-FR" b="1" baseline="0" dirty="0">
                <a:solidFill>
                  <a:srgbClr val="FF0000"/>
                </a:solidFill>
              </a:rPr>
              <a:t>3X 8</a:t>
            </a:r>
            <a:r>
              <a:rPr lang="fr-FR" baseline="0" dirty="0"/>
              <a:t>X25 donc 3X 200 = 600</a:t>
            </a:r>
          </a:p>
          <a:p>
            <a:r>
              <a:rPr lang="fr-FR" baseline="0" dirty="0"/>
              <a:t>Ainsi 32x25 c’est </a:t>
            </a:r>
            <a:r>
              <a:rPr lang="fr-FR" b="1" baseline="0" dirty="0"/>
              <a:t>4X 8</a:t>
            </a:r>
            <a:r>
              <a:rPr lang="fr-FR" baseline="0" dirty="0"/>
              <a:t>X25 donc 4X 200 = 800</a:t>
            </a:r>
          </a:p>
          <a:p>
            <a:r>
              <a:rPr lang="fr-FR" b="1" baseline="0" dirty="0"/>
              <a:t>C’est ce que Denis </a:t>
            </a:r>
            <a:r>
              <a:rPr lang="fr-FR" b="1" baseline="0" dirty="0" err="1"/>
              <a:t>Butlen</a:t>
            </a:r>
            <a:r>
              <a:rPr lang="fr-FR" b="1" baseline="0" dirty="0"/>
              <a:t> appelle le paradoxe de l’automatisme.  </a:t>
            </a:r>
            <a:r>
              <a:rPr lang="fr-FR" baseline="0" dirty="0"/>
              <a:t>C’est-à-dire un défaut d’adaptation du à l’installation de procédures automatisées et un défaut de performances du à un manque de procédures de calcul automatisé. Tout se passe comme si les techniques sûres (posées) ou faisant appel à des décompositions canoniques se font au détriment des autres qui nécessitent la prise en compte rapide des propriétés  particulières des nombres qui interviennent dans le calcul.  (Trop peu d’automatisme (au sens procédures automatisées) entraîne et renforce l’automatisme (au sens comportement automatisé)!</a:t>
            </a:r>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18</a:t>
            </a:fld>
            <a:endParaRPr lang="fr-FR"/>
          </a:p>
        </p:txBody>
      </p:sp>
    </p:spTree>
    <p:extLst>
      <p:ext uri="{BB962C8B-B14F-4D97-AF65-F5344CB8AC3E}">
        <p14:creationId xmlns:p14="http://schemas.microsoft.com/office/powerpoint/2010/main" val="256489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Ici utilise la décomposition 32 = 30+2= 10+10+10+2</a:t>
            </a:r>
          </a:p>
          <a:p>
            <a:r>
              <a:rPr lang="fr-FR" dirty="0"/>
              <a:t>Ne revient pas sur ses calculs (véracité du</a:t>
            </a:r>
            <a:r>
              <a:rPr lang="fr-FR" baseline="0" dirty="0"/>
              <a:t> résulta?)</a:t>
            </a:r>
            <a:endParaRPr lang="fr-FR" dirty="0"/>
          </a:p>
        </p:txBody>
      </p:sp>
      <p:sp>
        <p:nvSpPr>
          <p:cNvPr id="4" name="Espace réservé du numéro de diapositive 3"/>
          <p:cNvSpPr>
            <a:spLocks noGrp="1"/>
          </p:cNvSpPr>
          <p:nvPr>
            <p:ph type="sldNum" sz="quarter" idx="10"/>
          </p:nvPr>
        </p:nvSpPr>
        <p:spPr/>
        <p:txBody>
          <a:bodyPr/>
          <a:lstStyle/>
          <a:p>
            <a:fld id="{2773991A-3F1E-4E15-AA97-1888C7F33607}" type="slidenum">
              <a:rPr lang="fr-FR" smtClean="0"/>
              <a:t>19</a:t>
            </a:fld>
            <a:endParaRPr lang="fr-FR"/>
          </a:p>
        </p:txBody>
      </p:sp>
    </p:spTree>
    <p:extLst>
      <p:ext uri="{BB962C8B-B14F-4D97-AF65-F5344CB8AC3E}">
        <p14:creationId xmlns:p14="http://schemas.microsoft.com/office/powerpoint/2010/main" val="3863698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9B7E01B-1045-4D3C-8674-7B06DA4CCB6A}" type="datetimeFigureOut">
              <a:rPr lang="fr-FR" smtClean="0"/>
              <a:t>02/10/2018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109339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76787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95510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671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214548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9B7E01B-1045-4D3C-8674-7B06DA4CCB6A}" type="datetimeFigureOut">
              <a:rPr lang="fr-FR" smtClean="0"/>
              <a:t>02/10/2018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94665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9B7E01B-1045-4D3C-8674-7B06DA4CCB6A}" type="datetimeFigureOut">
              <a:rPr lang="fr-FR" smtClean="0"/>
              <a:t>02/10/2018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330635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B7E01B-1045-4D3C-8674-7B06DA4CCB6A}" type="datetimeFigureOut">
              <a:rPr lang="fr-FR" smtClean="0"/>
              <a:t>02/10/2018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11501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B7E01B-1045-4D3C-8674-7B06DA4CCB6A}" type="datetimeFigureOut">
              <a:rPr lang="fr-FR" smtClean="0"/>
              <a:t>02/10/2018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87742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B7E01B-1045-4D3C-8674-7B06DA4CCB6A}" type="datetimeFigureOut">
              <a:rPr lang="fr-FR" smtClean="0"/>
              <a:t>02/10/2018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218509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9B7E01B-1045-4D3C-8674-7B06DA4CCB6A}" type="datetimeFigureOut">
              <a:rPr lang="fr-FR" smtClean="0"/>
              <a:t>02/10/2018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171725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61074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9B7E01B-1045-4D3C-8674-7B06DA4CCB6A}" type="datetimeFigureOut">
              <a:rPr lang="fr-FR" smtClean="0"/>
              <a:t>02/10/2018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262623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9B7E01B-1045-4D3C-8674-7B06DA4CCB6A}" type="datetimeFigureOut">
              <a:rPr lang="fr-FR" smtClean="0"/>
              <a:t>02/10/2018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04592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9B7E01B-1045-4D3C-8674-7B06DA4CCB6A}" type="datetimeFigureOut">
              <a:rPr lang="fr-FR" smtClean="0"/>
              <a:t>02/10/2018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67954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353634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9B7E01B-1045-4D3C-8674-7B06DA4CCB6A}" type="datetimeFigureOut">
              <a:rPr lang="fr-FR" smtClean="0"/>
              <a:t>02/10/2018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FB7DD0-DE12-4480-81BB-27114F6777DA}" type="slidenum">
              <a:rPr lang="fr-FR" smtClean="0"/>
              <a:t>‹N°›</a:t>
            </a:fld>
            <a:endParaRPr lang="fr-FR"/>
          </a:p>
        </p:txBody>
      </p:sp>
    </p:spTree>
    <p:extLst>
      <p:ext uri="{BB962C8B-B14F-4D97-AF65-F5344CB8AC3E}">
        <p14:creationId xmlns:p14="http://schemas.microsoft.com/office/powerpoint/2010/main" val="140287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9B7E01B-1045-4D3C-8674-7B06DA4CCB6A}" type="datetimeFigureOut">
              <a:rPr lang="fr-FR" smtClean="0"/>
              <a:t>02/10/2018</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6FB7DD0-DE12-4480-81BB-27114F6777DA}" type="slidenum">
              <a:rPr lang="fr-FR" smtClean="0"/>
              <a:t>‹N°›</a:t>
            </a:fld>
            <a:endParaRPr lang="fr-FR"/>
          </a:p>
        </p:txBody>
      </p:sp>
    </p:spTree>
    <p:extLst>
      <p:ext uri="{BB962C8B-B14F-4D97-AF65-F5344CB8AC3E}">
        <p14:creationId xmlns:p14="http://schemas.microsoft.com/office/powerpoint/2010/main" val="2324072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nesco.fr/fr/numeration/bilan-des-acqui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Trois%20s&#233;ances%20de%20calcul%20mental%20CM2.mp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animation%20mars%20CM1%20CM2%20le%20calcul/De%20quoi%20parle-t-on%20%20.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Aide%20&#224;%20la%20%20programmation%20du%20calcul%20au%20cycle%203/Calcul%20au%20cycle%203%20(new)/0-%20Une%20programmation%20reli&#233;e%20aux%20objectifsC3.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evue.sesamath.net/spip.Php?Article1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apmep.fr/" TargetMode="External"/><Relationship Id="rId4" Type="http://schemas.openxmlformats.org/officeDocument/2006/relationships/hyperlink" Target="http://revue.sesamath.net/spip.php?article819"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ac-strasbourg.fr/fileadmin/pedagogie/mathematiques/college/ressources/calculmental-bourdenet.Pdf" TargetMode="External"/><Relationship Id="rId3" Type="http://schemas.openxmlformats.org/officeDocument/2006/relationships/hyperlink" Target="https://rfp.revues.org/1315" TargetMode="External"/><Relationship Id="rId7" Type="http://schemas.openxmlformats.org/officeDocument/2006/relationships/hyperlink" Target="https://www.cartablefantastique.fr/outils-pour-compenser/calcule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attrape-nombres.com/an/home.php" TargetMode="External"/><Relationship Id="rId5" Type="http://schemas.openxmlformats.org/officeDocument/2006/relationships/hyperlink" Target="http://www.lacourseauxnombres.com/nr/home.Php" TargetMode="External"/><Relationship Id="rId4" Type="http://schemas.openxmlformats.org/officeDocument/2006/relationships/hyperlink" Target="http://www.univ-irem.fr/" TargetMode="External"/><Relationship Id="rId9" Type="http://schemas.openxmlformats.org/officeDocument/2006/relationships/hyperlink" Target="http://www.circ-ien-wittelsheim.ac-strasbourg.fr/?p=291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reseau-canope.fr/lesfondamentaux/discipline/mathematiques/operations/multiplication-de-nombres-decimaux/multiplier-un-decimal-par-10-100-1000.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Recommandations%20du%20CNESCO.docx" TargetMode="External"/><Relationship Id="rId2" Type="http://schemas.openxmlformats.org/officeDocument/2006/relationships/hyperlink" Target="RA16_C2C3_MATH_math_calc_c2c3_N.D_609281.pdf" TargetMode="External"/><Relationship Id="rId1" Type="http://schemas.openxmlformats.org/officeDocument/2006/relationships/slideLayout" Target="../slideLayouts/slideLayout2.xml"/><Relationship Id="rId4" Type="http://schemas.openxmlformats.org/officeDocument/2006/relationships/hyperlink" Target="Calculer%20avec%20des%20nombres%20entiers%20et%20des%20nombres%20d&#233;cimaux.doc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69818" y="5081451"/>
            <a:ext cx="9444446" cy="1341725"/>
          </a:xfrm>
        </p:spPr>
        <p:txBody>
          <a:bodyPr>
            <a:normAutofit/>
          </a:bodyPr>
          <a:lstStyle/>
          <a:p>
            <a:pPr algn="l"/>
            <a:r>
              <a:rPr lang="fr-FR" sz="4400" b="1" dirty="0">
                <a:latin typeface="Calibri" charset="0"/>
                <a:ea typeface="Calibri" charset="0"/>
                <a:cs typeface="Calibri" charset="0"/>
              </a:rPr>
              <a:t>ATELIER calcul (MENTAL et en ligne)</a:t>
            </a:r>
            <a:br>
              <a:rPr lang="fr-FR" sz="4400" b="1" dirty="0">
                <a:latin typeface="Calibri" charset="0"/>
                <a:ea typeface="Calibri" charset="0"/>
                <a:cs typeface="Calibri" charset="0"/>
              </a:rPr>
            </a:br>
            <a:r>
              <a:rPr lang="fr-FR" sz="4400" b="1" dirty="0">
                <a:latin typeface="Calibri" charset="0"/>
                <a:ea typeface="Calibri" charset="0"/>
                <a:cs typeface="Calibri" charset="0"/>
              </a:rPr>
              <a:t>                            AU CYCLE 3 </a:t>
            </a:r>
          </a:p>
        </p:txBody>
      </p:sp>
      <p:pic>
        <p:nvPicPr>
          <p:cNvPr id="4" name="Image 3"/>
          <p:cNvPicPr/>
          <p:nvPr/>
        </p:nvPicPr>
        <p:blipFill rotWithShape="1">
          <a:blip r:embed="rId3"/>
          <a:srcRect l="3034" t="1329" r="8430" b="5343"/>
          <a:stretch/>
        </p:blipFill>
        <p:spPr bwMode="auto">
          <a:xfrm rot="10800000">
            <a:off x="283857" y="278412"/>
            <a:ext cx="5467238" cy="4498124"/>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171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352698" y="968354"/>
            <a:ext cx="11482252" cy="5763371"/>
          </a:xfrm>
          <a:prstGeom prst="rect">
            <a:avLst/>
          </a:prstGeom>
        </p:spPr>
      </p:pic>
      <p:sp>
        <p:nvSpPr>
          <p:cNvPr id="5" name="Titre 1"/>
          <p:cNvSpPr>
            <a:spLocks noGrp="1"/>
          </p:cNvSpPr>
          <p:nvPr>
            <p:ph type="title"/>
          </p:nvPr>
        </p:nvSpPr>
        <p:spPr>
          <a:xfrm>
            <a:off x="914400" y="147638"/>
            <a:ext cx="10363200" cy="649287"/>
          </a:xfrm>
        </p:spPr>
        <p:txBody>
          <a:bodyPr>
            <a:normAutofit fontScale="90000"/>
          </a:bodyPr>
          <a:lstStyle/>
          <a:p>
            <a:r>
              <a:rPr lang="fr-FR" dirty="0"/>
              <a:t>Que nous disent les documents d’accompagnement? </a:t>
            </a:r>
          </a:p>
        </p:txBody>
      </p:sp>
    </p:spTree>
    <p:extLst>
      <p:ext uri="{BB962C8B-B14F-4D97-AF65-F5344CB8AC3E}">
        <p14:creationId xmlns:p14="http://schemas.microsoft.com/office/powerpoint/2010/main" val="35913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3"/>
          <a:stretch>
            <a:fillRect/>
          </a:stretch>
        </p:blipFill>
        <p:spPr>
          <a:xfrm>
            <a:off x="224246" y="1136469"/>
            <a:ext cx="11743508" cy="5721531"/>
          </a:xfrm>
          <a:prstGeom prst="rect">
            <a:avLst/>
          </a:prstGeom>
        </p:spPr>
      </p:pic>
      <p:sp>
        <p:nvSpPr>
          <p:cNvPr id="5" name="Titre 1"/>
          <p:cNvSpPr>
            <a:spLocks noGrp="1"/>
          </p:cNvSpPr>
          <p:nvPr>
            <p:ph type="title"/>
          </p:nvPr>
        </p:nvSpPr>
        <p:spPr>
          <a:xfrm>
            <a:off x="769938" y="174625"/>
            <a:ext cx="10364787" cy="727075"/>
          </a:xfrm>
        </p:spPr>
        <p:txBody>
          <a:bodyPr>
            <a:normAutofit fontScale="90000"/>
          </a:bodyPr>
          <a:lstStyle/>
          <a:p>
            <a:r>
              <a:rPr lang="fr-FR" dirty="0"/>
              <a:t>Que nous disent les documents d’accompagnement? </a:t>
            </a:r>
          </a:p>
        </p:txBody>
      </p:sp>
    </p:spTree>
    <p:extLst>
      <p:ext uri="{BB962C8B-B14F-4D97-AF65-F5344CB8AC3E}">
        <p14:creationId xmlns:p14="http://schemas.microsoft.com/office/powerpoint/2010/main" val="225431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0" y="587830"/>
            <a:ext cx="11768161" cy="5982787"/>
          </a:xfrm>
          <a:prstGeom prst="rect">
            <a:avLst/>
          </a:prstGeom>
        </p:spPr>
      </p:pic>
      <p:sp>
        <p:nvSpPr>
          <p:cNvPr id="5" name="Titre 1"/>
          <p:cNvSpPr>
            <a:spLocks noGrp="1"/>
          </p:cNvSpPr>
          <p:nvPr>
            <p:ph type="title"/>
          </p:nvPr>
        </p:nvSpPr>
        <p:spPr>
          <a:xfrm>
            <a:off x="914400" y="147638"/>
            <a:ext cx="10363200" cy="649287"/>
          </a:xfrm>
        </p:spPr>
        <p:txBody>
          <a:bodyPr>
            <a:normAutofit fontScale="90000"/>
          </a:bodyPr>
          <a:lstStyle/>
          <a:p>
            <a:r>
              <a:rPr lang="fr-FR" dirty="0"/>
              <a:t>Que nous disent les documents d’accompagnement? </a:t>
            </a:r>
          </a:p>
        </p:txBody>
      </p:sp>
    </p:spTree>
    <p:extLst>
      <p:ext uri="{BB962C8B-B14F-4D97-AF65-F5344CB8AC3E}">
        <p14:creationId xmlns:p14="http://schemas.microsoft.com/office/powerpoint/2010/main" val="427009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156753" y="1596874"/>
            <a:ext cx="11704320" cy="2372261"/>
          </a:xfrm>
          <a:prstGeom prst="rect">
            <a:avLst/>
          </a:prstGeom>
        </p:spPr>
      </p:pic>
      <p:cxnSp>
        <p:nvCxnSpPr>
          <p:cNvPr id="5" name="Connecteur droit 4"/>
          <p:cNvCxnSpPr/>
          <p:nvPr/>
        </p:nvCxnSpPr>
        <p:spPr>
          <a:xfrm flipV="1">
            <a:off x="568411" y="1915297"/>
            <a:ext cx="6932140" cy="37071"/>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Connecteur droit 6"/>
          <p:cNvCxnSpPr/>
          <p:nvPr/>
        </p:nvCxnSpPr>
        <p:spPr>
          <a:xfrm flipV="1">
            <a:off x="3262184" y="2224216"/>
            <a:ext cx="7500551" cy="12357"/>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Connecteur droit 8"/>
          <p:cNvCxnSpPr/>
          <p:nvPr/>
        </p:nvCxnSpPr>
        <p:spPr>
          <a:xfrm flipV="1">
            <a:off x="568411" y="2508422"/>
            <a:ext cx="8130746" cy="49427"/>
          </a:xfrm>
          <a:prstGeom prst="line">
            <a:avLst/>
          </a:prstGeom>
        </p:spPr>
        <p:style>
          <a:lnRef idx="3">
            <a:schemeClr val="accent5"/>
          </a:lnRef>
          <a:fillRef idx="0">
            <a:schemeClr val="accent5"/>
          </a:fillRef>
          <a:effectRef idx="2">
            <a:schemeClr val="accent5"/>
          </a:effectRef>
          <a:fontRef idx="minor">
            <a:schemeClr val="tx1"/>
          </a:fontRef>
        </p:style>
      </p:cxnSp>
      <p:sp>
        <p:nvSpPr>
          <p:cNvPr id="10" name="Titre 1"/>
          <p:cNvSpPr>
            <a:spLocks noGrp="1"/>
          </p:cNvSpPr>
          <p:nvPr>
            <p:ph type="title"/>
          </p:nvPr>
        </p:nvSpPr>
        <p:spPr>
          <a:xfrm>
            <a:off x="917575" y="227013"/>
            <a:ext cx="10364788" cy="779462"/>
          </a:xfrm>
        </p:spPr>
        <p:txBody>
          <a:bodyPr>
            <a:normAutofit fontScale="90000"/>
          </a:bodyPr>
          <a:lstStyle/>
          <a:p>
            <a:r>
              <a:rPr lang="fr-FR" dirty="0"/>
              <a:t>Que nous disent les documents d’accompagnement? </a:t>
            </a:r>
          </a:p>
        </p:txBody>
      </p:sp>
    </p:spTree>
    <p:extLst>
      <p:ext uri="{BB962C8B-B14F-4D97-AF65-F5344CB8AC3E}">
        <p14:creationId xmlns:p14="http://schemas.microsoft.com/office/powerpoint/2010/main" val="327919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082" y="0"/>
            <a:ext cx="10364451" cy="629515"/>
          </a:xfrm>
        </p:spPr>
        <p:txBody>
          <a:bodyPr/>
          <a:lstStyle/>
          <a:p>
            <a:r>
              <a:rPr lang="fr-FR" dirty="0"/>
              <a:t>Les recommandations du </a:t>
            </a:r>
            <a:r>
              <a:rPr lang="fr-FR" dirty="0" err="1"/>
              <a:t>cnesco</a:t>
            </a:r>
            <a:endParaRPr lang="fr-FR" dirty="0"/>
          </a:p>
        </p:txBody>
      </p:sp>
      <p:sp>
        <p:nvSpPr>
          <p:cNvPr id="3" name="Espace réservé du contenu 2"/>
          <p:cNvSpPr>
            <a:spLocks noGrp="1"/>
          </p:cNvSpPr>
          <p:nvPr>
            <p:ph sz="quarter" idx="13"/>
          </p:nvPr>
        </p:nvSpPr>
        <p:spPr>
          <a:xfrm>
            <a:off x="300446" y="629515"/>
            <a:ext cx="11710322" cy="5931923"/>
          </a:xfrm>
        </p:spPr>
        <p:txBody>
          <a:bodyPr>
            <a:normAutofit fontScale="25000" lnSpcReduction="20000"/>
          </a:bodyPr>
          <a:lstStyle/>
          <a:p>
            <a:r>
              <a:rPr lang="fr-FR" dirty="0"/>
              <a:t> </a:t>
            </a:r>
          </a:p>
          <a:p>
            <a:r>
              <a:rPr lang="fr-FR" sz="5600" cap="none" dirty="0">
                <a:latin typeface="Arial" panose="020B0604020202020204" pitchFamily="34" charset="0"/>
                <a:cs typeface="Arial" panose="020B0604020202020204" pitchFamily="34" charset="0"/>
              </a:rPr>
              <a:t>R14 : bien qu’il existe des outils informatiques de calcul très performants, le calcul mental et le calcul posé doivent continuer à occuper une place importante dans l’enseignement des mathématiques. </a:t>
            </a:r>
          </a:p>
          <a:p>
            <a:pPr marL="0" indent="0">
              <a:buNone/>
            </a:pPr>
            <a:endParaRPr lang="fr-FR" sz="5600" cap="none" dirty="0">
              <a:latin typeface="Arial" panose="020B0604020202020204" pitchFamily="34" charset="0"/>
              <a:cs typeface="Arial" panose="020B0604020202020204" pitchFamily="34" charset="0"/>
            </a:endParaRPr>
          </a:p>
          <a:p>
            <a:r>
              <a:rPr lang="fr-FR" sz="5600" cap="none" dirty="0">
                <a:latin typeface="Arial" panose="020B0604020202020204" pitchFamily="34" charset="0"/>
                <a:cs typeface="Arial" panose="020B0604020202020204" pitchFamily="34" charset="0"/>
              </a:rPr>
              <a:t>R15 : l’enseignement du calcul avec les nombres entiers et décimaux devrait associer l’apprentissage  des techniques opératoires à celui du sens des opérations</a:t>
            </a:r>
            <a:r>
              <a:rPr lang="fr-FR" sz="5600" cap="none" dirty="0">
                <a:solidFill>
                  <a:srgbClr val="FF0000"/>
                </a:solidFill>
                <a:latin typeface="Arial" panose="020B0604020202020204" pitchFamily="34" charset="0"/>
                <a:cs typeface="Arial" panose="020B0604020202020204" pitchFamily="34" charset="0"/>
              </a:rPr>
              <a:t>. Il est important de développer l’intelligence du calcul en lien avec une compréhension profonde de la notion de nombre</a:t>
            </a:r>
            <a:r>
              <a:rPr lang="fr-FR" sz="5600" cap="none" dirty="0">
                <a:latin typeface="Arial" panose="020B0604020202020204" pitchFamily="34" charset="0"/>
                <a:cs typeface="Arial" panose="020B0604020202020204" pitchFamily="34" charset="0"/>
              </a:rPr>
              <a:t>.</a:t>
            </a:r>
          </a:p>
          <a:p>
            <a:pPr marL="0" indent="0">
              <a:buNone/>
            </a:pPr>
            <a:endParaRPr lang="fr-FR" sz="5600" cap="none" dirty="0">
              <a:latin typeface="Arial" panose="020B0604020202020204" pitchFamily="34" charset="0"/>
              <a:cs typeface="Arial" panose="020B0604020202020204" pitchFamily="34" charset="0"/>
            </a:endParaRPr>
          </a:p>
          <a:p>
            <a:r>
              <a:rPr lang="fr-FR" sz="5600" cap="none" dirty="0">
                <a:latin typeface="Arial" panose="020B0604020202020204" pitchFamily="34" charset="0"/>
                <a:cs typeface="Arial" panose="020B0604020202020204" pitchFamily="34" charset="0"/>
              </a:rPr>
              <a:t>R16 : </a:t>
            </a:r>
            <a:r>
              <a:rPr lang="fr-FR" sz="5600" cap="none" dirty="0">
                <a:solidFill>
                  <a:srgbClr val="FF0000"/>
                </a:solidFill>
                <a:latin typeface="Arial" panose="020B0604020202020204" pitchFamily="34" charset="0"/>
                <a:cs typeface="Arial" panose="020B0604020202020204" pitchFamily="34" charset="0"/>
              </a:rPr>
              <a:t>l’enseignement du calcul, avec les nombres entiers et décimaux, doit permettre la découverte,  la compréhension progressive, l’appropriation, puis la mobilisation des propriétés des opérations</a:t>
            </a:r>
          </a:p>
          <a:p>
            <a:pPr marL="0" indent="0">
              <a:buNone/>
            </a:pPr>
            <a:endParaRPr lang="fr-FR" sz="5600" cap="none" dirty="0">
              <a:solidFill>
                <a:srgbClr val="FF0000"/>
              </a:solidFill>
              <a:latin typeface="Arial" panose="020B0604020202020204" pitchFamily="34" charset="0"/>
              <a:cs typeface="Arial" panose="020B0604020202020204" pitchFamily="34" charset="0"/>
            </a:endParaRPr>
          </a:p>
          <a:p>
            <a:r>
              <a:rPr lang="fr-FR" sz="5600" cap="none" dirty="0">
                <a:latin typeface="Arial" panose="020B0604020202020204" pitchFamily="34" charset="0"/>
                <a:cs typeface="Arial" panose="020B0604020202020204" pitchFamily="34" charset="0"/>
              </a:rPr>
              <a:t>R17 : </a:t>
            </a:r>
            <a:r>
              <a:rPr lang="fr-FR" sz="5600" cap="none" dirty="0">
                <a:solidFill>
                  <a:srgbClr val="FF0000"/>
                </a:solidFill>
                <a:latin typeface="Arial" panose="020B0604020202020204" pitchFamily="34" charset="0"/>
                <a:cs typeface="Arial" panose="020B0604020202020204" pitchFamily="34" charset="0"/>
              </a:rPr>
              <a:t>le calcul mental et le calcul en ligne doivent être </a:t>
            </a:r>
            <a:r>
              <a:rPr lang="fr-FR" sz="5600" b="1" u="sng" cap="none" dirty="0">
                <a:solidFill>
                  <a:srgbClr val="FF0000"/>
                </a:solidFill>
                <a:latin typeface="Arial" panose="020B0604020202020204" pitchFamily="34" charset="0"/>
                <a:cs typeface="Arial" panose="020B0604020202020204" pitchFamily="34" charset="0"/>
              </a:rPr>
              <a:t>privilégiés par rapport au calcul posé.</a:t>
            </a:r>
          </a:p>
          <a:p>
            <a:pPr marL="0" indent="0">
              <a:buNone/>
            </a:pPr>
            <a:endParaRPr lang="fr-FR" sz="5600" cap="none" dirty="0">
              <a:latin typeface="Arial" panose="020B0604020202020204" pitchFamily="34" charset="0"/>
              <a:cs typeface="Arial" panose="020B0604020202020204" pitchFamily="34" charset="0"/>
            </a:endParaRPr>
          </a:p>
          <a:p>
            <a:r>
              <a:rPr lang="fr-FR" sz="5600" cap="none" dirty="0">
                <a:latin typeface="Arial" panose="020B0604020202020204" pitchFamily="34" charset="0"/>
                <a:cs typeface="Arial" panose="020B0604020202020204" pitchFamily="34" charset="0"/>
              </a:rPr>
              <a:t>R18 : </a:t>
            </a:r>
            <a:r>
              <a:rPr lang="fr-FR" sz="5600" cap="none" dirty="0">
                <a:solidFill>
                  <a:srgbClr val="FF0000"/>
                </a:solidFill>
                <a:latin typeface="Arial" panose="020B0604020202020204" pitchFamily="34" charset="0"/>
                <a:cs typeface="Arial" panose="020B0604020202020204" pitchFamily="34" charset="0"/>
              </a:rPr>
              <a:t>l’enseignement du calcul mental et du calcul en ligne doit être organisé selon une progressivité</a:t>
            </a:r>
          </a:p>
          <a:p>
            <a:pPr marL="0" indent="0">
              <a:buNone/>
            </a:pPr>
            <a:endParaRPr lang="fr-FR" sz="5600" cap="none" dirty="0">
              <a:latin typeface="Arial" panose="020B0604020202020204" pitchFamily="34" charset="0"/>
              <a:cs typeface="Arial" panose="020B0604020202020204" pitchFamily="34" charset="0"/>
            </a:endParaRPr>
          </a:p>
          <a:p>
            <a:r>
              <a:rPr lang="fr-FR" sz="5600" cap="none" dirty="0">
                <a:latin typeface="Arial" panose="020B0604020202020204" pitchFamily="34" charset="0"/>
                <a:cs typeface="Arial" panose="020B0604020202020204" pitchFamily="34" charset="0"/>
              </a:rPr>
              <a:t>R19 </a:t>
            </a:r>
            <a:r>
              <a:rPr lang="fr-FR" sz="5600" cap="none" dirty="0">
                <a:solidFill>
                  <a:srgbClr val="FF0000"/>
                </a:solidFill>
                <a:latin typeface="Arial" panose="020B0604020202020204" pitchFamily="34" charset="0"/>
                <a:cs typeface="Arial" panose="020B0604020202020204" pitchFamily="34" charset="0"/>
              </a:rPr>
              <a:t>: l’enseignement du calcul mental et du calcul en ligne doit donner une place importante à la verbalisation par les élèves de leurs façons de faire, qu’elles soient correctes ou non. </a:t>
            </a:r>
          </a:p>
          <a:p>
            <a:pPr marL="0" indent="0">
              <a:buNone/>
            </a:pPr>
            <a:endParaRPr lang="fr-FR" sz="5600" cap="none" dirty="0">
              <a:latin typeface="Arial" panose="020B0604020202020204" pitchFamily="34" charset="0"/>
              <a:cs typeface="Arial" panose="020B0604020202020204" pitchFamily="34" charset="0"/>
            </a:endParaRPr>
          </a:p>
          <a:p>
            <a:r>
              <a:rPr lang="fr-FR" sz="5600" cap="none" dirty="0">
                <a:latin typeface="Arial" panose="020B0604020202020204" pitchFamily="34" charset="0"/>
                <a:cs typeface="Arial" panose="020B0604020202020204" pitchFamily="34" charset="0"/>
              </a:rPr>
              <a:t>R20 </a:t>
            </a:r>
            <a:r>
              <a:rPr lang="fr-FR" sz="5600" cap="none" dirty="0">
                <a:solidFill>
                  <a:srgbClr val="FF0000"/>
                </a:solidFill>
                <a:latin typeface="Arial" panose="020B0604020202020204" pitchFamily="34" charset="0"/>
                <a:cs typeface="Arial" panose="020B0604020202020204" pitchFamily="34" charset="0"/>
              </a:rPr>
              <a:t>: les élèves doivent apprendre à utiliser le calcul mental ou le calcul en ligne pour déterminer l’ordre de grandeur d’un résultat afin de le contrôler ou, de façon plus générale, pour effectuer un calcul approché</a:t>
            </a:r>
          </a:p>
          <a:p>
            <a:pPr marL="0" indent="0">
              <a:buNone/>
            </a:pPr>
            <a:endParaRPr lang="fr-FR" sz="4900" cap="none" dirty="0"/>
          </a:p>
          <a:p>
            <a:endParaRPr lang="fr-FR" sz="2900" cap="none" dirty="0"/>
          </a:p>
        </p:txBody>
      </p:sp>
    </p:spTree>
    <p:extLst>
      <p:ext uri="{BB962C8B-B14F-4D97-AF65-F5344CB8AC3E}">
        <p14:creationId xmlns:p14="http://schemas.microsoft.com/office/powerpoint/2010/main" val="63496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295138"/>
            <a:ext cx="10364451" cy="646757"/>
          </a:xfrm>
        </p:spPr>
        <p:txBody>
          <a:bodyPr>
            <a:normAutofit/>
          </a:bodyPr>
          <a:lstStyle/>
          <a:p>
            <a:r>
              <a:rPr lang="fr-FR" dirty="0"/>
              <a:t>Objectifs Du calcul mental et en ligne ? </a:t>
            </a:r>
          </a:p>
        </p:txBody>
      </p:sp>
      <p:sp>
        <p:nvSpPr>
          <p:cNvPr id="3" name="Espace réservé du contenu 2"/>
          <p:cNvSpPr>
            <a:spLocks noGrp="1"/>
          </p:cNvSpPr>
          <p:nvPr>
            <p:ph sz="quarter" idx="13"/>
          </p:nvPr>
        </p:nvSpPr>
        <p:spPr>
          <a:xfrm>
            <a:off x="680484" y="1286540"/>
            <a:ext cx="10855842" cy="5050465"/>
          </a:xfrm>
          <a:prstGeom prst="rect">
            <a:avLst/>
          </a:prstGeom>
        </p:spPr>
        <p:txBody>
          <a:bodyPr>
            <a:normAutofit fontScale="77500" lnSpcReduction="20000"/>
          </a:bodyPr>
          <a:lstStyle/>
          <a:p>
            <a:pPr marL="0" indent="0">
              <a:buNone/>
            </a:pPr>
            <a:r>
              <a:rPr lang="fr-FR" dirty="0"/>
              <a:t>• </a:t>
            </a:r>
            <a:r>
              <a:rPr lang="fr-FR" sz="2600" cap="none" dirty="0"/>
              <a:t>Construire puis travailler la compréhension de la notion de nombre et des propriétés de  notre                        numération décimale de position ;</a:t>
            </a:r>
          </a:p>
          <a:p>
            <a:r>
              <a:rPr lang="fr-FR" sz="2600" cap="none" dirty="0"/>
              <a:t>Développer la connaissance des nombres ;</a:t>
            </a:r>
          </a:p>
          <a:p>
            <a:r>
              <a:rPr lang="fr-FR" sz="2600" cap="none" dirty="0"/>
              <a:t>Travailler le sens des opérations ;</a:t>
            </a:r>
          </a:p>
          <a:p>
            <a:r>
              <a:rPr lang="fr-FR" sz="2600" cap="none" dirty="0"/>
              <a:t>Découvrir et utiliser les propriétés des opérations ; </a:t>
            </a:r>
          </a:p>
          <a:p>
            <a:r>
              <a:rPr lang="fr-FR" sz="2600" cap="none" dirty="0"/>
              <a:t>Développer des habiletés calculatoires ;</a:t>
            </a:r>
          </a:p>
          <a:p>
            <a:pPr>
              <a:spcBef>
                <a:spcPts val="0"/>
              </a:spcBef>
            </a:pPr>
            <a:r>
              <a:rPr lang="fr-FR" sz="2600" cap="none" dirty="0"/>
              <a:t>Construire progressivement des faits numériques et des procédures élémentaires qui seront utiles pour</a:t>
            </a:r>
          </a:p>
          <a:p>
            <a:pPr marL="0" indent="0">
              <a:spcBef>
                <a:spcPts val="0"/>
              </a:spcBef>
              <a:buNone/>
            </a:pPr>
            <a:r>
              <a:rPr lang="fr-FR" sz="2600" cap="none" dirty="0"/>
              <a:t>mener des calculs posés et permettront de traiter des calculs (mentaux ou en ligne) plus complexes ;</a:t>
            </a:r>
          </a:p>
          <a:p>
            <a:pPr>
              <a:spcBef>
                <a:spcPts val="0"/>
              </a:spcBef>
            </a:pPr>
            <a:r>
              <a:rPr lang="fr-FR" sz="2600" cap="none" dirty="0"/>
              <a:t>Développer des compétences dans le cadre de la résolution de problèmes, par exemple au niveau</a:t>
            </a:r>
          </a:p>
          <a:p>
            <a:pPr marL="0" indent="0">
              <a:spcBef>
                <a:spcPts val="0"/>
              </a:spcBef>
              <a:buNone/>
            </a:pPr>
            <a:r>
              <a:rPr lang="fr-FR" sz="2600" cap="none" dirty="0"/>
              <a:t>choix des opérations.</a:t>
            </a:r>
          </a:p>
          <a:p>
            <a:pPr>
              <a:spcBef>
                <a:spcPts val="0"/>
              </a:spcBef>
            </a:pPr>
            <a:r>
              <a:rPr lang="fr-FR" sz="2600" cap="none" dirty="0"/>
              <a:t>Déterminer un ordre de  grandeur, pratiquer le calcul approché, contrôler un résultat et développer </a:t>
            </a:r>
          </a:p>
          <a:p>
            <a:pPr marL="0" indent="0">
              <a:spcBef>
                <a:spcPts val="0"/>
              </a:spcBef>
              <a:buNone/>
            </a:pPr>
            <a:r>
              <a:rPr lang="fr-FR" sz="2600" cap="none" dirty="0"/>
              <a:t>l’esprit critique.</a:t>
            </a:r>
          </a:p>
        </p:txBody>
      </p:sp>
    </p:spTree>
    <p:extLst>
      <p:ext uri="{BB962C8B-B14F-4D97-AF65-F5344CB8AC3E}">
        <p14:creationId xmlns:p14="http://schemas.microsoft.com/office/powerpoint/2010/main" val="376631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4047" y="216181"/>
            <a:ext cx="10364451" cy="527531"/>
          </a:xfrm>
        </p:spPr>
        <p:txBody>
          <a:bodyPr>
            <a:normAutofit fontScale="90000"/>
          </a:bodyPr>
          <a:lstStyle/>
          <a:p>
            <a:r>
              <a:rPr lang="fr-FR" dirty="0"/>
              <a:t>A vous de  jouer!</a:t>
            </a:r>
          </a:p>
        </p:txBody>
      </p:sp>
      <p:sp>
        <p:nvSpPr>
          <p:cNvPr id="5" name="ZoneTexte 4"/>
          <p:cNvSpPr txBox="1"/>
          <p:nvPr/>
        </p:nvSpPr>
        <p:spPr>
          <a:xfrm>
            <a:off x="457200" y="1045029"/>
            <a:ext cx="1358537" cy="369332"/>
          </a:xfrm>
          <a:prstGeom prst="rect">
            <a:avLst/>
          </a:prstGeom>
          <a:noFill/>
        </p:spPr>
        <p:txBody>
          <a:bodyPr wrap="square" rtlCol="0">
            <a:spAutoFit/>
          </a:bodyPr>
          <a:lstStyle/>
          <a:p>
            <a:pPr lvl="0">
              <a:defRPr/>
            </a:pPr>
            <a:r>
              <a:rPr lang="fr-FR"/>
              <a:t>34 : 5</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p:cNvSpPr txBox="1"/>
          <p:nvPr/>
        </p:nvSpPr>
        <p:spPr>
          <a:xfrm>
            <a:off x="1685109" y="1045029"/>
            <a:ext cx="992777" cy="369332"/>
          </a:xfrm>
          <a:prstGeom prst="rect">
            <a:avLst/>
          </a:prstGeom>
          <a:noFill/>
        </p:spPr>
        <p:txBody>
          <a:bodyPr wrap="square" rtlCol="0">
            <a:spAutoFit/>
          </a:bodyPr>
          <a:lstStyle/>
          <a:p>
            <a:r>
              <a:rPr lang="fr-FR" dirty="0"/>
              <a:t>6,8</a:t>
            </a:r>
          </a:p>
        </p:txBody>
      </p:sp>
      <p:sp>
        <p:nvSpPr>
          <p:cNvPr id="8" name="ZoneTexte 7"/>
          <p:cNvSpPr txBox="1"/>
          <p:nvPr/>
        </p:nvSpPr>
        <p:spPr>
          <a:xfrm>
            <a:off x="2677886" y="1027537"/>
            <a:ext cx="5943600" cy="369332"/>
          </a:xfrm>
          <a:prstGeom prst="rect">
            <a:avLst/>
          </a:prstGeom>
          <a:noFill/>
        </p:spPr>
        <p:txBody>
          <a:bodyPr wrap="square" rtlCol="0">
            <a:spAutoFit/>
          </a:bodyPr>
          <a:lstStyle/>
          <a:p>
            <a:r>
              <a:rPr lang="fr-FR" dirty="0"/>
              <a:t>34:5 c’est comme 68:10 conservation des rapports </a:t>
            </a:r>
          </a:p>
        </p:txBody>
      </p:sp>
      <p:sp>
        <p:nvSpPr>
          <p:cNvPr id="9" name="ZoneTexte 8"/>
          <p:cNvSpPr txBox="1"/>
          <p:nvPr/>
        </p:nvSpPr>
        <p:spPr>
          <a:xfrm>
            <a:off x="156753" y="1715678"/>
            <a:ext cx="1110343" cy="369332"/>
          </a:xfrm>
          <a:prstGeom prst="rect">
            <a:avLst/>
          </a:prstGeom>
          <a:noFill/>
        </p:spPr>
        <p:txBody>
          <a:bodyPr wrap="square" rtlCol="0">
            <a:spAutoFit/>
          </a:bodyPr>
          <a:lstStyle/>
          <a:p>
            <a:r>
              <a:rPr lang="fr-FR" dirty="0"/>
              <a:t>5,82: 0,2</a:t>
            </a:r>
          </a:p>
        </p:txBody>
      </p:sp>
      <p:sp>
        <p:nvSpPr>
          <p:cNvPr id="10" name="ZoneTexte 9"/>
          <p:cNvSpPr txBox="1"/>
          <p:nvPr/>
        </p:nvSpPr>
        <p:spPr>
          <a:xfrm>
            <a:off x="1685109" y="1715678"/>
            <a:ext cx="9483389" cy="369332"/>
          </a:xfrm>
          <a:prstGeom prst="rect">
            <a:avLst/>
          </a:prstGeom>
          <a:noFill/>
        </p:spPr>
        <p:txBody>
          <a:bodyPr wrap="square" rtlCol="0">
            <a:spAutoFit/>
          </a:bodyPr>
          <a:lstStyle/>
          <a:p>
            <a:r>
              <a:rPr lang="fr-FR" dirty="0"/>
              <a:t>29, 1  </a:t>
            </a:r>
            <a:r>
              <a:rPr lang="fr-FR" dirty="0">
                <a:sym typeface="Wingdings" panose="05000000000000000000" pitchFamily="2" charset="2"/>
              </a:rPr>
              <a:t> </a:t>
            </a:r>
            <a:r>
              <a:rPr lang="fr-FR" dirty="0"/>
              <a:t>C’est comme 58,2 : 2   je peux faire 50 : 2=25  8 : 2=4 et  0,2: 2  </a:t>
            </a:r>
          </a:p>
        </p:txBody>
      </p:sp>
      <p:sp>
        <p:nvSpPr>
          <p:cNvPr id="11" name="ZoneTexte 10"/>
          <p:cNvSpPr txBox="1"/>
          <p:nvPr/>
        </p:nvSpPr>
        <p:spPr>
          <a:xfrm>
            <a:off x="82294" y="2255428"/>
            <a:ext cx="1259260" cy="369332"/>
          </a:xfrm>
          <a:prstGeom prst="rect">
            <a:avLst/>
          </a:prstGeom>
          <a:noFill/>
        </p:spPr>
        <p:txBody>
          <a:bodyPr wrap="square" rtlCol="0">
            <a:spAutoFit/>
          </a:bodyPr>
          <a:lstStyle/>
          <a:p>
            <a:r>
              <a:rPr lang="fr-FR" dirty="0"/>
              <a:t>23,5 +4,1</a:t>
            </a:r>
          </a:p>
        </p:txBody>
      </p:sp>
      <p:sp>
        <p:nvSpPr>
          <p:cNvPr id="13" name="ZoneTexte 12"/>
          <p:cNvSpPr txBox="1"/>
          <p:nvPr/>
        </p:nvSpPr>
        <p:spPr>
          <a:xfrm>
            <a:off x="1685110" y="2255428"/>
            <a:ext cx="731520" cy="369332"/>
          </a:xfrm>
          <a:prstGeom prst="rect">
            <a:avLst/>
          </a:prstGeom>
          <a:noFill/>
        </p:spPr>
        <p:txBody>
          <a:bodyPr wrap="square" rtlCol="0">
            <a:spAutoFit/>
          </a:bodyPr>
          <a:lstStyle/>
          <a:p>
            <a:r>
              <a:rPr lang="fr-FR" dirty="0"/>
              <a:t>27,6</a:t>
            </a:r>
          </a:p>
        </p:txBody>
      </p:sp>
      <mc:AlternateContent xmlns:mc="http://schemas.openxmlformats.org/markup-compatibility/2006" xmlns:a14="http://schemas.microsoft.com/office/drawing/2010/main">
        <mc:Choice Requires="a14">
          <p:sp>
            <p:nvSpPr>
              <p:cNvPr id="14" name="ZoneTexte 13"/>
              <p:cNvSpPr txBox="1"/>
              <p:nvPr/>
            </p:nvSpPr>
            <p:spPr>
              <a:xfrm>
                <a:off x="2677886" y="2185825"/>
                <a:ext cx="6270171" cy="508537"/>
              </a:xfrm>
              <a:prstGeom prst="rect">
                <a:avLst/>
              </a:prstGeom>
              <a:noFill/>
            </p:spPr>
            <p:txBody>
              <a:bodyPr wrap="square" rtlCol="0">
                <a:spAutoFit/>
              </a:bodyPr>
              <a:lstStyle/>
              <a:p>
                <a:r>
                  <a:rPr lang="fr-FR" dirty="0"/>
                  <a:t>23+4= 27 et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5</m:t>
                        </m:r>
                      </m:num>
                      <m:den>
                        <m:r>
                          <a:rPr lang="fr-FR" b="0" i="1" smtClean="0">
                            <a:latin typeface="Cambria Math" panose="02040503050406030204" pitchFamily="18" charset="0"/>
                          </a:rPr>
                          <m:t>10</m:t>
                        </m:r>
                      </m:den>
                    </m:f>
                  </m:oMath>
                </a14:m>
                <a:r>
                  <a:rPr lang="fr-FR" dirty="0"/>
                  <a:t>+</a:t>
                </a:r>
                <a14:m>
                  <m:oMath xmlns:m="http://schemas.openxmlformats.org/officeDocument/2006/math">
                    <m:f>
                      <m:fPr>
                        <m:ctrlPr>
                          <a:rPr lang="fr-FR"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10</m:t>
                        </m:r>
                      </m:den>
                    </m:f>
                  </m:oMath>
                </a14:m>
                <a:r>
                  <a:rPr lang="fr-FR" dirty="0"/>
                  <a:t>=</a:t>
                </a:r>
                <a14:m>
                  <m:oMath xmlns:m="http://schemas.openxmlformats.org/officeDocument/2006/math">
                    <m:f>
                      <m:fPr>
                        <m:ctrlPr>
                          <a:rPr lang="fr-FR" i="1" dirty="0" smtClean="0">
                            <a:latin typeface="Cambria Math" panose="02040503050406030204" pitchFamily="18" charset="0"/>
                          </a:rPr>
                        </m:ctrlPr>
                      </m:fPr>
                      <m:num>
                        <m:r>
                          <a:rPr lang="fr-FR" b="0" i="1" dirty="0" smtClean="0">
                            <a:latin typeface="Cambria Math" panose="02040503050406030204" pitchFamily="18" charset="0"/>
                          </a:rPr>
                          <m:t>6</m:t>
                        </m:r>
                      </m:num>
                      <m:den>
                        <m:r>
                          <a:rPr lang="fr-FR" b="0" i="1" dirty="0" smtClean="0">
                            <a:latin typeface="Cambria Math" panose="02040503050406030204" pitchFamily="18" charset="0"/>
                          </a:rPr>
                          <m:t>10</m:t>
                        </m:r>
                      </m:den>
                    </m:f>
                  </m:oMath>
                </a14:m>
                <a:r>
                  <a:rPr lang="fr-FR" dirty="0"/>
                  <a:t> donc 0,6   en tout 27,6</a:t>
                </a:r>
              </a:p>
            </p:txBody>
          </p:sp>
        </mc:Choice>
        <mc:Fallback xmlns="">
          <p:sp>
            <p:nvSpPr>
              <p:cNvPr id="14" name="ZoneTexte 13"/>
              <p:cNvSpPr txBox="1">
                <a:spLocks noRot="1" noChangeAspect="1" noMove="1" noResize="1" noEditPoints="1" noAdjustHandles="1" noChangeArrowheads="1" noChangeShapeType="1" noTextEdit="1"/>
              </p:cNvSpPr>
              <p:nvPr/>
            </p:nvSpPr>
            <p:spPr>
              <a:xfrm>
                <a:off x="2677886" y="2185825"/>
                <a:ext cx="6270171" cy="508537"/>
              </a:xfrm>
              <a:prstGeom prst="rect">
                <a:avLst/>
              </a:prstGeom>
              <a:blipFill rotWithShape="0">
                <a:blip r:embed="rId3"/>
                <a:stretch>
                  <a:fillRect l="-777" b="-3614"/>
                </a:stretch>
              </a:blipFill>
            </p:spPr>
            <p:txBody>
              <a:bodyPr/>
              <a:lstStyle/>
              <a:p>
                <a:r>
                  <a:rPr lang="fr-FR">
                    <a:noFill/>
                  </a:rPr>
                  <a:t> </a:t>
                </a:r>
              </a:p>
            </p:txBody>
          </p:sp>
        </mc:Fallback>
      </mc:AlternateContent>
      <p:sp>
        <p:nvSpPr>
          <p:cNvPr id="15" name="ZoneTexte 14"/>
          <p:cNvSpPr txBox="1"/>
          <p:nvPr/>
        </p:nvSpPr>
        <p:spPr>
          <a:xfrm>
            <a:off x="156753" y="2847703"/>
            <a:ext cx="979715" cy="369332"/>
          </a:xfrm>
          <a:prstGeom prst="rect">
            <a:avLst/>
          </a:prstGeom>
          <a:noFill/>
        </p:spPr>
        <p:txBody>
          <a:bodyPr wrap="square" rtlCol="0">
            <a:spAutoFit/>
          </a:bodyPr>
          <a:lstStyle/>
          <a:p>
            <a:r>
              <a:rPr lang="fr-FR" dirty="0"/>
              <a:t>173- 27</a:t>
            </a:r>
          </a:p>
        </p:txBody>
      </p:sp>
      <p:sp>
        <p:nvSpPr>
          <p:cNvPr id="16" name="ZoneTexte 15"/>
          <p:cNvSpPr txBox="1"/>
          <p:nvPr/>
        </p:nvSpPr>
        <p:spPr>
          <a:xfrm>
            <a:off x="1685109" y="2847703"/>
            <a:ext cx="731521" cy="369332"/>
          </a:xfrm>
          <a:prstGeom prst="rect">
            <a:avLst/>
          </a:prstGeom>
          <a:noFill/>
        </p:spPr>
        <p:txBody>
          <a:bodyPr wrap="square" rtlCol="0">
            <a:spAutoFit/>
          </a:bodyPr>
          <a:lstStyle/>
          <a:p>
            <a:r>
              <a:rPr lang="fr-FR" dirty="0"/>
              <a:t>146</a:t>
            </a:r>
          </a:p>
        </p:txBody>
      </p:sp>
      <p:sp>
        <p:nvSpPr>
          <p:cNvPr id="17" name="ZoneTexte 16"/>
          <p:cNvSpPr txBox="1"/>
          <p:nvPr/>
        </p:nvSpPr>
        <p:spPr>
          <a:xfrm>
            <a:off x="2677886" y="2847703"/>
            <a:ext cx="5120640" cy="369332"/>
          </a:xfrm>
          <a:prstGeom prst="rect">
            <a:avLst/>
          </a:prstGeom>
          <a:noFill/>
        </p:spPr>
        <p:txBody>
          <a:bodyPr wrap="square" rtlCol="0">
            <a:spAutoFit/>
          </a:bodyPr>
          <a:lstStyle/>
          <a:p>
            <a:r>
              <a:rPr lang="fr-FR" dirty="0"/>
              <a:t>Je fais 176-30= 146 car conservation des écarts</a:t>
            </a:r>
          </a:p>
        </p:txBody>
      </p:sp>
    </p:spTree>
    <p:extLst>
      <p:ext uri="{BB962C8B-B14F-4D97-AF65-F5344CB8AC3E}">
        <p14:creationId xmlns:p14="http://schemas.microsoft.com/office/powerpoint/2010/main" val="38557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369888"/>
            <a:ext cx="10363200" cy="674687"/>
          </a:xfrm>
        </p:spPr>
        <p:txBody>
          <a:bodyPr/>
          <a:lstStyle/>
          <a:p>
            <a:r>
              <a:rPr lang="fr-FR" dirty="0"/>
              <a:t>ANALYSE DE productions D ELEVES</a:t>
            </a:r>
          </a:p>
        </p:txBody>
      </p:sp>
      <p:pic>
        <p:nvPicPr>
          <p:cNvPr id="5" name="Espace réservé du contenu 4"/>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909017" y="1357518"/>
            <a:ext cx="2190509" cy="282646"/>
          </a:xfrm>
          <a:prstGeom prst="rect">
            <a:avLst/>
          </a:prstGeom>
          <a:noFill/>
          <a:ln>
            <a:noFill/>
          </a:ln>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017" y="2235753"/>
            <a:ext cx="2105025" cy="305435"/>
          </a:xfrm>
          <a:prstGeom prst="rect">
            <a:avLst/>
          </a:prstGeom>
          <a:noFill/>
          <a:ln>
            <a:noFill/>
          </a:ln>
        </p:spPr>
      </p:pic>
      <p:pic>
        <p:nvPicPr>
          <p:cNvPr id="7" name="Image 6"/>
          <p:cNvPicPr/>
          <p:nvPr/>
        </p:nvPicPr>
        <p:blipFill rotWithShape="1">
          <a:blip r:embed="rId4" cstate="print">
            <a:extLst>
              <a:ext uri="{28A0092B-C50C-407E-A947-70E740481C1C}">
                <a14:useLocalDpi xmlns:a14="http://schemas.microsoft.com/office/drawing/2010/main" val="0"/>
              </a:ext>
            </a:extLst>
          </a:blip>
          <a:srcRect l="1" r="30647"/>
          <a:stretch/>
        </p:blipFill>
        <p:spPr bwMode="auto">
          <a:xfrm>
            <a:off x="918301" y="3345462"/>
            <a:ext cx="2181225" cy="310515"/>
          </a:xfrm>
          <a:prstGeom prst="rect">
            <a:avLst/>
          </a:prstGeom>
          <a:noFill/>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016" y="4212749"/>
            <a:ext cx="2105025" cy="307975"/>
          </a:xfrm>
          <a:prstGeom prst="rect">
            <a:avLst/>
          </a:prstGeom>
          <a:noFill/>
          <a:ln>
            <a:noFill/>
          </a:ln>
        </p:spPr>
      </p:pic>
      <p:pic>
        <p:nvPicPr>
          <p:cNvPr id="10" name="Imag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01" y="4978835"/>
            <a:ext cx="2181225" cy="269875"/>
          </a:xfrm>
          <a:prstGeom prst="rect">
            <a:avLst/>
          </a:prstGeom>
          <a:noFill/>
          <a:ln>
            <a:noFill/>
          </a:ln>
        </p:spPr>
      </p:pic>
      <p:pic>
        <p:nvPicPr>
          <p:cNvPr id="11" name="Image 10"/>
          <p:cNvPicPr/>
          <p:nvPr/>
        </p:nvPicPr>
        <p:blipFill rotWithShape="1">
          <a:blip r:embed="rId7" cstate="print">
            <a:extLst>
              <a:ext uri="{28A0092B-C50C-407E-A947-70E740481C1C}">
                <a14:useLocalDpi xmlns:a14="http://schemas.microsoft.com/office/drawing/2010/main" val="0"/>
              </a:ext>
            </a:extLst>
          </a:blip>
          <a:srcRect l="4488" r="19977"/>
          <a:stretch/>
        </p:blipFill>
        <p:spPr bwMode="auto">
          <a:xfrm>
            <a:off x="909015" y="5706821"/>
            <a:ext cx="2105025" cy="353695"/>
          </a:xfrm>
          <a:prstGeom prst="rect">
            <a:avLst/>
          </a:prstGeom>
          <a:noFill/>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13" name="ZoneTexte 12"/>
          <p:cNvSpPr txBox="1"/>
          <p:nvPr/>
        </p:nvSpPr>
        <p:spPr>
          <a:xfrm>
            <a:off x="4271554" y="1357518"/>
            <a:ext cx="6714308" cy="369332"/>
          </a:xfrm>
          <a:prstGeom prst="rect">
            <a:avLst/>
          </a:prstGeom>
          <a:noFill/>
        </p:spPr>
        <p:txBody>
          <a:bodyPr wrap="square" rtlCol="0">
            <a:spAutoFit/>
          </a:bodyPr>
          <a:lstStyle/>
          <a:p>
            <a:r>
              <a:rPr lang="fr-FR" dirty="0"/>
              <a:t>2 moins 7 ça fait 5 ; 4 moins 3 ça fait 1 ; </a:t>
            </a:r>
          </a:p>
        </p:txBody>
      </p:sp>
      <p:sp>
        <p:nvSpPr>
          <p:cNvPr id="14" name="ZoneTexte 13"/>
          <p:cNvSpPr txBox="1"/>
          <p:nvPr/>
        </p:nvSpPr>
        <p:spPr>
          <a:xfrm>
            <a:off x="4454434" y="2142309"/>
            <a:ext cx="7367452" cy="646331"/>
          </a:xfrm>
          <a:prstGeom prst="rect">
            <a:avLst/>
          </a:prstGeom>
          <a:noFill/>
        </p:spPr>
        <p:txBody>
          <a:bodyPr wrap="square" rtlCol="0">
            <a:spAutoFit/>
          </a:bodyPr>
          <a:lstStyle/>
          <a:p>
            <a:r>
              <a:rPr lang="fr-FR" dirty="0"/>
              <a:t>Le deuxième terme 2,3 est ajouté à la partie décimale du premier terme 12,46 + 0,23 = 12,69</a:t>
            </a:r>
          </a:p>
        </p:txBody>
      </p:sp>
      <p:sp>
        <p:nvSpPr>
          <p:cNvPr id="15" name="ZoneTexte 14"/>
          <p:cNvSpPr txBox="1"/>
          <p:nvPr/>
        </p:nvSpPr>
        <p:spPr>
          <a:xfrm>
            <a:off x="4454434" y="3396343"/>
            <a:ext cx="7132320" cy="369332"/>
          </a:xfrm>
          <a:prstGeom prst="rect">
            <a:avLst/>
          </a:prstGeom>
          <a:noFill/>
        </p:spPr>
        <p:txBody>
          <a:bodyPr wrap="square" rtlCol="0">
            <a:spAutoFit/>
          </a:bodyPr>
          <a:lstStyle/>
          <a:p>
            <a:r>
              <a:rPr lang="fr-FR" dirty="0"/>
              <a:t>L ’élève a considéré les parties entière et décimale comme autonomes</a:t>
            </a:r>
          </a:p>
        </p:txBody>
      </p:sp>
      <p:sp>
        <p:nvSpPr>
          <p:cNvPr id="16" name="ZoneTexte 15"/>
          <p:cNvSpPr txBox="1"/>
          <p:nvPr/>
        </p:nvSpPr>
        <p:spPr>
          <a:xfrm>
            <a:off x="4454434" y="4065020"/>
            <a:ext cx="6126480" cy="369332"/>
          </a:xfrm>
          <a:prstGeom prst="rect">
            <a:avLst/>
          </a:prstGeom>
          <a:noFill/>
        </p:spPr>
        <p:txBody>
          <a:bodyPr wrap="square" rtlCol="0">
            <a:spAutoFit/>
          </a:bodyPr>
          <a:lstStyle/>
          <a:p>
            <a:r>
              <a:rPr lang="fr-FR" dirty="0"/>
              <a:t>Seule la partie entière est multipliée</a:t>
            </a:r>
          </a:p>
        </p:txBody>
      </p:sp>
      <p:sp>
        <p:nvSpPr>
          <p:cNvPr id="17" name="ZoneTexte 16"/>
          <p:cNvSpPr txBox="1"/>
          <p:nvPr/>
        </p:nvSpPr>
        <p:spPr>
          <a:xfrm>
            <a:off x="4454434" y="4711351"/>
            <a:ext cx="7367452" cy="646331"/>
          </a:xfrm>
          <a:prstGeom prst="rect">
            <a:avLst/>
          </a:prstGeom>
          <a:noFill/>
        </p:spPr>
        <p:txBody>
          <a:bodyPr wrap="square" rtlCol="0">
            <a:spAutoFit/>
          </a:bodyPr>
          <a:lstStyle/>
          <a:p>
            <a:r>
              <a:rPr lang="fr-FR" dirty="0"/>
              <a:t>Un 0 est rajouté à la partie entière, l’élève ne sait pas quoi faire de la partie décimale. </a:t>
            </a:r>
          </a:p>
        </p:txBody>
      </p:sp>
      <p:sp>
        <p:nvSpPr>
          <p:cNvPr id="18" name="ZoneTexte 17"/>
          <p:cNvSpPr txBox="1"/>
          <p:nvPr/>
        </p:nvSpPr>
        <p:spPr>
          <a:xfrm>
            <a:off x="4454434" y="5706821"/>
            <a:ext cx="5930537" cy="369332"/>
          </a:xfrm>
          <a:prstGeom prst="rect">
            <a:avLst/>
          </a:prstGeom>
          <a:noFill/>
        </p:spPr>
        <p:txBody>
          <a:bodyPr wrap="square" rtlCol="0">
            <a:spAutoFit/>
          </a:bodyPr>
          <a:lstStyle/>
          <a:p>
            <a:r>
              <a:rPr lang="fr-FR" dirty="0"/>
              <a:t>Le nombre décimal est considéré comme un nombre entier</a:t>
            </a:r>
          </a:p>
        </p:txBody>
      </p:sp>
    </p:spTree>
    <p:extLst>
      <p:ext uri="{BB962C8B-B14F-4D97-AF65-F5344CB8AC3E}">
        <p14:creationId xmlns:p14="http://schemas.microsoft.com/office/powerpoint/2010/main" val="33422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193850"/>
            <a:ext cx="10364451" cy="849336"/>
          </a:xfrm>
        </p:spPr>
        <p:txBody>
          <a:bodyPr/>
          <a:lstStyle/>
          <a:p>
            <a:r>
              <a:rPr lang="fr-FR" dirty="0"/>
              <a:t>ANALYSE DE productions D ELEVES</a:t>
            </a:r>
          </a:p>
        </p:txBody>
      </p:sp>
      <p:pic>
        <p:nvPicPr>
          <p:cNvPr id="4" name="Espace réservé du contenu 3"/>
          <p:cNvPicPr>
            <a:picLocks noGrp="1"/>
          </p:cNvPicPr>
          <p:nvPr>
            <p:ph sz="quarter" idx="13"/>
          </p:nvPr>
        </p:nvPicPr>
        <p:blipFill>
          <a:blip r:embed="rId3"/>
          <a:stretch>
            <a:fillRect/>
          </a:stretch>
        </p:blipFill>
        <p:spPr>
          <a:xfrm>
            <a:off x="300038" y="1785341"/>
            <a:ext cx="11891962" cy="3651752"/>
          </a:xfrm>
          <a:prstGeom prst="rect">
            <a:avLst/>
          </a:prstGeom>
        </p:spPr>
      </p:pic>
      <p:sp>
        <p:nvSpPr>
          <p:cNvPr id="5" name="Flèche vers le bas 4"/>
          <p:cNvSpPr/>
          <p:nvPr/>
        </p:nvSpPr>
        <p:spPr>
          <a:xfrm>
            <a:off x="2332826" y="1647407"/>
            <a:ext cx="505326" cy="1313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ccolade fermante 8"/>
          <p:cNvSpPr/>
          <p:nvPr/>
        </p:nvSpPr>
        <p:spPr>
          <a:xfrm>
            <a:off x="7737282" y="3746791"/>
            <a:ext cx="1648326" cy="10708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9385608" y="3820531"/>
            <a:ext cx="2386263" cy="923330"/>
          </a:xfrm>
          <a:prstGeom prst="rect">
            <a:avLst/>
          </a:prstGeom>
          <a:noFill/>
        </p:spPr>
        <p:txBody>
          <a:bodyPr wrap="square" rtlCol="0">
            <a:spAutoFit/>
          </a:bodyPr>
          <a:lstStyle/>
          <a:p>
            <a:r>
              <a:rPr lang="fr-FR" dirty="0"/>
              <a:t>Il ne se sert pas des calculs précédents, pas de lien…..</a:t>
            </a:r>
          </a:p>
        </p:txBody>
      </p:sp>
      <p:sp>
        <p:nvSpPr>
          <p:cNvPr id="11" name="ZoneTexte 10"/>
          <p:cNvSpPr txBox="1"/>
          <p:nvPr/>
        </p:nvSpPr>
        <p:spPr>
          <a:xfrm>
            <a:off x="300038" y="1175058"/>
            <a:ext cx="5584441" cy="369332"/>
          </a:xfrm>
          <a:prstGeom prst="rect">
            <a:avLst/>
          </a:prstGeom>
          <a:noFill/>
        </p:spPr>
        <p:txBody>
          <a:bodyPr wrap="square" rtlCol="0">
            <a:spAutoFit/>
          </a:bodyPr>
          <a:lstStyle/>
          <a:p>
            <a:r>
              <a:rPr lang="fr-FR" dirty="0"/>
              <a:t>Ne connaît pas un fait numérique à mémoriser 4x25 = 100</a:t>
            </a:r>
          </a:p>
        </p:txBody>
      </p:sp>
      <p:sp>
        <p:nvSpPr>
          <p:cNvPr id="3" name="Flèche vers le bas 2"/>
          <p:cNvSpPr/>
          <p:nvPr/>
        </p:nvSpPr>
        <p:spPr>
          <a:xfrm>
            <a:off x="7336499" y="1343391"/>
            <a:ext cx="238192" cy="60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574691" y="936005"/>
            <a:ext cx="4263082" cy="923330"/>
          </a:xfrm>
          <a:prstGeom prst="rect">
            <a:avLst/>
          </a:prstGeom>
          <a:noFill/>
        </p:spPr>
        <p:txBody>
          <a:bodyPr wrap="square" rtlCol="0">
            <a:spAutoFit/>
          </a:bodyPr>
          <a:lstStyle/>
          <a:p>
            <a:r>
              <a:rPr lang="fr-FR" dirty="0"/>
              <a:t>24 est dans la table de 8 : 3X8=24 On peut donc partir du résultat précédent. Idem pour 32 (4X8=32)</a:t>
            </a:r>
          </a:p>
        </p:txBody>
      </p:sp>
    </p:spTree>
    <p:extLst>
      <p:ext uri="{BB962C8B-B14F-4D97-AF65-F5344CB8AC3E}">
        <p14:creationId xmlns:p14="http://schemas.microsoft.com/office/powerpoint/2010/main" val="22568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5910" y="159882"/>
            <a:ext cx="10364451" cy="488388"/>
          </a:xfrm>
        </p:spPr>
        <p:txBody>
          <a:bodyPr>
            <a:normAutofit fontScale="90000"/>
          </a:bodyPr>
          <a:lstStyle/>
          <a:p>
            <a:r>
              <a:rPr lang="fr-FR" dirty="0"/>
              <a:t>ANALYSE DE productions D ELEVES</a:t>
            </a:r>
          </a:p>
        </p:txBody>
      </p:sp>
      <p:pic>
        <p:nvPicPr>
          <p:cNvPr id="4" name="Espace réservé du contenu 3"/>
          <p:cNvPicPr>
            <a:picLocks noGrp="1"/>
          </p:cNvPicPr>
          <p:nvPr>
            <p:ph sz="quarter" idx="13"/>
          </p:nvPr>
        </p:nvPicPr>
        <p:blipFill rotWithShape="1">
          <a:blip r:embed="rId3"/>
          <a:srcRect b="26550"/>
          <a:stretch/>
        </p:blipFill>
        <p:spPr bwMode="auto">
          <a:xfrm>
            <a:off x="387073" y="1795911"/>
            <a:ext cx="11145253" cy="3841647"/>
          </a:xfrm>
          <a:prstGeom prst="rect">
            <a:avLst/>
          </a:prstGeom>
          <a:ln>
            <a:noFill/>
          </a:ln>
          <a:extLst>
            <a:ext uri="{53640926-AAD7-44D8-BBD7-CCE9431645EC}">
              <a14:shadowObscured xmlns:a14="http://schemas.microsoft.com/office/drawing/2010/main"/>
            </a:ext>
          </a:extLst>
        </p:spPr>
      </p:pic>
      <p:sp>
        <p:nvSpPr>
          <p:cNvPr id="6" name="Virage 5"/>
          <p:cNvSpPr/>
          <p:nvPr/>
        </p:nvSpPr>
        <p:spPr>
          <a:xfrm>
            <a:off x="4343400" y="2939932"/>
            <a:ext cx="2502568" cy="11309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6823845" y="2968855"/>
            <a:ext cx="1311443" cy="369332"/>
          </a:xfrm>
          <a:prstGeom prst="rect">
            <a:avLst/>
          </a:prstGeom>
          <a:noFill/>
        </p:spPr>
        <p:txBody>
          <a:bodyPr wrap="square" rtlCol="0">
            <a:spAutoFit/>
          </a:bodyPr>
          <a:lstStyle/>
          <a:p>
            <a:r>
              <a:rPr lang="fr-FR" dirty="0">
                <a:solidFill>
                  <a:srgbClr val="FF0000"/>
                </a:solidFill>
              </a:rPr>
              <a:t>10</a:t>
            </a:r>
            <a:r>
              <a:rPr lang="fr-FR" dirty="0"/>
              <a:t>x25</a:t>
            </a:r>
          </a:p>
        </p:txBody>
      </p:sp>
      <p:sp>
        <p:nvSpPr>
          <p:cNvPr id="8" name="Virage 7"/>
          <p:cNvSpPr/>
          <p:nvPr/>
        </p:nvSpPr>
        <p:spPr>
          <a:xfrm>
            <a:off x="5450305" y="3609474"/>
            <a:ext cx="1395663" cy="4614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Virage 8"/>
          <p:cNvSpPr/>
          <p:nvPr/>
        </p:nvSpPr>
        <p:spPr>
          <a:xfrm>
            <a:off x="6250404" y="3872635"/>
            <a:ext cx="595563" cy="2307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a:off x="7437455" y="4962608"/>
            <a:ext cx="697832" cy="5173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8135287" y="5221287"/>
            <a:ext cx="1215189" cy="369332"/>
          </a:xfrm>
          <a:prstGeom prst="rect">
            <a:avLst/>
          </a:prstGeom>
          <a:noFill/>
        </p:spPr>
        <p:txBody>
          <a:bodyPr wrap="square" rtlCol="0">
            <a:spAutoFit/>
          </a:bodyPr>
          <a:lstStyle/>
          <a:p>
            <a:r>
              <a:rPr lang="fr-FR" dirty="0"/>
              <a:t>25x</a:t>
            </a:r>
            <a:r>
              <a:rPr lang="fr-FR" dirty="0">
                <a:solidFill>
                  <a:srgbClr val="FF0000"/>
                </a:solidFill>
              </a:rPr>
              <a:t>2</a:t>
            </a:r>
            <a:r>
              <a:rPr lang="fr-FR" dirty="0"/>
              <a:t> </a:t>
            </a:r>
          </a:p>
        </p:txBody>
      </p:sp>
      <p:sp>
        <p:nvSpPr>
          <p:cNvPr id="13" name="ZoneTexte 12"/>
          <p:cNvSpPr txBox="1"/>
          <p:nvPr/>
        </p:nvSpPr>
        <p:spPr>
          <a:xfrm>
            <a:off x="6823846" y="3716735"/>
            <a:ext cx="1311443" cy="369332"/>
          </a:xfrm>
          <a:prstGeom prst="rect">
            <a:avLst/>
          </a:prstGeom>
          <a:noFill/>
        </p:spPr>
        <p:txBody>
          <a:bodyPr wrap="square" rtlCol="0">
            <a:spAutoFit/>
          </a:bodyPr>
          <a:lstStyle/>
          <a:p>
            <a:r>
              <a:rPr lang="fr-FR" dirty="0">
                <a:solidFill>
                  <a:srgbClr val="FF0000"/>
                </a:solidFill>
              </a:rPr>
              <a:t>10</a:t>
            </a:r>
            <a:r>
              <a:rPr lang="fr-FR" dirty="0"/>
              <a:t>x25</a:t>
            </a:r>
          </a:p>
        </p:txBody>
      </p:sp>
      <p:sp>
        <p:nvSpPr>
          <p:cNvPr id="14" name="ZoneTexte 13"/>
          <p:cNvSpPr txBox="1"/>
          <p:nvPr/>
        </p:nvSpPr>
        <p:spPr>
          <a:xfrm>
            <a:off x="6823844" y="3445635"/>
            <a:ext cx="1311443" cy="369332"/>
          </a:xfrm>
          <a:prstGeom prst="rect">
            <a:avLst/>
          </a:prstGeom>
          <a:noFill/>
        </p:spPr>
        <p:txBody>
          <a:bodyPr wrap="square" rtlCol="0">
            <a:spAutoFit/>
          </a:bodyPr>
          <a:lstStyle/>
          <a:p>
            <a:r>
              <a:rPr lang="fr-FR" dirty="0">
                <a:solidFill>
                  <a:srgbClr val="FF0000"/>
                </a:solidFill>
              </a:rPr>
              <a:t>10</a:t>
            </a:r>
            <a:r>
              <a:rPr lang="fr-FR" dirty="0"/>
              <a:t>x25</a:t>
            </a:r>
          </a:p>
        </p:txBody>
      </p:sp>
      <p:sp>
        <p:nvSpPr>
          <p:cNvPr id="12" name="ZoneTexte 11"/>
          <p:cNvSpPr txBox="1"/>
          <p:nvPr/>
        </p:nvSpPr>
        <p:spPr>
          <a:xfrm>
            <a:off x="8742881" y="648270"/>
            <a:ext cx="3422468" cy="1200329"/>
          </a:xfrm>
          <a:prstGeom prst="rect">
            <a:avLst/>
          </a:prstGeom>
          <a:noFill/>
        </p:spPr>
        <p:txBody>
          <a:bodyPr wrap="square" rtlCol="0">
            <a:spAutoFit/>
          </a:bodyPr>
          <a:lstStyle/>
          <a:p>
            <a:r>
              <a:rPr lang="fr-FR" dirty="0"/>
              <a:t>24 est dans la table de 8 : 3X8=24 On peut donc partir du résultat précédent. Idem pour 32 (4X8=32)</a:t>
            </a:r>
          </a:p>
        </p:txBody>
      </p:sp>
      <p:sp>
        <p:nvSpPr>
          <p:cNvPr id="3" name="Flèche vers le bas 2"/>
          <p:cNvSpPr/>
          <p:nvPr/>
        </p:nvSpPr>
        <p:spPr>
          <a:xfrm>
            <a:off x="7132320" y="1214846"/>
            <a:ext cx="305135" cy="568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042263" y="802218"/>
            <a:ext cx="2547257" cy="646331"/>
          </a:xfrm>
          <a:prstGeom prst="rect">
            <a:avLst/>
          </a:prstGeom>
          <a:noFill/>
        </p:spPr>
        <p:txBody>
          <a:bodyPr wrap="square" rtlCol="0">
            <a:spAutoFit/>
          </a:bodyPr>
          <a:lstStyle/>
          <a:p>
            <a:r>
              <a:rPr lang="fr-FR" dirty="0"/>
              <a:t>Pas d’esprit critique et retour sur son résultat</a:t>
            </a:r>
          </a:p>
        </p:txBody>
      </p:sp>
    </p:spTree>
    <p:extLst>
      <p:ext uri="{BB962C8B-B14F-4D97-AF65-F5344CB8AC3E}">
        <p14:creationId xmlns:p14="http://schemas.microsoft.com/office/powerpoint/2010/main" val="361626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91435"/>
            <a:ext cx="10364451" cy="962089"/>
          </a:xfrm>
        </p:spPr>
        <p:txBody>
          <a:bodyPr>
            <a:normAutofit/>
          </a:bodyPr>
          <a:lstStyle/>
          <a:p>
            <a:r>
              <a:rPr lang="fr-FR" dirty="0">
                <a:solidFill>
                  <a:srgbClr val="00B050"/>
                </a:solidFill>
              </a:rPr>
              <a:t>CONSTATS : les évaluations internationales</a:t>
            </a:r>
          </a:p>
        </p:txBody>
      </p:sp>
      <p:sp>
        <p:nvSpPr>
          <p:cNvPr id="3" name="Espace réservé du contenu 2"/>
          <p:cNvSpPr>
            <a:spLocks noGrp="1"/>
          </p:cNvSpPr>
          <p:nvPr>
            <p:ph sz="quarter" idx="13"/>
          </p:nvPr>
        </p:nvSpPr>
        <p:spPr>
          <a:xfrm>
            <a:off x="287383" y="1169234"/>
            <a:ext cx="11691257" cy="4621966"/>
          </a:xfrm>
        </p:spPr>
        <p:txBody>
          <a:bodyPr>
            <a:normAutofit/>
          </a:bodyPr>
          <a:lstStyle/>
          <a:p>
            <a:pPr>
              <a:buFontTx/>
              <a:buChar char="-"/>
            </a:pPr>
            <a:r>
              <a:rPr lang="fr-FR" cap="none" dirty="0"/>
              <a:t>Un jeune français de 17 ans sur dix est en difficulté dans l’utilisation des mathématiques de la vie quotidienne (enquête JDC 2014). </a:t>
            </a:r>
          </a:p>
          <a:p>
            <a:pPr>
              <a:buFontTx/>
              <a:buChar char="-"/>
            </a:pPr>
            <a:r>
              <a:rPr lang="fr-FR" cap="none" dirty="0"/>
              <a:t>42 % des élèves français ont un niveau faible ou très faible en mathématiques , contre 25 % en moyenne dans les pays participant à l’enquête (ces résultats confortent ceux de l’enquête </a:t>
            </a:r>
            <a:r>
              <a:rPr lang="fr-FR" cap="none" dirty="0" err="1"/>
              <a:t>cedre</a:t>
            </a:r>
            <a:r>
              <a:rPr lang="fr-FR" cap="none" dirty="0"/>
              <a:t> 2014 sur les acquis des élèves en fin d’école primai</a:t>
            </a:r>
          </a:p>
          <a:p>
            <a:pPr>
              <a:buFontTx/>
              <a:buChar char="-"/>
            </a:pPr>
            <a:r>
              <a:rPr lang="fr-FR" cap="none" dirty="0"/>
              <a:t>Seuls 11 % des élèves français, au lieu des 25 % attendus, font partie du quartile européen le plus performant</a:t>
            </a:r>
          </a:p>
          <a:p>
            <a:pPr>
              <a:buFontTx/>
              <a:buChar char="-"/>
            </a:pPr>
            <a:r>
              <a:rPr lang="fr-FR" cap="none" dirty="0"/>
              <a:t>Les enfants de cadres supérieurs obtiennent le pourcentage de réussite le plus élevé alors que les enfants d’ouvriers obtiennent un pourcentage bien plus faible </a:t>
            </a:r>
            <a:endParaRPr lang="fr-FR" dirty="0"/>
          </a:p>
          <a:p>
            <a:pPr marL="0" indent="0">
              <a:buNone/>
            </a:pPr>
            <a:endParaRPr lang="fr-FR" dirty="0">
              <a:hlinkClick r:id="" action="ppaction://noaction"/>
            </a:endParaRPr>
          </a:p>
          <a:p>
            <a:pPr marL="0" indent="0">
              <a:buNone/>
            </a:pPr>
            <a:r>
              <a:rPr lang="fr-FR" dirty="0">
                <a:hlinkClick r:id="" action="ppaction://noaction"/>
              </a:rPr>
              <a:t>https</a:t>
            </a:r>
            <a:r>
              <a:rPr lang="fr-FR" dirty="0">
                <a:hlinkClick r:id="rId2"/>
              </a:rPr>
              <a:t>://www.cnesco.fr/fr/numeration/bilan-des-acquis/</a:t>
            </a:r>
            <a:endParaRPr lang="fr-FR" dirty="0"/>
          </a:p>
          <a:p>
            <a:pPr marL="0" indent="0">
              <a:buNone/>
            </a:pPr>
            <a:endParaRPr lang="fr-FR" dirty="0"/>
          </a:p>
        </p:txBody>
      </p:sp>
      <p:sp>
        <p:nvSpPr>
          <p:cNvPr id="7" name="Espace réservé de la date 6"/>
          <p:cNvSpPr>
            <a:spLocks noGrp="1"/>
          </p:cNvSpPr>
          <p:nvPr>
            <p:ph type="dt" sz="half" idx="10"/>
          </p:nvPr>
        </p:nvSpPr>
        <p:spPr/>
        <p:txBody>
          <a:bodyPr/>
          <a:lstStyle/>
          <a:p>
            <a:fld id="{FF748A25-F67A-4334-AA88-8F4C87B96C11}" type="datetime1">
              <a:rPr lang="fr-FR" smtClean="0">
                <a:solidFill>
                  <a:prstClr val="black"/>
                </a:solidFill>
              </a:rPr>
              <a:t>02/10/2018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dirty="0">
                <a:solidFill>
                  <a:prstClr val="black"/>
                </a:solidFill>
              </a:rPr>
              <a:t>AP le calcul mental et en ligne Circonscription de Wittelsheim année 17-18 version complétée à la suite du séminaire </a:t>
            </a:r>
            <a:r>
              <a:rPr lang="fr-FR">
                <a:solidFill>
                  <a:prstClr val="black"/>
                </a:solidFill>
              </a:rPr>
              <a:t>ESE rentrée 17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57995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1431" y="104093"/>
            <a:ext cx="5356980" cy="770649"/>
          </a:xfrm>
        </p:spPr>
        <p:txBody>
          <a:bodyPr>
            <a:normAutofit fontScale="90000"/>
          </a:bodyPr>
          <a:lstStyle/>
          <a:p>
            <a:r>
              <a:rPr lang="fr-FR" dirty="0"/>
              <a:t>ANALYSE DE productions </a:t>
            </a:r>
            <a:br>
              <a:rPr lang="fr-FR" dirty="0"/>
            </a:br>
            <a:r>
              <a:rPr lang="fr-FR" dirty="0"/>
              <a:t>D’ELEVES</a:t>
            </a:r>
          </a:p>
        </p:txBody>
      </p:sp>
      <p:pic>
        <p:nvPicPr>
          <p:cNvPr id="4" name="Espace réservé du contenu 3"/>
          <p:cNvPicPr>
            <a:picLocks noGrp="1"/>
          </p:cNvPicPr>
          <p:nvPr>
            <p:ph sz="quarter" idx="13"/>
          </p:nvPr>
        </p:nvPicPr>
        <p:blipFill rotWithShape="1">
          <a:blip r:embed="rId3"/>
          <a:srcRect t="3155" b="33717"/>
          <a:stretch/>
        </p:blipFill>
        <p:spPr bwMode="auto">
          <a:xfrm>
            <a:off x="553453" y="1311441"/>
            <a:ext cx="10876547" cy="4427621"/>
          </a:xfrm>
          <a:prstGeom prst="rect">
            <a:avLst/>
          </a:prstGeom>
          <a:ln>
            <a:solidFill>
              <a:srgbClr val="FBFCFE"/>
            </a:solidFill>
          </a:ln>
          <a:extLst>
            <a:ext uri="{53640926-AAD7-44D8-BBD7-CCE9431645EC}">
              <a14:shadowObscured xmlns:a14="http://schemas.microsoft.com/office/drawing/2010/main"/>
            </a:ext>
          </a:extLst>
        </p:spPr>
      </p:pic>
      <p:cxnSp>
        <p:nvCxnSpPr>
          <p:cNvPr id="13" name="Connecteur droit avec flèche 12"/>
          <p:cNvCxnSpPr/>
          <p:nvPr/>
        </p:nvCxnSpPr>
        <p:spPr>
          <a:xfrm flipV="1">
            <a:off x="5546558" y="2634916"/>
            <a:ext cx="4307305" cy="757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8470232" y="2634916"/>
            <a:ext cx="1383631" cy="1227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9853863" y="2450250"/>
            <a:ext cx="1106905" cy="369332"/>
          </a:xfrm>
          <a:prstGeom prst="rect">
            <a:avLst/>
          </a:prstGeom>
          <a:noFill/>
        </p:spPr>
        <p:txBody>
          <a:bodyPr wrap="square" rtlCol="0">
            <a:spAutoFit/>
          </a:bodyPr>
          <a:lstStyle/>
          <a:p>
            <a:r>
              <a:rPr lang="fr-FR" dirty="0"/>
              <a:t>4x8=32</a:t>
            </a:r>
          </a:p>
        </p:txBody>
      </p:sp>
      <p:sp>
        <p:nvSpPr>
          <p:cNvPr id="17" name="Flèche vers le bas 16"/>
          <p:cNvSpPr/>
          <p:nvPr/>
        </p:nvSpPr>
        <p:spPr>
          <a:xfrm>
            <a:off x="1167063" y="618516"/>
            <a:ext cx="336884" cy="1077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503947" y="874742"/>
            <a:ext cx="2326648" cy="369332"/>
          </a:xfrm>
          <a:prstGeom prst="rect">
            <a:avLst/>
          </a:prstGeom>
          <a:noFill/>
        </p:spPr>
        <p:txBody>
          <a:bodyPr wrap="square" rtlCol="0">
            <a:spAutoFit/>
          </a:bodyPr>
          <a:lstStyle/>
          <a:p>
            <a:r>
              <a:rPr lang="fr-FR" dirty="0"/>
              <a:t>Ordre de grandeur? </a:t>
            </a:r>
          </a:p>
        </p:txBody>
      </p:sp>
      <p:sp>
        <p:nvSpPr>
          <p:cNvPr id="9" name="ZoneTexte 8"/>
          <p:cNvSpPr txBox="1"/>
          <p:nvPr/>
        </p:nvSpPr>
        <p:spPr>
          <a:xfrm>
            <a:off x="144379" y="-53207"/>
            <a:ext cx="6497052" cy="646331"/>
          </a:xfrm>
          <a:prstGeom prst="rect">
            <a:avLst/>
          </a:prstGeom>
          <a:noFill/>
        </p:spPr>
        <p:txBody>
          <a:bodyPr wrap="square" rtlCol="0">
            <a:spAutoFit/>
          </a:bodyPr>
          <a:lstStyle/>
          <a:p>
            <a:r>
              <a:rPr lang="fr-FR" dirty="0"/>
              <a:t>Ne connaît pas un fait numérique à mémoriser 4x25 = 100  et pas d’esprit critique (ordre de grandeur)</a:t>
            </a:r>
          </a:p>
        </p:txBody>
      </p:sp>
    </p:spTree>
    <p:extLst>
      <p:ext uri="{BB962C8B-B14F-4D97-AF65-F5344CB8AC3E}">
        <p14:creationId xmlns:p14="http://schemas.microsoft.com/office/powerpoint/2010/main" val="16397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143" y="2453"/>
            <a:ext cx="10364451" cy="741051"/>
          </a:xfrm>
        </p:spPr>
        <p:txBody>
          <a:bodyPr/>
          <a:lstStyle/>
          <a:p>
            <a:r>
              <a:rPr lang="fr-FR" dirty="0"/>
              <a:t>ANALYSE DE productions D ELEVES</a:t>
            </a:r>
          </a:p>
        </p:txBody>
      </p:sp>
      <p:pic>
        <p:nvPicPr>
          <p:cNvPr id="4" name="Espace réservé du contenu 3"/>
          <p:cNvPicPr>
            <a:picLocks noGrp="1"/>
          </p:cNvPicPr>
          <p:nvPr>
            <p:ph sz="quarter" idx="13"/>
          </p:nvPr>
        </p:nvPicPr>
        <p:blipFill rotWithShape="1">
          <a:blip r:embed="rId3"/>
          <a:srcRect t="4977" b="3945"/>
          <a:stretch/>
        </p:blipFill>
        <p:spPr bwMode="auto">
          <a:xfrm>
            <a:off x="228600" y="2322094"/>
            <a:ext cx="11827042" cy="3597441"/>
          </a:xfrm>
          <a:prstGeom prst="rect">
            <a:avLst/>
          </a:prstGeom>
          <a:ln>
            <a:noFill/>
          </a:ln>
          <a:extLst>
            <a:ext uri="{53640926-AAD7-44D8-BBD7-CCE9431645EC}">
              <a14:shadowObscured xmlns:a14="http://schemas.microsoft.com/office/drawing/2010/main"/>
            </a:ext>
          </a:extLst>
        </p:spPr>
      </p:pic>
      <p:sp>
        <p:nvSpPr>
          <p:cNvPr id="5" name="Flèche vers le bas 4"/>
          <p:cNvSpPr/>
          <p:nvPr/>
        </p:nvSpPr>
        <p:spPr>
          <a:xfrm>
            <a:off x="594625" y="1636295"/>
            <a:ext cx="157036" cy="1840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4853" y="743504"/>
            <a:ext cx="4508404" cy="646331"/>
          </a:xfrm>
          <a:prstGeom prst="rect">
            <a:avLst/>
          </a:prstGeom>
          <a:noFill/>
        </p:spPr>
        <p:txBody>
          <a:bodyPr wrap="square" rtlCol="0">
            <a:spAutoFit/>
          </a:bodyPr>
          <a:lstStyle/>
          <a:p>
            <a:r>
              <a:rPr lang="fr-FR" dirty="0"/>
              <a:t>Il considère le 2 non pas comme des dizaines mais comme des unités. Il pose dans sa tête </a:t>
            </a:r>
          </a:p>
        </p:txBody>
      </p:sp>
      <p:cxnSp>
        <p:nvCxnSpPr>
          <p:cNvPr id="9" name="Connecteur droit avec flèche 8"/>
          <p:cNvCxnSpPr/>
          <p:nvPr/>
        </p:nvCxnSpPr>
        <p:spPr>
          <a:xfrm>
            <a:off x="2418347" y="1424396"/>
            <a:ext cx="757990" cy="2189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èche vers le bas 9"/>
          <p:cNvSpPr/>
          <p:nvPr/>
        </p:nvSpPr>
        <p:spPr>
          <a:xfrm>
            <a:off x="3332747" y="5372098"/>
            <a:ext cx="433137" cy="1094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922295" y="6295428"/>
            <a:ext cx="2370221" cy="369332"/>
          </a:xfrm>
          <a:prstGeom prst="rect">
            <a:avLst/>
          </a:prstGeom>
          <a:noFill/>
        </p:spPr>
        <p:txBody>
          <a:bodyPr wrap="square" rtlCol="0">
            <a:spAutoFit/>
          </a:bodyPr>
          <a:lstStyle/>
          <a:p>
            <a:r>
              <a:rPr lang="fr-FR" dirty="0"/>
              <a:t>Ordre de grandeur ? </a:t>
            </a:r>
          </a:p>
        </p:txBody>
      </p:sp>
    </p:spTree>
    <p:extLst>
      <p:ext uri="{BB962C8B-B14F-4D97-AF65-F5344CB8AC3E}">
        <p14:creationId xmlns:p14="http://schemas.microsoft.com/office/powerpoint/2010/main" val="20451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78822" y="428211"/>
            <a:ext cx="10957274" cy="6429789"/>
          </a:xfrm>
          <a:prstGeom prst="rect">
            <a:avLst/>
          </a:prstGeom>
        </p:spPr>
      </p:pic>
      <p:sp>
        <p:nvSpPr>
          <p:cNvPr id="2" name="Titre 1"/>
          <p:cNvSpPr>
            <a:spLocks noGrp="1"/>
          </p:cNvSpPr>
          <p:nvPr>
            <p:ph type="title"/>
          </p:nvPr>
        </p:nvSpPr>
        <p:spPr>
          <a:xfrm>
            <a:off x="925811" y="218661"/>
            <a:ext cx="10981267" cy="634779"/>
          </a:xfrm>
        </p:spPr>
        <p:txBody>
          <a:bodyPr>
            <a:normAutofit/>
          </a:bodyPr>
          <a:lstStyle/>
          <a:p>
            <a:r>
              <a:rPr lang="fr-FR" sz="2800" b="1" dirty="0"/>
              <a:t>Une démarche en 4 étapes</a:t>
            </a:r>
          </a:p>
        </p:txBody>
      </p:sp>
    </p:spTree>
    <p:extLst>
      <p:ext uri="{BB962C8B-B14F-4D97-AF65-F5344CB8AC3E}">
        <p14:creationId xmlns:p14="http://schemas.microsoft.com/office/powerpoint/2010/main" val="383176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28677" r="75534" b="57863"/>
          <a:stretch/>
        </p:blipFill>
        <p:spPr>
          <a:xfrm>
            <a:off x="304344" y="0"/>
            <a:ext cx="4347170" cy="170168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514" y="426299"/>
            <a:ext cx="7294084" cy="3980659"/>
          </a:xfrm>
          <a:prstGeom prst="rect">
            <a:avLst/>
          </a:prstGeom>
        </p:spPr>
      </p:pic>
      <p:sp>
        <p:nvSpPr>
          <p:cNvPr id="2" name="ZoneTexte 1"/>
          <p:cNvSpPr txBox="1"/>
          <p:nvPr/>
        </p:nvSpPr>
        <p:spPr>
          <a:xfrm>
            <a:off x="881743" y="5029200"/>
            <a:ext cx="9503228" cy="1077218"/>
          </a:xfrm>
          <a:prstGeom prst="rect">
            <a:avLst/>
          </a:prstGeom>
          <a:noFill/>
        </p:spPr>
        <p:txBody>
          <a:bodyPr wrap="square" rtlCol="0">
            <a:spAutoFit/>
          </a:bodyPr>
          <a:lstStyle/>
          <a:p>
            <a:pPr marL="457200" indent="-457200">
              <a:buClr>
                <a:srgbClr val="0070C0"/>
              </a:buClr>
              <a:buFont typeface="HiraMinProN-W3" charset="-128"/>
              <a:buChar char="⚠"/>
            </a:pPr>
            <a:r>
              <a:rPr lang="fr-FR" sz="3200" dirty="0">
                <a:solidFill>
                  <a:srgbClr val="0070C0"/>
                </a:solidFill>
              </a:rPr>
              <a:t> </a:t>
            </a:r>
            <a:r>
              <a:rPr lang="fr-FR" sz="3200" b="1" dirty="0">
                <a:solidFill>
                  <a:srgbClr val="0070C0"/>
                </a:solidFill>
              </a:rPr>
              <a:t>Dans cette étape , la rapidité d’exécution des calculs n’est nullement l’objectif. </a:t>
            </a:r>
          </a:p>
        </p:txBody>
      </p:sp>
    </p:spTree>
    <p:extLst>
      <p:ext uri="{BB962C8B-B14F-4D97-AF65-F5344CB8AC3E}">
        <p14:creationId xmlns:p14="http://schemas.microsoft.com/office/powerpoint/2010/main" val="406770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22422" y="1291712"/>
            <a:ext cx="5535827" cy="1921046"/>
          </a:xfrm>
          <a:prstGeom prst="rect">
            <a:avLst/>
          </a:prstGeom>
          <a:ln>
            <a:solidFill>
              <a:schemeClr val="accent1">
                <a:lumMod val="75000"/>
              </a:schemeClr>
            </a:solidFill>
          </a:ln>
        </p:spPr>
        <p:txBody>
          <a:bodyPr>
            <a:normAutofit/>
          </a:bodyPr>
          <a:lstStyle/>
          <a:p>
            <a:pPr marL="457200" indent="-457200">
              <a:buFont typeface="Wingdings" charset="2"/>
              <a:buChar char="q"/>
            </a:pPr>
            <a:r>
              <a:rPr lang="fr-FR" sz="1800" b="1" cap="none" dirty="0">
                <a:solidFill>
                  <a:schemeClr val="accent1">
                    <a:lumMod val="75000"/>
                  </a:schemeClr>
                </a:solidFill>
                <a:latin typeface="Arial" panose="020B0604020202020204" pitchFamily="34" charset="0"/>
                <a:cs typeface="Arial" panose="020B0604020202020204" pitchFamily="34" charset="0"/>
              </a:rPr>
              <a:t>Un problème arithmétique simple et des contraintes :   « Un ballon de basket coûte 34 €. Combien paiera une école qui en achète 9 ? »</a:t>
            </a:r>
          </a:p>
          <a:p>
            <a:pPr marL="0" indent="0">
              <a:buNone/>
            </a:pPr>
            <a:endParaRPr lang="fr-FR" b="1" dirty="0">
              <a:solidFill>
                <a:srgbClr val="00B0F0"/>
              </a:solidFill>
            </a:endParaRPr>
          </a:p>
          <a:p>
            <a:endParaRPr lang="fr-FR" dirty="0"/>
          </a:p>
          <a:p>
            <a:pPr marL="457200" indent="-457200">
              <a:buFont typeface="Wingdings" charset="2"/>
              <a:buChar char="q"/>
            </a:pPr>
            <a:endParaRPr lang="fr-FR" sz="2400" b="1" dirty="0">
              <a:solidFill>
                <a:srgbClr val="00B0F0"/>
              </a:solidFill>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r="44061" b="77252"/>
          <a:stretch/>
        </p:blipFill>
        <p:spPr>
          <a:xfrm>
            <a:off x="5758249" y="72556"/>
            <a:ext cx="4603569" cy="1021638"/>
          </a:xfrm>
          <a:prstGeom prst="rect">
            <a:avLst/>
          </a:prstGeom>
        </p:spPr>
      </p:pic>
      <p:sp>
        <p:nvSpPr>
          <p:cNvPr id="6" name="Rectangle 5"/>
          <p:cNvSpPr/>
          <p:nvPr/>
        </p:nvSpPr>
        <p:spPr>
          <a:xfrm>
            <a:off x="277400" y="3972662"/>
            <a:ext cx="5221357" cy="2031325"/>
          </a:xfrm>
          <a:prstGeom prst="rect">
            <a:avLst/>
          </a:prstGeom>
          <a:ln w="19050">
            <a:solidFill>
              <a:schemeClr val="accent1"/>
            </a:solidFill>
          </a:ln>
        </p:spPr>
        <p:txBody>
          <a:bodyPr wrap="square">
            <a:spAutoFit/>
          </a:bodyPr>
          <a:lstStyle/>
          <a:p>
            <a:r>
              <a:rPr lang="fr-FR" dirty="0">
                <a:solidFill>
                  <a:schemeClr val="accent1">
                    <a:lumMod val="75000"/>
                  </a:schemeClr>
                </a:solidFill>
              </a:rPr>
              <a:t>pas d’écrit possible et pas de calculatrice</a:t>
            </a:r>
          </a:p>
          <a:p>
            <a:r>
              <a:rPr lang="fr-FR" dirty="0">
                <a:solidFill>
                  <a:schemeClr val="accent1">
                    <a:lumMod val="75000"/>
                  </a:schemeClr>
                </a:solidFill>
              </a:rPr>
              <a:t>Ou </a:t>
            </a:r>
          </a:p>
          <a:p>
            <a:r>
              <a:rPr lang="fr-FR" dirty="0">
                <a:solidFill>
                  <a:schemeClr val="accent1">
                    <a:lumMod val="75000"/>
                  </a:schemeClr>
                </a:solidFill>
              </a:rPr>
              <a:t>1er temps : l’énoncé est lu deux fois avec prise de notes possible </a:t>
            </a:r>
          </a:p>
          <a:p>
            <a:r>
              <a:rPr lang="fr-FR" dirty="0">
                <a:solidFill>
                  <a:schemeClr val="accent1">
                    <a:lumMod val="75000"/>
                  </a:schemeClr>
                </a:solidFill>
              </a:rPr>
              <a:t>2ème temps : les élèves résolvent mentalement le problème  </a:t>
            </a:r>
          </a:p>
          <a:p>
            <a:r>
              <a:rPr lang="fr-FR" dirty="0">
                <a:solidFill>
                  <a:schemeClr val="accent1">
                    <a:lumMod val="75000"/>
                  </a:schemeClr>
                </a:solidFill>
              </a:rPr>
              <a:t> 3ème temps : les élèves écrivent le résultat</a:t>
            </a:r>
          </a:p>
        </p:txBody>
      </p:sp>
      <p:sp>
        <p:nvSpPr>
          <p:cNvPr id="7" name="Rectangle 6"/>
          <p:cNvSpPr/>
          <p:nvPr/>
        </p:nvSpPr>
        <p:spPr>
          <a:xfrm>
            <a:off x="7151162" y="4090569"/>
            <a:ext cx="3793523" cy="1200329"/>
          </a:xfrm>
          <a:prstGeom prst="rect">
            <a:avLst/>
          </a:prstGeom>
          <a:ln w="28575">
            <a:solidFill>
              <a:srgbClr val="FF0000"/>
            </a:solidFill>
          </a:ln>
        </p:spPr>
        <p:txBody>
          <a:bodyPr wrap="square">
            <a:spAutoFit/>
          </a:bodyPr>
          <a:lstStyle/>
          <a:p>
            <a:pPr algn="just"/>
            <a:r>
              <a:rPr lang="fr-FR" dirty="0">
                <a:solidFill>
                  <a:srgbClr val="FF0000"/>
                </a:solidFill>
              </a:rPr>
              <a:t>temps limité, pas de calcul posé</a:t>
            </a:r>
          </a:p>
          <a:p>
            <a:pPr marL="457200" indent="-457200" algn="just">
              <a:buFontTx/>
              <a:buChar char="-"/>
            </a:pPr>
            <a:r>
              <a:rPr lang="fr-FR" dirty="0">
                <a:solidFill>
                  <a:srgbClr val="FF0000"/>
                </a:solidFill>
              </a:rPr>
              <a:t>Travail sur l’ardoise, cahier….</a:t>
            </a:r>
          </a:p>
          <a:p>
            <a:pPr marL="457200" indent="-457200" algn="just">
              <a:buFontTx/>
              <a:buChar char="-"/>
            </a:pPr>
            <a:r>
              <a:rPr lang="fr-FR" dirty="0">
                <a:solidFill>
                  <a:srgbClr val="FF0000"/>
                </a:solidFill>
              </a:rPr>
              <a:t>Possibilité d’écrire les calculs intermédiaires</a:t>
            </a:r>
          </a:p>
        </p:txBody>
      </p:sp>
      <p:sp>
        <p:nvSpPr>
          <p:cNvPr id="9" name="ZoneTexte 8"/>
          <p:cNvSpPr txBox="1"/>
          <p:nvPr/>
        </p:nvSpPr>
        <p:spPr>
          <a:xfrm>
            <a:off x="6860826" y="3212758"/>
            <a:ext cx="4934464" cy="369332"/>
          </a:xfrm>
          <a:prstGeom prst="rect">
            <a:avLst/>
          </a:prstGeom>
          <a:noFill/>
          <a:ln w="38100">
            <a:solidFill>
              <a:srgbClr val="FF0000"/>
            </a:solidFill>
          </a:ln>
        </p:spPr>
        <p:txBody>
          <a:bodyPr wrap="square" rtlCol="0">
            <a:spAutoFit/>
          </a:bodyPr>
          <a:lstStyle/>
          <a:p>
            <a:pPr marL="285750" indent="-285750">
              <a:buFont typeface="Wingdings" panose="05000000000000000000" pitchFamily="2" charset="2"/>
              <a:buChar char="q"/>
            </a:pPr>
            <a:r>
              <a:rPr lang="fr-FR" dirty="0">
                <a:solidFill>
                  <a:srgbClr val="FF0000"/>
                </a:solidFill>
              </a:rPr>
              <a:t>Un calcul avec contraintes  34 x 9 = ? </a:t>
            </a: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28677" r="75534" b="57863"/>
          <a:stretch/>
        </p:blipFill>
        <p:spPr>
          <a:xfrm>
            <a:off x="277400" y="148281"/>
            <a:ext cx="3689119" cy="969652"/>
          </a:xfrm>
          <a:prstGeom prst="rect">
            <a:avLst/>
          </a:prstGeom>
        </p:spPr>
      </p:pic>
    </p:spTree>
    <p:extLst>
      <p:ext uri="{BB962C8B-B14F-4D97-AF65-F5344CB8AC3E}">
        <p14:creationId xmlns:p14="http://schemas.microsoft.com/office/powerpoint/2010/main" val="335608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7708" y="1608093"/>
            <a:ext cx="9039057" cy="1002586"/>
          </a:xfrm>
          <a:prstGeom prst="rect">
            <a:avLst/>
          </a:prstGeom>
          <a:ln>
            <a:solidFill>
              <a:srgbClr val="00B050"/>
            </a:solidFill>
          </a:ln>
        </p:spPr>
        <p:txBody>
          <a:bodyPr>
            <a:normAutofit/>
          </a:bodyPr>
          <a:lstStyle/>
          <a:p>
            <a:pPr marL="457200" indent="-457200">
              <a:buFont typeface="Wingdings" charset="2"/>
              <a:buChar char="q"/>
            </a:pPr>
            <a:r>
              <a:rPr lang="fr-FR" b="1" cap="none" dirty="0">
                <a:solidFill>
                  <a:schemeClr val="accent3">
                    <a:lumMod val="75000"/>
                  </a:schemeClr>
                </a:solidFill>
                <a:latin typeface="Arial" panose="020B0604020202020204" pitchFamily="34" charset="0"/>
                <a:cs typeface="Arial" panose="020B0604020202020204" pitchFamily="34" charset="0"/>
              </a:rPr>
              <a:t>Plusieurs calculs avec des contraintes :</a:t>
            </a:r>
          </a:p>
          <a:p>
            <a:pPr marL="0" indent="0">
              <a:buNone/>
            </a:pPr>
            <a:r>
              <a:rPr lang="fr-FR" b="1" cap="none" dirty="0">
                <a:solidFill>
                  <a:schemeClr val="accent3">
                    <a:lumMod val="75000"/>
                  </a:schemeClr>
                </a:solidFill>
                <a:latin typeface="Arial" panose="020B0604020202020204" pitchFamily="34" charset="0"/>
                <a:cs typeface="Arial" panose="020B0604020202020204" pitchFamily="34" charset="0"/>
              </a:rPr>
              <a:t>10 x 9 ; 4 X 9 ; 50 x 9 ; 43 x 9 ; 36 x 9 ; 24 x 9 ; 38 x 9 ; 25  x 9 ; 200 x 9 </a:t>
            </a:r>
          </a:p>
          <a:p>
            <a:pPr marL="0" indent="0">
              <a:buNone/>
            </a:pPr>
            <a:endParaRPr lang="fr-FR" b="1" cap="none" dirty="0">
              <a:solidFill>
                <a:schemeClr val="accent3">
                  <a:lumMod val="75000"/>
                </a:schemeClr>
              </a:solidFill>
              <a:latin typeface="Arial" panose="020B0604020202020204" pitchFamily="34" charset="0"/>
              <a:cs typeface="Arial" panose="020B0604020202020204" pitchFamily="34" charset="0"/>
            </a:endParaRPr>
          </a:p>
          <a:p>
            <a:endParaRPr lang="fr-FR" dirty="0"/>
          </a:p>
        </p:txBody>
      </p:sp>
      <p:sp>
        <p:nvSpPr>
          <p:cNvPr id="5" name="Rectangle 4"/>
          <p:cNvSpPr/>
          <p:nvPr/>
        </p:nvSpPr>
        <p:spPr>
          <a:xfrm>
            <a:off x="197708" y="3232537"/>
            <a:ext cx="4533318" cy="1477328"/>
          </a:xfrm>
          <a:prstGeom prst="rect">
            <a:avLst/>
          </a:prstGeom>
          <a:ln w="28575">
            <a:solidFill>
              <a:schemeClr val="accent3"/>
            </a:solidFill>
          </a:ln>
        </p:spPr>
        <p:txBody>
          <a:bodyPr wrap="square">
            <a:spAutoFit/>
          </a:bodyPr>
          <a:lstStyle/>
          <a:p>
            <a:pPr algn="just"/>
            <a:r>
              <a:rPr lang="fr-FR" b="1" dirty="0">
                <a:solidFill>
                  <a:schemeClr val="accent3"/>
                </a:solidFill>
              </a:rPr>
              <a:t>temps limité, pas de calcul posé</a:t>
            </a:r>
          </a:p>
          <a:p>
            <a:pPr marL="457200" indent="-457200" algn="just">
              <a:buFontTx/>
              <a:buChar char="-"/>
            </a:pPr>
            <a:r>
              <a:rPr lang="fr-FR" b="1" dirty="0">
                <a:solidFill>
                  <a:schemeClr val="accent3"/>
                </a:solidFill>
              </a:rPr>
              <a:t>Travail sur l’ardoise, sur cahier de recherche ….</a:t>
            </a:r>
          </a:p>
          <a:p>
            <a:pPr marL="457200" indent="-457200" algn="just">
              <a:buFontTx/>
              <a:buChar char="-"/>
            </a:pPr>
            <a:r>
              <a:rPr lang="fr-FR" b="1" dirty="0">
                <a:solidFill>
                  <a:schemeClr val="accent3"/>
                </a:solidFill>
              </a:rPr>
              <a:t>Possibilité d’écrire les calculs intermédiaires</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28677" r="75534" b="57863"/>
          <a:stretch/>
        </p:blipFill>
        <p:spPr>
          <a:xfrm>
            <a:off x="197708" y="0"/>
            <a:ext cx="3689119" cy="969652"/>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r="44061" b="77252"/>
          <a:stretch/>
        </p:blipFill>
        <p:spPr>
          <a:xfrm>
            <a:off x="5758249" y="72556"/>
            <a:ext cx="4603569" cy="1021638"/>
          </a:xfrm>
          <a:prstGeom prst="rect">
            <a:avLst/>
          </a:prstGeom>
        </p:spPr>
      </p:pic>
    </p:spTree>
    <p:extLst>
      <p:ext uri="{BB962C8B-B14F-4D97-AF65-F5344CB8AC3E}">
        <p14:creationId xmlns:p14="http://schemas.microsoft.com/office/powerpoint/2010/main" val="176016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28677" r="75534" b="57863"/>
          <a:stretch/>
        </p:blipFill>
        <p:spPr>
          <a:xfrm>
            <a:off x="304344" y="0"/>
            <a:ext cx="4347170" cy="1701684"/>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2802" t="48861" r="36473" b="26795"/>
          <a:stretch/>
        </p:blipFill>
        <p:spPr>
          <a:xfrm>
            <a:off x="5426766" y="304190"/>
            <a:ext cx="4174434" cy="1093304"/>
          </a:xfrm>
          <a:prstGeom prst="rect">
            <a:avLst/>
          </a:prstGeom>
        </p:spPr>
      </p:pic>
      <p:sp>
        <p:nvSpPr>
          <p:cNvPr id="6" name="ZoneTexte 5"/>
          <p:cNvSpPr txBox="1"/>
          <p:nvPr/>
        </p:nvSpPr>
        <p:spPr>
          <a:xfrm>
            <a:off x="304344" y="1894044"/>
            <a:ext cx="11582856" cy="4832092"/>
          </a:xfrm>
          <a:prstGeom prst="rect">
            <a:avLst/>
          </a:prstGeom>
          <a:noFill/>
        </p:spPr>
        <p:txBody>
          <a:bodyPr wrap="square" rtlCol="0">
            <a:spAutoFit/>
          </a:bodyPr>
          <a:lstStyle/>
          <a:p>
            <a:pPr marL="457200" indent="-457200">
              <a:buFont typeface="Arial" charset="0"/>
              <a:buChar char="•"/>
            </a:pPr>
            <a:r>
              <a:rPr lang="fr-FR" sz="2800" b="1" dirty="0">
                <a:ea typeface="Calibri" charset="0"/>
                <a:cs typeface="Times" charset="0"/>
              </a:rPr>
              <a:t>Mutualisation</a:t>
            </a:r>
            <a:r>
              <a:rPr lang="fr-FR" sz="2800" dirty="0">
                <a:ea typeface="Calibri" charset="0"/>
                <a:cs typeface="Times" charset="0"/>
              </a:rPr>
              <a:t> des réponses et </a:t>
            </a:r>
            <a:r>
              <a:rPr lang="fr-FR" altLang="fr-FR" sz="2800" dirty="0"/>
              <a:t>des différentes procédures. </a:t>
            </a:r>
          </a:p>
          <a:p>
            <a:endParaRPr lang="fr-FR" altLang="fr-FR" sz="2800" b="1" dirty="0"/>
          </a:p>
          <a:p>
            <a:pPr marL="457200" indent="-457200">
              <a:buFont typeface="Arial" charset="0"/>
              <a:buChar char="•"/>
            </a:pPr>
            <a:r>
              <a:rPr lang="fr-FR" altLang="fr-FR" sz="2800" b="1" dirty="0"/>
              <a:t>Explicitations</a:t>
            </a:r>
            <a:r>
              <a:rPr lang="fr-FR" altLang="fr-FR" sz="2800" dirty="0"/>
              <a:t> orales par les élèves qui donnent à voir leurs démarches (qu’elles soient correctes ou erronées) en présentant leurs écrits. </a:t>
            </a:r>
          </a:p>
          <a:p>
            <a:pPr marL="457200" indent="-457200">
              <a:buFont typeface="Arial" charset="0"/>
              <a:buChar char="•"/>
            </a:pPr>
            <a:endParaRPr lang="fr-FR" altLang="fr-FR" sz="2800" b="1" dirty="0"/>
          </a:p>
          <a:p>
            <a:pPr marL="457200" indent="-457200">
              <a:buFont typeface="Arial" charset="0"/>
              <a:buChar char="•"/>
            </a:pPr>
            <a:r>
              <a:rPr lang="fr-FR" altLang="fr-FR" sz="2800" b="1" dirty="0"/>
              <a:t>Validation </a:t>
            </a:r>
            <a:r>
              <a:rPr lang="fr-FR" altLang="fr-FR" sz="2800" dirty="0"/>
              <a:t>des réponses après un é</a:t>
            </a:r>
            <a:r>
              <a:rPr lang="fr-FR" sz="2800" dirty="0">
                <a:ea typeface="Calibri" charset="0"/>
                <a:cs typeface="Times" charset="0"/>
              </a:rPr>
              <a:t>change d’arguments.</a:t>
            </a:r>
          </a:p>
          <a:p>
            <a:pPr marL="457200" indent="-457200">
              <a:buFont typeface="Arial" charset="0"/>
              <a:buChar char="•"/>
            </a:pPr>
            <a:endParaRPr lang="fr-FR" sz="2800" b="1" dirty="0">
              <a:ea typeface="Calibri" charset="0"/>
              <a:cs typeface="Times" charset="0"/>
            </a:endParaRPr>
          </a:p>
          <a:p>
            <a:pPr marL="457200" indent="-457200">
              <a:buFont typeface="Arial" charset="0"/>
              <a:buChar char="•"/>
            </a:pPr>
            <a:r>
              <a:rPr lang="fr-FR" altLang="fr-FR" sz="2800" b="1" dirty="0"/>
              <a:t>Emergence </a:t>
            </a:r>
            <a:r>
              <a:rPr lang="fr-FR" altLang="fr-FR" sz="2800" dirty="0"/>
              <a:t>des</a:t>
            </a:r>
            <a:r>
              <a:rPr lang="fr-FR" altLang="fr-FR" sz="2800" b="1" dirty="0"/>
              <a:t> </a:t>
            </a:r>
            <a:r>
              <a:rPr lang="fr-FR" altLang="fr-FR" sz="2800" dirty="0"/>
              <a:t>erreurs. Recherche de leurs causes.</a:t>
            </a:r>
          </a:p>
          <a:p>
            <a:pPr marL="457200" indent="-457200">
              <a:buFont typeface="Arial" charset="0"/>
              <a:buChar char="•"/>
            </a:pPr>
            <a:endParaRPr lang="fr-FR" sz="2800" b="1" dirty="0">
              <a:ea typeface="Calibri" charset="0"/>
              <a:cs typeface="Times" charset="0"/>
            </a:endParaRPr>
          </a:p>
          <a:p>
            <a:pPr marL="457200" indent="-457200">
              <a:buFont typeface="Arial" charset="0"/>
              <a:buChar char="•"/>
            </a:pPr>
            <a:r>
              <a:rPr lang="fr-FR" sz="2800" b="1" dirty="0">
                <a:ea typeface="Calibri" charset="0"/>
                <a:cs typeface="Times" charset="0"/>
              </a:rPr>
              <a:t>Trace écrite : </a:t>
            </a:r>
            <a:r>
              <a:rPr lang="fr-FR" sz="2800" dirty="0">
                <a:ea typeface="Calibri" charset="0"/>
                <a:cs typeface="Times" charset="0"/>
              </a:rPr>
              <a:t>au tableau, affichage collectif, cahier de l’élève.</a:t>
            </a:r>
          </a:p>
          <a:p>
            <a:endParaRPr lang="fr-FR" altLang="fr-FR" sz="2800" b="1" dirty="0">
              <a:ea typeface="Calibri" charset="0"/>
              <a:cs typeface="Times" charset="0"/>
            </a:endParaRPr>
          </a:p>
        </p:txBody>
      </p:sp>
    </p:spTree>
    <p:extLst>
      <p:ext uri="{BB962C8B-B14F-4D97-AF65-F5344CB8AC3E}">
        <p14:creationId xmlns:p14="http://schemas.microsoft.com/office/powerpoint/2010/main" val="146378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28677" r="75534" b="57863"/>
          <a:stretch/>
        </p:blipFill>
        <p:spPr>
          <a:xfrm>
            <a:off x="304344" y="0"/>
            <a:ext cx="4347170" cy="1701684"/>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2802" t="48861" r="36473" b="26795"/>
          <a:stretch/>
        </p:blipFill>
        <p:spPr>
          <a:xfrm>
            <a:off x="5426766" y="304190"/>
            <a:ext cx="4174434" cy="1093304"/>
          </a:xfrm>
          <a:prstGeom prst="rect">
            <a:avLst/>
          </a:prstGeom>
        </p:spPr>
      </p:pic>
      <p:sp>
        <p:nvSpPr>
          <p:cNvPr id="6" name="ZoneTexte 5"/>
          <p:cNvSpPr txBox="1"/>
          <p:nvPr/>
        </p:nvSpPr>
        <p:spPr>
          <a:xfrm>
            <a:off x="304344" y="1894044"/>
            <a:ext cx="11582856" cy="4832092"/>
          </a:xfrm>
          <a:prstGeom prst="rect">
            <a:avLst/>
          </a:prstGeom>
          <a:noFill/>
        </p:spPr>
        <p:txBody>
          <a:bodyPr wrap="square" rtlCol="0">
            <a:spAutoFit/>
          </a:bodyPr>
          <a:lstStyle/>
          <a:p>
            <a:pPr marL="457200" indent="-457200">
              <a:buFont typeface="Arial" charset="0"/>
              <a:buChar char="•"/>
            </a:pPr>
            <a:r>
              <a:rPr lang="fr-FR" sz="2800" b="1" dirty="0"/>
              <a:t>L’enseignant traduit oralement et par écrit ce que dit l’élève</a:t>
            </a:r>
          </a:p>
          <a:p>
            <a:r>
              <a:rPr lang="fr-FR" sz="2800" dirty="0"/>
              <a:t>-   verbalisation</a:t>
            </a:r>
          </a:p>
          <a:p>
            <a:pPr marL="457200" indent="-457200">
              <a:buFontTx/>
              <a:buChar char="-"/>
            </a:pPr>
            <a:r>
              <a:rPr lang="fr-FR" sz="2800" dirty="0"/>
              <a:t>appui sur des représentations dans différents registres (schéma, demi-droite graduée, arbres de calculs</a:t>
            </a:r>
            <a:r>
              <a:rPr lang="is-IS" sz="2800" dirty="0"/>
              <a:t>…)</a:t>
            </a:r>
            <a:endParaRPr lang="fr-FR" sz="2800" dirty="0"/>
          </a:p>
          <a:p>
            <a:pPr marL="457200" indent="-457200">
              <a:buFontTx/>
              <a:buChar char="-"/>
            </a:pPr>
            <a:r>
              <a:rPr lang="fr-FR" sz="2800" dirty="0"/>
              <a:t>utilisation des écritures symboliques</a:t>
            </a:r>
          </a:p>
          <a:p>
            <a:pPr marL="457200" indent="-457200">
              <a:buFontTx/>
              <a:buChar char="-"/>
            </a:pPr>
            <a:endParaRPr lang="fr-FR" sz="2800" dirty="0"/>
          </a:p>
          <a:p>
            <a:pPr marL="457200" indent="-457200">
              <a:buFontTx/>
              <a:buChar char="-"/>
            </a:pPr>
            <a:r>
              <a:rPr lang="fr-FR" sz="2800" i="1" dirty="0"/>
              <a:t>Exemples</a:t>
            </a:r>
          </a:p>
          <a:p>
            <a:r>
              <a:rPr lang="fr-FR" sz="2800" i="1" dirty="0"/>
              <a:t> - en </a:t>
            </a:r>
            <a:r>
              <a:rPr lang="fr-FR" sz="2800" b="1" i="1" dirty="0"/>
              <a:t>langage ordinaire </a:t>
            </a:r>
            <a:r>
              <a:rPr lang="fr-FR" sz="2800" i="1" dirty="0"/>
              <a:t>: 9 fois 34, c’est 10 fois 34 et il faut enlever 1 fois 34 ; </a:t>
            </a:r>
          </a:p>
          <a:p>
            <a:r>
              <a:rPr lang="fr-FR" sz="2800" i="1" dirty="0"/>
              <a:t>– puis en </a:t>
            </a:r>
            <a:r>
              <a:rPr lang="fr-FR" sz="2800" b="1" i="1" dirty="0"/>
              <a:t>langage mathématique </a:t>
            </a:r>
            <a:r>
              <a:rPr lang="fr-FR" sz="2800" i="1" dirty="0"/>
              <a:t>: 34× 9 = (34 × 10) – (34 × 1) </a:t>
            </a:r>
          </a:p>
          <a:p>
            <a:endParaRPr lang="fr-FR" altLang="fr-FR" sz="2800" b="1" dirty="0">
              <a:ea typeface="Calibri" charset="0"/>
              <a:cs typeface="Times" charset="0"/>
            </a:endParaRPr>
          </a:p>
        </p:txBody>
      </p:sp>
    </p:spTree>
    <p:extLst>
      <p:ext uri="{BB962C8B-B14F-4D97-AF65-F5344CB8AC3E}">
        <p14:creationId xmlns:p14="http://schemas.microsoft.com/office/powerpoint/2010/main" val="3946493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28677" r="75534" b="57863"/>
          <a:stretch/>
        </p:blipFill>
        <p:spPr>
          <a:xfrm>
            <a:off x="304344" y="0"/>
            <a:ext cx="3975425" cy="1556166"/>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21558" t="75362" r="21498" b="2157"/>
          <a:stretch/>
        </p:blipFill>
        <p:spPr>
          <a:xfrm>
            <a:off x="6004874" y="346017"/>
            <a:ext cx="4358326" cy="938989"/>
          </a:xfrm>
          <a:prstGeom prst="rect">
            <a:avLst/>
          </a:prstGeom>
        </p:spPr>
      </p:pic>
      <p:sp>
        <p:nvSpPr>
          <p:cNvPr id="2" name="Rectangle 1"/>
          <p:cNvSpPr/>
          <p:nvPr/>
        </p:nvSpPr>
        <p:spPr>
          <a:xfrm>
            <a:off x="523580" y="1556166"/>
            <a:ext cx="10363200" cy="4801314"/>
          </a:xfrm>
          <a:prstGeom prst="rect">
            <a:avLst/>
          </a:prstGeom>
        </p:spPr>
        <p:txBody>
          <a:bodyPr wrap="square">
            <a:spAutoFit/>
          </a:bodyPr>
          <a:lstStyle/>
          <a:p>
            <a:pPr marL="457200" indent="-457200" algn="just">
              <a:spcAft>
                <a:spcPts val="0"/>
              </a:spcAft>
              <a:buFont typeface="Arial" charset="0"/>
              <a:buChar char="•"/>
            </a:pPr>
            <a:r>
              <a:rPr lang="fr-FR" sz="2400" b="1" dirty="0">
                <a:solidFill>
                  <a:srgbClr val="FF0000"/>
                </a:solidFill>
                <a:latin typeface="+mj-lt"/>
                <a:ea typeface="Calibri" charset="0"/>
                <a:cs typeface="Times New Roman" charset="0"/>
              </a:rPr>
              <a:t>L’enseignant </a:t>
            </a:r>
            <a:r>
              <a:rPr lang="fr-FR" sz="2400" dirty="0">
                <a:latin typeface="+mj-lt"/>
                <a:ea typeface="Calibri" charset="0"/>
                <a:cs typeface="Times New Roman" charset="0"/>
              </a:rPr>
              <a:t>compare les procédures en termes d’efficacité et de coût, les </a:t>
            </a:r>
            <a:r>
              <a:rPr lang="fr-FR" sz="2400" b="1" dirty="0">
                <a:latin typeface="+mj-lt"/>
                <a:ea typeface="Calibri" charset="0"/>
                <a:cs typeface="Times New Roman" charset="0"/>
              </a:rPr>
              <a:t>hiérarchiser</a:t>
            </a:r>
            <a:r>
              <a:rPr lang="fr-FR" sz="2400" dirty="0">
                <a:latin typeface="+mj-lt"/>
                <a:ea typeface="Calibri" charset="0"/>
                <a:cs typeface="Times New Roman" charset="0"/>
              </a:rPr>
              <a:t>. </a:t>
            </a:r>
          </a:p>
          <a:p>
            <a:pPr marL="457200" indent="-457200" algn="just">
              <a:spcAft>
                <a:spcPts val="0"/>
              </a:spcAft>
              <a:buFont typeface="Arial" charset="0"/>
              <a:buChar char="•"/>
            </a:pPr>
            <a:endParaRPr lang="fr-FR" sz="2400" dirty="0">
              <a:latin typeface="+mj-lt"/>
              <a:ea typeface="Calibri" charset="0"/>
              <a:cs typeface="Times New Roman" charset="0"/>
            </a:endParaRPr>
          </a:p>
          <a:p>
            <a:pPr algn="just">
              <a:spcAft>
                <a:spcPts val="0"/>
              </a:spcAft>
            </a:pPr>
            <a:r>
              <a:rPr lang="fr-FR" sz="2400" b="1" dirty="0">
                <a:solidFill>
                  <a:srgbClr val="FF0000"/>
                </a:solidFill>
                <a:latin typeface="+mj-lt"/>
                <a:ea typeface="Calibri" charset="0"/>
                <a:cs typeface="Times New Roman" charset="0"/>
              </a:rPr>
              <a:t>L’enseignant </a:t>
            </a:r>
            <a:r>
              <a:rPr lang="fr-FR" sz="2400" dirty="0">
                <a:latin typeface="+mj-lt"/>
                <a:ea typeface="Calibri" charset="0"/>
                <a:cs typeface="Times New Roman" charset="0"/>
              </a:rPr>
              <a:t>fait émerger une </a:t>
            </a:r>
            <a:r>
              <a:rPr lang="fr-FR" sz="2400" b="1" dirty="0">
                <a:latin typeface="+mj-lt"/>
                <a:ea typeface="Calibri" charset="0"/>
                <a:cs typeface="Times New Roman" charset="0"/>
              </a:rPr>
              <a:t>procédure </a:t>
            </a:r>
            <a:r>
              <a:rPr lang="fr-FR" sz="2400" dirty="0">
                <a:latin typeface="+mj-lt"/>
                <a:ea typeface="Calibri" charset="0"/>
                <a:cs typeface="Times New Roman" charset="0"/>
              </a:rPr>
              <a:t>(ou plusieurs procédures) </a:t>
            </a:r>
            <a:r>
              <a:rPr lang="fr-FR" sz="2400" b="1" dirty="0">
                <a:solidFill>
                  <a:srgbClr val="FF0000"/>
                </a:solidFill>
                <a:latin typeface="+mj-lt"/>
                <a:ea typeface="Calibri" charset="0"/>
                <a:cs typeface="Times New Roman" charset="0"/>
              </a:rPr>
              <a:t>et son domaine d’efficacité</a:t>
            </a:r>
            <a:r>
              <a:rPr lang="fr-FR" sz="2400" dirty="0">
                <a:solidFill>
                  <a:srgbClr val="FF0000"/>
                </a:solidFill>
                <a:latin typeface="+mj-lt"/>
                <a:ea typeface="Calibri" charset="0"/>
                <a:cs typeface="Times New Roman" charset="0"/>
              </a:rPr>
              <a:t> (</a:t>
            </a:r>
            <a:r>
              <a:rPr lang="fr-FR" sz="2400" b="1" dirty="0">
                <a:solidFill>
                  <a:srgbClr val="00B0F0"/>
                </a:solidFill>
                <a:latin typeface="Calibri" charset="0"/>
                <a:ea typeface="Calibri" charset="0"/>
                <a:cs typeface="Times New Roman" charset="0"/>
              </a:rPr>
              <a:t>Il se peut qu’une autre procédure soit préférable pour certains calculs particuliers)</a:t>
            </a:r>
          </a:p>
          <a:p>
            <a:pPr algn="just">
              <a:spcAft>
                <a:spcPts val="0"/>
              </a:spcAft>
            </a:pPr>
            <a:r>
              <a:rPr lang="fr-FR" sz="2400" b="1" dirty="0">
                <a:solidFill>
                  <a:srgbClr val="00B0F0"/>
                </a:solidFill>
                <a:ea typeface="Calibri" charset="0"/>
                <a:cs typeface="Times New Roman" charset="0"/>
              </a:rPr>
              <a:t>Exemple : </a:t>
            </a:r>
            <a:r>
              <a:rPr lang="fr-FR" sz="2400" b="1" dirty="0">
                <a:solidFill>
                  <a:srgbClr val="00B0F0"/>
                </a:solidFill>
                <a:latin typeface="Calibri" charset="0"/>
                <a:ea typeface="Calibri" charset="0"/>
                <a:cs typeface="Times New Roman" charset="0"/>
              </a:rPr>
              <a:t>40 x 9 = ?  Dans ce cas il est préférable de faire 4 x 9 x 10 </a:t>
            </a:r>
            <a:r>
              <a:rPr lang="fr-FR" sz="2400" b="1" u="sng" dirty="0">
                <a:solidFill>
                  <a:srgbClr val="00B0F0"/>
                </a:solidFill>
                <a:latin typeface="Calibri" charset="0"/>
                <a:ea typeface="Calibri" charset="0"/>
                <a:cs typeface="Times New Roman" charset="0"/>
              </a:rPr>
              <a:t>et  non</a:t>
            </a:r>
            <a:r>
              <a:rPr lang="fr-FR" sz="2400" b="1" dirty="0">
                <a:solidFill>
                  <a:srgbClr val="00B0F0"/>
                </a:solidFill>
                <a:latin typeface="Calibri" charset="0"/>
                <a:ea typeface="Calibri" charset="0"/>
                <a:cs typeface="Times New Roman" charset="0"/>
              </a:rPr>
              <a:t> 40 x (10 – 1) comme dans la règle souvent appliquée quand on multiplie par 9 (à condition de connaître les tables).</a:t>
            </a:r>
            <a:endParaRPr lang="fr-FR" sz="2400" dirty="0">
              <a:latin typeface="+mj-lt"/>
              <a:ea typeface="Calibri" charset="0"/>
              <a:cs typeface="Times New Roman" charset="0"/>
            </a:endParaRPr>
          </a:p>
          <a:p>
            <a:pPr marL="457200" indent="-457200" algn="just">
              <a:spcAft>
                <a:spcPts val="0"/>
              </a:spcAft>
              <a:buFont typeface="Arial" charset="0"/>
              <a:buChar char="•"/>
            </a:pPr>
            <a:r>
              <a:rPr lang="fr-FR" sz="2400" dirty="0">
                <a:solidFill>
                  <a:srgbClr val="FF0000"/>
                </a:solidFill>
                <a:latin typeface="+mj-lt"/>
                <a:ea typeface="Calibri" charset="0"/>
                <a:cs typeface="Times New Roman" charset="0"/>
              </a:rPr>
              <a:t>Le but est de rendre l’élève capable de </a:t>
            </a:r>
            <a:r>
              <a:rPr lang="fr-FR" sz="2400" b="1" dirty="0">
                <a:solidFill>
                  <a:srgbClr val="FF0000"/>
                </a:solidFill>
                <a:latin typeface="+mj-lt"/>
                <a:ea typeface="Calibri" charset="0"/>
                <a:cs typeface="Times New Roman" charset="0"/>
              </a:rPr>
              <a:t>s’adapter</a:t>
            </a:r>
            <a:r>
              <a:rPr lang="fr-FR" sz="2400" dirty="0">
                <a:solidFill>
                  <a:srgbClr val="FF0000"/>
                </a:solidFill>
                <a:latin typeface="+mj-lt"/>
                <a:ea typeface="Calibri" charset="0"/>
                <a:cs typeface="Times New Roman" charset="0"/>
              </a:rPr>
              <a:t> et de </a:t>
            </a:r>
            <a:r>
              <a:rPr lang="fr-FR" sz="2400" b="1" dirty="0">
                <a:solidFill>
                  <a:srgbClr val="FF0000"/>
                </a:solidFill>
                <a:latin typeface="+mj-lt"/>
                <a:ea typeface="Calibri" charset="0"/>
                <a:cs typeface="Times New Roman" charset="0"/>
              </a:rPr>
              <a:t>choisir</a:t>
            </a:r>
            <a:r>
              <a:rPr lang="fr-FR" sz="2400" dirty="0">
                <a:solidFill>
                  <a:srgbClr val="FF0000"/>
                </a:solidFill>
                <a:latin typeface="+mj-lt"/>
                <a:ea typeface="Calibri" charset="0"/>
                <a:cs typeface="Times New Roman" charset="0"/>
              </a:rPr>
              <a:t> la procédure adaptée.</a:t>
            </a:r>
          </a:p>
          <a:p>
            <a:pPr algn="just">
              <a:spcAft>
                <a:spcPts val="0"/>
              </a:spcAft>
            </a:pPr>
            <a:endParaRPr lang="fr-FR" b="1" dirty="0">
              <a:solidFill>
                <a:srgbClr val="00B0F0"/>
              </a:solidFill>
              <a:latin typeface="Calibri" charset="0"/>
              <a:ea typeface="Calibri" charset="0"/>
              <a:cs typeface="Times New Roman" charset="0"/>
            </a:endParaRPr>
          </a:p>
          <a:p>
            <a:pPr marL="457200" indent="-457200" algn="just">
              <a:spcAft>
                <a:spcPts val="0"/>
              </a:spcAft>
              <a:buFont typeface="Arial" charset="0"/>
              <a:buChar char="•"/>
            </a:pPr>
            <a:r>
              <a:rPr lang="fr-FR" sz="2400" dirty="0">
                <a:latin typeface="+mj-lt"/>
                <a:ea typeface="Calibri" charset="0"/>
                <a:cs typeface="Times New Roman" charset="0"/>
              </a:rPr>
              <a:t>L’enseignant détermine </a:t>
            </a:r>
            <a:r>
              <a:rPr lang="fr-FR" sz="2400" b="1" u="sng" dirty="0">
                <a:latin typeface="+mj-lt"/>
                <a:ea typeface="Calibri" charset="0"/>
                <a:cs typeface="Times New Roman" charset="0"/>
              </a:rPr>
              <a:t>ce qu’il faut retenir</a:t>
            </a:r>
            <a:r>
              <a:rPr lang="fr-FR" sz="2400" b="1" dirty="0">
                <a:latin typeface="+mj-lt"/>
                <a:ea typeface="Calibri" charset="0"/>
                <a:cs typeface="Times New Roman" charset="0"/>
              </a:rPr>
              <a:t>  +  t</a:t>
            </a:r>
            <a:r>
              <a:rPr lang="fr-FR" sz="2400" b="1" dirty="0">
                <a:effectLst/>
                <a:latin typeface="+mj-lt"/>
                <a:ea typeface="Calibri" charset="0"/>
                <a:cs typeface="Times New Roman" charset="0"/>
              </a:rPr>
              <a:t>race écrite </a:t>
            </a:r>
            <a:r>
              <a:rPr lang="fr-FR" sz="2400" dirty="0">
                <a:effectLst/>
                <a:latin typeface="+mj-lt"/>
                <a:ea typeface="Calibri" charset="0"/>
                <a:cs typeface="Times New Roman" charset="0"/>
              </a:rPr>
              <a:t>dans le cahier </a:t>
            </a:r>
          </a:p>
        </p:txBody>
      </p:sp>
    </p:spTree>
    <p:extLst>
      <p:ext uri="{BB962C8B-B14F-4D97-AF65-F5344CB8AC3E}">
        <p14:creationId xmlns:p14="http://schemas.microsoft.com/office/powerpoint/2010/main" val="2875481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0234" y="2629985"/>
            <a:ext cx="2801263"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dirty="0"/>
              <a:t>ETAPE 2</a:t>
            </a:r>
          </a:p>
        </p:txBody>
      </p:sp>
      <p:pic>
        <p:nvPicPr>
          <p:cNvPr id="8" name="Espace réservé du contenu 7"/>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35790" t="32526" r="49289" b="56465"/>
          <a:stretch/>
        </p:blipFill>
        <p:spPr>
          <a:xfrm>
            <a:off x="717176" y="457199"/>
            <a:ext cx="1990165" cy="815789"/>
          </a:xfrm>
          <a:prstGeom prst="rect">
            <a:avLst/>
          </a:prstGeom>
        </p:spPr>
      </p:pic>
      <p:sp>
        <p:nvSpPr>
          <p:cNvPr id="9" name="Rectangle 8"/>
          <p:cNvSpPr/>
          <p:nvPr/>
        </p:nvSpPr>
        <p:spPr>
          <a:xfrm>
            <a:off x="918299" y="1781845"/>
            <a:ext cx="10526806" cy="4327338"/>
          </a:xfrm>
          <a:prstGeom prst="rect">
            <a:avLst/>
          </a:prstGeom>
        </p:spPr>
        <p:txBody>
          <a:bodyPr wrap="square">
            <a:spAutoFit/>
          </a:bodyPr>
          <a:lstStyle/>
          <a:p>
            <a:pPr marL="457200" indent="-457200" algn="just">
              <a:lnSpc>
                <a:spcPct val="80000"/>
              </a:lnSpc>
              <a:buFont typeface="Arial" charset="0"/>
              <a:buChar char="•"/>
            </a:pPr>
            <a:r>
              <a:rPr lang="fr-FR" altLang="fr-FR" sz="2400" dirty="0">
                <a:latin typeface="+mj-lt"/>
              </a:rPr>
              <a:t>De </a:t>
            </a:r>
            <a:r>
              <a:rPr lang="fr-FR" altLang="fr-FR" sz="2400" b="1" dirty="0">
                <a:latin typeface="+mj-lt"/>
              </a:rPr>
              <a:t>façon massée </a:t>
            </a:r>
            <a:r>
              <a:rPr lang="fr-FR" altLang="fr-FR" sz="2400" dirty="0">
                <a:latin typeface="+mj-lt"/>
              </a:rPr>
              <a:t>sur une procédure</a:t>
            </a:r>
          </a:p>
          <a:p>
            <a:pPr marL="457200" indent="-457200" algn="just">
              <a:lnSpc>
                <a:spcPct val="80000"/>
              </a:lnSpc>
              <a:buFont typeface="Arial" charset="0"/>
              <a:buChar char="•"/>
            </a:pPr>
            <a:endParaRPr lang="fr-FR" altLang="fr-FR" sz="2400" dirty="0">
              <a:latin typeface="+mj-lt"/>
            </a:endParaRPr>
          </a:p>
          <a:p>
            <a:pPr marL="457200" indent="-457200" algn="just">
              <a:lnSpc>
                <a:spcPct val="80000"/>
              </a:lnSpc>
              <a:buFont typeface="Arial" charset="0"/>
              <a:buChar char="•"/>
            </a:pPr>
            <a:r>
              <a:rPr lang="fr-FR" altLang="fr-FR" sz="2400" b="1" dirty="0">
                <a:latin typeface="+mj-lt"/>
              </a:rPr>
              <a:t>1 à 4  séances courtes </a:t>
            </a:r>
            <a:r>
              <a:rPr lang="fr-FR" altLang="fr-FR" sz="2400" dirty="0">
                <a:latin typeface="+mj-lt"/>
              </a:rPr>
              <a:t>(15 minutes) et </a:t>
            </a:r>
            <a:r>
              <a:rPr lang="fr-FR" altLang="fr-FR" sz="2400" b="1" dirty="0">
                <a:latin typeface="+mj-lt"/>
              </a:rPr>
              <a:t>quotidiennes</a:t>
            </a:r>
          </a:p>
          <a:p>
            <a:pPr marL="457200" indent="-457200" algn="just">
              <a:lnSpc>
                <a:spcPct val="80000"/>
              </a:lnSpc>
              <a:buFont typeface="Arial" charset="0"/>
              <a:buChar char="•"/>
            </a:pPr>
            <a:endParaRPr lang="fr-FR" altLang="fr-FR" sz="2400" dirty="0">
              <a:latin typeface="+mj-lt"/>
            </a:endParaRPr>
          </a:p>
          <a:p>
            <a:pPr marL="457200" indent="-457200" algn="just">
              <a:lnSpc>
                <a:spcPct val="80000"/>
              </a:lnSpc>
              <a:buFont typeface="Arial" charset="0"/>
              <a:buChar char="•"/>
            </a:pPr>
            <a:r>
              <a:rPr lang="fr-FR" altLang="fr-FR" sz="2400" dirty="0">
                <a:latin typeface="+mj-lt"/>
              </a:rPr>
              <a:t>Reformulations et explicitations des procédures par les élèves en donnant des exemples, jeu du vrai-faux,  arbres à calculs à compléter, </a:t>
            </a:r>
            <a:r>
              <a:rPr lang="is-IS" altLang="fr-FR" sz="2400" dirty="0">
                <a:latin typeface="+mj-lt"/>
              </a:rPr>
              <a:t>…</a:t>
            </a:r>
            <a:endParaRPr lang="fr-FR" altLang="fr-FR" sz="2400" dirty="0">
              <a:latin typeface="+mj-lt"/>
            </a:endParaRPr>
          </a:p>
          <a:p>
            <a:pPr algn="just">
              <a:lnSpc>
                <a:spcPct val="80000"/>
              </a:lnSpc>
            </a:pPr>
            <a:endParaRPr lang="fr-FR" altLang="fr-FR" sz="2400" dirty="0">
              <a:latin typeface="+mj-lt"/>
            </a:endParaRPr>
          </a:p>
          <a:p>
            <a:pPr marL="457200" indent="-457200" algn="just">
              <a:lnSpc>
                <a:spcPct val="80000"/>
              </a:lnSpc>
              <a:buFont typeface="Arial" charset="0"/>
              <a:buChar char="•"/>
            </a:pPr>
            <a:r>
              <a:rPr lang="fr-FR" altLang="fr-FR" sz="2400" b="1" dirty="0">
                <a:latin typeface="+mj-lt"/>
              </a:rPr>
              <a:t>Exercices </a:t>
            </a:r>
            <a:r>
              <a:rPr lang="fr-FR" altLang="fr-FR" sz="2400" dirty="0">
                <a:latin typeface="+mj-lt"/>
              </a:rPr>
              <a:t>nombreux, variés et différenciés</a:t>
            </a:r>
          </a:p>
          <a:p>
            <a:pPr marL="457200" indent="-457200" algn="just">
              <a:lnSpc>
                <a:spcPct val="80000"/>
              </a:lnSpc>
              <a:buFont typeface="Arial" charset="0"/>
              <a:buChar char="•"/>
            </a:pPr>
            <a:endParaRPr lang="fr-FR" altLang="fr-FR" sz="2400" dirty="0">
              <a:latin typeface="+mj-lt"/>
            </a:endParaRPr>
          </a:p>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10" name="ZoneTexte 9"/>
          <p:cNvSpPr txBox="1"/>
          <p:nvPr/>
        </p:nvSpPr>
        <p:spPr>
          <a:xfrm>
            <a:off x="3749806" y="572705"/>
            <a:ext cx="7082117" cy="584775"/>
          </a:xfrm>
          <a:prstGeom prst="rect">
            <a:avLst/>
          </a:prstGeom>
          <a:solidFill>
            <a:schemeClr val="accent2">
              <a:lumMod val="60000"/>
              <a:lumOff val="40000"/>
            </a:schemeClr>
          </a:solidFill>
        </p:spPr>
        <p:txBody>
          <a:bodyPr wrap="square" rtlCol="0">
            <a:spAutoFit/>
          </a:bodyPr>
          <a:lstStyle/>
          <a:p>
            <a:r>
              <a:rPr lang="fr-FR" sz="3200" b="1" dirty="0">
                <a:solidFill>
                  <a:schemeClr val="bg1"/>
                </a:solidFill>
              </a:rPr>
              <a:t>Appropriation   et  renforcement </a:t>
            </a:r>
          </a:p>
        </p:txBody>
      </p:sp>
    </p:spTree>
    <p:extLst>
      <p:ext uri="{BB962C8B-B14F-4D97-AF65-F5344CB8AC3E}">
        <p14:creationId xmlns:p14="http://schemas.microsoft.com/office/powerpoint/2010/main" val="97423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817" y="109066"/>
            <a:ext cx="12022183" cy="1596177"/>
          </a:xfrm>
        </p:spPr>
        <p:txBody>
          <a:bodyPr/>
          <a:lstStyle/>
          <a:p>
            <a:r>
              <a:rPr lang="fr-FR" dirty="0">
                <a:solidFill>
                  <a:srgbClr val="00B050"/>
                </a:solidFill>
              </a:rPr>
              <a:t>DES exemples de productions d’élèves et lacunes constatées</a:t>
            </a:r>
          </a:p>
        </p:txBody>
      </p:sp>
      <mc:AlternateContent xmlns:mc="http://schemas.openxmlformats.org/markup-compatibility/2006" xmlns:a14="http://schemas.microsoft.com/office/drawing/2010/main">
        <mc:Choice Requires="a14">
          <p:sp>
            <p:nvSpPr>
              <p:cNvPr id="3" name="Espace réservé du contenu 2"/>
              <p:cNvSpPr>
                <a:spLocks noGrp="1"/>
              </p:cNvSpPr>
              <p:nvPr>
                <p:ph sz="quarter" idx="13"/>
              </p:nvPr>
            </p:nvSpPr>
            <p:spPr/>
            <p:txBody>
              <a:bodyPr>
                <a:normAutofit lnSpcReduction="10000"/>
              </a:bodyPr>
              <a:lstStyle/>
              <a:p>
                <a:pPr marL="0" indent="0">
                  <a:buNone/>
                </a:pPr>
                <a:r>
                  <a:rPr lang="fr-FR" dirty="0"/>
                  <a:t>« Très peu d’élèves associent la fraction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4</m:t>
                        </m:r>
                      </m:den>
                    </m:f>
                  </m:oMath>
                </a14:m>
                <a:r>
                  <a:rPr lang="fr-FR" dirty="0"/>
                  <a:t>   à l’écriture à virgule 0,25</a:t>
                </a:r>
              </a:p>
              <a:p>
                <a:pPr marL="0" indent="0">
                  <a:buNone/>
                </a:pPr>
                <a:r>
                  <a:rPr lang="fr-FR" dirty="0"/>
                  <a:t>et environ la moitié des élèves confondent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4</m:t>
                        </m:r>
                      </m:den>
                    </m:f>
                  </m:oMath>
                </a14:m>
                <a:r>
                  <a:rPr lang="fr-FR" dirty="0"/>
                  <a:t>      et 1,4. »     </a:t>
                </a:r>
              </a:p>
              <a:p>
                <a:pPr marL="0" indent="0">
                  <a:buNone/>
                </a:pPr>
                <a:r>
                  <a:rPr lang="fr-FR" dirty="0"/>
                  <a:t>       </a:t>
                </a:r>
                <a:r>
                  <a:rPr lang="fr-FR" sz="1200" dirty="0"/>
                  <a:t>Jean-François </a:t>
                </a:r>
                <a:r>
                  <a:rPr lang="fr-FR" sz="1200" dirty="0" err="1"/>
                  <a:t>Chesné</a:t>
                </a:r>
                <a:r>
                  <a:rPr lang="fr-FR" sz="1200" dirty="0"/>
                  <a:t>, directeur scientifique du </a:t>
                </a:r>
                <a:r>
                  <a:rPr lang="fr-FR" sz="1200" dirty="0" err="1"/>
                  <a:t>Cnesco</a:t>
                </a:r>
                <a:endParaRPr lang="fr-FR" sz="1200" dirty="0"/>
              </a:p>
              <a:p>
                <a:pPr marL="0" indent="0">
                  <a:buNone/>
                </a:pPr>
                <a:endParaRPr lang="fr-FR" dirty="0"/>
              </a:p>
              <a:p>
                <a:pPr marL="0" indent="0">
                  <a:buNone/>
                </a:pPr>
                <a:r>
                  <a:rPr lang="fr-FR" dirty="0"/>
                  <a:t>  « Certains élèves vont considérer que 2 dixièmes (soit 0,2) sont plus petits que 10 centièmes (soit 0,1). »</a:t>
                </a:r>
              </a:p>
              <a:p>
                <a:pPr marL="0" indent="0">
                  <a:buNone/>
                </a:pPr>
                <a:r>
                  <a:rPr lang="fr-FR" sz="1200" dirty="0"/>
                  <a:t>              Laetitia </a:t>
                </a:r>
                <a:r>
                  <a:rPr lang="fr-FR" sz="1200" dirty="0" err="1"/>
                  <a:t>Desmet</a:t>
                </a:r>
                <a:r>
                  <a:rPr lang="fr-FR" sz="1200" dirty="0"/>
                  <a:t>, chargée de cours invitée à l’Université catholique de Louvain</a:t>
                </a: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sz="quarter" idx="13"/>
              </p:nvPr>
            </p:nvSpPr>
            <p:spPr>
              <a:blipFill rotWithShape="0">
                <a:blip r:embed="rId3"/>
                <a:stretch>
                  <a:fillRect l="-647"/>
                </a:stretch>
              </a:blipFill>
            </p:spPr>
            <p:txBody>
              <a:bodyPr/>
              <a:lstStyle/>
              <a:p>
                <a:r>
                  <a:rPr lang="fr-FR">
                    <a:noFill/>
                  </a:rPr>
                  <a:t> </a:t>
                </a:r>
              </a:p>
            </p:txBody>
          </p:sp>
        </mc:Fallback>
      </mc:AlternateContent>
    </p:spTree>
    <p:extLst>
      <p:ext uri="{BB962C8B-B14F-4D97-AF65-F5344CB8AC3E}">
        <p14:creationId xmlns:p14="http://schemas.microsoft.com/office/powerpoint/2010/main" val="354166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0234" y="2629985"/>
            <a:ext cx="2801263"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dirty="0"/>
              <a:t>ETAPE 2</a:t>
            </a:r>
          </a:p>
        </p:txBody>
      </p:sp>
      <p:sp>
        <p:nvSpPr>
          <p:cNvPr id="9" name="Rectangle 8"/>
          <p:cNvSpPr/>
          <p:nvPr/>
        </p:nvSpPr>
        <p:spPr>
          <a:xfrm>
            <a:off x="878542" y="1410785"/>
            <a:ext cx="10526806" cy="1668149"/>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10" name="ZoneTexte 9"/>
          <p:cNvSpPr txBox="1"/>
          <p:nvPr/>
        </p:nvSpPr>
        <p:spPr>
          <a:xfrm>
            <a:off x="3749806" y="407488"/>
            <a:ext cx="7082117" cy="584775"/>
          </a:xfrm>
          <a:prstGeom prst="rect">
            <a:avLst/>
          </a:prstGeom>
          <a:solidFill>
            <a:schemeClr val="accent2">
              <a:lumMod val="60000"/>
              <a:lumOff val="40000"/>
            </a:schemeClr>
          </a:solidFill>
        </p:spPr>
        <p:txBody>
          <a:bodyPr wrap="square" rtlCol="0">
            <a:spAutoFit/>
          </a:bodyPr>
          <a:lstStyle/>
          <a:p>
            <a:r>
              <a:rPr lang="fr-FR" sz="3200" b="1" dirty="0">
                <a:solidFill>
                  <a:schemeClr val="bg1"/>
                </a:solidFill>
              </a:rPr>
              <a:t>Réinvestissement régulier </a:t>
            </a:r>
          </a:p>
        </p:txBody>
      </p:sp>
      <p:sp>
        <p:nvSpPr>
          <p:cNvPr id="3" name="Espace réservé du contenu 2"/>
          <p:cNvSpPr>
            <a:spLocks noGrp="1"/>
          </p:cNvSpPr>
          <p:nvPr>
            <p:ph sz="quarter" idx="13"/>
          </p:nvPr>
        </p:nvSpPr>
        <p:spPr>
          <a:xfrm>
            <a:off x="1024128" y="1410785"/>
            <a:ext cx="10492011" cy="4898575"/>
          </a:xfrm>
          <a:prstGeom prst="rect">
            <a:avLst/>
          </a:prstGeom>
        </p:spPr>
        <p:txBody>
          <a:bodyPr>
            <a:normAutofit fontScale="92500" lnSpcReduction="20000"/>
          </a:bodyPr>
          <a:lstStyle/>
          <a:p>
            <a:pPr algn="just">
              <a:lnSpc>
                <a:spcPct val="100000"/>
              </a:lnSpc>
              <a:spcBef>
                <a:spcPts val="0"/>
              </a:spcBef>
              <a:spcAft>
                <a:spcPts val="2600"/>
              </a:spcAft>
              <a:buClr>
                <a:schemeClr val="tx1"/>
              </a:buClr>
              <a:buSzPct val="105000"/>
              <a:buFont typeface="Arial" charset="0"/>
              <a:buChar char="•"/>
            </a:pPr>
            <a:r>
              <a:rPr lang="fr-FR" b="1" cap="none" dirty="0"/>
              <a:t> </a:t>
            </a:r>
            <a:r>
              <a:rPr lang="fr-FR" sz="3200" b="1" cap="none" dirty="0"/>
              <a:t>De façon filée </a:t>
            </a:r>
            <a:r>
              <a:rPr lang="fr-FR" sz="3200" cap="none" dirty="0"/>
              <a:t>tout au long de l’année sur une variété de procédures</a:t>
            </a:r>
          </a:p>
          <a:p>
            <a:pPr algn="just">
              <a:lnSpc>
                <a:spcPct val="100000"/>
              </a:lnSpc>
              <a:spcBef>
                <a:spcPts val="0"/>
              </a:spcBef>
              <a:spcAft>
                <a:spcPts val="2600"/>
              </a:spcAft>
              <a:buClr>
                <a:schemeClr val="tx1"/>
              </a:buClr>
              <a:buSzPct val="105000"/>
              <a:buFont typeface="Arial" charset="0"/>
              <a:buChar char="•"/>
            </a:pPr>
            <a:r>
              <a:rPr lang="fr-FR" sz="3200" b="1" cap="none" dirty="0"/>
              <a:t> En situations de rappel </a:t>
            </a:r>
            <a:r>
              <a:rPr lang="fr-FR" sz="3200" cap="none" dirty="0"/>
              <a:t>lors de séances portant sur un autre objectif </a:t>
            </a:r>
            <a:r>
              <a:rPr lang="fr-FR" sz="3200" b="1" cap="none" dirty="0"/>
              <a:t>, </a:t>
            </a:r>
            <a:r>
              <a:rPr lang="fr-FR" sz="3200" cap="none" dirty="0"/>
              <a:t>exemple : </a:t>
            </a:r>
            <a:r>
              <a:rPr lang="is-IS" sz="3200" cap="none" dirty="0"/>
              <a:t> pour </a:t>
            </a:r>
            <a:r>
              <a:rPr lang="fr-FR" sz="3200" cap="none" dirty="0"/>
              <a:t>mémoriser les tables de multiplication : 7 X 9 = (7 x 10) - 7, </a:t>
            </a:r>
            <a:r>
              <a:rPr lang="is-IS" sz="3200" cap="none" dirty="0"/>
              <a:t>…</a:t>
            </a:r>
            <a:endParaRPr lang="fr-FR" sz="3200" cap="none" dirty="0"/>
          </a:p>
          <a:p>
            <a:pPr algn="just">
              <a:lnSpc>
                <a:spcPct val="100000"/>
              </a:lnSpc>
              <a:spcBef>
                <a:spcPts val="0"/>
              </a:spcBef>
              <a:spcAft>
                <a:spcPts val="2600"/>
              </a:spcAft>
              <a:buClr>
                <a:schemeClr val="tx1"/>
              </a:buClr>
              <a:buSzPct val="105000"/>
              <a:buFont typeface="Arial" charset="0"/>
              <a:buChar char="•"/>
            </a:pPr>
            <a:r>
              <a:rPr lang="fr-FR" sz="3200" b="1" cap="none" dirty="0"/>
              <a:t> Résolution de problèmes </a:t>
            </a:r>
            <a:r>
              <a:rPr lang="fr-FR" sz="3200" cap="none" dirty="0"/>
              <a:t>simples relevant du calcul mental</a:t>
            </a:r>
            <a:r>
              <a:rPr lang="fr-FR" sz="3200" b="1" cap="none" dirty="0"/>
              <a:t>.</a:t>
            </a:r>
          </a:p>
          <a:p>
            <a:pPr algn="just">
              <a:lnSpc>
                <a:spcPct val="100000"/>
              </a:lnSpc>
              <a:spcBef>
                <a:spcPts val="0"/>
              </a:spcBef>
              <a:spcAft>
                <a:spcPts val="2600"/>
              </a:spcAft>
              <a:buClr>
                <a:schemeClr val="tx1"/>
              </a:buClr>
              <a:buSzPct val="105000"/>
              <a:buFont typeface="Arial" charset="0"/>
              <a:buChar char="•"/>
            </a:pPr>
            <a:r>
              <a:rPr lang="fr-FR" sz="3200" b="1" cap="none" dirty="0"/>
              <a:t> Dans le cadre de jeux de calcul mental </a:t>
            </a:r>
          </a:p>
          <a:p>
            <a:pPr marL="0" indent="0" algn="just">
              <a:lnSpc>
                <a:spcPct val="100000"/>
              </a:lnSpc>
              <a:spcBef>
                <a:spcPts val="0"/>
              </a:spcBef>
              <a:spcAft>
                <a:spcPts val="2600"/>
              </a:spcAft>
              <a:buClr>
                <a:schemeClr val="tx1"/>
              </a:buClr>
              <a:buSzPct val="105000"/>
              <a:buNone/>
            </a:pPr>
            <a:br>
              <a:rPr lang="fr-FR" sz="3200" dirty="0"/>
            </a:br>
            <a:endParaRPr lang="fr-FR" sz="3200" dirty="0"/>
          </a:p>
        </p:txBody>
      </p:sp>
      <p:sp>
        <p:nvSpPr>
          <p:cNvPr id="4" name="Rectangle à coins arrondis 3"/>
          <p:cNvSpPr/>
          <p:nvPr/>
        </p:nvSpPr>
        <p:spPr>
          <a:xfrm>
            <a:off x="878542" y="293126"/>
            <a:ext cx="2205317" cy="813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ÉTAPE  3</a:t>
            </a:r>
          </a:p>
        </p:txBody>
      </p:sp>
    </p:spTree>
    <p:extLst>
      <p:ext uri="{BB962C8B-B14F-4D97-AF65-F5344CB8AC3E}">
        <p14:creationId xmlns:p14="http://schemas.microsoft.com/office/powerpoint/2010/main" val="3472568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0234" y="2629985"/>
            <a:ext cx="2801263"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878542" y="1410785"/>
            <a:ext cx="10526806" cy="1668149"/>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10" name="ZoneTexte 9"/>
          <p:cNvSpPr txBox="1"/>
          <p:nvPr/>
        </p:nvSpPr>
        <p:spPr>
          <a:xfrm>
            <a:off x="3749806" y="572705"/>
            <a:ext cx="7082117" cy="584775"/>
          </a:xfrm>
          <a:prstGeom prst="rect">
            <a:avLst/>
          </a:prstGeom>
          <a:solidFill>
            <a:schemeClr val="accent2">
              <a:lumMod val="60000"/>
              <a:lumOff val="40000"/>
            </a:schemeClr>
          </a:solidFill>
        </p:spPr>
        <p:txBody>
          <a:bodyPr wrap="square" rtlCol="0">
            <a:spAutoFit/>
          </a:bodyPr>
          <a:lstStyle/>
          <a:p>
            <a:r>
              <a:rPr lang="fr-FR" sz="3200" b="1" dirty="0">
                <a:solidFill>
                  <a:schemeClr val="bg1"/>
                </a:solidFill>
              </a:rPr>
              <a:t>Évaluation  </a:t>
            </a:r>
          </a:p>
        </p:txBody>
      </p:sp>
      <p:sp>
        <p:nvSpPr>
          <p:cNvPr id="3" name="Espace réservé du contenu 2"/>
          <p:cNvSpPr>
            <a:spLocks noGrp="1"/>
          </p:cNvSpPr>
          <p:nvPr>
            <p:ph sz="quarter" idx="13"/>
          </p:nvPr>
        </p:nvSpPr>
        <p:spPr>
          <a:xfrm>
            <a:off x="1024128" y="1792941"/>
            <a:ext cx="10056248" cy="4516419"/>
          </a:xfrm>
          <a:prstGeom prst="rect">
            <a:avLst/>
          </a:prstGeom>
        </p:spPr>
        <p:txBody>
          <a:bodyPr>
            <a:normAutofit/>
          </a:bodyPr>
          <a:lstStyle/>
          <a:p>
            <a:pPr algn="just">
              <a:buClr>
                <a:schemeClr val="tx1"/>
              </a:buClr>
              <a:buSzPct val="105000"/>
              <a:buFont typeface="Arial" charset="0"/>
              <a:buChar char="•"/>
            </a:pPr>
            <a:endParaRPr lang="fr-FR" sz="3200" b="1" dirty="0"/>
          </a:p>
          <a:p>
            <a:pPr algn="just">
              <a:buClr>
                <a:schemeClr val="tx1"/>
              </a:buClr>
              <a:buSzPct val="105000"/>
              <a:buFont typeface="Arial" charset="0"/>
              <a:buChar char="•"/>
            </a:pPr>
            <a:r>
              <a:rPr lang="fr-FR" sz="3200" dirty="0"/>
              <a:t> </a:t>
            </a:r>
            <a:r>
              <a:rPr lang="fr-FR" sz="3200" b="1" cap="none" dirty="0"/>
              <a:t>Autoévaluation</a:t>
            </a:r>
            <a:r>
              <a:rPr lang="fr-FR" sz="3200" cap="none" dirty="0"/>
              <a:t> et constat des </a:t>
            </a:r>
            <a:r>
              <a:rPr lang="fr-FR" sz="3200" b="1" cap="none" dirty="0"/>
              <a:t>progrès</a:t>
            </a:r>
            <a:r>
              <a:rPr lang="fr-FR" sz="3200" cap="none" dirty="0"/>
              <a:t>. </a:t>
            </a:r>
          </a:p>
          <a:p>
            <a:pPr algn="just">
              <a:buClr>
                <a:schemeClr val="tx1"/>
              </a:buClr>
              <a:buSzPct val="105000"/>
              <a:buFont typeface="Arial" charset="0"/>
              <a:buChar char="•"/>
            </a:pPr>
            <a:endParaRPr lang="fr-FR" sz="3200" cap="none" dirty="0"/>
          </a:p>
          <a:p>
            <a:pPr algn="just">
              <a:buClr>
                <a:schemeClr val="tx1"/>
              </a:buClr>
              <a:buSzPct val="105000"/>
              <a:buFont typeface="Arial" charset="0"/>
              <a:buChar char="•"/>
            </a:pPr>
            <a:r>
              <a:rPr lang="fr-FR" sz="3200" b="1" cap="none" dirty="0">
                <a:latin typeface="+mj-lt"/>
              </a:rPr>
              <a:t> Évaluation différenciée.</a:t>
            </a:r>
            <a:endParaRPr lang="fr-FR" sz="3200" b="1" cap="none" dirty="0"/>
          </a:p>
          <a:p>
            <a:pPr marL="0" indent="0" algn="just">
              <a:buClr>
                <a:schemeClr val="tx1"/>
              </a:buClr>
              <a:buSzPct val="105000"/>
              <a:buNone/>
            </a:pPr>
            <a:endParaRPr lang="fr-FR" sz="3200" b="1" dirty="0">
              <a:latin typeface="+mj-lt"/>
            </a:endParaRPr>
          </a:p>
        </p:txBody>
      </p:sp>
      <p:sp>
        <p:nvSpPr>
          <p:cNvPr id="4" name="Rectangle à coins arrondis 3"/>
          <p:cNvSpPr/>
          <p:nvPr/>
        </p:nvSpPr>
        <p:spPr>
          <a:xfrm>
            <a:off x="878542" y="343982"/>
            <a:ext cx="2205317" cy="1066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ÉTAPE  4</a:t>
            </a:r>
          </a:p>
        </p:txBody>
      </p:sp>
    </p:spTree>
    <p:extLst>
      <p:ext uri="{BB962C8B-B14F-4D97-AF65-F5344CB8AC3E}">
        <p14:creationId xmlns:p14="http://schemas.microsoft.com/office/powerpoint/2010/main" val="204771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170" y="422008"/>
            <a:ext cx="10364451" cy="745056"/>
          </a:xfrm>
        </p:spPr>
        <p:txBody>
          <a:bodyPr/>
          <a:lstStyle/>
          <a:p>
            <a:r>
              <a:rPr lang="fr-FR" dirty="0"/>
              <a:t>ANALYSE DE 3 SEANCES</a:t>
            </a:r>
          </a:p>
        </p:txBody>
      </p:sp>
      <p:sp>
        <p:nvSpPr>
          <p:cNvPr id="3" name="Espace réservé du contenu 2"/>
          <p:cNvSpPr>
            <a:spLocks noGrp="1"/>
          </p:cNvSpPr>
          <p:nvPr>
            <p:ph sz="quarter" idx="13"/>
          </p:nvPr>
        </p:nvSpPr>
        <p:spPr>
          <a:xfrm>
            <a:off x="145773" y="1167064"/>
            <a:ext cx="11635409" cy="5034953"/>
          </a:xfrm>
          <a:prstGeom prst="rect">
            <a:avLst/>
          </a:prstGeom>
        </p:spPr>
        <p:txBody>
          <a:bodyPr>
            <a:normAutofit/>
          </a:bodyPr>
          <a:lstStyle/>
          <a:p>
            <a:pPr marL="0" indent="0">
              <a:buNone/>
            </a:pPr>
            <a:r>
              <a:rPr lang="fr-FR" sz="2400" cap="none" dirty="0"/>
              <a:t>Pour chaque séance,  notez : </a:t>
            </a:r>
          </a:p>
          <a:p>
            <a:r>
              <a:rPr lang="fr-FR" sz="2400" cap="none" dirty="0"/>
              <a:t>L’étape de la démarche d’apprentissage,</a:t>
            </a:r>
          </a:p>
          <a:p>
            <a:r>
              <a:rPr lang="fr-FR" sz="2400" cap="none" dirty="0"/>
              <a:t>Les objectifs de l’enseignante,</a:t>
            </a:r>
          </a:p>
          <a:p>
            <a:r>
              <a:rPr lang="fr-FR" sz="2400" cap="none" dirty="0"/>
              <a:t>Les modalités retenues,</a:t>
            </a:r>
          </a:p>
          <a:p>
            <a:r>
              <a:rPr lang="fr-FR" sz="2400" cap="none" dirty="0"/>
              <a:t>Les supports utilisés,</a:t>
            </a:r>
          </a:p>
          <a:p>
            <a:r>
              <a:rPr lang="fr-FR" sz="2400" cap="none" dirty="0"/>
              <a:t>Le type de  questions posées,</a:t>
            </a:r>
          </a:p>
          <a:p>
            <a:r>
              <a:rPr lang="fr-FR" sz="2400" cap="none" dirty="0"/>
              <a:t>Le déroulement de la séance.</a:t>
            </a:r>
          </a:p>
          <a:p>
            <a:pPr marL="0" indent="0">
              <a:buNone/>
            </a:pPr>
            <a:r>
              <a:rPr lang="fr-FR" sz="2400" cap="none" dirty="0"/>
              <a:t>Comptez le nombre de séances au total</a:t>
            </a:r>
          </a:p>
          <a:p>
            <a:pPr marL="0" indent="0">
              <a:buNone/>
            </a:pPr>
            <a:r>
              <a:rPr lang="fr-FR" dirty="0">
                <a:hlinkClick r:id="rId3" action="ppaction://hlinkfile"/>
              </a:rPr>
              <a:t>Trois séances de calcul mental CM2.mp4</a:t>
            </a:r>
            <a:endParaRPr lang="fr-FR" dirty="0"/>
          </a:p>
        </p:txBody>
      </p:sp>
    </p:spTree>
    <p:extLst>
      <p:ext uri="{BB962C8B-B14F-4D97-AF65-F5344CB8AC3E}">
        <p14:creationId xmlns:p14="http://schemas.microsoft.com/office/powerpoint/2010/main" val="105093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707" y="514015"/>
            <a:ext cx="10364451" cy="439574"/>
          </a:xfrm>
        </p:spPr>
        <p:txBody>
          <a:bodyPr>
            <a:normAutofit fontScale="90000"/>
          </a:bodyPr>
          <a:lstStyle/>
          <a:p>
            <a:endParaRPr lang="fr-FR" dirty="0"/>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3915694301"/>
              </p:ext>
            </p:extLst>
          </p:nvPr>
        </p:nvGraphicFramePr>
        <p:xfrm>
          <a:off x="379413" y="1384300"/>
          <a:ext cx="10898188" cy="5003436"/>
        </p:xfrm>
        <a:graphic>
          <a:graphicData uri="http://schemas.openxmlformats.org/drawingml/2006/table">
            <a:tbl>
              <a:tblPr firstRow="1" bandRow="1">
                <a:tableStyleId>{5C22544A-7EE6-4342-B048-85BDC9FD1C3A}</a:tableStyleId>
              </a:tblPr>
              <a:tblGrid>
                <a:gridCol w="2030155">
                  <a:extLst>
                    <a:ext uri="{9D8B030D-6E8A-4147-A177-3AD203B41FA5}">
                      <a16:colId xmlns:a16="http://schemas.microsoft.com/office/drawing/2014/main" val="20000"/>
                    </a:ext>
                  </a:extLst>
                </a:gridCol>
                <a:gridCol w="8868033">
                  <a:extLst>
                    <a:ext uri="{9D8B030D-6E8A-4147-A177-3AD203B41FA5}">
                      <a16:colId xmlns:a16="http://schemas.microsoft.com/office/drawing/2014/main" val="20001"/>
                    </a:ext>
                  </a:extLst>
                </a:gridCol>
              </a:tblGrid>
              <a:tr h="833906">
                <a:tc>
                  <a:txBody>
                    <a:bodyPr/>
                    <a:lstStyle/>
                    <a:p>
                      <a:r>
                        <a:rPr lang="fr-FR" dirty="0"/>
                        <a:t>Objectifs</a:t>
                      </a:r>
                    </a:p>
                  </a:txBody>
                  <a:tcPr/>
                </a:tc>
                <a:tc>
                  <a:txBody>
                    <a:bodyPr/>
                    <a:lstStyle/>
                    <a:p>
                      <a:endParaRPr lang="fr-FR"/>
                    </a:p>
                  </a:txBody>
                  <a:tcPr/>
                </a:tc>
                <a:extLst>
                  <a:ext uri="{0D108BD9-81ED-4DB2-BD59-A6C34878D82A}">
                    <a16:rowId xmlns:a16="http://schemas.microsoft.com/office/drawing/2014/main" val="10000"/>
                  </a:ext>
                </a:extLst>
              </a:tr>
              <a:tr h="833906">
                <a:tc>
                  <a:txBody>
                    <a:bodyPr/>
                    <a:lstStyle/>
                    <a:p>
                      <a:r>
                        <a:rPr lang="fr-FR" dirty="0"/>
                        <a:t>Modalités</a:t>
                      </a:r>
                    </a:p>
                  </a:txBody>
                  <a:tcPr/>
                </a:tc>
                <a:tc>
                  <a:txBody>
                    <a:bodyPr/>
                    <a:lstStyle/>
                    <a:p>
                      <a:endParaRPr lang="fr-FR"/>
                    </a:p>
                  </a:txBody>
                  <a:tcPr/>
                </a:tc>
                <a:extLst>
                  <a:ext uri="{0D108BD9-81ED-4DB2-BD59-A6C34878D82A}">
                    <a16:rowId xmlns:a16="http://schemas.microsoft.com/office/drawing/2014/main" val="10001"/>
                  </a:ext>
                </a:extLst>
              </a:tr>
              <a:tr h="833906">
                <a:tc>
                  <a:txBody>
                    <a:bodyPr/>
                    <a:lstStyle/>
                    <a:p>
                      <a:r>
                        <a:rPr lang="fr-FR" dirty="0"/>
                        <a:t>Supports</a:t>
                      </a:r>
                    </a:p>
                  </a:txBody>
                  <a:tcPr/>
                </a:tc>
                <a:tc>
                  <a:txBody>
                    <a:bodyPr/>
                    <a:lstStyle/>
                    <a:p>
                      <a:endParaRPr lang="fr-FR"/>
                    </a:p>
                  </a:txBody>
                  <a:tcPr/>
                </a:tc>
                <a:extLst>
                  <a:ext uri="{0D108BD9-81ED-4DB2-BD59-A6C34878D82A}">
                    <a16:rowId xmlns:a16="http://schemas.microsoft.com/office/drawing/2014/main" val="10002"/>
                  </a:ext>
                </a:extLst>
              </a:tr>
              <a:tr h="833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Types de questions</a:t>
                      </a:r>
                    </a:p>
                  </a:txBody>
                  <a:tcPr/>
                </a:tc>
                <a:tc>
                  <a:txBody>
                    <a:bodyPr/>
                    <a:lstStyle/>
                    <a:p>
                      <a:endParaRPr lang="fr-FR"/>
                    </a:p>
                  </a:txBody>
                  <a:tcPr/>
                </a:tc>
                <a:extLst>
                  <a:ext uri="{0D108BD9-81ED-4DB2-BD59-A6C34878D82A}">
                    <a16:rowId xmlns:a16="http://schemas.microsoft.com/office/drawing/2014/main" val="10003"/>
                  </a:ext>
                </a:extLst>
              </a:tr>
              <a:tr h="833906">
                <a:tc>
                  <a:txBody>
                    <a:bodyPr/>
                    <a:lstStyle/>
                    <a:p>
                      <a:r>
                        <a:rPr lang="fr-FR" dirty="0"/>
                        <a:t>Déroulement</a:t>
                      </a:r>
                    </a:p>
                  </a:txBody>
                  <a:tcPr/>
                </a:tc>
                <a:tc>
                  <a:txBody>
                    <a:bodyPr/>
                    <a:lstStyle/>
                    <a:p>
                      <a:endParaRPr lang="fr-FR"/>
                    </a:p>
                  </a:txBody>
                  <a:tcPr/>
                </a:tc>
                <a:extLst>
                  <a:ext uri="{0D108BD9-81ED-4DB2-BD59-A6C34878D82A}">
                    <a16:rowId xmlns:a16="http://schemas.microsoft.com/office/drawing/2014/main" val="10004"/>
                  </a:ext>
                </a:extLst>
              </a:tr>
              <a:tr h="833906">
                <a:tc>
                  <a:txBody>
                    <a:bodyPr/>
                    <a:lstStyle/>
                    <a:p>
                      <a:r>
                        <a:rPr lang="fr-FR" dirty="0"/>
                        <a:t>Traces écrites</a:t>
                      </a:r>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89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212159"/>
            <a:ext cx="10364451" cy="812718"/>
          </a:xfrm>
        </p:spPr>
        <p:txBody>
          <a:bodyPr/>
          <a:lstStyle/>
          <a:p>
            <a:r>
              <a:rPr lang="fr-FR" dirty="0"/>
              <a:t>Analyse des extraits vidéos</a:t>
            </a:r>
          </a:p>
        </p:txBody>
      </p:sp>
      <p:sp>
        <p:nvSpPr>
          <p:cNvPr id="3" name="Espace réservé du contenu 2"/>
          <p:cNvSpPr>
            <a:spLocks noGrp="1"/>
          </p:cNvSpPr>
          <p:nvPr>
            <p:ph sz="quarter" idx="13"/>
          </p:nvPr>
        </p:nvSpPr>
        <p:spPr>
          <a:xfrm>
            <a:off x="159026" y="1024877"/>
            <a:ext cx="11754678" cy="5283157"/>
          </a:xfrm>
          <a:prstGeom prst="rect">
            <a:avLst/>
          </a:prstGeom>
        </p:spPr>
        <p:txBody>
          <a:bodyPr/>
          <a:lstStyle/>
          <a:p>
            <a:r>
              <a:rPr lang="fr-FR" cap="none" dirty="0"/>
              <a:t>Séance 1 : découverte, mise en commun et  institutionnalisation (2 juin) : </a:t>
            </a:r>
          </a:p>
        </p:txBody>
      </p:sp>
      <p:graphicFrame>
        <p:nvGraphicFramePr>
          <p:cNvPr id="5" name="Tableau 4"/>
          <p:cNvGraphicFramePr>
            <a:graphicFrameLocks noGrp="1"/>
          </p:cNvGraphicFramePr>
          <p:nvPr>
            <p:extLst>
              <p:ext uri="{D42A27DB-BD31-4B8C-83A1-F6EECF244321}">
                <p14:modId xmlns:p14="http://schemas.microsoft.com/office/powerpoint/2010/main" val="237047446"/>
              </p:ext>
            </p:extLst>
          </p:nvPr>
        </p:nvGraphicFramePr>
        <p:xfrm>
          <a:off x="282712" y="1577007"/>
          <a:ext cx="11803271" cy="4068198"/>
        </p:xfrm>
        <a:graphic>
          <a:graphicData uri="http://schemas.openxmlformats.org/drawingml/2006/table">
            <a:tbl>
              <a:tblPr firstRow="1" bandRow="1">
                <a:tableStyleId>{5C22544A-7EE6-4342-B048-85BDC9FD1C3A}</a:tableStyleId>
              </a:tblPr>
              <a:tblGrid>
                <a:gridCol w="2011097">
                  <a:extLst>
                    <a:ext uri="{9D8B030D-6E8A-4147-A177-3AD203B41FA5}">
                      <a16:colId xmlns:a16="http://schemas.microsoft.com/office/drawing/2014/main" val="20000"/>
                    </a:ext>
                  </a:extLst>
                </a:gridCol>
                <a:gridCol w="9792174">
                  <a:extLst>
                    <a:ext uri="{9D8B030D-6E8A-4147-A177-3AD203B41FA5}">
                      <a16:colId xmlns:a16="http://schemas.microsoft.com/office/drawing/2014/main" val="20001"/>
                    </a:ext>
                  </a:extLst>
                </a:gridCol>
              </a:tblGrid>
              <a:tr h="581254">
                <a:tc>
                  <a:txBody>
                    <a:bodyPr/>
                    <a:lstStyle/>
                    <a:p>
                      <a:r>
                        <a:rPr lang="fr-FR" dirty="0"/>
                        <a:t>Objectifs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cap="none" dirty="0"/>
                        <a:t>faire découvrir </a:t>
                      </a:r>
                      <a:r>
                        <a:rPr lang="fr-FR" b="0" u="sng" cap="none" dirty="0"/>
                        <a:t>une procédure </a:t>
                      </a:r>
                      <a:r>
                        <a:rPr lang="fr-FR" cap="none" dirty="0"/>
                        <a:t>pour multiplier par 5 des nombres entiers et des nombres décimaux</a:t>
                      </a:r>
                    </a:p>
                    <a:p>
                      <a:endParaRPr lang="fr-FR" dirty="0"/>
                    </a:p>
                  </a:txBody>
                  <a:tcPr/>
                </a:tc>
                <a:extLst>
                  <a:ext uri="{0D108BD9-81ED-4DB2-BD59-A6C34878D82A}">
                    <a16:rowId xmlns:a16="http://schemas.microsoft.com/office/drawing/2014/main" val="10000"/>
                  </a:ext>
                </a:extLst>
              </a:tr>
              <a:tr h="370840">
                <a:tc>
                  <a:txBody>
                    <a:bodyPr/>
                    <a:lstStyle/>
                    <a:p>
                      <a:r>
                        <a:rPr lang="fr-FR" dirty="0"/>
                        <a:t>Modalités</a:t>
                      </a:r>
                    </a:p>
                  </a:txBody>
                  <a:tcPr/>
                </a:tc>
                <a:tc>
                  <a:txBody>
                    <a:bodyPr/>
                    <a:lstStyle/>
                    <a:p>
                      <a:r>
                        <a:rPr lang="fr-FR" dirty="0"/>
                        <a:t>Travail individuel, écrit</a:t>
                      </a:r>
                    </a:p>
                    <a:p>
                      <a:r>
                        <a:rPr lang="fr-FR" dirty="0"/>
                        <a:t>Situation de départ : plusieurs calculs x5 et X10</a:t>
                      </a:r>
                    </a:p>
                    <a:p>
                      <a:r>
                        <a:rPr lang="fr-FR" dirty="0"/>
                        <a:t>Mise en commun collective, orale et écrite (dirigée),</a:t>
                      </a:r>
                      <a:r>
                        <a:rPr lang="fr-FR" baseline="0" dirty="0"/>
                        <a:t> rythmée. </a:t>
                      </a:r>
                      <a:endParaRPr lang="fr-FR" dirty="0"/>
                    </a:p>
                  </a:txBody>
                  <a:tcPr/>
                </a:tc>
                <a:extLst>
                  <a:ext uri="{0D108BD9-81ED-4DB2-BD59-A6C34878D82A}">
                    <a16:rowId xmlns:a16="http://schemas.microsoft.com/office/drawing/2014/main" val="10001"/>
                  </a:ext>
                </a:extLst>
              </a:tr>
              <a:tr h="450576">
                <a:tc>
                  <a:txBody>
                    <a:bodyPr/>
                    <a:lstStyle/>
                    <a:p>
                      <a:r>
                        <a:rPr lang="fr-FR" dirty="0"/>
                        <a:t>Supports</a:t>
                      </a:r>
                    </a:p>
                  </a:txBody>
                  <a:tcPr/>
                </a:tc>
                <a:tc>
                  <a:txBody>
                    <a:bodyPr/>
                    <a:lstStyle/>
                    <a:p>
                      <a:r>
                        <a:rPr lang="fr-FR" dirty="0"/>
                        <a:t>Support</a:t>
                      </a:r>
                      <a:r>
                        <a:rPr lang="fr-FR" baseline="0" dirty="0"/>
                        <a:t> papier tableau préparé par l’enseignante, tableau, glisse nombre</a:t>
                      </a:r>
                    </a:p>
                  </a:txBody>
                  <a:tcPr/>
                </a:tc>
                <a:extLst>
                  <a:ext uri="{0D108BD9-81ED-4DB2-BD59-A6C34878D82A}">
                    <a16:rowId xmlns:a16="http://schemas.microsoft.com/office/drawing/2014/main" val="10002"/>
                  </a:ext>
                </a:extLst>
              </a:tr>
              <a:tr h="503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Types de questions</a:t>
                      </a:r>
                    </a:p>
                  </a:txBody>
                  <a:tcPr/>
                </a:tc>
                <a:tc>
                  <a:txBody>
                    <a:bodyPr/>
                    <a:lstStyle/>
                    <a:p>
                      <a:r>
                        <a:rPr lang="fr-FR" dirty="0"/>
                        <a:t>Questions ciblées et fermées</a:t>
                      </a:r>
                    </a:p>
                  </a:txBody>
                  <a:tcPr/>
                </a:tc>
                <a:extLst>
                  <a:ext uri="{0D108BD9-81ED-4DB2-BD59-A6C34878D82A}">
                    <a16:rowId xmlns:a16="http://schemas.microsoft.com/office/drawing/2014/main" val="10003"/>
                  </a:ext>
                </a:extLst>
              </a:tr>
              <a:tr h="370840">
                <a:tc>
                  <a:txBody>
                    <a:bodyPr/>
                    <a:lstStyle/>
                    <a:p>
                      <a:r>
                        <a:rPr lang="fr-FR" dirty="0"/>
                        <a:t>Déroulement</a:t>
                      </a:r>
                    </a:p>
                  </a:txBody>
                  <a:tcPr/>
                </a:tc>
                <a:tc>
                  <a:txBody>
                    <a:bodyPr/>
                    <a:lstStyle/>
                    <a:p>
                      <a:r>
                        <a:rPr lang="fr-FR" dirty="0"/>
                        <a:t>Après une recherche de résultats dans</a:t>
                      </a:r>
                      <a:r>
                        <a:rPr lang="fr-FR" baseline="0" dirty="0"/>
                        <a:t> un temps limité (chronomètre), l’enseignante corrige ce qui va servir de point d’appui à l’apprentissage. Après avoir relevé succinctement une procédure, elle met en relief celle qui fait l’objet de la séance. La correction collective sert à la compréhension, la trace écrite est rédigée immédiatement. </a:t>
                      </a:r>
                      <a:endParaRPr lang="fr-FR" dirty="0"/>
                    </a:p>
                  </a:txBody>
                  <a:tcPr/>
                </a:tc>
                <a:extLst>
                  <a:ext uri="{0D108BD9-81ED-4DB2-BD59-A6C34878D82A}">
                    <a16:rowId xmlns:a16="http://schemas.microsoft.com/office/drawing/2014/main" val="10004"/>
                  </a:ext>
                </a:extLst>
              </a:tr>
              <a:tr h="370840">
                <a:tc>
                  <a:txBody>
                    <a:bodyPr/>
                    <a:lstStyle/>
                    <a:p>
                      <a:r>
                        <a:rPr lang="fr-FR" dirty="0"/>
                        <a:t>Traces écrites</a:t>
                      </a:r>
                    </a:p>
                  </a:txBody>
                  <a:tcPr/>
                </a:tc>
                <a:tc>
                  <a:txBody>
                    <a:bodyPr/>
                    <a:lstStyle/>
                    <a:p>
                      <a:r>
                        <a:rPr lang="fr-FR" dirty="0"/>
                        <a:t>Le titre comporte l’objet de l’apprentissage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409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3775" y="212159"/>
            <a:ext cx="10364451" cy="812718"/>
          </a:xfrm>
        </p:spPr>
        <p:txBody>
          <a:bodyPr/>
          <a:lstStyle/>
          <a:p>
            <a:r>
              <a:rPr lang="fr-FR" dirty="0"/>
              <a:t>Analyse des extraits vidéos</a:t>
            </a:r>
          </a:p>
        </p:txBody>
      </p:sp>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1053064480"/>
              </p:ext>
            </p:extLst>
          </p:nvPr>
        </p:nvGraphicFramePr>
        <p:xfrm>
          <a:off x="225425" y="1698169"/>
          <a:ext cx="11741150" cy="4389122"/>
        </p:xfrm>
        <a:graphic>
          <a:graphicData uri="http://schemas.openxmlformats.org/drawingml/2006/table">
            <a:tbl>
              <a:tblPr firstRow="1" bandRow="1">
                <a:tableStyleId>{5C22544A-7EE6-4342-B048-85BDC9FD1C3A}</a:tableStyleId>
              </a:tblPr>
              <a:tblGrid>
                <a:gridCol w="2000457">
                  <a:extLst>
                    <a:ext uri="{9D8B030D-6E8A-4147-A177-3AD203B41FA5}">
                      <a16:colId xmlns:a16="http://schemas.microsoft.com/office/drawing/2014/main" val="20000"/>
                    </a:ext>
                  </a:extLst>
                </a:gridCol>
                <a:gridCol w="9740693">
                  <a:extLst>
                    <a:ext uri="{9D8B030D-6E8A-4147-A177-3AD203B41FA5}">
                      <a16:colId xmlns:a16="http://schemas.microsoft.com/office/drawing/2014/main" val="20001"/>
                    </a:ext>
                  </a:extLst>
                </a:gridCol>
              </a:tblGrid>
              <a:tr h="535796">
                <a:tc>
                  <a:txBody>
                    <a:bodyPr/>
                    <a:lstStyle/>
                    <a:p>
                      <a:r>
                        <a:rPr lang="fr-FR" dirty="0"/>
                        <a:t>Objectifs</a:t>
                      </a:r>
                    </a:p>
                  </a:txBody>
                  <a:tcPr/>
                </a:tc>
                <a:tc>
                  <a:txBody>
                    <a:bodyPr/>
                    <a:lstStyle/>
                    <a:p>
                      <a:r>
                        <a:rPr lang="fr-FR" dirty="0"/>
                        <a:t>Entraîner la procédure apprise et élargissement (X50 et X500)</a:t>
                      </a:r>
                    </a:p>
                  </a:txBody>
                  <a:tcPr/>
                </a:tc>
                <a:extLst>
                  <a:ext uri="{0D108BD9-81ED-4DB2-BD59-A6C34878D82A}">
                    <a16:rowId xmlns:a16="http://schemas.microsoft.com/office/drawing/2014/main" val="10000"/>
                  </a:ext>
                </a:extLst>
              </a:tr>
              <a:tr h="535796">
                <a:tc>
                  <a:txBody>
                    <a:bodyPr/>
                    <a:lstStyle/>
                    <a:p>
                      <a:r>
                        <a:rPr lang="fr-FR" dirty="0"/>
                        <a:t>Modalités</a:t>
                      </a:r>
                    </a:p>
                  </a:txBody>
                  <a:tcPr/>
                </a:tc>
                <a:tc>
                  <a:txBody>
                    <a:bodyPr/>
                    <a:lstStyle/>
                    <a:p>
                      <a:r>
                        <a:rPr lang="fr-FR" dirty="0"/>
                        <a:t>Individuel, écrit, rythmé</a:t>
                      </a:r>
                    </a:p>
                  </a:txBody>
                  <a:tcPr/>
                </a:tc>
                <a:extLst>
                  <a:ext uri="{0D108BD9-81ED-4DB2-BD59-A6C34878D82A}">
                    <a16:rowId xmlns:a16="http://schemas.microsoft.com/office/drawing/2014/main" val="10001"/>
                  </a:ext>
                </a:extLst>
              </a:tr>
              <a:tr h="535796">
                <a:tc>
                  <a:txBody>
                    <a:bodyPr/>
                    <a:lstStyle/>
                    <a:p>
                      <a:r>
                        <a:rPr lang="fr-FR" dirty="0"/>
                        <a:t>Supports</a:t>
                      </a:r>
                    </a:p>
                  </a:txBody>
                  <a:tcPr/>
                </a:tc>
                <a:tc>
                  <a:txBody>
                    <a:bodyPr/>
                    <a:lstStyle/>
                    <a:p>
                      <a:r>
                        <a:rPr lang="fr-FR" dirty="0"/>
                        <a:t>Ardoise, glisse nombre, tableau</a:t>
                      </a:r>
                    </a:p>
                  </a:txBody>
                  <a:tcPr/>
                </a:tc>
                <a:extLst>
                  <a:ext uri="{0D108BD9-81ED-4DB2-BD59-A6C34878D82A}">
                    <a16:rowId xmlns:a16="http://schemas.microsoft.com/office/drawing/2014/main" val="10002"/>
                  </a:ext>
                </a:extLst>
              </a:tr>
              <a:tr h="535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Types de questions</a:t>
                      </a:r>
                    </a:p>
                  </a:txBody>
                  <a:tcPr/>
                </a:tc>
                <a:tc>
                  <a:txBody>
                    <a:bodyPr/>
                    <a:lstStyle/>
                    <a:p>
                      <a:endParaRPr lang="fr-FR" dirty="0"/>
                    </a:p>
                  </a:txBody>
                  <a:tcPr/>
                </a:tc>
                <a:extLst>
                  <a:ext uri="{0D108BD9-81ED-4DB2-BD59-A6C34878D82A}">
                    <a16:rowId xmlns:a16="http://schemas.microsoft.com/office/drawing/2014/main" val="10003"/>
                  </a:ext>
                </a:extLst>
              </a:tr>
              <a:tr h="1321140">
                <a:tc>
                  <a:txBody>
                    <a:bodyPr/>
                    <a:lstStyle/>
                    <a:p>
                      <a:r>
                        <a:rPr lang="fr-FR" dirty="0"/>
                        <a:t>Déroulement</a:t>
                      </a:r>
                    </a:p>
                  </a:txBody>
                  <a:tcPr/>
                </a:tc>
                <a:tc>
                  <a:txBody>
                    <a:bodyPr/>
                    <a:lstStyle/>
                    <a:p>
                      <a:r>
                        <a:rPr lang="fr-FR" dirty="0"/>
                        <a:t>Un calcul est proposé, puis immédiatement corrigé avec ré-explication de la procédure avant de poursuivre au calcul suivant</a:t>
                      </a:r>
                      <a:r>
                        <a:rPr lang="fr-FR" baseline="0" dirty="0"/>
                        <a:t> (automatisation). Puis l’enseignante élargit à x50, entraîne les élèves puis complète la trace écrite de la veille. </a:t>
                      </a:r>
                      <a:endParaRPr lang="fr-FR" dirty="0"/>
                    </a:p>
                  </a:txBody>
                  <a:tcPr/>
                </a:tc>
                <a:extLst>
                  <a:ext uri="{0D108BD9-81ED-4DB2-BD59-A6C34878D82A}">
                    <a16:rowId xmlns:a16="http://schemas.microsoft.com/office/drawing/2014/main" val="10004"/>
                  </a:ext>
                </a:extLst>
              </a:tr>
              <a:tr h="924798">
                <a:tc>
                  <a:txBody>
                    <a:bodyPr/>
                    <a:lstStyle/>
                    <a:p>
                      <a:r>
                        <a:rPr lang="fr-FR" dirty="0"/>
                        <a:t>Traces écrites</a:t>
                      </a:r>
                    </a:p>
                  </a:txBody>
                  <a:tcPr/>
                </a:tc>
                <a:tc>
                  <a:txBody>
                    <a:bodyPr/>
                    <a:lstStyle/>
                    <a:p>
                      <a:r>
                        <a:rPr lang="fr-FR" dirty="0"/>
                        <a:t>Le titre comporte</a:t>
                      </a:r>
                      <a:r>
                        <a:rPr lang="fr-FR" baseline="0" dirty="0"/>
                        <a:t> l’objet de l’apprentissage</a:t>
                      </a:r>
                    </a:p>
                    <a:p>
                      <a:endParaRPr lang="fr-FR" dirty="0"/>
                    </a:p>
                  </a:txBody>
                  <a:tcPr/>
                </a:tc>
                <a:extLst>
                  <a:ext uri="{0D108BD9-81ED-4DB2-BD59-A6C34878D82A}">
                    <a16:rowId xmlns:a16="http://schemas.microsoft.com/office/drawing/2014/main" val="10005"/>
                  </a:ext>
                </a:extLst>
              </a:tr>
            </a:tbl>
          </a:graphicData>
        </a:graphic>
      </p:graphicFrame>
      <p:sp>
        <p:nvSpPr>
          <p:cNvPr id="6" name="ZoneTexte 5"/>
          <p:cNvSpPr txBox="1"/>
          <p:nvPr/>
        </p:nvSpPr>
        <p:spPr>
          <a:xfrm>
            <a:off x="225425" y="1125598"/>
            <a:ext cx="11528770" cy="369332"/>
          </a:xfrm>
          <a:prstGeom prst="rect">
            <a:avLst/>
          </a:prstGeom>
          <a:noFill/>
        </p:spPr>
        <p:txBody>
          <a:bodyPr wrap="square" rtlCol="0">
            <a:spAutoFit/>
          </a:bodyPr>
          <a:lstStyle/>
          <a:p>
            <a:r>
              <a:rPr lang="fr-FR" dirty="0"/>
              <a:t>Séance 2 (le lendemain) : entraînement de la nouvelle procédure apprise la veille </a:t>
            </a:r>
          </a:p>
        </p:txBody>
      </p:sp>
    </p:spTree>
    <p:extLst>
      <p:ext uri="{BB962C8B-B14F-4D97-AF65-F5344CB8AC3E}">
        <p14:creationId xmlns:p14="http://schemas.microsoft.com/office/powerpoint/2010/main" val="3376545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3775" y="212159"/>
            <a:ext cx="10364451" cy="812718"/>
          </a:xfrm>
        </p:spPr>
        <p:txBody>
          <a:bodyPr/>
          <a:lstStyle/>
          <a:p>
            <a:r>
              <a:rPr lang="fr-FR" dirty="0"/>
              <a:t>Analyse des extraits vidéos</a:t>
            </a:r>
          </a:p>
        </p:txBody>
      </p:sp>
      <p:sp>
        <p:nvSpPr>
          <p:cNvPr id="3" name="Espace réservé du contenu 2"/>
          <p:cNvSpPr>
            <a:spLocks noGrp="1"/>
          </p:cNvSpPr>
          <p:nvPr>
            <p:ph sz="quarter" idx="13"/>
          </p:nvPr>
        </p:nvSpPr>
        <p:spPr>
          <a:xfrm>
            <a:off x="195943" y="927464"/>
            <a:ext cx="11823779" cy="587828"/>
          </a:xfrm>
          <a:prstGeom prst="rect">
            <a:avLst/>
          </a:prstGeom>
        </p:spPr>
        <p:txBody>
          <a:bodyPr/>
          <a:lstStyle/>
          <a:p>
            <a:r>
              <a:rPr lang="fr-FR" cap="none" dirty="0"/>
              <a:t>Séance n°5 : renforcement et préparation à une évaluation (15 juin)</a:t>
            </a:r>
          </a:p>
          <a:p>
            <a:pPr marL="0" inden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136099169"/>
              </p:ext>
            </p:extLst>
          </p:nvPr>
        </p:nvGraphicFramePr>
        <p:xfrm>
          <a:off x="195944" y="1515291"/>
          <a:ext cx="11571986" cy="4357323"/>
        </p:xfrm>
        <a:graphic>
          <a:graphicData uri="http://schemas.openxmlformats.org/drawingml/2006/table">
            <a:tbl>
              <a:tblPr firstRow="1" bandRow="1">
                <a:tableStyleId>{5C22544A-7EE6-4342-B048-85BDC9FD1C3A}</a:tableStyleId>
              </a:tblPr>
              <a:tblGrid>
                <a:gridCol w="2177939">
                  <a:extLst>
                    <a:ext uri="{9D8B030D-6E8A-4147-A177-3AD203B41FA5}">
                      <a16:colId xmlns:a16="http://schemas.microsoft.com/office/drawing/2014/main" val="20000"/>
                    </a:ext>
                  </a:extLst>
                </a:gridCol>
                <a:gridCol w="9394047">
                  <a:extLst>
                    <a:ext uri="{9D8B030D-6E8A-4147-A177-3AD203B41FA5}">
                      <a16:colId xmlns:a16="http://schemas.microsoft.com/office/drawing/2014/main" val="20001"/>
                    </a:ext>
                  </a:extLst>
                </a:gridCol>
              </a:tblGrid>
              <a:tr h="556031">
                <a:tc>
                  <a:txBody>
                    <a:bodyPr/>
                    <a:lstStyle/>
                    <a:p>
                      <a:r>
                        <a:rPr lang="fr-FR" dirty="0"/>
                        <a:t>Objectifs</a:t>
                      </a:r>
                    </a:p>
                  </a:txBody>
                  <a:tcPr/>
                </a:tc>
                <a:tc>
                  <a:txBody>
                    <a:bodyPr/>
                    <a:lstStyle/>
                    <a:p>
                      <a:r>
                        <a:rPr lang="fr-FR" dirty="0"/>
                        <a:t>Renforcer les acquis et préparer l’évaluation</a:t>
                      </a:r>
                    </a:p>
                  </a:txBody>
                  <a:tcPr/>
                </a:tc>
                <a:extLst>
                  <a:ext uri="{0D108BD9-81ED-4DB2-BD59-A6C34878D82A}">
                    <a16:rowId xmlns:a16="http://schemas.microsoft.com/office/drawing/2014/main" val="10000"/>
                  </a:ext>
                </a:extLst>
              </a:tr>
              <a:tr h="556031">
                <a:tc>
                  <a:txBody>
                    <a:bodyPr/>
                    <a:lstStyle/>
                    <a:p>
                      <a:r>
                        <a:rPr lang="fr-FR" dirty="0"/>
                        <a:t>Modalités</a:t>
                      </a:r>
                    </a:p>
                  </a:txBody>
                  <a:tcPr/>
                </a:tc>
                <a:tc>
                  <a:txBody>
                    <a:bodyPr/>
                    <a:lstStyle/>
                    <a:p>
                      <a:r>
                        <a:rPr lang="fr-FR" dirty="0"/>
                        <a:t>Individuel, écrit, </a:t>
                      </a:r>
                    </a:p>
                  </a:txBody>
                  <a:tcPr/>
                </a:tc>
                <a:extLst>
                  <a:ext uri="{0D108BD9-81ED-4DB2-BD59-A6C34878D82A}">
                    <a16:rowId xmlns:a16="http://schemas.microsoft.com/office/drawing/2014/main" val="10001"/>
                  </a:ext>
                </a:extLst>
              </a:tr>
              <a:tr h="556031">
                <a:tc>
                  <a:txBody>
                    <a:bodyPr/>
                    <a:lstStyle/>
                    <a:p>
                      <a:r>
                        <a:rPr lang="fr-FR" dirty="0"/>
                        <a:t>Supports</a:t>
                      </a:r>
                    </a:p>
                  </a:txBody>
                  <a:tcPr/>
                </a:tc>
                <a:tc>
                  <a:txBody>
                    <a:bodyPr/>
                    <a:lstStyle/>
                    <a:p>
                      <a:r>
                        <a:rPr lang="fr-FR" dirty="0"/>
                        <a:t>Feuille classeur, tableau, cache, glisse nombre, chrono</a:t>
                      </a:r>
                    </a:p>
                  </a:txBody>
                  <a:tcPr/>
                </a:tc>
                <a:extLst>
                  <a:ext uri="{0D108BD9-81ED-4DB2-BD59-A6C34878D82A}">
                    <a16:rowId xmlns:a16="http://schemas.microsoft.com/office/drawing/2014/main" val="10002"/>
                  </a:ext>
                </a:extLst>
              </a:tr>
              <a:tr h="556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Types de questions</a:t>
                      </a:r>
                    </a:p>
                  </a:txBody>
                  <a:tcPr/>
                </a:tc>
                <a:tc>
                  <a:txBody>
                    <a:bodyPr/>
                    <a:lstStyle/>
                    <a:p>
                      <a:endParaRPr lang="fr-FR" dirty="0"/>
                    </a:p>
                  </a:txBody>
                  <a:tcPr/>
                </a:tc>
                <a:extLst>
                  <a:ext uri="{0D108BD9-81ED-4DB2-BD59-A6C34878D82A}">
                    <a16:rowId xmlns:a16="http://schemas.microsoft.com/office/drawing/2014/main" val="10003"/>
                  </a:ext>
                </a:extLst>
              </a:tr>
              <a:tr h="1577168">
                <a:tc>
                  <a:txBody>
                    <a:bodyPr/>
                    <a:lstStyle/>
                    <a:p>
                      <a:r>
                        <a:rPr lang="fr-FR" dirty="0"/>
                        <a:t>Déroulement</a:t>
                      </a:r>
                    </a:p>
                  </a:txBody>
                  <a:tcPr/>
                </a:tc>
                <a:tc>
                  <a:txBody>
                    <a:bodyPr/>
                    <a:lstStyle/>
                    <a:p>
                      <a:r>
                        <a:rPr lang="fr-FR" dirty="0"/>
                        <a:t>Les élèves préparent leur feuille de travail, les</a:t>
                      </a:r>
                      <a:r>
                        <a:rPr lang="fr-FR" baseline="0" dirty="0"/>
                        <a:t> consignes sont données ainsi que la durée. L’enseignante précise ce qui est possible de faire (passer au calcul suivant, écrire les calculs intermédiaires). Une fois la tâche accomplie, la correction rappelle la procédure utilisée. L’enseignante interroge individuellement un élève. Lors de cette séance sont proposés des calculs plus complexes. </a:t>
                      </a:r>
                      <a:endParaRPr lang="fr-FR" dirty="0"/>
                    </a:p>
                  </a:txBody>
                  <a:tcPr/>
                </a:tc>
                <a:extLst>
                  <a:ext uri="{0D108BD9-81ED-4DB2-BD59-A6C34878D82A}">
                    <a16:rowId xmlns:a16="http://schemas.microsoft.com/office/drawing/2014/main" val="10004"/>
                  </a:ext>
                </a:extLst>
              </a:tr>
              <a:tr h="556031">
                <a:tc>
                  <a:txBody>
                    <a:bodyPr/>
                    <a:lstStyle/>
                    <a:p>
                      <a:r>
                        <a:rPr lang="fr-FR" dirty="0"/>
                        <a:t>Traces écrites</a:t>
                      </a:r>
                    </a:p>
                  </a:txBody>
                  <a:tcPr/>
                </a:tc>
                <a:tc>
                  <a:txBody>
                    <a:bodyPr/>
                    <a:lstStyle/>
                    <a:p>
                      <a:r>
                        <a:rPr lang="fr-FR" dirty="0"/>
                        <a:t>Le titre comporte l’objet de l’apprentissage et de l’évaluation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9683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830" y="167640"/>
            <a:ext cx="11724117" cy="1034144"/>
          </a:xfrm>
        </p:spPr>
        <p:txBody>
          <a:bodyPr>
            <a:normAutofit fontScale="90000"/>
          </a:bodyPr>
          <a:lstStyle/>
          <a:p>
            <a:r>
              <a:rPr lang="fr-FR" dirty="0"/>
              <a:t>Comment aider les élèves à comprendre et mémoriser  les procédures visées ? </a:t>
            </a:r>
          </a:p>
        </p:txBody>
      </p:sp>
      <p:pic>
        <p:nvPicPr>
          <p:cNvPr id="7" name="Espace réservé du contenu 6"/>
          <p:cNvPicPr>
            <a:picLocks noGrp="1" noChangeAspect="1"/>
          </p:cNvPicPr>
          <p:nvPr>
            <p:ph sz="quarter" idx="13"/>
          </p:nvPr>
        </p:nvPicPr>
        <p:blipFill>
          <a:blip r:embed="rId3"/>
          <a:stretch>
            <a:fillRect/>
          </a:stretch>
        </p:blipFill>
        <p:spPr>
          <a:xfrm rot="16200000">
            <a:off x="-504325" y="2783904"/>
            <a:ext cx="2804403" cy="1496092"/>
          </a:xfrm>
          <a:prstGeom prst="rect">
            <a:avLst/>
          </a:prstGeom>
        </p:spPr>
      </p:pic>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7153118" y="6419291"/>
            <a:ext cx="4995809" cy="365125"/>
          </a:xfrm>
        </p:spPr>
        <p:txBody>
          <a:bodyPr/>
          <a:lstStyle/>
          <a:p>
            <a:r>
              <a:rPr lang="fr-FR" dirty="0">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37</a:t>
            </a:fld>
            <a:endParaRPr lang="fr-FR">
              <a:solidFill>
                <a:prstClr val="black"/>
              </a:solidFill>
            </a:endParaRPr>
          </a:p>
        </p:txBody>
      </p:sp>
      <p:pic>
        <p:nvPicPr>
          <p:cNvPr id="8" name="Image 7"/>
          <p:cNvPicPr>
            <a:picLocks noChangeAspect="1"/>
          </p:cNvPicPr>
          <p:nvPr/>
        </p:nvPicPr>
        <p:blipFill>
          <a:blip r:embed="rId4"/>
          <a:stretch>
            <a:fillRect/>
          </a:stretch>
        </p:blipFill>
        <p:spPr>
          <a:xfrm>
            <a:off x="1970060" y="1167743"/>
            <a:ext cx="5183058" cy="2648884"/>
          </a:xfrm>
          <a:prstGeom prst="rect">
            <a:avLst/>
          </a:prstGeom>
        </p:spPr>
      </p:pic>
      <p:pic>
        <p:nvPicPr>
          <p:cNvPr id="9" name="Image 8"/>
          <p:cNvPicPr>
            <a:picLocks noChangeAspect="1"/>
          </p:cNvPicPr>
          <p:nvPr/>
        </p:nvPicPr>
        <p:blipFill>
          <a:blip r:embed="rId5"/>
          <a:stretch>
            <a:fillRect/>
          </a:stretch>
        </p:blipFill>
        <p:spPr>
          <a:xfrm>
            <a:off x="2031282" y="3950729"/>
            <a:ext cx="5121836" cy="2907271"/>
          </a:xfrm>
          <a:prstGeom prst="rect">
            <a:avLst/>
          </a:prstGeom>
        </p:spPr>
      </p:pic>
    </p:spTree>
    <p:extLst>
      <p:ext uri="{BB962C8B-B14F-4D97-AF65-F5344CB8AC3E}">
        <p14:creationId xmlns:p14="http://schemas.microsoft.com/office/powerpoint/2010/main" val="147252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rot="5400000">
            <a:off x="6733638" y="2930090"/>
            <a:ext cx="6610120" cy="1245706"/>
          </a:xfrm>
        </p:spPr>
        <p:txBody>
          <a:bodyPr>
            <a:normAutofit/>
          </a:bodyPr>
          <a:lstStyle/>
          <a:p>
            <a:r>
              <a:rPr lang="fr-FR" sz="2400" dirty="0"/>
              <a:t>Comment aider les élèves à comprendre et mémoriser  les procédures visées ? </a:t>
            </a:r>
          </a:p>
        </p:txBody>
      </p:sp>
      <p:pic>
        <p:nvPicPr>
          <p:cNvPr id="7" name="Espace réservé du contenu 6"/>
          <p:cNvPicPr>
            <a:picLocks noGrp="1" noChangeAspect="1"/>
          </p:cNvPicPr>
          <p:nvPr>
            <p:ph sz="quarter" idx="13"/>
          </p:nvPr>
        </p:nvPicPr>
        <p:blipFill>
          <a:blip r:embed="rId2"/>
          <a:stretch>
            <a:fillRect/>
          </a:stretch>
        </p:blipFill>
        <p:spPr>
          <a:xfrm rot="16200000">
            <a:off x="-431416" y="2985195"/>
            <a:ext cx="1998330" cy="1135495"/>
          </a:xfrm>
          <a:prstGeom prst="rect">
            <a:avLst/>
          </a:prstGeom>
        </p:spPr>
      </p:pic>
      <p:sp>
        <p:nvSpPr>
          <p:cNvPr id="4" name="Espace réservé de la date 3"/>
          <p:cNvSpPr>
            <a:spLocks noGrp="1"/>
          </p:cNvSpPr>
          <p:nvPr>
            <p:ph type="dt" sz="half" idx="10"/>
          </p:nvPr>
        </p:nvSpPr>
        <p:spPr>
          <a:xfrm>
            <a:off x="8805172" y="6286361"/>
            <a:ext cx="2743200" cy="365125"/>
          </a:xfrm>
        </p:spPr>
        <p:txBody>
          <a:bodyPr/>
          <a:lstStyle/>
          <a:p>
            <a:fld id="{65C82570-4E60-408D-B422-9F11A4B85855}" type="datetime1">
              <a:rPr lang="fr-FR" smtClean="0">
                <a:solidFill>
                  <a:prstClr val="black"/>
                </a:solidFill>
              </a:rPr>
              <a:t>02/10/2018</a:t>
            </a:fld>
            <a:endParaRPr lang="fr-FR" dirty="0">
              <a:solidFill>
                <a:prstClr val="black"/>
              </a:solidFill>
            </a:endParaRPr>
          </a:p>
        </p:txBody>
      </p:sp>
      <p:sp>
        <p:nvSpPr>
          <p:cNvPr id="5" name="Espace réservé du pied de page 4"/>
          <p:cNvSpPr>
            <a:spLocks noGrp="1"/>
          </p:cNvSpPr>
          <p:nvPr>
            <p:ph type="ftr" sz="quarter" idx="11"/>
          </p:nvPr>
        </p:nvSpPr>
        <p:spPr>
          <a:xfrm rot="5400000">
            <a:off x="8406846" y="3338994"/>
            <a:ext cx="6672887" cy="365125"/>
          </a:xfrm>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38</a:t>
            </a:fld>
            <a:endParaRPr lang="fr-FR">
              <a:solidFill>
                <a:prstClr val="black"/>
              </a:solidFill>
            </a:endParaRPr>
          </a:p>
        </p:txBody>
      </p:sp>
      <p:pic>
        <p:nvPicPr>
          <p:cNvPr id="8" name="Image 7"/>
          <p:cNvPicPr>
            <a:picLocks noChangeAspect="1"/>
          </p:cNvPicPr>
          <p:nvPr/>
        </p:nvPicPr>
        <p:blipFill>
          <a:blip r:embed="rId3"/>
          <a:stretch>
            <a:fillRect/>
          </a:stretch>
        </p:blipFill>
        <p:spPr>
          <a:xfrm>
            <a:off x="1277938" y="0"/>
            <a:ext cx="6633610" cy="3337795"/>
          </a:xfrm>
          <a:prstGeom prst="rect">
            <a:avLst/>
          </a:prstGeom>
        </p:spPr>
      </p:pic>
      <p:pic>
        <p:nvPicPr>
          <p:cNvPr id="9" name="Image 8"/>
          <p:cNvPicPr>
            <a:picLocks noChangeAspect="1"/>
          </p:cNvPicPr>
          <p:nvPr/>
        </p:nvPicPr>
        <p:blipFill>
          <a:blip r:embed="rId4"/>
          <a:stretch>
            <a:fillRect/>
          </a:stretch>
        </p:blipFill>
        <p:spPr>
          <a:xfrm>
            <a:off x="1265583" y="3337795"/>
            <a:ext cx="6633608" cy="3326812"/>
          </a:xfrm>
          <a:prstGeom prst="rect">
            <a:avLst/>
          </a:prstGeom>
        </p:spPr>
      </p:pic>
    </p:spTree>
    <p:extLst>
      <p:ext uri="{BB962C8B-B14F-4D97-AF65-F5344CB8AC3E}">
        <p14:creationId xmlns:p14="http://schemas.microsoft.com/office/powerpoint/2010/main" val="160585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291390" y="0"/>
            <a:ext cx="6540644" cy="3231238"/>
          </a:xfrm>
          <a:prstGeom prst="rect">
            <a:avLst/>
          </a:prstGeom>
        </p:spPr>
      </p:pic>
      <p:pic>
        <p:nvPicPr>
          <p:cNvPr id="8" name="Espace réservé du contenu 7"/>
          <p:cNvPicPr>
            <a:picLocks noGrp="1" noChangeAspect="1"/>
          </p:cNvPicPr>
          <p:nvPr>
            <p:ph sz="quarter" idx="13"/>
          </p:nvPr>
        </p:nvPicPr>
        <p:blipFill>
          <a:blip r:embed="rId3"/>
          <a:stretch>
            <a:fillRect/>
          </a:stretch>
        </p:blipFill>
        <p:spPr>
          <a:xfrm rot="16200000">
            <a:off x="-381987" y="3219265"/>
            <a:ext cx="2033493" cy="1158424"/>
          </a:xfrm>
          <a:prstGeom prst="rect">
            <a:avLst/>
          </a:prstGeom>
        </p:spPr>
      </p:pic>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7924107" y="6358455"/>
            <a:ext cx="4267893" cy="365125"/>
          </a:xfrm>
        </p:spPr>
        <p:txBody>
          <a:bodyPr/>
          <a:lstStyle/>
          <a:p>
            <a:r>
              <a:rPr lang="fr-FR" dirty="0">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39</a:t>
            </a:fld>
            <a:endParaRPr lang="fr-FR">
              <a:solidFill>
                <a:prstClr val="black"/>
              </a:solidFill>
            </a:endParaRPr>
          </a:p>
        </p:txBody>
      </p:sp>
      <p:pic>
        <p:nvPicPr>
          <p:cNvPr id="9" name="Image 8"/>
          <p:cNvPicPr>
            <a:picLocks noChangeAspect="1"/>
          </p:cNvPicPr>
          <p:nvPr/>
        </p:nvPicPr>
        <p:blipFill>
          <a:blip r:embed="rId4"/>
          <a:stretch>
            <a:fillRect/>
          </a:stretch>
        </p:blipFill>
        <p:spPr>
          <a:xfrm>
            <a:off x="1306045" y="3557176"/>
            <a:ext cx="6525989" cy="3241501"/>
          </a:xfrm>
          <a:prstGeom prst="rect">
            <a:avLst/>
          </a:prstGeom>
        </p:spPr>
      </p:pic>
    </p:spTree>
    <p:extLst>
      <p:ext uri="{BB962C8B-B14F-4D97-AF65-F5344CB8AC3E}">
        <p14:creationId xmlns:p14="http://schemas.microsoft.com/office/powerpoint/2010/main" val="300216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268558"/>
            <a:ext cx="10364451" cy="699920"/>
          </a:xfrm>
        </p:spPr>
        <p:txBody>
          <a:bodyPr/>
          <a:lstStyle/>
          <a:p>
            <a:r>
              <a:rPr lang="fr-FR" dirty="0"/>
              <a:t>De quoi parle-t-on? </a:t>
            </a:r>
          </a:p>
        </p:txBody>
      </p:sp>
      <p:sp>
        <p:nvSpPr>
          <p:cNvPr id="3" name="Espace réservé du contenu 2"/>
          <p:cNvSpPr>
            <a:spLocks noGrp="1"/>
          </p:cNvSpPr>
          <p:nvPr>
            <p:ph sz="quarter" idx="13"/>
          </p:nvPr>
        </p:nvSpPr>
        <p:spPr>
          <a:xfrm>
            <a:off x="263415" y="968478"/>
            <a:ext cx="11663917" cy="5050465"/>
          </a:xfrm>
          <a:prstGeom prst="rect">
            <a:avLst/>
          </a:prstGeom>
        </p:spPr>
        <p:txBody>
          <a:bodyPr/>
          <a:lstStyle/>
          <a:p>
            <a:pPr marL="0" indent="0">
              <a:buNone/>
            </a:pPr>
            <a:r>
              <a:rPr lang="fr-FR" dirty="0"/>
              <a:t>Répondez aux </a:t>
            </a:r>
            <a:r>
              <a:rPr lang="fr-FR" dirty="0" err="1"/>
              <a:t>qCM</a:t>
            </a:r>
            <a:r>
              <a:rPr lang="fr-FR" dirty="0"/>
              <a:t>  </a:t>
            </a:r>
            <a:r>
              <a:rPr lang="fr-FR" dirty="0">
                <a:hlinkClick r:id="rId3" action="ppaction://hlinkfile"/>
              </a:rPr>
              <a:t>animation mars CM1 CM2 le calcul\De quoi parle-t-on  .</a:t>
            </a:r>
            <a:r>
              <a:rPr lang="fr-FR" dirty="0" err="1">
                <a:hlinkClick r:id="rId3" action="ppaction://hlinkfile"/>
              </a:rPr>
              <a:t>docx</a:t>
            </a:r>
            <a:endParaRPr lang="fr-FR" dirty="0"/>
          </a:p>
          <a:p>
            <a:pPr marL="0" indent="0">
              <a:buNone/>
            </a:pPr>
            <a:endParaRPr lang="fr-FR" dirty="0"/>
          </a:p>
        </p:txBody>
      </p:sp>
      <p:pic>
        <p:nvPicPr>
          <p:cNvPr id="11" name="Image 10"/>
          <p:cNvPicPr>
            <a:picLocks noChangeAspect="1"/>
          </p:cNvPicPr>
          <p:nvPr/>
        </p:nvPicPr>
        <p:blipFill>
          <a:blip r:embed="rId4"/>
          <a:stretch>
            <a:fillRect/>
          </a:stretch>
        </p:blipFill>
        <p:spPr>
          <a:xfrm>
            <a:off x="92139" y="1402175"/>
            <a:ext cx="7096086" cy="4666757"/>
          </a:xfrm>
          <a:prstGeom prst="rect">
            <a:avLst/>
          </a:prstGeom>
        </p:spPr>
      </p:pic>
    </p:spTree>
    <p:extLst>
      <p:ext uri="{BB962C8B-B14F-4D97-AF65-F5344CB8AC3E}">
        <p14:creationId xmlns:p14="http://schemas.microsoft.com/office/powerpoint/2010/main" val="2070306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rot="5400000">
            <a:off x="8065305" y="2930087"/>
            <a:ext cx="6610120" cy="1245706"/>
          </a:xfrm>
        </p:spPr>
        <p:txBody>
          <a:bodyPr>
            <a:normAutofit/>
          </a:bodyPr>
          <a:lstStyle/>
          <a:p>
            <a:r>
              <a:rPr lang="fr-FR" sz="2400" dirty="0"/>
              <a:t>Comment aider les élèves à comprendre et mémoriser  les procédures visées ? </a:t>
            </a:r>
          </a:p>
        </p:txBody>
      </p:sp>
      <p:pic>
        <p:nvPicPr>
          <p:cNvPr id="5" name="Espace réservé du contenu 7"/>
          <p:cNvPicPr>
            <a:picLocks noGrp="1" noChangeAspect="1"/>
          </p:cNvPicPr>
          <p:nvPr>
            <p:ph sz="quarter" idx="13"/>
          </p:nvPr>
        </p:nvPicPr>
        <p:blipFill>
          <a:blip r:embed="rId2"/>
          <a:stretch>
            <a:fillRect/>
          </a:stretch>
        </p:blipFill>
        <p:spPr>
          <a:xfrm rot="16200000">
            <a:off x="-381987" y="3219265"/>
            <a:ext cx="2033493" cy="1158424"/>
          </a:xfrm>
          <a:prstGeom prst="rect">
            <a:avLst/>
          </a:prstGeom>
        </p:spPr>
      </p:pic>
      <p:pic>
        <p:nvPicPr>
          <p:cNvPr id="6" name="Image 5"/>
          <p:cNvPicPr>
            <a:picLocks noChangeAspect="1"/>
          </p:cNvPicPr>
          <p:nvPr/>
        </p:nvPicPr>
        <p:blipFill>
          <a:blip r:embed="rId3"/>
          <a:stretch>
            <a:fillRect/>
          </a:stretch>
        </p:blipFill>
        <p:spPr>
          <a:xfrm>
            <a:off x="2286634" y="967409"/>
            <a:ext cx="7488644" cy="4245735"/>
          </a:xfrm>
          <a:prstGeom prst="rect">
            <a:avLst/>
          </a:prstGeom>
        </p:spPr>
      </p:pic>
    </p:spTree>
    <p:extLst>
      <p:ext uri="{BB962C8B-B14F-4D97-AF65-F5344CB8AC3E}">
        <p14:creationId xmlns:p14="http://schemas.microsoft.com/office/powerpoint/2010/main" val="1344149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539" y="0"/>
            <a:ext cx="11635409" cy="692696"/>
          </a:xfrm>
          <a:solidFill>
            <a:schemeClr val="bg1"/>
          </a:solidFill>
          <a:ln>
            <a:solidFill>
              <a:srgbClr val="00B0F0"/>
            </a:solidFill>
          </a:ln>
        </p:spPr>
        <p:txBody>
          <a:bodyPr>
            <a:normAutofit/>
          </a:bodyPr>
          <a:lstStyle/>
          <a:p>
            <a:r>
              <a:rPr lang="fr-FR" dirty="0"/>
              <a:t>AIDER LES ELEVES A APPRENDRE ET MEMORISER LES TABLES</a:t>
            </a:r>
          </a:p>
        </p:txBody>
      </p:sp>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70C0"/>
                    </a:solidFill>
                  </a:tcPr>
                </a:tc>
                <a:tc>
                  <a:txBody>
                    <a:bodyPr/>
                    <a:lstStyle/>
                    <a:p>
                      <a:pPr algn="ctr"/>
                      <a:r>
                        <a:rPr lang="fr-FR" sz="2000" dirty="0">
                          <a:solidFill>
                            <a:schemeClr val="bg1"/>
                          </a:solidFill>
                        </a:rPr>
                        <a:t>CE1</a:t>
                      </a:r>
                    </a:p>
                  </a:txBody>
                  <a:tcPr>
                    <a:solidFill>
                      <a:srgbClr val="0070C0"/>
                    </a:solidFill>
                  </a:tcPr>
                </a:tc>
                <a:tc>
                  <a:txBody>
                    <a:bodyPr/>
                    <a:lstStyle/>
                    <a:p>
                      <a:pPr algn="ctr"/>
                      <a:r>
                        <a:rPr lang="fr-FR" sz="2000" dirty="0">
                          <a:solidFill>
                            <a:schemeClr val="bg1"/>
                          </a:solidFill>
                        </a:rPr>
                        <a:t>CE1</a:t>
                      </a:r>
                    </a:p>
                  </a:txBody>
                  <a:tcPr>
                    <a:solidFill>
                      <a:srgbClr val="0070C0"/>
                    </a:solidFill>
                  </a:tcPr>
                </a:tc>
                <a:tc>
                  <a:txBody>
                    <a:bodyPr/>
                    <a:lstStyle/>
                    <a:p>
                      <a:pPr algn="ct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7671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70C0"/>
                    </a:solidFill>
                  </a:tcPr>
                </a:tc>
                <a:tc>
                  <a:txBody>
                    <a:bodyPr/>
                    <a:lstStyle/>
                    <a:p>
                      <a:pPr algn="ctr"/>
                      <a:r>
                        <a:rPr lang="fr-FR" sz="2000" dirty="0">
                          <a:solidFill>
                            <a:schemeClr val="bg1"/>
                          </a:solidFill>
                        </a:rPr>
                        <a:t>CE1</a:t>
                      </a:r>
                    </a:p>
                  </a:txBody>
                  <a:tcPr>
                    <a:solidFill>
                      <a:srgbClr val="0070C0"/>
                    </a:solidFill>
                  </a:tcPr>
                </a:tc>
                <a:tc>
                  <a:txBody>
                    <a:bodyPr/>
                    <a:lstStyle/>
                    <a:p>
                      <a:pPr algn="ct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382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70C0"/>
                    </a:solidFill>
                  </a:tcPr>
                </a:tc>
                <a:tc>
                  <a:txBody>
                    <a:bodyPr/>
                    <a:lstStyle/>
                    <a:p>
                      <a:pPr algn="ct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4294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295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6998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5494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1114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70C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5267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B050"/>
                    </a:solidFill>
                  </a:tcPr>
                </a:tc>
                <a:tc>
                  <a:txBody>
                    <a:bodyPr/>
                    <a:lstStyle/>
                    <a:p>
                      <a:pPr algn="ctr"/>
                      <a:r>
                        <a:rPr lang="fr-FR" sz="2000" dirty="0">
                          <a:solidFill>
                            <a:schemeClr val="bg1"/>
                          </a:solidFill>
                        </a:rPr>
                        <a:t>CM2</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236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1078" y="226632"/>
            <a:ext cx="10364451" cy="766146"/>
          </a:xfrm>
        </p:spPr>
        <p:txBody>
          <a:bodyPr/>
          <a:lstStyle/>
          <a:p>
            <a:r>
              <a:rPr lang="fr-FR" dirty="0"/>
              <a:t>De quoi parle-t-on? </a:t>
            </a:r>
          </a:p>
        </p:txBody>
      </p:sp>
      <p:pic>
        <p:nvPicPr>
          <p:cNvPr id="4" name="Espace réservé du contenu 3"/>
          <p:cNvPicPr>
            <a:picLocks noGrp="1" noChangeAspect="1"/>
          </p:cNvPicPr>
          <p:nvPr>
            <p:ph sz="quarter" idx="13"/>
          </p:nvPr>
        </p:nvPicPr>
        <p:blipFill>
          <a:blip r:embed="rId2"/>
          <a:stretch>
            <a:fillRect/>
          </a:stretch>
        </p:blipFill>
        <p:spPr>
          <a:xfrm>
            <a:off x="169817" y="1476103"/>
            <a:ext cx="10058400" cy="4315097"/>
          </a:xfrm>
          <a:prstGeom prst="rect">
            <a:avLst/>
          </a:prstGeom>
        </p:spPr>
      </p:pic>
    </p:spTree>
    <p:extLst>
      <p:ext uri="{BB962C8B-B14F-4D97-AF65-F5344CB8AC3E}">
        <p14:creationId xmlns:p14="http://schemas.microsoft.com/office/powerpoint/2010/main" val="498491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nvPr>
        </p:nvGraphicFramePr>
        <p:xfrm>
          <a:off x="2495600" y="1052736"/>
          <a:ext cx="5083656" cy="39116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gridCol w="511656">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70840">
                <a:tc>
                  <a:txBody>
                    <a:bodyPr/>
                    <a:lstStyle/>
                    <a:p>
                      <a:pPr algn="ctr"/>
                      <a:r>
                        <a:rPr lang="fr-FR"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pPr algn="ctr"/>
                      <a:r>
                        <a:rPr lang="fr-FR" b="1"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370840">
                <a:tc>
                  <a:txBody>
                    <a:bodyPr/>
                    <a:lstStyle/>
                    <a:p>
                      <a:pPr algn="ctr"/>
                      <a:r>
                        <a:rPr lang="fr-FR" b="1"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370840">
                <a:tc>
                  <a:txBody>
                    <a:bodyPr/>
                    <a:lstStyle/>
                    <a:p>
                      <a:pPr algn="ctr"/>
                      <a:r>
                        <a:rPr lang="fr-FR" b="1"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370840">
                <a:tc>
                  <a:txBody>
                    <a:bodyPr/>
                    <a:lstStyle/>
                    <a:p>
                      <a:pPr algn="ctr"/>
                      <a:r>
                        <a:rPr lang="fr-FR" b="1"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370840">
                <a:tc>
                  <a:txBody>
                    <a:bodyPr/>
                    <a:lstStyle/>
                    <a:p>
                      <a:pPr algn="ctr"/>
                      <a:r>
                        <a:rPr lang="fr-FR" b="1"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295240">
                <a:tc>
                  <a:txBody>
                    <a:bodyPr/>
                    <a:lstStyle/>
                    <a:p>
                      <a:pPr algn="ctr"/>
                      <a:r>
                        <a:rPr lang="fr-FR" b="1" dirty="0">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370840">
                <a:tc>
                  <a:txBody>
                    <a:bodyPr/>
                    <a:lstStyle/>
                    <a:p>
                      <a:pPr algn="ctr"/>
                      <a:r>
                        <a:rPr lang="fr-FR" b="1"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370840">
                <a:tc>
                  <a:txBody>
                    <a:bodyPr/>
                    <a:lstStyle/>
                    <a:p>
                      <a:pPr algn="ctr"/>
                      <a:r>
                        <a:rPr lang="fr-FR" b="1" dirty="0">
                          <a:solidFill>
                            <a:schemeClr val="bg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370840">
                <a:tc>
                  <a:txBody>
                    <a:bodyPr/>
                    <a:lstStyle/>
                    <a:p>
                      <a:pPr algn="ctr"/>
                      <a:r>
                        <a:rPr lang="fr-FR" b="1"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fr-FR" sz="1600" dirty="0">
                          <a:solidFill>
                            <a:schemeClr val="tx1"/>
                          </a:solidFill>
                        </a:rPr>
                        <a:t>100</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bl>
          </a:graphicData>
        </a:graphic>
      </p:graphicFrame>
      <p:graphicFrame>
        <p:nvGraphicFramePr>
          <p:cNvPr id="3" name="Tableau 2"/>
          <p:cNvGraphicFramePr>
            <a:graphicFrameLocks noGrp="1"/>
          </p:cNvGraphicFramePr>
          <p:nvPr>
            <p:extLst/>
          </p:nvPr>
        </p:nvGraphicFramePr>
        <p:xfrm>
          <a:off x="2135561" y="5157192"/>
          <a:ext cx="7666947" cy="39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09257">
                  <a:extLst>
                    <a:ext uri="{9D8B030D-6E8A-4147-A177-3AD203B41FA5}">
                      <a16:colId xmlns:a16="http://schemas.microsoft.com/office/drawing/2014/main" val="20005"/>
                    </a:ext>
                  </a:extLst>
                </a:gridCol>
                <a:gridCol w="923085">
                  <a:extLst>
                    <a:ext uri="{9D8B030D-6E8A-4147-A177-3AD203B41FA5}">
                      <a16:colId xmlns:a16="http://schemas.microsoft.com/office/drawing/2014/main" val="20006"/>
                    </a:ext>
                  </a:extLst>
                </a:gridCol>
                <a:gridCol w="846163">
                  <a:extLst>
                    <a:ext uri="{9D8B030D-6E8A-4147-A177-3AD203B41FA5}">
                      <a16:colId xmlns:a16="http://schemas.microsoft.com/office/drawing/2014/main" val="20007"/>
                    </a:ext>
                  </a:extLst>
                </a:gridCol>
                <a:gridCol w="1000010">
                  <a:extLst>
                    <a:ext uri="{9D8B030D-6E8A-4147-A177-3AD203B41FA5}">
                      <a16:colId xmlns:a16="http://schemas.microsoft.com/office/drawing/2014/main" val="20008"/>
                    </a:ext>
                  </a:extLst>
                </a:gridCol>
              </a:tblGrid>
              <a:tr h="39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CP</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CE1</a:t>
                      </a:r>
                    </a:p>
                  </a:txBody>
                  <a:tcPr>
                    <a:solidFill>
                      <a:srgbClr val="00B050"/>
                    </a:solidFill>
                  </a:tcPr>
                </a:tc>
                <a:tc>
                  <a:txBody>
                    <a:bodyPr/>
                    <a:lstStyle/>
                    <a:p>
                      <a:pPr algn="ct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CE2</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CM1</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CM2</a:t>
                      </a:r>
                    </a:p>
                  </a:txBody>
                  <a:tcPr>
                    <a:solidFill>
                      <a:srgbClr val="00B050"/>
                    </a:solidFill>
                  </a:tcPr>
                </a:tc>
                <a:tc>
                  <a:txBody>
                    <a:bodyPr/>
                    <a:lstStyle/>
                    <a:p>
                      <a:pPr algn="ctr"/>
                      <a:r>
                        <a:rPr lang="fr-FR" sz="2000" dirty="0">
                          <a:solidFill>
                            <a:schemeClr val="bg1"/>
                          </a:solidFill>
                        </a:rPr>
                        <a:t>CM2</a:t>
                      </a:r>
                    </a:p>
                  </a:txBody>
                  <a:tcPr>
                    <a:solidFill>
                      <a:srgbClr val="00B050"/>
                    </a:solid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nvPr>
        </p:nvGraphicFramePr>
        <p:xfrm>
          <a:off x="8184232" y="2420888"/>
          <a:ext cx="1944216" cy="1483360"/>
        </p:xfrm>
        <a:graphic>
          <a:graphicData uri="http://schemas.openxmlformats.org/drawingml/2006/table">
            <a:tbl>
              <a:tblPr bandRow="1">
                <a:tableStyleId>{5C22544A-7EE6-4342-B048-85BDC9FD1C3A}</a:tableStyleId>
              </a:tblPr>
              <a:tblGrid>
                <a:gridCol w="1944216">
                  <a:extLst>
                    <a:ext uri="{9D8B030D-6E8A-4147-A177-3AD203B41FA5}">
                      <a16:colId xmlns:a16="http://schemas.microsoft.com/office/drawing/2014/main" val="20000"/>
                    </a:ext>
                  </a:extLst>
                </a:gridCol>
              </a:tblGrid>
              <a:tr h="370840">
                <a:tc>
                  <a:txBody>
                    <a:bodyPr/>
                    <a:lstStyle/>
                    <a:p>
                      <a:r>
                        <a:rPr lang="fr-FR" dirty="0"/>
                        <a:t>Découverte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fr-FR" dirty="0"/>
                        <a:t>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r>
                        <a:rPr lang="fr-FR" dirty="0"/>
                        <a:t>Automatisation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70840">
                <a:tc>
                  <a:txBody>
                    <a:bodyPr/>
                    <a:lstStyle/>
                    <a:p>
                      <a:r>
                        <a:rPr lang="fr-FR" dirty="0"/>
                        <a:t>Réinvestissement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6042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0" y="177300"/>
            <a:ext cx="3304084" cy="5816784"/>
          </a:xfrm>
          <a:prstGeom prst="rect">
            <a:avLst/>
          </a:prstGeom>
        </p:spPr>
      </p:pic>
      <p:pic>
        <p:nvPicPr>
          <p:cNvPr id="7" name="Image 6"/>
          <p:cNvPicPr>
            <a:picLocks noChangeAspect="1"/>
          </p:cNvPicPr>
          <p:nvPr/>
        </p:nvPicPr>
        <p:blipFill>
          <a:blip r:embed="rId4"/>
          <a:stretch>
            <a:fillRect/>
          </a:stretch>
        </p:blipFill>
        <p:spPr>
          <a:xfrm>
            <a:off x="7142039" y="404657"/>
            <a:ext cx="3156041" cy="5589427"/>
          </a:xfrm>
          <a:prstGeom prst="rect">
            <a:avLst/>
          </a:prstGeom>
        </p:spPr>
      </p:pic>
      <p:pic>
        <p:nvPicPr>
          <p:cNvPr id="8" name="Image 7"/>
          <p:cNvPicPr>
            <a:picLocks noChangeAspect="1"/>
          </p:cNvPicPr>
          <p:nvPr/>
        </p:nvPicPr>
        <p:blipFill>
          <a:blip r:embed="rId5"/>
          <a:stretch>
            <a:fillRect/>
          </a:stretch>
        </p:blipFill>
        <p:spPr>
          <a:xfrm>
            <a:off x="3561379" y="1399424"/>
            <a:ext cx="3323365" cy="2441055"/>
          </a:xfrm>
          <a:prstGeom prst="rect">
            <a:avLst/>
          </a:prstGeom>
        </p:spPr>
      </p:pic>
      <p:sp>
        <p:nvSpPr>
          <p:cNvPr id="9" name="ZoneTexte 8"/>
          <p:cNvSpPr txBox="1"/>
          <p:nvPr/>
        </p:nvSpPr>
        <p:spPr>
          <a:xfrm>
            <a:off x="0" y="6430498"/>
            <a:ext cx="3904736" cy="369332"/>
          </a:xfrm>
          <a:prstGeom prst="rect">
            <a:avLst/>
          </a:prstGeom>
          <a:noFill/>
        </p:spPr>
        <p:txBody>
          <a:bodyPr wrap="square" rtlCol="0">
            <a:spAutoFit/>
          </a:bodyPr>
          <a:lstStyle/>
          <a:p>
            <a:r>
              <a:rPr lang="fr-FR" dirty="0"/>
              <a:t>Extrait de CAP Maths CM1 2010</a:t>
            </a:r>
          </a:p>
        </p:txBody>
      </p:sp>
      <p:sp>
        <p:nvSpPr>
          <p:cNvPr id="2" name="ZoneTexte 1"/>
          <p:cNvSpPr txBox="1"/>
          <p:nvPr/>
        </p:nvSpPr>
        <p:spPr>
          <a:xfrm rot="16200000">
            <a:off x="8155578" y="2262576"/>
            <a:ext cx="7328263" cy="369332"/>
          </a:xfrm>
          <a:prstGeom prst="rect">
            <a:avLst/>
          </a:prstGeom>
          <a:noFill/>
        </p:spPr>
        <p:txBody>
          <a:bodyPr wrap="square" rtlCol="0">
            <a:spAutoFit/>
          </a:bodyPr>
          <a:lstStyle/>
          <a:p>
            <a:r>
              <a:rPr lang="fr-FR" dirty="0"/>
              <a:t>Que nous proposent les manuels ?  Conformité ? Objectifs ?  </a:t>
            </a:r>
          </a:p>
        </p:txBody>
      </p:sp>
    </p:spTree>
    <p:extLst>
      <p:ext uri="{BB962C8B-B14F-4D97-AF65-F5344CB8AC3E}">
        <p14:creationId xmlns:p14="http://schemas.microsoft.com/office/powerpoint/2010/main" val="1962007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88045" y="185351"/>
            <a:ext cx="4268784" cy="6166022"/>
          </a:xfrm>
          <a:prstGeom prst="rect">
            <a:avLst/>
          </a:prstGeom>
        </p:spPr>
      </p:pic>
      <p:pic>
        <p:nvPicPr>
          <p:cNvPr id="5" name="Image 4"/>
          <p:cNvPicPr>
            <a:picLocks noChangeAspect="1"/>
          </p:cNvPicPr>
          <p:nvPr/>
        </p:nvPicPr>
        <p:blipFill>
          <a:blip r:embed="rId4"/>
          <a:stretch>
            <a:fillRect/>
          </a:stretch>
        </p:blipFill>
        <p:spPr>
          <a:xfrm>
            <a:off x="5077855" y="22139"/>
            <a:ext cx="4705350" cy="6591300"/>
          </a:xfrm>
          <a:prstGeom prst="rect">
            <a:avLst/>
          </a:prstGeom>
        </p:spPr>
      </p:pic>
      <p:sp>
        <p:nvSpPr>
          <p:cNvPr id="6" name="ZoneTexte 5"/>
          <p:cNvSpPr txBox="1"/>
          <p:nvPr/>
        </p:nvSpPr>
        <p:spPr>
          <a:xfrm>
            <a:off x="10008973" y="1606378"/>
            <a:ext cx="2088292" cy="923330"/>
          </a:xfrm>
          <a:prstGeom prst="rect">
            <a:avLst/>
          </a:prstGeom>
          <a:noFill/>
        </p:spPr>
        <p:txBody>
          <a:bodyPr wrap="square" rtlCol="0">
            <a:spAutoFit/>
          </a:bodyPr>
          <a:lstStyle/>
          <a:p>
            <a:r>
              <a:rPr lang="fr-FR" dirty="0"/>
              <a:t>Extrait de J’apprends les Maths CM1 2016</a:t>
            </a:r>
          </a:p>
        </p:txBody>
      </p:sp>
      <p:sp>
        <p:nvSpPr>
          <p:cNvPr id="7" name="ZoneTexte 6"/>
          <p:cNvSpPr txBox="1"/>
          <p:nvPr/>
        </p:nvSpPr>
        <p:spPr>
          <a:xfrm>
            <a:off x="574765" y="6351373"/>
            <a:ext cx="7328263" cy="646331"/>
          </a:xfrm>
          <a:prstGeom prst="rect">
            <a:avLst/>
          </a:prstGeom>
          <a:noFill/>
        </p:spPr>
        <p:txBody>
          <a:bodyPr wrap="square" rtlCol="0">
            <a:spAutoFit/>
          </a:bodyPr>
          <a:lstStyle/>
          <a:p>
            <a:r>
              <a:rPr lang="fr-FR" dirty="0"/>
              <a:t>Que nous proposent les manuels ? Conformité ? Objectifs ?  </a:t>
            </a:r>
          </a:p>
          <a:p>
            <a:endParaRPr lang="fr-FR" dirty="0"/>
          </a:p>
        </p:txBody>
      </p:sp>
    </p:spTree>
    <p:extLst>
      <p:ext uri="{BB962C8B-B14F-4D97-AF65-F5344CB8AC3E}">
        <p14:creationId xmlns:p14="http://schemas.microsoft.com/office/powerpoint/2010/main" val="1456743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211500" y="91440"/>
            <a:ext cx="8533391" cy="6766560"/>
          </a:xfrm>
          <a:prstGeom prst="rect">
            <a:avLst/>
          </a:prstGeom>
        </p:spPr>
      </p:pic>
      <p:sp>
        <p:nvSpPr>
          <p:cNvPr id="6" name="ZoneTexte 5"/>
          <p:cNvSpPr txBox="1"/>
          <p:nvPr/>
        </p:nvSpPr>
        <p:spPr>
          <a:xfrm>
            <a:off x="10738022" y="481914"/>
            <a:ext cx="1453978" cy="1200329"/>
          </a:xfrm>
          <a:prstGeom prst="rect">
            <a:avLst/>
          </a:prstGeom>
          <a:noFill/>
        </p:spPr>
        <p:txBody>
          <a:bodyPr wrap="square" rtlCol="0">
            <a:spAutoFit/>
          </a:bodyPr>
          <a:lstStyle/>
          <a:p>
            <a:r>
              <a:rPr lang="fr-FR" dirty="0"/>
              <a:t>Pour comprendre les maths CM1 2016</a:t>
            </a:r>
          </a:p>
        </p:txBody>
      </p:sp>
      <p:sp>
        <p:nvSpPr>
          <p:cNvPr id="7" name="ZoneTexte 6"/>
          <p:cNvSpPr txBox="1"/>
          <p:nvPr/>
        </p:nvSpPr>
        <p:spPr>
          <a:xfrm rot="16200000">
            <a:off x="-3037705" y="2312127"/>
            <a:ext cx="7328263" cy="646331"/>
          </a:xfrm>
          <a:prstGeom prst="rect">
            <a:avLst/>
          </a:prstGeom>
          <a:noFill/>
        </p:spPr>
        <p:txBody>
          <a:bodyPr wrap="square" rtlCol="0">
            <a:spAutoFit/>
          </a:bodyPr>
          <a:lstStyle/>
          <a:p>
            <a:r>
              <a:rPr lang="fr-FR" dirty="0"/>
              <a:t>Que nous proposent les manuels ? Conformité ? Objectifs ?  </a:t>
            </a:r>
          </a:p>
          <a:p>
            <a:endParaRPr lang="fr-FR" dirty="0"/>
          </a:p>
        </p:txBody>
      </p:sp>
    </p:spTree>
    <p:extLst>
      <p:ext uri="{BB962C8B-B14F-4D97-AF65-F5344CB8AC3E}">
        <p14:creationId xmlns:p14="http://schemas.microsoft.com/office/powerpoint/2010/main" val="2789795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3"/>
          <a:stretch>
            <a:fillRect/>
          </a:stretch>
        </p:blipFill>
        <p:spPr>
          <a:xfrm>
            <a:off x="743957" y="0"/>
            <a:ext cx="8282477" cy="6858000"/>
          </a:xfrm>
          <a:prstGeom prst="rect">
            <a:avLst/>
          </a:prstGeom>
        </p:spPr>
      </p:pic>
    </p:spTree>
    <p:extLst>
      <p:ext uri="{BB962C8B-B14F-4D97-AF65-F5344CB8AC3E}">
        <p14:creationId xmlns:p14="http://schemas.microsoft.com/office/powerpoint/2010/main" val="330755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144" y="135035"/>
            <a:ext cx="10364451" cy="536515"/>
          </a:xfrm>
        </p:spPr>
        <p:txBody>
          <a:bodyPr>
            <a:normAutofit fontScale="90000"/>
          </a:bodyPr>
          <a:lstStyle/>
          <a:p>
            <a:r>
              <a:rPr lang="fr-FR" dirty="0"/>
              <a:t>Quelles procédures de calcul mental enseigner ?</a:t>
            </a:r>
          </a:p>
        </p:txBody>
      </p:sp>
      <p:sp>
        <p:nvSpPr>
          <p:cNvPr id="3" name="Espace réservé du contenu 2"/>
          <p:cNvSpPr>
            <a:spLocks noGrp="1"/>
          </p:cNvSpPr>
          <p:nvPr>
            <p:ph sz="quarter" idx="13"/>
          </p:nvPr>
        </p:nvSpPr>
        <p:spPr>
          <a:xfrm>
            <a:off x="252663" y="878305"/>
            <a:ext cx="11550316" cy="5269831"/>
          </a:xfrm>
          <a:prstGeom prst="rect">
            <a:avLst/>
          </a:prstGeom>
        </p:spPr>
        <p:txBody>
          <a:bodyPr/>
          <a:lstStyle/>
          <a:p>
            <a:r>
              <a:rPr lang="fr-FR" dirty="0">
                <a:hlinkClick r:id="rId2" action="ppaction://hlinkfile"/>
              </a:rPr>
              <a:t>Aide à la  programmation du calcul au cycle 3\Calcul au cycle 3 (new)\0- Une programmation reliée aux objectifsC3.docx</a:t>
            </a:r>
            <a:endParaRPr lang="fr-FR" dirty="0"/>
          </a:p>
        </p:txBody>
      </p:sp>
    </p:spTree>
    <p:extLst>
      <p:ext uri="{BB962C8B-B14F-4D97-AF65-F5344CB8AC3E}">
        <p14:creationId xmlns:p14="http://schemas.microsoft.com/office/powerpoint/2010/main" val="1769538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395778"/>
            <a:ext cx="10364451" cy="600683"/>
          </a:xfrm>
        </p:spPr>
        <p:txBody>
          <a:bodyPr/>
          <a:lstStyle/>
          <a:p>
            <a:r>
              <a:rPr lang="fr-FR" dirty="0"/>
              <a:t>Rappels DES Propriétés mises en œuvre</a:t>
            </a:r>
          </a:p>
        </p:txBody>
      </p:sp>
      <p:sp>
        <p:nvSpPr>
          <p:cNvPr id="3" name="Espace réservé du contenu 2"/>
          <p:cNvSpPr>
            <a:spLocks noGrp="1"/>
          </p:cNvSpPr>
          <p:nvPr>
            <p:ph sz="quarter" idx="13"/>
          </p:nvPr>
        </p:nvSpPr>
        <p:spPr/>
        <p:txBody>
          <a:bodyPr/>
          <a:lstStyle/>
          <a:p>
            <a:endParaRPr lang="fr-FR" cap="none" dirty="0"/>
          </a:p>
          <a:p>
            <a:pPr marL="0" indent="0">
              <a:buNone/>
            </a:pPr>
            <a:endParaRPr lang="fr-FR" dirty="0"/>
          </a:p>
          <a:p>
            <a:endParaRPr lang="fr-FR" dirty="0"/>
          </a:p>
          <a:p>
            <a:endParaRPr lang="fr-FR" dirty="0"/>
          </a:p>
          <a:p>
            <a:endParaRPr lang="fr-FR" dirty="0"/>
          </a:p>
        </p:txBody>
      </p:sp>
      <p:sp>
        <p:nvSpPr>
          <p:cNvPr id="7" name="Espace réservé de la date 6"/>
          <p:cNvSpPr>
            <a:spLocks noGrp="1"/>
          </p:cNvSpPr>
          <p:nvPr>
            <p:ph type="dt" sz="half" idx="10"/>
          </p:nvPr>
        </p:nvSpPr>
        <p:spPr/>
        <p:txBody>
          <a:bodyPr/>
          <a:lstStyle/>
          <a:p>
            <a:fld id="{5FA925D2-2DBB-4056-9B8C-D33C984D79F9}"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56</a:t>
            </a:fld>
            <a:endParaRPr lang="fr-FR">
              <a:solidFill>
                <a:prstClr val="black"/>
              </a:solidFill>
            </a:endParaRPr>
          </a:p>
        </p:txBody>
      </p:sp>
      <p:graphicFrame>
        <p:nvGraphicFramePr>
          <p:cNvPr id="4" name="Tableau 3"/>
          <p:cNvGraphicFramePr>
            <a:graphicFrameLocks noGrp="1"/>
          </p:cNvGraphicFramePr>
          <p:nvPr>
            <p:extLst/>
          </p:nvPr>
        </p:nvGraphicFramePr>
        <p:xfrm>
          <a:off x="0" y="944877"/>
          <a:ext cx="12051322" cy="5407796"/>
        </p:xfrm>
        <a:graphic>
          <a:graphicData uri="http://schemas.openxmlformats.org/drawingml/2006/table">
            <a:tbl>
              <a:tblPr firstRow="1" bandRow="1">
                <a:tableStyleId>{5C22544A-7EE6-4342-B048-85BDC9FD1C3A}</a:tableStyleId>
              </a:tblPr>
              <a:tblGrid>
                <a:gridCol w="6907427">
                  <a:extLst>
                    <a:ext uri="{9D8B030D-6E8A-4147-A177-3AD203B41FA5}">
                      <a16:colId xmlns:a16="http://schemas.microsoft.com/office/drawing/2014/main" val="20000"/>
                    </a:ext>
                  </a:extLst>
                </a:gridCol>
                <a:gridCol w="5143895">
                  <a:extLst>
                    <a:ext uri="{9D8B030D-6E8A-4147-A177-3AD203B41FA5}">
                      <a16:colId xmlns:a16="http://schemas.microsoft.com/office/drawing/2014/main" val="20001"/>
                    </a:ext>
                  </a:extLst>
                </a:gridCol>
              </a:tblGrid>
              <a:tr h="456111">
                <a:tc>
                  <a:txBody>
                    <a:bodyPr/>
                    <a:lstStyle/>
                    <a:p>
                      <a:r>
                        <a:rPr lang="fr-FR" dirty="0"/>
                        <a:t>Propriétés mises en œuvre</a:t>
                      </a:r>
                    </a:p>
                  </a:txBody>
                  <a:tcPr/>
                </a:tc>
                <a:tc>
                  <a:txBody>
                    <a:bodyPr/>
                    <a:lstStyle/>
                    <a:p>
                      <a:endParaRPr lang="fr-FR"/>
                    </a:p>
                  </a:txBody>
                  <a:tcPr/>
                </a:tc>
                <a:extLst>
                  <a:ext uri="{0D108BD9-81ED-4DB2-BD59-A6C34878D82A}">
                    <a16:rowId xmlns:a16="http://schemas.microsoft.com/office/drawing/2014/main" val="10000"/>
                  </a:ext>
                </a:extLst>
              </a:tr>
              <a:tr h="1542328">
                <a:tc>
                  <a:txBody>
                    <a:bodyPr/>
                    <a:lstStyle/>
                    <a:p>
                      <a:r>
                        <a:rPr lang="fr-FR" sz="1800" kern="1200" dirty="0">
                          <a:solidFill>
                            <a:srgbClr val="C00000"/>
                          </a:solidFill>
                          <a:effectLst/>
                          <a:latin typeface="Times New Roman" panose="02020603050405020304" pitchFamily="18" charset="0"/>
                          <a:ea typeface="+mn-ea"/>
                          <a:cs typeface="Times New Roman" panose="02020603050405020304" pitchFamily="18" charset="0"/>
                        </a:rPr>
                        <a:t>Commutativité de l’addition et de la multiplication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(un élève peut dire, par exemple : « dans </a:t>
                      </a:r>
                      <a:r>
                        <a:rPr lang="fr-FR"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une addition ou une multiplication, on peut changer l’ordre des termes »)</a:t>
                      </a:r>
                    </a:p>
                  </a:txBody>
                  <a:tcPr/>
                </a:tc>
                <a:tc>
                  <a:txBody>
                    <a:bodyPr/>
                    <a:lstStyle/>
                    <a:p>
                      <a:r>
                        <a:rPr lang="fr-FR" sz="1800" dirty="0">
                          <a:latin typeface="Times New Roman" panose="02020603050405020304" pitchFamily="18" charset="0"/>
                          <a:cs typeface="Times New Roman" panose="02020603050405020304" pitchFamily="18" charset="0"/>
                        </a:rPr>
                        <a:t>5+7=7+5  </a:t>
                      </a:r>
                    </a:p>
                    <a:p>
                      <a:r>
                        <a:rPr lang="fr-FR" sz="1800" dirty="0">
                          <a:latin typeface="Times New Roman" panose="02020603050405020304" pitchFamily="18" charset="0"/>
                          <a:cs typeface="Times New Roman" panose="02020603050405020304" pitchFamily="18" charset="0"/>
                        </a:rPr>
                        <a:t>3X8=8X3</a:t>
                      </a:r>
                    </a:p>
                  </a:txBody>
                  <a:tcPr/>
                </a:tc>
                <a:extLst>
                  <a:ext uri="{0D108BD9-81ED-4DB2-BD59-A6C34878D82A}">
                    <a16:rowId xmlns:a16="http://schemas.microsoft.com/office/drawing/2014/main" val="10001"/>
                  </a:ext>
                </a:extLst>
              </a:tr>
              <a:tr h="1542328">
                <a:tc>
                  <a:txBody>
                    <a:bodyPr/>
                    <a:lstStyle/>
                    <a:p>
                      <a:r>
                        <a:rPr lang="fr-FR" sz="1800" kern="1200" dirty="0">
                          <a:solidFill>
                            <a:srgbClr val="C00000"/>
                          </a:solidFill>
                          <a:effectLst/>
                          <a:latin typeface="Times New Roman" panose="02020603050405020304" pitchFamily="18" charset="0"/>
                          <a:ea typeface="+mn-ea"/>
                          <a:cs typeface="Times New Roman" panose="02020603050405020304" pitchFamily="18" charset="0"/>
                        </a:rPr>
                        <a:t>associativité de l’addition et de la multiplication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(un élève peut dire, par exemple : « dans une addition ou une multiplication, on peut regrouper les termes comme on veut »)</a:t>
                      </a:r>
                    </a:p>
                  </a:txBody>
                  <a:tcPr/>
                </a:tc>
                <a:tc>
                  <a:txBody>
                    <a:bodyPr/>
                    <a:lstStyle/>
                    <a:p>
                      <a:r>
                        <a:rPr lang="fr-FR" sz="1800" dirty="0">
                          <a:latin typeface="Times New Roman" panose="02020603050405020304" pitchFamily="18" charset="0"/>
                          <a:cs typeface="Times New Roman" panose="02020603050405020304" pitchFamily="18" charset="0"/>
                        </a:rPr>
                        <a:t>7+3 = 2+8 car (2+5) +3 = 2+(5+3)   </a:t>
                      </a:r>
                    </a:p>
                    <a:p>
                      <a:r>
                        <a:rPr lang="fr-FR" sz="1800" dirty="0">
                          <a:latin typeface="Times New Roman" panose="02020603050405020304" pitchFamily="18" charset="0"/>
                          <a:cs typeface="Times New Roman" panose="02020603050405020304" pitchFamily="18" charset="0"/>
                        </a:rPr>
                        <a:t>24X 5= 12 X 10 car </a:t>
                      </a:r>
                      <a:r>
                        <a:rPr lang="fr-FR" sz="1800" dirty="0">
                          <a:solidFill>
                            <a:srgbClr val="C00000"/>
                          </a:solidFill>
                          <a:latin typeface="Times New Roman" panose="02020603050405020304" pitchFamily="18" charset="0"/>
                          <a:cs typeface="Times New Roman" panose="02020603050405020304" pitchFamily="18" charset="0"/>
                        </a:rPr>
                        <a:t>(12X2) X 5= 12X (2X5)</a:t>
                      </a:r>
                    </a:p>
                  </a:txBody>
                  <a:tcPr/>
                </a:tc>
                <a:extLst>
                  <a:ext uri="{0D108BD9-81ED-4DB2-BD59-A6C34878D82A}">
                    <a16:rowId xmlns:a16="http://schemas.microsoft.com/office/drawing/2014/main" val="10002"/>
                  </a:ext>
                </a:extLst>
              </a:tr>
              <a:tr h="1867029">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distributivité de la multiplication sur l’addition et la soustraction (un élève peut dire, par exemple : « quand on multiplie une somme de deux nombres, cela revient à multiplier </a:t>
                      </a:r>
                      <a:r>
                        <a:rPr lang="fr-FR"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chacun des termes ») </a:t>
                      </a:r>
                    </a:p>
                  </a:txBody>
                  <a:tcPr/>
                </a:tc>
                <a:tc>
                  <a:txBody>
                    <a:bodyPr/>
                    <a:lstStyle/>
                    <a:p>
                      <a:r>
                        <a:rPr lang="fr-FR" sz="1800" dirty="0">
                          <a:latin typeface="Times New Roman" panose="02020603050405020304" pitchFamily="18" charset="0"/>
                          <a:cs typeface="Times New Roman" panose="02020603050405020304" pitchFamily="18" charset="0"/>
                        </a:rPr>
                        <a:t>8x13 = 8x(10+3) = (8X10) +(8x3)= 104</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2588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375" y="212118"/>
            <a:ext cx="10364451" cy="472345"/>
          </a:xfrm>
        </p:spPr>
        <p:txBody>
          <a:bodyPr>
            <a:normAutofit fontScale="90000"/>
          </a:bodyPr>
          <a:lstStyle/>
          <a:p>
            <a:r>
              <a:rPr lang="fr-FR"/>
              <a:t>RAPPEL DES Propriétés </a:t>
            </a:r>
            <a:r>
              <a:rPr lang="fr-FR" dirty="0"/>
              <a:t>mises en œuvre</a:t>
            </a:r>
          </a:p>
        </p:txBody>
      </p:sp>
      <p:graphicFrame>
        <p:nvGraphicFramePr>
          <p:cNvPr id="5" name="Espace réservé du contenu 4"/>
          <p:cNvGraphicFramePr>
            <a:graphicFrameLocks noGrp="1"/>
          </p:cNvGraphicFramePr>
          <p:nvPr>
            <p:ph sz="quarter" idx="13"/>
            <p:extLst/>
          </p:nvPr>
        </p:nvGraphicFramePr>
        <p:xfrm>
          <a:off x="320842" y="684463"/>
          <a:ext cx="11630526" cy="5760392"/>
        </p:xfrm>
        <a:graphic>
          <a:graphicData uri="http://schemas.openxmlformats.org/drawingml/2006/table">
            <a:tbl>
              <a:tblPr firstRow="1" bandRow="1">
                <a:tableStyleId>{5C22544A-7EE6-4342-B048-85BDC9FD1C3A}</a:tableStyleId>
              </a:tblPr>
              <a:tblGrid>
                <a:gridCol w="5815263">
                  <a:extLst>
                    <a:ext uri="{9D8B030D-6E8A-4147-A177-3AD203B41FA5}">
                      <a16:colId xmlns:a16="http://schemas.microsoft.com/office/drawing/2014/main" val="20000"/>
                    </a:ext>
                  </a:extLst>
                </a:gridCol>
                <a:gridCol w="5815263">
                  <a:extLst>
                    <a:ext uri="{9D8B030D-6E8A-4147-A177-3AD203B41FA5}">
                      <a16:colId xmlns:a16="http://schemas.microsoft.com/office/drawing/2014/main" val="20001"/>
                    </a:ext>
                  </a:extLst>
                </a:gridCol>
              </a:tblGrid>
              <a:tr h="413339">
                <a:tc>
                  <a:txBody>
                    <a:bodyPr/>
                    <a:lstStyle/>
                    <a:p>
                      <a:r>
                        <a:rPr lang="fr-FR" dirty="0"/>
                        <a:t>Propriétés mises en œuvre</a:t>
                      </a:r>
                    </a:p>
                  </a:txBody>
                  <a:tcPr/>
                </a:tc>
                <a:tc>
                  <a:txBody>
                    <a:bodyPr/>
                    <a:lstStyle/>
                    <a:p>
                      <a:endParaRPr lang="fr-FR"/>
                    </a:p>
                  </a:txBody>
                  <a:tcPr/>
                </a:tc>
                <a:extLst>
                  <a:ext uri="{0D108BD9-81ED-4DB2-BD59-A6C34878D82A}">
                    <a16:rowId xmlns:a16="http://schemas.microsoft.com/office/drawing/2014/main" val="10000"/>
                  </a:ext>
                </a:extLst>
              </a:tr>
              <a:tr h="2607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à la connaissance de propriétés relatives aux opérations :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latin typeface="Times New Roman" panose="02020603050405020304" pitchFamily="18" charset="0"/>
                          <a:cs typeface="Times New Roman" panose="02020603050405020304" pitchFamily="18" charset="0"/>
                        </a:rPr>
                        <a:t>division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latin typeface="Times New Roman" panose="02020603050405020304" pitchFamily="18" charset="0"/>
                          <a:cs typeface="Times New Roman" panose="02020603050405020304" pitchFamily="18" charset="0"/>
                        </a:rPr>
                        <a:t>Conservation du rapport pour la division (fin cycle)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latin typeface="Times New Roman" panose="02020603050405020304" pitchFamily="18" charset="0"/>
                          <a:cs typeface="Times New Roman" panose="02020603050405020304" pitchFamily="18" charset="0"/>
                        </a:rPr>
                        <a:t>Conservation de l’écart pour la soustraction : </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fr-FR" dirty="0">
                        <a:latin typeface="Times New Roman" panose="02020603050405020304" pitchFamily="18" charset="0"/>
                        <a:cs typeface="Times New Roman" panose="02020603050405020304" pitchFamily="18" charset="0"/>
                      </a:endParaRPr>
                    </a:p>
                  </a:txBody>
                  <a:tcPr/>
                </a:tc>
                <a:tc>
                  <a:txBody>
                    <a:bodyPr/>
                    <a:lstStyle/>
                    <a:p>
                      <a:r>
                        <a:rPr lang="fr-FR" sz="1600" dirty="0">
                          <a:latin typeface="Times New Roman" panose="02020603050405020304" pitchFamily="18" charset="0"/>
                          <a:cs typeface="Times New Roman" panose="02020603050405020304" pitchFamily="18" charset="0"/>
                        </a:rPr>
                        <a:t>diviser par 4, c’est diviser par 2 puis encore par 2</a:t>
                      </a:r>
                    </a:p>
                    <a:p>
                      <a:r>
                        <a:rPr lang="fr-FR" sz="1600" dirty="0">
                          <a:latin typeface="Times New Roman" panose="02020603050405020304" pitchFamily="18" charset="0"/>
                          <a:cs typeface="Times New Roman" panose="02020603050405020304" pitchFamily="18" charset="0"/>
                        </a:rPr>
                        <a:t>68 ÷ 4 = 34 ÷ 2 = 17</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Times New Roman" panose="02020603050405020304" pitchFamily="18" charset="0"/>
                          <a:cs typeface="Times New Roman" panose="02020603050405020304" pitchFamily="18" charset="0"/>
                        </a:rPr>
                        <a:t>Diviser par 12 c’est diviser par 2,puis par 2, puis par 3</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Times New Roman" panose="02020603050405020304" pitchFamily="18" charset="0"/>
                          <a:cs typeface="Times New Roman" panose="02020603050405020304" pitchFamily="18" charset="0"/>
                        </a:rPr>
                        <a:t>Diviser 48: 12 c’est comme diviser 24:</a:t>
                      </a:r>
                      <a:r>
                        <a:rPr lang="fr-FR" sz="1600" baseline="0" dirty="0">
                          <a:latin typeface="Times New Roman" panose="02020603050405020304" pitchFamily="18" charset="0"/>
                          <a:cs typeface="Times New Roman" panose="02020603050405020304" pitchFamily="18" charset="0"/>
                        </a:rPr>
                        <a:t> 6</a:t>
                      </a:r>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63-26 = 6</a:t>
                      </a:r>
                      <a:r>
                        <a:rPr lang="fr-FR" sz="1600" dirty="0">
                          <a:solidFill>
                            <a:srgbClr val="FF0000"/>
                          </a:solidFill>
                          <a:latin typeface="Times New Roman" panose="02020603050405020304" pitchFamily="18" charset="0"/>
                          <a:cs typeface="Times New Roman" panose="02020603050405020304" pitchFamily="18" charset="0"/>
                        </a:rPr>
                        <a:t>7</a:t>
                      </a:r>
                      <a:r>
                        <a:rPr lang="fr-FR" sz="1600" dirty="0">
                          <a:latin typeface="Times New Roman" panose="02020603050405020304" pitchFamily="18" charset="0"/>
                          <a:cs typeface="Times New Roman" panose="02020603050405020304" pitchFamily="18" charset="0"/>
                        </a:rPr>
                        <a:t>-3</a:t>
                      </a:r>
                      <a:r>
                        <a:rPr lang="fr-FR" sz="1600" dirty="0">
                          <a:solidFill>
                            <a:srgbClr val="FF0000"/>
                          </a:solidFill>
                          <a:latin typeface="Times New Roman" panose="02020603050405020304" pitchFamily="18" charset="0"/>
                          <a:cs typeface="Times New Roman" panose="02020603050405020304" pitchFamily="18" charset="0"/>
                        </a:rPr>
                        <a:t>0 / </a:t>
                      </a:r>
                      <a:r>
                        <a:rPr lang="fr-FR" sz="1600" dirty="0">
                          <a:solidFill>
                            <a:schemeClr val="tx1"/>
                          </a:solidFill>
                          <a:latin typeface="Times New Roman" panose="02020603050405020304" pitchFamily="18" charset="0"/>
                          <a:cs typeface="Times New Roman" panose="02020603050405020304" pitchFamily="18" charset="0"/>
                        </a:rPr>
                        <a:t>13,4 - 0,56</a:t>
                      </a:r>
                      <a:r>
                        <a:rPr lang="fr-FR" sz="1600" baseline="0" dirty="0">
                          <a:solidFill>
                            <a:schemeClr val="tx1"/>
                          </a:solidFill>
                          <a:latin typeface="Times New Roman" panose="02020603050405020304" pitchFamily="18" charset="0"/>
                          <a:cs typeface="Times New Roman" panose="02020603050405020304" pitchFamily="18" charset="0"/>
                        </a:rPr>
                        <a:t> = 13,44 - 0,60 = 13,84- 1 = 12,84</a:t>
                      </a:r>
                    </a:p>
                    <a:p>
                      <a:r>
                        <a:rPr lang="fr-FR" sz="1600" baseline="0" dirty="0">
                          <a:solidFill>
                            <a:schemeClr val="tx1"/>
                          </a:solidFill>
                          <a:latin typeface="Times New Roman" panose="02020603050405020304" pitchFamily="18" charset="0"/>
                          <a:cs typeface="Times New Roman" panose="02020603050405020304" pitchFamily="18" charset="0"/>
                        </a:rPr>
                        <a:t>34:5 = 68:10 ou 5,82 : 0,2 = 582 : 20 </a:t>
                      </a:r>
                      <a:endParaRPr lang="fr-FR"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39620">
                <a:tc>
                  <a:txBody>
                    <a:bodyPr/>
                    <a:lstStyle/>
                    <a:p>
                      <a:r>
                        <a:rPr lang="fr-FR" dirty="0">
                          <a:latin typeface="Times New Roman" panose="02020603050405020304" pitchFamily="18" charset="0"/>
                          <a:cs typeface="Times New Roman" panose="02020603050405020304" pitchFamily="18" charset="0"/>
                        </a:rPr>
                        <a:t>Distributivité de la division sur l’+ et la -</a:t>
                      </a:r>
                    </a:p>
                  </a:txBody>
                  <a:tcPr/>
                </a:tc>
                <a:tc>
                  <a:txBody>
                    <a:bodyPr/>
                    <a:lstStyle/>
                    <a:p>
                      <a:r>
                        <a:rPr lang="fr-FR" sz="1600" dirty="0">
                          <a:latin typeface="Times New Roman" panose="02020603050405020304" pitchFamily="18" charset="0"/>
                          <a:cs typeface="Times New Roman" panose="02020603050405020304" pitchFamily="18" charset="0"/>
                        </a:rPr>
                        <a:t>536 : 8 =(480+56) : 8</a:t>
                      </a:r>
                    </a:p>
                    <a:p>
                      <a:r>
                        <a:rPr lang="fr-FR" sz="1600" dirty="0">
                          <a:latin typeface="Times New Roman" panose="02020603050405020304" pitchFamily="18" charset="0"/>
                          <a:cs typeface="Times New Roman" panose="02020603050405020304" pitchFamily="18" charset="0"/>
                        </a:rPr>
                        <a:t>            = (480:8) + (56:8) = 60+7= 67</a:t>
                      </a:r>
                    </a:p>
                  </a:txBody>
                  <a:tcPr/>
                </a:tc>
                <a:extLst>
                  <a:ext uri="{0D108BD9-81ED-4DB2-BD59-A6C34878D82A}">
                    <a16:rowId xmlns:a16="http://schemas.microsoft.com/office/drawing/2014/main" val="10002"/>
                  </a:ext>
                </a:extLst>
              </a:tr>
              <a:tr h="1900192">
                <a:tc>
                  <a:txBody>
                    <a:bodyPr/>
                    <a:lstStyle/>
                    <a:p>
                      <a:r>
                        <a:rPr lang="fr-F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utilisation de la relation addition/soustraction et connaissance des compléments a 10 (avec écriture des résultats intermédiaires)</a:t>
                      </a:r>
                    </a:p>
                  </a:txBody>
                  <a:tcPr/>
                </a:tc>
                <a:tc>
                  <a:txBody>
                    <a:bodyPr/>
                    <a:lstStyle/>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1 456 pour aller a 1 460  : 4 </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1 460 pour aller a 1 500  : 40 </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1 500 pour aller a 2 000  : 500 </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2 000 pour aller a 7 432  : 5 432</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5 432 + 500 + 40 + 4  = 5 976</a:t>
                      </a:r>
                    </a:p>
                  </a:txBody>
                  <a:tcPr/>
                </a:tc>
                <a:extLst>
                  <a:ext uri="{0D108BD9-81ED-4DB2-BD59-A6C34878D82A}">
                    <a16:rowId xmlns:a16="http://schemas.microsoft.com/office/drawing/2014/main" val="10003"/>
                  </a:ext>
                </a:extLst>
              </a:tr>
            </a:tbl>
          </a:graphicData>
        </a:graphic>
      </p:graphicFrame>
      <p:sp>
        <p:nvSpPr>
          <p:cNvPr id="6" name="Espace réservé de la date 5"/>
          <p:cNvSpPr>
            <a:spLocks noGrp="1"/>
          </p:cNvSpPr>
          <p:nvPr>
            <p:ph type="dt" sz="half" idx="10"/>
          </p:nvPr>
        </p:nvSpPr>
        <p:spPr/>
        <p:txBody>
          <a:bodyPr/>
          <a:lstStyle/>
          <a:p>
            <a:fld id="{ACFB4D79-070B-4924-94A2-8F753782BCA5}" type="datetime1">
              <a:rPr lang="fr-FR" smtClean="0">
                <a:solidFill>
                  <a:prstClr val="black"/>
                </a:solidFill>
              </a:rPr>
              <a:t>02/10/2018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4" name="Espace réservé du numéro de diapositive 3"/>
          <p:cNvSpPr>
            <a:spLocks noGrp="1"/>
          </p:cNvSpPr>
          <p:nvPr>
            <p:ph type="sldNum" sz="quarter" idx="12"/>
          </p:nvPr>
        </p:nvSpPr>
        <p:spPr/>
        <p:txBody>
          <a:bodyPr/>
          <a:lstStyle/>
          <a:p>
            <a:fld id="{41E2637F-F9EE-4AB0-8AC7-6F1F0F506099}" type="slidenum">
              <a:rPr lang="fr-FR" smtClean="0">
                <a:solidFill>
                  <a:prstClr val="black"/>
                </a:solidFill>
              </a:rPr>
              <a:pPr/>
              <a:t>57</a:t>
            </a:fld>
            <a:endParaRPr lang="fr-FR">
              <a:solidFill>
                <a:prstClr val="black"/>
              </a:solidFill>
            </a:endParaRPr>
          </a:p>
        </p:txBody>
      </p:sp>
    </p:spTree>
    <p:extLst>
      <p:ext uri="{BB962C8B-B14F-4D97-AF65-F5344CB8AC3E}">
        <p14:creationId xmlns:p14="http://schemas.microsoft.com/office/powerpoint/2010/main" val="3698851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1053121"/>
          </a:xfrm>
        </p:spPr>
        <p:txBody>
          <a:bodyPr/>
          <a:lstStyle/>
          <a:p>
            <a:r>
              <a:rPr lang="fr-FR" dirty="0"/>
              <a:t>BIBLIOGRAPHIE et </a:t>
            </a:r>
            <a:r>
              <a:rPr lang="fr-FR" dirty="0" err="1"/>
              <a:t>sitographie</a:t>
            </a:r>
            <a:endParaRPr lang="fr-FR" dirty="0"/>
          </a:p>
        </p:txBody>
      </p:sp>
      <p:sp>
        <p:nvSpPr>
          <p:cNvPr id="3" name="Espace réservé du contenu 2"/>
          <p:cNvSpPr>
            <a:spLocks noGrp="1"/>
          </p:cNvSpPr>
          <p:nvPr>
            <p:ph sz="quarter" idx="13"/>
          </p:nvPr>
        </p:nvSpPr>
        <p:spPr>
          <a:xfrm>
            <a:off x="538162" y="1671638"/>
            <a:ext cx="11115675" cy="4686300"/>
          </a:xfrm>
        </p:spPr>
        <p:txBody>
          <a:bodyPr>
            <a:normAutofit lnSpcReduction="10000"/>
          </a:bodyPr>
          <a:lstStyle/>
          <a:p>
            <a:pPr marL="0" indent="0">
              <a:buNone/>
            </a:pPr>
            <a:r>
              <a:rPr lang="fr-FR" cap="none" dirty="0">
                <a:hlinkClick r:id="rId3"/>
              </a:rPr>
              <a:t>http://calculatice.ac-lille.fr/calculatice/spip.php?rubrique2</a:t>
            </a:r>
            <a:endParaRPr lang="fr-FR" cap="none" dirty="0">
              <a:hlinkClick r:id="" action="ppaction://noaction"/>
            </a:endParaRPr>
          </a:p>
          <a:p>
            <a:pPr marL="0" indent="0">
              <a:buNone/>
            </a:pPr>
            <a:r>
              <a:rPr lang="fr-FR" cap="none" dirty="0">
                <a:hlinkClick r:id="" action="ppaction://noaction"/>
              </a:rPr>
              <a:t>http://matoumatheux.ac-rennes.fr/accueilniveaux/accueilFrance.htm</a:t>
            </a:r>
          </a:p>
          <a:p>
            <a:pPr marL="0" indent="0">
              <a:buNone/>
            </a:pPr>
            <a:r>
              <a:rPr lang="fr-FR" cap="none" dirty="0">
                <a:hlinkClick r:id="" action="ppaction://noaction"/>
              </a:rPr>
              <a:t>http://www.unicog.org/publications/MolkoWilsonDehaene_Dyscalculie_LaRecherche2004.pdf</a:t>
            </a:r>
          </a:p>
          <a:p>
            <a:pPr marL="0" indent="0">
              <a:buNone/>
            </a:pPr>
            <a:r>
              <a:rPr lang="fr-FR" cap="none" dirty="0">
                <a:hlinkClick r:id="" action="ppaction://noaction"/>
              </a:rPr>
              <a:t>http://revue.Sesamath.Net/spip.Php?Article12</a:t>
            </a:r>
            <a:r>
              <a:rPr lang="fr-FR" cap="none" dirty="0"/>
              <a:t>  </a:t>
            </a:r>
          </a:p>
          <a:p>
            <a:pPr marL="0" indent="0">
              <a:buNone/>
            </a:pPr>
            <a:r>
              <a:rPr lang="fr-FR" cap="none" dirty="0"/>
              <a:t>Avec cette calculatrice « cassée », on obtient ainsi un système de contraintes simples qui obligent à recourir à des procédures personnelles et originales. Cela permet de travailler de façon ludique la numération et le calcul réfléchi. On assiste ici à une inversion du rôle de la machine : d’un instrument qui résout automatiquement les problèmes, elle devient elle-même une situation problème</a:t>
            </a:r>
          </a:p>
          <a:p>
            <a:pPr marL="0" indent="0">
              <a:buNone/>
            </a:pPr>
            <a:r>
              <a:rPr lang="fr-FR" cap="none" dirty="0">
                <a:hlinkClick r:id="rId4"/>
              </a:rPr>
              <a:t>http://revue.sesamath.net/spip.php?article819</a:t>
            </a:r>
            <a:r>
              <a:rPr lang="fr-FR" cap="none" dirty="0"/>
              <a:t> Les instruments de calcul anciens : de l’abaque à jetons aux réglettes de </a:t>
            </a:r>
            <a:r>
              <a:rPr lang="fr-FR" cap="none" dirty="0" err="1"/>
              <a:t>genaille</a:t>
            </a:r>
            <a:r>
              <a:rPr lang="fr-FR" cap="none" dirty="0"/>
              <a:t>. Histoire, séances et ressources pour la classe</a:t>
            </a:r>
          </a:p>
          <a:p>
            <a:pPr marL="0" indent="0">
              <a:buNone/>
            </a:pPr>
            <a:r>
              <a:rPr lang="fr-FR" cap="none" dirty="0"/>
              <a:t>Jeux 2 Jeux et activités numériques  (n°59) Publication </a:t>
            </a:r>
            <a:r>
              <a:rPr lang="fr-FR" cap="none"/>
              <a:t>de l’APMED </a:t>
            </a:r>
            <a:r>
              <a:rPr lang="fr-FR" cap="none">
                <a:hlinkClick r:id="rId5"/>
              </a:rPr>
              <a:t>http://www.apmep.fr/</a:t>
            </a:r>
            <a:endParaRPr lang="fr-FR" cap="none"/>
          </a:p>
          <a:p>
            <a:pPr marL="0" indent="0">
              <a:buNone/>
            </a:pPr>
            <a:endParaRPr lang="fr-FR" cap="none" dirty="0"/>
          </a:p>
          <a:p>
            <a:pPr marL="0" indent="0">
              <a:buNone/>
            </a:pPr>
            <a:endParaRPr lang="fr-FR" cap="none"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6" name="Espace réservé de la date 5"/>
          <p:cNvSpPr>
            <a:spLocks noGrp="1"/>
          </p:cNvSpPr>
          <p:nvPr>
            <p:ph type="dt" sz="half" idx="10"/>
          </p:nvPr>
        </p:nvSpPr>
        <p:spPr/>
        <p:txBody>
          <a:bodyPr/>
          <a:lstStyle/>
          <a:p>
            <a:fld id="{81AADFD8-C874-4EAE-B73F-D28A78292FCC}" type="datetime1">
              <a:rPr lang="fr-FR" smtClean="0">
                <a:solidFill>
                  <a:prstClr val="black"/>
                </a:solidFill>
              </a:rPr>
              <a:t>02/10/2018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58</a:t>
            </a:fld>
            <a:endParaRPr lang="fr-FR">
              <a:solidFill>
                <a:prstClr val="black"/>
              </a:solidFill>
            </a:endParaRPr>
          </a:p>
        </p:txBody>
      </p:sp>
    </p:spTree>
    <p:extLst>
      <p:ext uri="{BB962C8B-B14F-4D97-AF65-F5344CB8AC3E}">
        <p14:creationId xmlns:p14="http://schemas.microsoft.com/office/powerpoint/2010/main" val="3218802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40726"/>
          </a:xfrm>
        </p:spPr>
        <p:txBody>
          <a:bodyPr/>
          <a:lstStyle/>
          <a:p>
            <a:r>
              <a:rPr lang="fr-FR" dirty="0"/>
              <a:t>BIBLIOGRAPHIE et </a:t>
            </a:r>
            <a:r>
              <a:rPr lang="fr-FR" dirty="0" err="1"/>
              <a:t>sitographie</a:t>
            </a:r>
            <a:endParaRPr lang="fr-FR" dirty="0"/>
          </a:p>
        </p:txBody>
      </p:sp>
      <p:sp>
        <p:nvSpPr>
          <p:cNvPr id="3" name="Espace réservé du contenu 2"/>
          <p:cNvSpPr>
            <a:spLocks noGrp="1"/>
          </p:cNvSpPr>
          <p:nvPr>
            <p:ph sz="quarter" idx="13"/>
          </p:nvPr>
        </p:nvSpPr>
        <p:spPr>
          <a:xfrm>
            <a:off x="142875" y="1585914"/>
            <a:ext cx="12049125" cy="4205286"/>
          </a:xfrm>
        </p:spPr>
        <p:txBody>
          <a:bodyPr>
            <a:normAutofit fontScale="85000" lnSpcReduction="20000"/>
          </a:bodyPr>
          <a:lstStyle/>
          <a:p>
            <a:r>
              <a:rPr lang="fr-FR" sz="1800" cap="none" dirty="0"/>
              <a:t>Calcul mental à l’école primaire  COPIRILEM </a:t>
            </a:r>
          </a:p>
          <a:p>
            <a:r>
              <a:rPr lang="fr-FR" sz="1800" cap="none" dirty="0"/>
              <a:t>Apprendre a calculer à l’école Rémi </a:t>
            </a:r>
            <a:r>
              <a:rPr lang="fr-FR" sz="1800" cap="none" dirty="0" err="1"/>
              <a:t>Brissiaud</a:t>
            </a:r>
            <a:r>
              <a:rPr lang="fr-FR" sz="1800" cap="none" dirty="0"/>
              <a:t> RETZ</a:t>
            </a:r>
          </a:p>
          <a:p>
            <a:r>
              <a:rPr lang="fr-FR" sz="1800" cap="none" dirty="0"/>
              <a:t>Calcul mental, calcul rapide de Denis </a:t>
            </a:r>
            <a:r>
              <a:rPr lang="fr-FR" sz="1800" cap="none" dirty="0" err="1"/>
              <a:t>Butlen</a:t>
            </a:r>
            <a:r>
              <a:rPr lang="fr-FR" sz="1800" cap="none" dirty="0"/>
              <a:t>    </a:t>
            </a:r>
            <a:r>
              <a:rPr lang="fr-FR" sz="1800" i="1" cap="none" dirty="0"/>
              <a:t>www-</a:t>
            </a:r>
            <a:r>
              <a:rPr lang="fr-FR" sz="1800" i="1" cap="none" dirty="0" err="1"/>
              <a:t>irem.Ujf</a:t>
            </a:r>
            <a:r>
              <a:rPr lang="fr-FR" sz="1800" i="1" cap="none" dirty="0"/>
              <a:t>-</a:t>
            </a:r>
            <a:r>
              <a:rPr lang="fr-FR" sz="1800" i="1" cap="none" dirty="0" err="1"/>
              <a:t>grenoble.Fr</a:t>
            </a:r>
            <a:r>
              <a:rPr lang="fr-FR" sz="1800" i="1" cap="none" dirty="0"/>
              <a:t>/</a:t>
            </a:r>
            <a:r>
              <a:rPr lang="fr-FR" sz="1800" i="1" cap="none" dirty="0" err="1"/>
              <a:t>spip</a:t>
            </a:r>
            <a:r>
              <a:rPr lang="fr-FR" sz="1800" i="1" cap="none" dirty="0"/>
              <a:t>/squelettes/</a:t>
            </a:r>
            <a:r>
              <a:rPr lang="fr-FR" sz="1800" i="1" cap="none" dirty="0" err="1"/>
              <a:t>fic_n.Php?Num</a:t>
            </a:r>
            <a:r>
              <a:rPr lang="fr-FR" sz="1800" i="1" cap="none" dirty="0"/>
              <a:t>=47&amp;rang=3</a:t>
            </a:r>
            <a:endParaRPr lang="fr-FR" sz="1800" cap="none" dirty="0"/>
          </a:p>
          <a:p>
            <a:r>
              <a:rPr lang="fr-FR" sz="1800" cap="none" dirty="0"/>
              <a:t>Le calcul mental entre sens et technique Denis </a:t>
            </a:r>
            <a:r>
              <a:rPr lang="fr-FR" sz="1800" cap="none" dirty="0" err="1"/>
              <a:t>Butlen</a:t>
            </a:r>
            <a:r>
              <a:rPr lang="fr-FR" sz="1800" cap="none" dirty="0"/>
              <a:t>   </a:t>
            </a:r>
            <a:r>
              <a:rPr lang="fr-FR" sz="1800" cap="none" dirty="0">
                <a:hlinkClick r:id="rId3"/>
              </a:rPr>
              <a:t>https://rfp.revues.org/1315</a:t>
            </a:r>
            <a:endParaRPr lang="fr-FR" sz="1800" cap="none" dirty="0"/>
          </a:p>
          <a:p>
            <a:r>
              <a:rPr lang="fr-FR" sz="1800" cap="none" dirty="0">
                <a:hlinkClick r:id="rId4"/>
              </a:rPr>
              <a:t>http://www.univ-irem.fr/</a:t>
            </a:r>
            <a:endParaRPr lang="fr-FR" sz="1800" cap="none" dirty="0"/>
          </a:p>
          <a:p>
            <a:r>
              <a:rPr lang="fr-FR" sz="1800" cap="none" dirty="0">
                <a:hlinkClick r:id="rId5"/>
              </a:rPr>
              <a:t>Http://www.Lacourseauxnombres.Com/nr/home.Php</a:t>
            </a:r>
            <a:endParaRPr lang="fr-FR" sz="1800" cap="none" dirty="0"/>
          </a:p>
          <a:p>
            <a:r>
              <a:rPr lang="fr-FR" sz="1800" cap="none" dirty="0">
                <a:hlinkClick r:id="rId6"/>
              </a:rPr>
              <a:t>Http://www.Attrape-nombres.Com/an/home.Php</a:t>
            </a:r>
            <a:endParaRPr lang="fr-FR" sz="1800" cap="none" dirty="0"/>
          </a:p>
          <a:p>
            <a:r>
              <a:rPr lang="fr-FR" sz="1800" cap="none" dirty="0">
                <a:hlinkClick r:id="rId7"/>
              </a:rPr>
              <a:t>Https://www.Cartablefantastique.Fr/outils-pour-compenser/calculer/</a:t>
            </a:r>
            <a:endParaRPr lang="fr-FR" sz="1800" cap="none" dirty="0"/>
          </a:p>
          <a:p>
            <a:r>
              <a:rPr lang="fr-FR" sz="1800" cap="none" dirty="0">
                <a:hlinkClick r:id="rId8"/>
              </a:rPr>
              <a:t>Https://www.Ac-strasbourg.Fr/fileadmin/pedagogie/mathematiques/college/ressources/calculmental-bourdenet.Pdf</a:t>
            </a:r>
            <a:endParaRPr lang="fr-FR" sz="1800" cap="none" dirty="0"/>
          </a:p>
          <a:p>
            <a:r>
              <a:rPr lang="fr-FR" sz="1800" cap="none" dirty="0">
                <a:hlinkClick r:id="rId9"/>
              </a:rPr>
              <a:t>http://www.circ-ien-wittelsheim.ac-strasbourg.fr/?p=2919</a:t>
            </a:r>
            <a:endParaRPr lang="fr-FR" sz="1800" cap="none" dirty="0"/>
          </a:p>
          <a:p>
            <a:r>
              <a:rPr lang="fr-FR" sz="1800" i="1" cap="none" dirty="0"/>
              <a:t>Pour ceux qui ont besoin de faire de revoir des notions mathématiques : Les mathématiques à l’école primaire  éditions de </a:t>
            </a:r>
            <a:r>
              <a:rPr lang="fr-FR" sz="1800" i="1" cap="none" dirty="0" err="1"/>
              <a:t>boeck</a:t>
            </a:r>
            <a:r>
              <a:rPr lang="fr-FR" sz="1800" i="1" cap="none" dirty="0"/>
              <a:t> Tome 1 et 2  et Apprentissages mathématiques à l’école élémentaire ERMEL éditions SERMAP- HATIER (que l’on retrouve encore à Paris à la librairie Gilbert Joseph )</a:t>
            </a:r>
          </a:p>
          <a:p>
            <a:endParaRPr lang="fr-FR" sz="1600" cap="none" dirty="0"/>
          </a:p>
          <a:p>
            <a:endParaRPr lang="fr-FR" sz="1600" cap="none" dirty="0"/>
          </a:p>
          <a:p>
            <a:endParaRPr lang="fr-FR" sz="1600" cap="none" dirty="0"/>
          </a:p>
        </p:txBody>
      </p:sp>
      <p:sp>
        <p:nvSpPr>
          <p:cNvPr id="6" name="Espace réservé de la date 5"/>
          <p:cNvSpPr>
            <a:spLocks noGrp="1"/>
          </p:cNvSpPr>
          <p:nvPr>
            <p:ph type="dt" sz="half" idx="10"/>
          </p:nvPr>
        </p:nvSpPr>
        <p:spPr/>
        <p:txBody>
          <a:bodyPr/>
          <a:lstStyle/>
          <a:p>
            <a:fld id="{EA968892-10DB-4E64-8240-987AA270CF84}" type="datetime1">
              <a:rPr lang="fr-FR" smtClean="0">
                <a:solidFill>
                  <a:prstClr val="black"/>
                </a:solidFill>
              </a:rPr>
              <a:t>02/10/2018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308233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544077"/>
          </a:xfrm>
        </p:spPr>
        <p:txBody>
          <a:bodyPr>
            <a:normAutofit fontScale="90000"/>
          </a:bodyPr>
          <a:lstStyle/>
          <a:p>
            <a:r>
              <a:rPr lang="fr-FR" dirty="0"/>
              <a:t>De quoi parle-t-on? </a:t>
            </a:r>
          </a:p>
        </p:txBody>
      </p:sp>
      <p:pic>
        <p:nvPicPr>
          <p:cNvPr id="4" name="Espace réservé du contenu 3"/>
          <p:cNvPicPr>
            <a:picLocks noGrp="1" noChangeAspect="1"/>
          </p:cNvPicPr>
          <p:nvPr>
            <p:ph sz="quarter" idx="13"/>
          </p:nvPr>
        </p:nvPicPr>
        <p:blipFill>
          <a:blip r:embed="rId2"/>
          <a:stretch>
            <a:fillRect/>
          </a:stretch>
        </p:blipFill>
        <p:spPr>
          <a:xfrm>
            <a:off x="261257" y="1632857"/>
            <a:ext cx="8712753" cy="4158343"/>
          </a:xfrm>
          <a:prstGeom prst="rect">
            <a:avLst/>
          </a:prstGeom>
        </p:spPr>
      </p:pic>
    </p:spTree>
    <p:extLst>
      <p:ext uri="{BB962C8B-B14F-4D97-AF65-F5344CB8AC3E}">
        <p14:creationId xmlns:p14="http://schemas.microsoft.com/office/powerpoint/2010/main" val="3290034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706" y="213568"/>
            <a:ext cx="10364451" cy="661643"/>
          </a:xfrm>
        </p:spPr>
        <p:txBody>
          <a:bodyPr/>
          <a:lstStyle/>
          <a:p>
            <a:r>
              <a:rPr lang="fr-FR" dirty="0"/>
              <a:t>AUTRES LIENS</a:t>
            </a:r>
          </a:p>
        </p:txBody>
      </p:sp>
      <p:sp>
        <p:nvSpPr>
          <p:cNvPr id="3" name="Espace réservé du contenu 2"/>
          <p:cNvSpPr>
            <a:spLocks noGrp="1"/>
          </p:cNvSpPr>
          <p:nvPr>
            <p:ph sz="quarter" idx="13"/>
          </p:nvPr>
        </p:nvSpPr>
        <p:spPr>
          <a:xfrm>
            <a:off x="587829" y="875212"/>
            <a:ext cx="10689771" cy="4915988"/>
          </a:xfrm>
        </p:spPr>
        <p:txBody>
          <a:bodyPr/>
          <a:lstStyle/>
          <a:p>
            <a:r>
              <a:rPr lang="fr-FR" sz="1400" dirty="0">
                <a:hlinkClick r:id="rId2"/>
              </a:rPr>
              <a:t>https://www.reseau-canope.fr/lesfondamentaux/discipline/mathematiques/operations/multiplication-de-nombres-decimaux/multiplier-un-decimal-par-10-100-1000.html</a:t>
            </a:r>
            <a:endParaRPr lang="fr-FR" sz="1400" dirty="0"/>
          </a:p>
          <a:p>
            <a:pPr marL="0" indent="0">
              <a:buNone/>
            </a:pPr>
            <a:r>
              <a:rPr lang="fr-FR" dirty="0"/>
              <a:t> on peut y trouver quelques bons extraits filmés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8086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668023"/>
          </a:xfrm>
        </p:spPr>
        <p:txBody>
          <a:bodyPr>
            <a:normAutofit/>
          </a:bodyPr>
          <a:lstStyle/>
          <a:p>
            <a:r>
              <a:rPr lang="fr-FR" dirty="0"/>
              <a:t>Points d’appui </a:t>
            </a:r>
          </a:p>
        </p:txBody>
      </p:sp>
      <p:sp>
        <p:nvSpPr>
          <p:cNvPr id="3" name="Espace réservé du contenu 2"/>
          <p:cNvSpPr>
            <a:spLocks noGrp="1"/>
          </p:cNvSpPr>
          <p:nvPr>
            <p:ph sz="quarter" idx="13"/>
          </p:nvPr>
        </p:nvSpPr>
        <p:spPr>
          <a:xfrm>
            <a:off x="276447" y="1562987"/>
            <a:ext cx="11001779" cy="4288040"/>
          </a:xfrm>
          <a:prstGeom prst="rect">
            <a:avLst/>
          </a:prstGeom>
        </p:spPr>
        <p:txBody>
          <a:bodyPr/>
          <a:lstStyle/>
          <a:p>
            <a:r>
              <a:rPr lang="fr-FR" dirty="0">
                <a:hlinkClick r:id="" action="ppaction://hlinkfile"/>
              </a:rPr>
              <a:t>Les programmes </a:t>
            </a:r>
          </a:p>
          <a:p>
            <a:r>
              <a:rPr lang="fr-FR" dirty="0">
                <a:hlinkClick r:id="" action="ppaction://hlinkfile"/>
              </a:rPr>
              <a:t>Les documents d’accompagnement</a:t>
            </a:r>
            <a:r>
              <a:rPr lang="fr-FR" dirty="0">
                <a:hlinkClick r:id="rId2" action="ppaction://hlinkfile"/>
              </a:rPr>
              <a:t> 1 Le calcul en ligne</a:t>
            </a:r>
            <a:endParaRPr lang="fr-FR" dirty="0">
              <a:hlinkClick r:id="" action="ppaction://hlinkfile"/>
            </a:endParaRPr>
          </a:p>
          <a:p>
            <a:r>
              <a:rPr lang="fr-FR" dirty="0">
                <a:hlinkClick r:id="" action="ppaction://hlinkfile"/>
              </a:rPr>
              <a:t>Les documents d’accompagnement 2</a:t>
            </a:r>
            <a:endParaRPr lang="fr-FR" dirty="0"/>
          </a:p>
          <a:p>
            <a:r>
              <a:rPr lang="fr-FR" dirty="0">
                <a:hlinkClick r:id="rId3" action="ppaction://hlinkfile"/>
              </a:rPr>
              <a:t>Les recommandations du CNESCO</a:t>
            </a:r>
            <a:endParaRPr lang="fr-FR" dirty="0">
              <a:hlinkClick r:id="rId4" action="ppaction://hlinkfile"/>
            </a:endParaRPr>
          </a:p>
          <a:p>
            <a:endParaRPr lang="fr-FR" dirty="0">
              <a:hlinkClick r:id="rId4" action="ppaction://hlinkfile"/>
            </a:endParaRPr>
          </a:p>
        </p:txBody>
      </p:sp>
    </p:spTree>
    <p:extLst>
      <p:ext uri="{BB962C8B-B14F-4D97-AF65-F5344CB8AC3E}">
        <p14:creationId xmlns:p14="http://schemas.microsoft.com/office/powerpoint/2010/main" val="11689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2518" y="122130"/>
            <a:ext cx="10364451" cy="557140"/>
          </a:xfrm>
        </p:spPr>
        <p:txBody>
          <a:bodyPr>
            <a:normAutofit fontScale="90000"/>
          </a:bodyPr>
          <a:lstStyle/>
          <a:p>
            <a:r>
              <a:rPr lang="fr-FR" dirty="0"/>
              <a:t>Que nous disent les programmes ? </a:t>
            </a: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3877763288"/>
              </p:ext>
            </p:extLst>
          </p:nvPr>
        </p:nvGraphicFramePr>
        <p:xfrm>
          <a:off x="209006" y="1110343"/>
          <a:ext cx="11861074" cy="5140725"/>
        </p:xfrm>
        <a:graphic>
          <a:graphicData uri="http://schemas.openxmlformats.org/drawingml/2006/table">
            <a:tbl>
              <a:tblPr firstRow="1" firstCol="1" bandRow="1" bandCol="1">
                <a:tableStyleId>{5C22544A-7EE6-4342-B048-85BDC9FD1C3A}</a:tableStyleId>
              </a:tblPr>
              <a:tblGrid>
                <a:gridCol w="6351138">
                  <a:extLst>
                    <a:ext uri="{9D8B030D-6E8A-4147-A177-3AD203B41FA5}">
                      <a16:colId xmlns:a16="http://schemas.microsoft.com/office/drawing/2014/main" val="20000"/>
                    </a:ext>
                  </a:extLst>
                </a:gridCol>
                <a:gridCol w="5509936">
                  <a:extLst>
                    <a:ext uri="{9D8B030D-6E8A-4147-A177-3AD203B41FA5}">
                      <a16:colId xmlns:a16="http://schemas.microsoft.com/office/drawing/2014/main" val="20001"/>
                    </a:ext>
                  </a:extLst>
                </a:gridCol>
              </a:tblGrid>
              <a:tr h="444137">
                <a:tc gridSpan="2">
                  <a:txBody>
                    <a:bodyPr/>
                    <a:lstStyle/>
                    <a:p>
                      <a:pPr algn="ctr">
                        <a:lnSpc>
                          <a:spcPct val="107000"/>
                        </a:lnSpc>
                        <a:spcAft>
                          <a:spcPts val="0"/>
                        </a:spcAft>
                      </a:pPr>
                      <a:r>
                        <a:rPr lang="fr-FR" sz="1600" dirty="0">
                          <a:effectLst/>
                          <a:latin typeface="+mn-lt"/>
                        </a:rPr>
                        <a:t>Calculer avec </a:t>
                      </a:r>
                      <a:r>
                        <a:rPr lang="fr-FR" sz="1600" dirty="0">
                          <a:solidFill>
                            <a:srgbClr val="FF0000"/>
                          </a:solidFill>
                          <a:effectLst/>
                          <a:latin typeface="+mn-lt"/>
                        </a:rPr>
                        <a:t>des nombres entiers et des nombres décimaux</a:t>
                      </a:r>
                      <a:endParaRPr lang="fr-FR"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fr-FR" sz="1600" dirty="0">
                          <a:solidFill>
                            <a:srgbClr val="FF0000"/>
                          </a:solidFill>
                          <a:effectLst/>
                          <a:latin typeface="+mn-lt"/>
                        </a:rPr>
                        <a:t>Mémoriser des faits numériques et des procédures élémentaires de calcul. </a:t>
                      </a:r>
                    </a:p>
                    <a:p>
                      <a:pPr>
                        <a:lnSpc>
                          <a:spcPct val="107000"/>
                        </a:lnSpc>
                        <a:spcAft>
                          <a:spcPts val="0"/>
                        </a:spcAft>
                      </a:pPr>
                      <a:r>
                        <a:rPr lang="fr-FR" sz="1600" dirty="0">
                          <a:solidFill>
                            <a:srgbClr val="FF0000"/>
                          </a:solidFill>
                          <a:effectLst/>
                          <a:latin typeface="+mn-lt"/>
                        </a:rPr>
                        <a:t>Élaborer ou choisir des stratégies de calcul à l’oral et à l’écrit. </a:t>
                      </a:r>
                    </a:p>
                    <a:p>
                      <a:pPr>
                        <a:lnSpc>
                          <a:spcPct val="107000"/>
                        </a:lnSpc>
                        <a:spcAft>
                          <a:spcPts val="0"/>
                        </a:spcAft>
                      </a:pPr>
                      <a:r>
                        <a:rPr lang="fr-FR" sz="1600" dirty="0">
                          <a:solidFill>
                            <a:srgbClr val="FF0000"/>
                          </a:solidFill>
                          <a:effectLst/>
                          <a:latin typeface="+mn-lt"/>
                        </a:rPr>
                        <a:t>Vérifier la vraisemblance d’un résultat</a:t>
                      </a:r>
                      <a:r>
                        <a:rPr lang="fr-FR" sz="1600" dirty="0">
                          <a:effectLst/>
                          <a:latin typeface="+mn-lt"/>
                        </a:rPr>
                        <a:t>, notamment en estimant son ordre de grandeur. </a:t>
                      </a:r>
                    </a:p>
                    <a:p>
                      <a:pPr marL="342900" lvl="0" indent="-342900">
                        <a:lnSpc>
                          <a:spcPct val="107000"/>
                        </a:lnSpc>
                        <a:spcAft>
                          <a:spcPts val="0"/>
                        </a:spcAft>
                        <a:buFont typeface="Wingdings" panose="05000000000000000000" pitchFamily="2" charset="2"/>
                        <a:buChar char=""/>
                      </a:pPr>
                      <a:r>
                        <a:rPr lang="fr-FR" sz="1600" dirty="0">
                          <a:effectLst/>
                          <a:latin typeface="+mn-lt"/>
                        </a:rPr>
                        <a:t>Addition, soustraction, multiplication, division.</a:t>
                      </a:r>
                    </a:p>
                    <a:p>
                      <a:pPr marL="342900" lvl="0" indent="-342900">
                        <a:lnSpc>
                          <a:spcPct val="107000"/>
                        </a:lnSpc>
                        <a:spcAft>
                          <a:spcPts val="0"/>
                        </a:spcAft>
                        <a:buFont typeface="Wingdings" panose="05000000000000000000" pitchFamily="2" charset="2"/>
                        <a:buChar char=""/>
                      </a:pPr>
                      <a:r>
                        <a:rPr lang="fr-FR" sz="1600" dirty="0">
                          <a:effectLst/>
                          <a:latin typeface="+mn-lt"/>
                        </a:rPr>
                        <a:t>Propriétés des opérations :</a:t>
                      </a:r>
                    </a:p>
                    <a:p>
                      <a:pPr marL="342900" lvl="0" indent="-342900">
                        <a:lnSpc>
                          <a:spcPct val="107000"/>
                        </a:lnSpc>
                        <a:spcAft>
                          <a:spcPts val="0"/>
                        </a:spcAft>
                        <a:buFont typeface="Symbol" panose="05050102010706020507" pitchFamily="18" charset="2"/>
                        <a:buChar char=""/>
                        <a:tabLst>
                          <a:tab pos="457200" algn="l"/>
                        </a:tabLst>
                      </a:pPr>
                      <a:r>
                        <a:rPr lang="fr-FR" sz="1600" dirty="0">
                          <a:effectLst/>
                          <a:latin typeface="+mn-lt"/>
                        </a:rPr>
                        <a:t>2+9 = 9+2</a:t>
                      </a:r>
                    </a:p>
                    <a:p>
                      <a:pPr marL="342900" lvl="0" indent="-342900">
                        <a:lnSpc>
                          <a:spcPct val="107000"/>
                        </a:lnSpc>
                        <a:spcAft>
                          <a:spcPts val="0"/>
                        </a:spcAft>
                        <a:buFont typeface="Symbol" panose="05050102010706020507" pitchFamily="18" charset="2"/>
                        <a:buChar char=""/>
                        <a:tabLst>
                          <a:tab pos="457200" algn="l"/>
                        </a:tabLst>
                      </a:pPr>
                      <a:r>
                        <a:rPr lang="fr-FR" sz="1600" dirty="0">
                          <a:effectLst/>
                          <a:latin typeface="+mn-lt"/>
                        </a:rPr>
                        <a:t>3×5×2 = 3×10</a:t>
                      </a:r>
                    </a:p>
                    <a:p>
                      <a:pPr marL="342900" lvl="0" indent="-342900">
                        <a:lnSpc>
                          <a:spcPct val="107000"/>
                        </a:lnSpc>
                        <a:spcAft>
                          <a:spcPts val="0"/>
                        </a:spcAft>
                        <a:buFont typeface="Symbol" panose="05050102010706020507" pitchFamily="18" charset="2"/>
                        <a:buChar char=""/>
                        <a:tabLst>
                          <a:tab pos="457200" algn="l"/>
                        </a:tabLst>
                      </a:pPr>
                      <a:r>
                        <a:rPr lang="fr-FR" sz="1600" dirty="0">
                          <a:effectLst/>
                          <a:latin typeface="+mn-lt"/>
                        </a:rPr>
                        <a:t>5×12 = 5×10 + 5×2 </a:t>
                      </a:r>
                    </a:p>
                    <a:p>
                      <a:pPr marL="342900" lvl="0" indent="-342900">
                        <a:lnSpc>
                          <a:spcPct val="107000"/>
                        </a:lnSpc>
                        <a:spcAft>
                          <a:spcPts val="0"/>
                        </a:spcAft>
                        <a:buFont typeface="Wingdings" panose="05000000000000000000" pitchFamily="2" charset="2"/>
                        <a:buChar char=""/>
                      </a:pPr>
                      <a:r>
                        <a:rPr lang="fr-FR" sz="1600" dirty="0">
                          <a:effectLst/>
                          <a:latin typeface="+mn-lt"/>
                        </a:rPr>
                        <a:t>Faits et procédures numériques additifs et multiplicatifs.</a:t>
                      </a:r>
                    </a:p>
                    <a:p>
                      <a:pPr marL="342900" lvl="0" indent="-342900">
                        <a:lnSpc>
                          <a:spcPct val="107000"/>
                        </a:lnSpc>
                        <a:spcAft>
                          <a:spcPts val="0"/>
                        </a:spcAft>
                        <a:buFont typeface="Wingdings" panose="05000000000000000000" pitchFamily="2" charset="2"/>
                        <a:buChar char=""/>
                      </a:pPr>
                      <a:r>
                        <a:rPr lang="fr-FR" sz="1600" dirty="0">
                          <a:effectLst/>
                          <a:latin typeface="+mn-lt"/>
                        </a:rPr>
                        <a:t>Multiples et diviseurs des nombres d’usage courant.</a:t>
                      </a:r>
                    </a:p>
                    <a:p>
                      <a:pPr marL="342900" lvl="0" indent="-342900">
                        <a:lnSpc>
                          <a:spcPct val="107000"/>
                        </a:lnSpc>
                        <a:spcAft>
                          <a:spcPts val="0"/>
                        </a:spcAft>
                        <a:buFont typeface="Wingdings" panose="05000000000000000000" pitchFamily="2" charset="2"/>
                        <a:buChar char=""/>
                      </a:pPr>
                      <a:r>
                        <a:rPr lang="fr-FR" sz="1600" dirty="0">
                          <a:effectLst/>
                          <a:latin typeface="+mn-lt"/>
                        </a:rPr>
                        <a:t>Critères de divisibilité (2, 3, 4, 5, 9, 10).</a:t>
                      </a:r>
                    </a:p>
                    <a:p>
                      <a:pPr>
                        <a:lnSpc>
                          <a:spcPct val="107000"/>
                        </a:lnSpc>
                        <a:spcAft>
                          <a:spcPts val="0"/>
                        </a:spcAft>
                      </a:pPr>
                      <a:r>
                        <a:rPr lang="fr-FR" sz="1600" dirty="0">
                          <a:effectLst/>
                          <a:latin typeface="+mn-lt"/>
                        </a:rPr>
                        <a:t>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07000"/>
                        </a:lnSpc>
                        <a:spcAft>
                          <a:spcPts val="0"/>
                        </a:spcAft>
                      </a:pPr>
                      <a:r>
                        <a:rPr lang="fr-FR" sz="1600" dirty="0">
                          <a:effectLst/>
                          <a:latin typeface="+mn-lt"/>
                        </a:rPr>
                        <a:t> </a:t>
                      </a:r>
                    </a:p>
                    <a:p>
                      <a:pPr>
                        <a:lnSpc>
                          <a:spcPct val="107000"/>
                        </a:lnSpc>
                        <a:spcAft>
                          <a:spcPts val="0"/>
                        </a:spcAft>
                      </a:pPr>
                      <a:r>
                        <a:rPr lang="fr-FR" sz="1600" dirty="0">
                          <a:effectLst/>
                          <a:latin typeface="+mn-lt"/>
                        </a:rPr>
                        <a:t> </a:t>
                      </a:r>
                    </a:p>
                    <a:p>
                      <a:pPr>
                        <a:lnSpc>
                          <a:spcPct val="107000"/>
                        </a:lnSpc>
                        <a:spcAft>
                          <a:spcPts val="0"/>
                        </a:spcAft>
                      </a:pPr>
                      <a:r>
                        <a:rPr lang="fr-FR" sz="1600" dirty="0">
                          <a:effectLst/>
                          <a:latin typeface="+mn-lt"/>
                        </a:rPr>
                        <a:t> </a:t>
                      </a:r>
                    </a:p>
                    <a:p>
                      <a:pPr>
                        <a:lnSpc>
                          <a:spcPct val="107000"/>
                        </a:lnSpc>
                        <a:spcAft>
                          <a:spcPts val="0"/>
                        </a:spcAft>
                      </a:pPr>
                      <a:r>
                        <a:rPr lang="fr-FR" sz="1600" dirty="0">
                          <a:effectLst/>
                          <a:latin typeface="+mn-lt"/>
                        </a:rPr>
                        <a:t> </a:t>
                      </a:r>
                    </a:p>
                    <a:p>
                      <a:pPr>
                        <a:lnSpc>
                          <a:spcPct val="107000"/>
                        </a:lnSpc>
                        <a:spcAft>
                          <a:spcPts val="0"/>
                        </a:spcAft>
                      </a:pPr>
                      <a:r>
                        <a:rPr lang="fr-FR" sz="1600" dirty="0">
                          <a:effectLst/>
                          <a:latin typeface="+mn-lt"/>
                        </a:rPr>
                        <a:t> </a:t>
                      </a:r>
                    </a:p>
                    <a:p>
                      <a:pPr>
                        <a:lnSpc>
                          <a:spcPct val="107000"/>
                        </a:lnSpc>
                        <a:spcAft>
                          <a:spcPts val="0"/>
                        </a:spcAft>
                      </a:pPr>
                      <a:r>
                        <a:rPr lang="fr-FR" sz="1600" dirty="0">
                          <a:effectLst/>
                          <a:latin typeface="+mn-lt"/>
                        </a:rPr>
                        <a:t>Exemples de faits et procédures numériques : </a:t>
                      </a:r>
                    </a:p>
                    <a:p>
                      <a:pPr>
                        <a:lnSpc>
                          <a:spcPct val="107000"/>
                        </a:lnSpc>
                        <a:spcAft>
                          <a:spcPts val="0"/>
                        </a:spcAft>
                      </a:pPr>
                      <a:r>
                        <a:rPr lang="fr-FR" sz="1600" dirty="0">
                          <a:effectLst/>
                          <a:latin typeface="+mn-lt"/>
                        </a:rPr>
                        <a:t>- multiplier ou diviser par 10, par 100, par 1000 un nombre décimal, </a:t>
                      </a:r>
                    </a:p>
                    <a:p>
                      <a:pPr>
                        <a:lnSpc>
                          <a:spcPct val="107000"/>
                        </a:lnSpc>
                        <a:spcAft>
                          <a:spcPts val="0"/>
                        </a:spcAft>
                      </a:pPr>
                      <a:r>
                        <a:rPr lang="fr-FR" sz="1600" dirty="0">
                          <a:effectLst/>
                          <a:latin typeface="+mn-lt"/>
                        </a:rPr>
                        <a:t>- rechercher le complément à l’unité, à la dizaine, à la centaine supérieure, </a:t>
                      </a:r>
                    </a:p>
                    <a:p>
                      <a:pPr>
                        <a:lnSpc>
                          <a:spcPct val="107000"/>
                        </a:lnSpc>
                        <a:spcAft>
                          <a:spcPts val="0"/>
                        </a:spcAft>
                      </a:pPr>
                      <a:r>
                        <a:rPr lang="fr-FR" sz="1600" dirty="0">
                          <a:effectLst/>
                          <a:latin typeface="+mn-lt"/>
                        </a:rPr>
                        <a:t>- encadrer un nombre entre deux multiples consécutifs, </a:t>
                      </a:r>
                    </a:p>
                    <a:p>
                      <a:pPr>
                        <a:lnSpc>
                          <a:spcPct val="107000"/>
                        </a:lnSpc>
                        <a:spcAft>
                          <a:spcPts val="0"/>
                        </a:spcAft>
                      </a:pPr>
                      <a:r>
                        <a:rPr lang="fr-FR" sz="1600" dirty="0">
                          <a:effectLst/>
                          <a:latin typeface="+mn-lt"/>
                        </a:rPr>
                        <a:t>- trouver un quotient, un reste, </a:t>
                      </a:r>
                    </a:p>
                    <a:p>
                      <a:pPr>
                        <a:lnSpc>
                          <a:spcPct val="107000"/>
                        </a:lnSpc>
                        <a:spcAft>
                          <a:spcPts val="0"/>
                        </a:spcAft>
                      </a:pPr>
                      <a:r>
                        <a:rPr lang="fr-FR" sz="1600" dirty="0">
                          <a:effectLst/>
                          <a:latin typeface="+mn-lt"/>
                        </a:rPr>
                        <a:t>- multiplier par 5, par 25, par 50, par 100, par 0,1, par 0,5 …</a:t>
                      </a:r>
                    </a:p>
                    <a:p>
                      <a:pPr>
                        <a:lnSpc>
                          <a:spcPct val="107000"/>
                        </a:lnSpc>
                        <a:spcAft>
                          <a:spcPts val="0"/>
                        </a:spcAft>
                      </a:pPr>
                      <a:r>
                        <a:rPr lang="fr-FR" sz="1600" dirty="0">
                          <a:effectLst/>
                          <a:latin typeface="+mn-lt"/>
                        </a:rPr>
                        <a:t>Utiliser différentes présentations pour communiquer les calculs (formulations orales, calcul posé, en ligne, en colonne, etc.).</a:t>
                      </a:r>
                    </a:p>
                    <a:p>
                      <a:pPr>
                        <a:lnSpc>
                          <a:spcPct val="107000"/>
                        </a:lnSpc>
                        <a:spcAft>
                          <a:spcPts val="0"/>
                        </a:spcAft>
                      </a:pPr>
                      <a:r>
                        <a:rPr lang="fr-FR" sz="1600" i="1" dirty="0">
                          <a:solidFill>
                            <a:srgbClr val="FF0000"/>
                          </a:solidFill>
                          <a:effectLst/>
                          <a:latin typeface="+mn-lt"/>
                        </a:rPr>
                        <a:t>En lien avec la calculatrice, introduire et travailler la priorité de la multiplication sur l’addition et la soustraction ainsi que l’usage des parenthèses. </a:t>
                      </a:r>
                      <a:endParaRPr lang="fr-FR" sz="1600" i="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2250">
                <a:tc>
                  <a:txBody>
                    <a:bodyPr/>
                    <a:lstStyle/>
                    <a:p>
                      <a:pPr>
                        <a:lnSpc>
                          <a:spcPct val="107000"/>
                        </a:lnSpc>
                        <a:spcAft>
                          <a:spcPts val="0"/>
                        </a:spcAft>
                      </a:pPr>
                      <a:r>
                        <a:rPr lang="fr-FR" sz="1600" dirty="0">
                          <a:solidFill>
                            <a:srgbClr val="FF0000"/>
                          </a:solidFill>
                          <a:effectLst/>
                          <a:latin typeface="+mn-lt"/>
                        </a:rPr>
                        <a:t>Calcul mental</a:t>
                      </a:r>
                      <a:r>
                        <a:rPr lang="fr-FR" sz="1600" dirty="0">
                          <a:effectLst/>
                          <a:latin typeface="+mn-lt"/>
                        </a:rPr>
                        <a:t> : calculer mentalement pour obtenir un résultat exact ou évaluer un ordre de grandeur.</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10002"/>
                  </a:ext>
                </a:extLst>
              </a:tr>
              <a:tr h="221615">
                <a:tc>
                  <a:txBody>
                    <a:bodyPr/>
                    <a:lstStyle/>
                    <a:p>
                      <a:pPr>
                        <a:lnSpc>
                          <a:spcPct val="107000"/>
                        </a:lnSpc>
                        <a:spcAft>
                          <a:spcPts val="0"/>
                        </a:spcAft>
                      </a:pPr>
                      <a:r>
                        <a:rPr lang="fr-FR" sz="1600" dirty="0">
                          <a:effectLst/>
                          <a:latin typeface="+mn-lt"/>
                        </a:rPr>
                        <a:t>C</a:t>
                      </a:r>
                      <a:r>
                        <a:rPr lang="fr-FR" sz="1600" dirty="0">
                          <a:solidFill>
                            <a:srgbClr val="FF0000"/>
                          </a:solidFill>
                          <a:effectLst/>
                          <a:latin typeface="+mn-lt"/>
                        </a:rPr>
                        <a:t>alcul en ligne</a:t>
                      </a:r>
                      <a:r>
                        <a:rPr lang="fr-FR" sz="1600" dirty="0">
                          <a:effectLst/>
                          <a:latin typeface="+mn-lt"/>
                        </a:rPr>
                        <a:t> : utiliser des parenthèses dans des situations très simples. </a:t>
                      </a:r>
                    </a:p>
                    <a:p>
                      <a:pPr marL="342900" lvl="0" indent="-342900">
                        <a:lnSpc>
                          <a:spcPct val="107000"/>
                        </a:lnSpc>
                        <a:spcAft>
                          <a:spcPts val="0"/>
                        </a:spcAft>
                        <a:buFont typeface="Wingdings" panose="05000000000000000000" pitchFamily="2" charset="2"/>
                        <a:buChar char=""/>
                      </a:pPr>
                      <a:r>
                        <a:rPr lang="fr-FR" sz="1600" dirty="0">
                          <a:effectLst/>
                          <a:latin typeface="+mn-lt"/>
                        </a:rPr>
                        <a:t>Règles d’usage des parenthèses.</a:t>
                      </a:r>
                    </a:p>
                    <a:p>
                      <a:pPr>
                        <a:lnSpc>
                          <a:spcPct val="107000"/>
                        </a:lnSpc>
                        <a:spcAft>
                          <a:spcPts val="0"/>
                        </a:spcAft>
                      </a:pPr>
                      <a:r>
                        <a:rPr lang="fr-FR" sz="1600" dirty="0">
                          <a:effectLst/>
                          <a:latin typeface="+mn-lt"/>
                        </a:rPr>
                        <a:t>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102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135192"/>
            <a:ext cx="10364451" cy="622454"/>
          </a:xfrm>
        </p:spPr>
        <p:txBody>
          <a:bodyPr>
            <a:normAutofit fontScale="90000"/>
          </a:bodyPr>
          <a:lstStyle/>
          <a:p>
            <a:r>
              <a:rPr lang="fr-FR" dirty="0"/>
              <a:t>Que nous disent les documents d’accompagnement? </a:t>
            </a:r>
          </a:p>
        </p:txBody>
      </p:sp>
      <p:pic>
        <p:nvPicPr>
          <p:cNvPr id="4" name="Espace réservé du contenu 3"/>
          <p:cNvPicPr>
            <a:picLocks noGrp="1" noChangeAspect="1"/>
          </p:cNvPicPr>
          <p:nvPr>
            <p:ph sz="quarter" idx="13"/>
          </p:nvPr>
        </p:nvPicPr>
        <p:blipFill>
          <a:blip r:embed="rId3"/>
          <a:stretch>
            <a:fillRect/>
          </a:stretch>
        </p:blipFill>
        <p:spPr>
          <a:xfrm>
            <a:off x="209005" y="914401"/>
            <a:ext cx="11678195" cy="5943600"/>
          </a:xfrm>
          <a:prstGeom prst="rect">
            <a:avLst/>
          </a:prstGeom>
        </p:spPr>
      </p:pic>
      <p:cxnSp>
        <p:nvCxnSpPr>
          <p:cNvPr id="5" name="Connecteur droit 4"/>
          <p:cNvCxnSpPr/>
          <p:nvPr/>
        </p:nvCxnSpPr>
        <p:spPr>
          <a:xfrm flipV="1">
            <a:off x="3971109" y="6139543"/>
            <a:ext cx="7306491" cy="13063"/>
          </a:xfrm>
          <a:prstGeom prst="line">
            <a:avLst/>
          </a:prstGeom>
          <a:ln/>
        </p:spPr>
        <p:style>
          <a:lnRef idx="3">
            <a:schemeClr val="dk1"/>
          </a:lnRef>
          <a:fillRef idx="0">
            <a:schemeClr val="dk1"/>
          </a:fillRef>
          <a:effectRef idx="2">
            <a:schemeClr val="dk1"/>
          </a:effectRef>
          <a:fontRef idx="minor">
            <a:schemeClr val="tx1"/>
          </a:fontRef>
        </p:style>
      </p:cxnSp>
      <p:cxnSp>
        <p:nvCxnSpPr>
          <p:cNvPr id="6" name="Connecteur droit 5"/>
          <p:cNvCxnSpPr/>
          <p:nvPr/>
        </p:nvCxnSpPr>
        <p:spPr>
          <a:xfrm flipV="1">
            <a:off x="2804984" y="6339016"/>
            <a:ext cx="6808573" cy="12357"/>
          </a:xfrm>
          <a:prstGeom prst="line">
            <a:avLst/>
          </a:prstGeom>
        </p:spPr>
        <p:style>
          <a:lnRef idx="3">
            <a:schemeClr val="dk1"/>
          </a:lnRef>
          <a:fillRef idx="0">
            <a:schemeClr val="dk1"/>
          </a:fillRef>
          <a:effectRef idx="2">
            <a:schemeClr val="dk1"/>
          </a:effectRef>
          <a:fontRef idx="minor">
            <a:schemeClr val="tx1"/>
          </a:fontRef>
        </p:style>
      </p:cxnSp>
      <p:cxnSp>
        <p:nvCxnSpPr>
          <p:cNvPr id="8" name="Connecteur droit 7"/>
          <p:cNvCxnSpPr/>
          <p:nvPr/>
        </p:nvCxnSpPr>
        <p:spPr>
          <a:xfrm flipV="1">
            <a:off x="3971109" y="6549081"/>
            <a:ext cx="7174686" cy="24714"/>
          </a:xfrm>
          <a:prstGeom prst="line">
            <a:avLst/>
          </a:prstGeom>
        </p:spPr>
        <p:style>
          <a:lnRef idx="3">
            <a:schemeClr val="dk1"/>
          </a:lnRef>
          <a:fillRef idx="0">
            <a:schemeClr val="dk1"/>
          </a:fillRef>
          <a:effectRef idx="2">
            <a:schemeClr val="dk1"/>
          </a:effectRef>
          <a:fontRef idx="minor">
            <a:schemeClr val="tx1"/>
          </a:fontRef>
        </p:style>
      </p:cxnSp>
      <p:cxnSp>
        <p:nvCxnSpPr>
          <p:cNvPr id="10" name="Connecteur droit 9"/>
          <p:cNvCxnSpPr/>
          <p:nvPr/>
        </p:nvCxnSpPr>
        <p:spPr>
          <a:xfrm>
            <a:off x="2804984" y="6759146"/>
            <a:ext cx="6413157"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5889191"/>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622</TotalTime>
  <Words>4288</Words>
  <Application>Microsoft Macintosh PowerPoint</Application>
  <PresentationFormat>Grand écran</PresentationFormat>
  <Paragraphs>1576</Paragraphs>
  <Slides>60</Slides>
  <Notes>41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60</vt:i4>
      </vt:variant>
    </vt:vector>
  </HeadingPairs>
  <TitlesOfParts>
    <vt:vector size="70" baseType="lpstr">
      <vt:lpstr>HiraMinProN-W3</vt:lpstr>
      <vt:lpstr>Arial</vt:lpstr>
      <vt:lpstr>Calibri</vt:lpstr>
      <vt:lpstr>Cambria Math</vt:lpstr>
      <vt:lpstr>Symbol</vt:lpstr>
      <vt:lpstr>Times</vt:lpstr>
      <vt:lpstr>Times New Roman</vt:lpstr>
      <vt:lpstr>Tw Cen MT</vt:lpstr>
      <vt:lpstr>Wingdings</vt:lpstr>
      <vt:lpstr>Ronds dans l’eau</vt:lpstr>
      <vt:lpstr>ATELIER calcul (MENTAL et en ligne)                             AU CYCLE 3 </vt:lpstr>
      <vt:lpstr>CONSTATS : les évaluations internationales</vt:lpstr>
      <vt:lpstr>DES exemples de productions d’élèves et lacunes constatées</vt:lpstr>
      <vt:lpstr>De quoi parle-t-on? </vt:lpstr>
      <vt:lpstr>De quoi parle-t-on? </vt:lpstr>
      <vt:lpstr>De quoi parle-t-on? </vt:lpstr>
      <vt:lpstr>Points d’appui </vt:lpstr>
      <vt:lpstr>Que nous disent les programmes ? </vt:lpstr>
      <vt:lpstr>Que nous disent les documents d’accompagnement? </vt:lpstr>
      <vt:lpstr>Que nous disent les documents d’accompagnement? </vt:lpstr>
      <vt:lpstr>Que nous disent les documents d’accompagnement? </vt:lpstr>
      <vt:lpstr>Que nous disent les documents d’accompagnement? </vt:lpstr>
      <vt:lpstr>Que nous disent les documents d’accompagnement? </vt:lpstr>
      <vt:lpstr>Les recommandations du cnesco</vt:lpstr>
      <vt:lpstr>Objectifs Du calcul mental et en ligne ? </vt:lpstr>
      <vt:lpstr>A vous de  jouer!</vt:lpstr>
      <vt:lpstr>ANALYSE DE productions D ELEVES</vt:lpstr>
      <vt:lpstr>ANALYSE DE productions D ELEVES</vt:lpstr>
      <vt:lpstr>ANALYSE DE productions D ELEVES</vt:lpstr>
      <vt:lpstr>ANALYSE DE productions  D’ELEVES</vt:lpstr>
      <vt:lpstr>ANALYSE DE productions D ELEVES</vt:lpstr>
      <vt:lpstr>Une démarche en 4 étapes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 DE 3 SEANCES</vt:lpstr>
      <vt:lpstr>Présentation PowerPoint</vt:lpstr>
      <vt:lpstr>Analyse des extraits vidéos</vt:lpstr>
      <vt:lpstr>Analyse des extraits vidéos</vt:lpstr>
      <vt:lpstr>Analyse des extraits vidéos</vt:lpstr>
      <vt:lpstr>Comment aider les élèves à comprendre et mémoriser  les procédures visées ? </vt:lpstr>
      <vt:lpstr>Comment aider les élèves à comprendre et mémoriser  les procédures visées ? </vt:lpstr>
      <vt:lpstr>Présentation PowerPoint</vt:lpstr>
      <vt:lpstr>Comment aider les élèves à comprendre et mémoriser  les procédures visées ? </vt:lpstr>
      <vt:lpstr>AIDER LES ELEVES A APPRENDRE ET MEMORISER LES TABLES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Quelles procédures de calcul mental enseigner ?</vt:lpstr>
      <vt:lpstr>Rappels DES Propriétés mises en œuvre</vt:lpstr>
      <vt:lpstr>RAPPEL DES Propriétés mises en œuvre</vt:lpstr>
      <vt:lpstr>BIBLIOGRAPHIE et sitographie</vt:lpstr>
      <vt:lpstr>BIBLIOGRAPHIE et sitographie</vt:lpstr>
      <vt:lpstr>AUTRES LIENS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IEN</dc:creator>
  <cp:lastModifiedBy>Jérémie Lutz</cp:lastModifiedBy>
  <cp:revision>87</cp:revision>
  <cp:lastPrinted>2018-03-13T10:58:24Z</cp:lastPrinted>
  <dcterms:created xsi:type="dcterms:W3CDTF">2018-03-08T15:50:31Z</dcterms:created>
  <dcterms:modified xsi:type="dcterms:W3CDTF">2018-10-02T07:10:12Z</dcterms:modified>
</cp:coreProperties>
</file>