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0"/>
  </p:notesMasterIdLst>
  <p:handoutMasterIdLst>
    <p:handoutMasterId r:id="rId31"/>
  </p:handoutMasterIdLst>
  <p:sldIdLst>
    <p:sldId id="256" r:id="rId2"/>
    <p:sldId id="267" r:id="rId3"/>
    <p:sldId id="260" r:id="rId4"/>
    <p:sldId id="257" r:id="rId5"/>
    <p:sldId id="258" r:id="rId6"/>
    <p:sldId id="261" r:id="rId7"/>
    <p:sldId id="262" r:id="rId8"/>
    <p:sldId id="263" r:id="rId9"/>
    <p:sldId id="264" r:id="rId10"/>
    <p:sldId id="265" r:id="rId11"/>
    <p:sldId id="273" r:id="rId12"/>
    <p:sldId id="274" r:id="rId13"/>
    <p:sldId id="266" r:id="rId14"/>
    <p:sldId id="268" r:id="rId15"/>
    <p:sldId id="269" r:id="rId16"/>
    <p:sldId id="270" r:id="rId17"/>
    <p:sldId id="271" r:id="rId18"/>
    <p:sldId id="272" r:id="rId19"/>
    <p:sldId id="275" r:id="rId20"/>
    <p:sldId id="276" r:id="rId21"/>
    <p:sldId id="277" r:id="rId22"/>
    <p:sldId id="282" r:id="rId23"/>
    <p:sldId id="278" r:id="rId24"/>
    <p:sldId id="279" r:id="rId25"/>
    <p:sldId id="280" r:id="rId26"/>
    <p:sldId id="281"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DDD"/>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53191" autoAdjust="0"/>
  </p:normalViewPr>
  <p:slideViewPr>
    <p:cSldViewPr snapToGrid="0">
      <p:cViewPr varScale="1">
        <p:scale>
          <a:sx n="57" d="100"/>
          <a:sy n="57" d="100"/>
        </p:scale>
        <p:origin x="1044" y="60"/>
      </p:cViewPr>
      <p:guideLst/>
    </p:cSldViewPr>
  </p:slideViewPr>
  <p:notesTextViewPr>
    <p:cViewPr>
      <p:scale>
        <a:sx n="3" d="2"/>
        <a:sy n="3" d="2"/>
      </p:scale>
      <p:origin x="0" y="0"/>
    </p:cViewPr>
  </p:notesTextViewPr>
  <p:notesViewPr>
    <p:cSldViewPr snapToGrid="0">
      <p:cViewPr varScale="1">
        <p:scale>
          <a:sx n="60" d="100"/>
          <a:sy n="60" d="100"/>
        </p:scale>
        <p:origin x="276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86F9B-1AF6-4C7E-A9D3-9256D720C1A1}" type="datetimeFigureOut">
              <a:rPr lang="fr-FR" smtClean="0"/>
              <a:t>21/06/2018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6A5F96-BBB0-4F1E-8AFC-41909084D2A5}" type="slidenum">
              <a:rPr lang="fr-FR" smtClean="0"/>
              <a:t>‹N°›</a:t>
            </a:fld>
            <a:endParaRPr lang="fr-FR"/>
          </a:p>
        </p:txBody>
      </p:sp>
    </p:spTree>
    <p:extLst>
      <p:ext uri="{BB962C8B-B14F-4D97-AF65-F5344CB8AC3E}">
        <p14:creationId xmlns:p14="http://schemas.microsoft.com/office/powerpoint/2010/main" val="104547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9A3C9-F574-43DB-8079-3E5EB9D7481D}" type="datetimeFigureOut">
              <a:rPr lang="fr-FR" smtClean="0"/>
              <a:t>21/06/2018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7DFA-A23F-42DB-97D4-9200310E23C2}" type="slidenum">
              <a:rPr lang="fr-FR" smtClean="0"/>
              <a:t>‹N°›</a:t>
            </a:fld>
            <a:endParaRPr lang="fr-FR"/>
          </a:p>
        </p:txBody>
      </p:sp>
    </p:spTree>
    <p:extLst>
      <p:ext uri="{BB962C8B-B14F-4D97-AF65-F5344CB8AC3E}">
        <p14:creationId xmlns:p14="http://schemas.microsoft.com/office/powerpoint/2010/main" val="233542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quatre grandes familles d’attendus sont : l’aspect cardinal du nombre, les relations entre les nombres (recompositions, anticipations de résultats, l’aspect ordinal du nombre et les outils sur les nombres. Ces familles se retrouveront tout au long des animations.</a:t>
            </a: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3</a:t>
            </a:fld>
            <a:endParaRPr lang="fr-FR"/>
          </a:p>
        </p:txBody>
      </p:sp>
    </p:spTree>
    <p:extLst>
      <p:ext uri="{BB962C8B-B14F-4D97-AF65-F5344CB8AC3E}">
        <p14:creationId xmlns:p14="http://schemas.microsoft.com/office/powerpoint/2010/main" val="2757564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Les élèves doivent effectuer la tâche avec le matériel proche, mais la consigne doit être suffisamment explicite pour être contraignante. C’est un début de progression. </a:t>
            </a:r>
          </a:p>
          <a:p>
            <a:r>
              <a:rPr lang="fr-FR" sz="1200" kern="1200" dirty="0">
                <a:solidFill>
                  <a:schemeClr val="tx1"/>
                </a:solidFill>
                <a:effectLst/>
                <a:latin typeface="+mn-lt"/>
                <a:ea typeface="+mn-ea"/>
                <a:cs typeface="+mn-cs"/>
              </a:rPr>
              <a:t>Exemples : « Dépose juste ce qu’il faut de garages pour pouvoir poser chaque voiture sur un garage » ou « Mets dans ton panier juste ce qu’il faut d’œufs pour que chaque coquetier soit rempli » ou « Distribue à chaque ogre juste ce qu’il faut de bonbons pour respecter leurs règles » ou « Colle juste les images de ta piste à la bonne place ». Il y a une démarche d’engagement de l’élève car il peut réussir ou perdre.</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Ici, le matériel (garages, œufs, bonbons, ou images) est éloigné de la table de l’élève. Il ne doit pas voir sa table ou ce qui s’y trouve en allant dans la zone des objets à chercher.</a:t>
            </a:r>
          </a:p>
          <a:p>
            <a:r>
              <a:rPr lang="fr-FR" sz="1200" kern="1200" dirty="0">
                <a:solidFill>
                  <a:schemeClr val="tx1"/>
                </a:solidFill>
                <a:effectLst/>
                <a:latin typeface="+mn-lt"/>
                <a:ea typeface="+mn-ea"/>
                <a:cs typeface="+mn-cs"/>
              </a:rPr>
              <a:t>La consigne se resserre encore : « Dépose juste ce qu’il faut de garages pour pouvoir poser chaque voiture sur un garage, en un seul voyage. Tu n’auras pas le droit d’en rechercher. » Idem pour les autres.</a:t>
            </a:r>
          </a:p>
          <a:p>
            <a:r>
              <a:rPr lang="fr-FR" sz="1200" kern="1200" dirty="0">
                <a:solidFill>
                  <a:schemeClr val="tx1"/>
                </a:solidFill>
                <a:effectLst/>
                <a:latin typeface="+mn-lt"/>
                <a:ea typeface="+mn-ea"/>
                <a:cs typeface="+mn-cs"/>
              </a:rPr>
              <a:t>Une mémorisation de la quantité ou de la position est alors nécessaire pour réussir ce jeu : plusieurs stratagèmes sont utilisés selon la quantité utile : doigts, visualiser la place des voitures sur la feuille, comptage…</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La variable qui va faire basculer les élèves vers une autre nécessité c’est celle de l’éloignement dans le temps. On reçoit les voitures le lundi et les garages le mardi, ou on reçoit la piste-modèle le lundi et la piste vierge le jeudi.</a:t>
            </a:r>
          </a:p>
          <a:p>
            <a:r>
              <a:rPr lang="fr-FR" sz="1200" kern="1200" dirty="0">
                <a:solidFill>
                  <a:schemeClr val="tx1"/>
                </a:solidFill>
                <a:effectLst/>
                <a:latin typeface="+mn-lt"/>
                <a:ea typeface="+mn-ea"/>
                <a:cs typeface="+mn-cs"/>
              </a:rPr>
              <a:t>La consigne est alors différente : « Comment je vais me rappeler de combien de garages j’ai besoin ou de l’ordre des images ? ». C’est la fonction mémorielle des quantités ou de l’ordre en passant par des symboles analogiques.</a:t>
            </a:r>
          </a:p>
          <a:p>
            <a:r>
              <a:rPr lang="fr-FR" sz="1200" kern="1200" dirty="0">
                <a:solidFill>
                  <a:schemeClr val="tx1"/>
                </a:solidFill>
                <a:effectLst/>
                <a:latin typeface="+mn-lt"/>
                <a:ea typeface="+mn-ea"/>
                <a:cs typeface="+mn-cs"/>
              </a:rPr>
              <a:t>Il faut donc une collection intermédiaire écrite, qui est une première approche de la symbolisation.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La communication à autrui est la variable qui va obliger un joueur à demander un renseignement à un tiers pour réussir la consigne (il est un émetteur qui va passer par un récepteur). Selon qu’on souhaite que la demande soit écrite ou orale, il est important que la demande soit claire et explicite. Il met en œuvre des stratégies déjà éprouvées auparavant mais selon le récepteur, qui saura ou non comprendre sa demande orale ou symbolique, le résultat peut s’en trouver faux.</a:t>
            </a: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15</a:t>
            </a:fld>
            <a:endParaRPr lang="fr-FR"/>
          </a:p>
        </p:txBody>
      </p:sp>
    </p:spTree>
    <p:extLst>
      <p:ext uri="{BB962C8B-B14F-4D97-AF65-F5344CB8AC3E}">
        <p14:creationId xmlns:p14="http://schemas.microsoft.com/office/powerpoint/2010/main" val="310533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Les moments de rétroaction sont essentiels pour les apprentissages mathématiques visés.</a:t>
            </a:r>
          </a:p>
          <a:p>
            <a:r>
              <a:rPr lang="fr-FR" sz="1200" kern="1200" dirty="0">
                <a:solidFill>
                  <a:schemeClr val="tx1"/>
                </a:solidFill>
                <a:effectLst/>
                <a:latin typeface="+mn-lt"/>
                <a:ea typeface="+mn-ea"/>
                <a:cs typeface="+mn-cs"/>
              </a:rPr>
              <a:t>La rétroaction c’est d’abord la manière d’accueillir les propositions des élèves en cours de recherche (exemple d’une enseignante qui a accepté la demande écrite d’une élève qui avait dessiné beaucoup plus de points que de jetons nécessaires sur sa feuille ; l’enseignante au lieu de la renvoyer en lui disant ah ben non c’est trop, a pris le temps, en pointant chaque jeton et en déposant simultanément un jeton dans sa corbeille. Elle a ainsi montré sans parler, que la demande était largement trop importante pour les besoins du jeu, mais en faisant cela, l’élève a compris la signification des points (alors qu’elle avait peut-être vu une voisine de table dessiner des points). Elle l’a accompagné ensuite pour relancer la demande et voir ce qu’elle allait faire.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 rétroaction, c’est aussi la mutualisation au sein d’un groupe, puis au sein du grand groupe car certaines procédures, techniques n’ont pas été utilisées par tous.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 rétroaction, c’est aussi une institutionnalisation progressive qui permet d’aboutir à des connaissances collectives, admises pour tous, et qui permet de poursuivre la progression. </a:t>
            </a:r>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16</a:t>
            </a:fld>
            <a:endParaRPr lang="fr-FR"/>
          </a:p>
        </p:txBody>
      </p:sp>
    </p:spTree>
    <p:extLst>
      <p:ext uri="{BB962C8B-B14F-4D97-AF65-F5344CB8AC3E}">
        <p14:creationId xmlns:p14="http://schemas.microsoft.com/office/powerpoint/2010/main" val="2760044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Aménagement du milieu : il existe des situations bien faites dans la mallette ARPEME maternelle, qu’il suffit des fois d’adapter à la marge pour ajouter une variable</a:t>
            </a:r>
          </a:p>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Prise d’informations : aux moments stratégiques car d’avoir vu les fausses pistes, les hésitations ou le cheminement permet d’être fin et précis lors des moments de rétroaction. Peut être fait dans un cahier d’observation ou une feuille dédiée à cela ou encore par des prises de photographies qui illustrent le cheminement</a:t>
            </a: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18</a:t>
            </a:fld>
            <a:endParaRPr lang="fr-FR"/>
          </a:p>
        </p:txBody>
      </p:sp>
    </p:spTree>
    <p:extLst>
      <p:ext uri="{BB962C8B-B14F-4D97-AF65-F5344CB8AC3E}">
        <p14:creationId xmlns:p14="http://schemas.microsoft.com/office/powerpoint/2010/main" val="288444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Dans notre rapport à l’écrit, c’est ce qui est aussi souvent un alignement, que ce soit horizontal ou vertical.</a:t>
            </a:r>
          </a:p>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Pour travailler l’expression de la position, il est intéressant de positionner une bille bleue parmi des rouges par exemple. C’est là où le milieu se met en place et où va commencer à confronter l’enfant à une mobilisation de connaissance tout en se frottant à des nouvelles connaissances. La progression par rapport aux variables se fait de la même façon que pour l’aspect cardinal des nombres.</a:t>
            </a:r>
          </a:p>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Supports possibles pour travailler cela : une piste de jeu de l’oie, une piste simple de cases horizontales, des cubes emboités, etc… </a:t>
            </a:r>
          </a:p>
          <a:p>
            <a:r>
              <a:rPr lang="fr-FR" sz="1200" kern="1200" dirty="0">
                <a:solidFill>
                  <a:schemeClr val="tx1"/>
                </a:solidFill>
                <a:effectLst/>
                <a:latin typeface="+mn-lt"/>
                <a:ea typeface="+mn-ea"/>
                <a:cs typeface="+mn-cs"/>
              </a:rPr>
              <a:t>Les pistes doivent avoir une origine (un point de départ), sauf sur un travail spécifique où la nécessité d’une origine va émerger lors d’un apprentissage.</a:t>
            </a:r>
          </a:p>
          <a:p>
            <a:r>
              <a:rPr lang="fr-FR" sz="1200" kern="1200" dirty="0">
                <a:solidFill>
                  <a:schemeClr val="tx1"/>
                </a:solidFill>
                <a:effectLst/>
                <a:latin typeface="+mn-lt"/>
                <a:ea typeface="+mn-ea"/>
                <a:cs typeface="+mn-cs"/>
              </a:rPr>
              <a:t>Petite précision : lorsqu’on se déplace sur une piste, après avoir lancé un dé, une des erreurs fréquentes chez les élèves est de compter 1 quand on prend le pion en main et qu’il se trouve encore sur la case de repos. Il est tout à fait indiqué de conseiller aux élèves de compter « zéro, un deux, etc…). Cela donne du sens au zéro, ce qui est nécessaire pour l’aspect ordinal.</a:t>
            </a:r>
          </a:p>
          <a:p>
            <a:r>
              <a:rPr lang="fr-FR" sz="1200" kern="1200" dirty="0">
                <a:solidFill>
                  <a:schemeClr val="tx1"/>
                </a:solidFill>
                <a:effectLst/>
                <a:latin typeface="+mn-lt"/>
                <a:ea typeface="+mn-ea"/>
                <a:cs typeface="+mn-cs"/>
              </a:rPr>
              <a:t>Piège !!! : travailler l’aspect ordinal avec un train n’est pas conseillé car le train a une orientation en lui-même (indique un sens de déplacement) et peut fausser la compréhension des élèves quant à l’origine et donc au sens du comptage de la position.</a:t>
            </a:r>
          </a:p>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Origine : c’est un terme qu’il ne faut pas avoir peur d’utiliser avec les élèves. Il deviendra un mot stable pour eux s’ils l’entendent à bon escient. De plus, une origine peut permettre de partir vers n’importe quel sens.</a:t>
            </a: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22</a:t>
            </a:fld>
            <a:endParaRPr lang="fr-FR"/>
          </a:p>
        </p:txBody>
      </p:sp>
    </p:spTree>
    <p:extLst>
      <p:ext uri="{BB962C8B-B14F-4D97-AF65-F5344CB8AC3E}">
        <p14:creationId xmlns:p14="http://schemas.microsoft.com/office/powerpoint/2010/main" val="816982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Etapes 1 et 2 expliquées rapidement avec </a:t>
            </a:r>
            <a:r>
              <a:rPr lang="fr-FR" sz="1200" kern="1200" dirty="0" err="1">
                <a:solidFill>
                  <a:schemeClr val="tx1"/>
                </a:solidFill>
                <a:effectLst/>
                <a:latin typeface="+mn-lt"/>
                <a:ea typeface="+mn-ea"/>
                <a:cs typeface="+mn-cs"/>
              </a:rPr>
              <a:t>visualiseur</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24</a:t>
            </a:fld>
            <a:endParaRPr lang="fr-FR"/>
          </a:p>
        </p:txBody>
      </p:sp>
    </p:spTree>
    <p:extLst>
      <p:ext uri="{BB962C8B-B14F-4D97-AF65-F5344CB8AC3E}">
        <p14:creationId xmlns:p14="http://schemas.microsoft.com/office/powerpoint/2010/main" val="255386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4</a:t>
            </a:fld>
            <a:endParaRPr lang="fr-FR"/>
          </a:p>
        </p:txBody>
      </p:sp>
    </p:spTree>
    <p:extLst>
      <p:ext uri="{BB962C8B-B14F-4D97-AF65-F5344CB8AC3E}">
        <p14:creationId xmlns:p14="http://schemas.microsoft.com/office/powerpoint/2010/main" val="111570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Concernant </a:t>
            </a:r>
            <a:r>
              <a:rPr lang="fr-FR" sz="1200" b="1" kern="1200" dirty="0">
                <a:solidFill>
                  <a:schemeClr val="tx1"/>
                </a:solidFill>
                <a:effectLst/>
                <a:latin typeface="+mn-lt"/>
                <a:ea typeface="+mn-ea"/>
                <a:cs typeface="+mn-cs"/>
              </a:rPr>
              <a:t>la suite orale des mots nombres</a:t>
            </a:r>
            <a:r>
              <a:rPr lang="fr-FR" sz="1200" kern="1200" dirty="0">
                <a:solidFill>
                  <a:schemeClr val="tx1"/>
                </a:solidFill>
                <a:effectLst/>
                <a:latin typeface="+mn-lt"/>
                <a:ea typeface="+mn-ea"/>
                <a:cs typeface="+mn-cs"/>
              </a:rPr>
              <a:t>. </a:t>
            </a:r>
          </a:p>
          <a:p>
            <a:r>
              <a:rPr lang="fr-FR" sz="1200" kern="1200" dirty="0" err="1">
                <a:solidFill>
                  <a:schemeClr val="tx1"/>
                </a:solidFill>
                <a:effectLst/>
                <a:latin typeface="+mn-lt"/>
                <a:ea typeface="+mn-ea"/>
                <a:cs typeface="+mn-cs"/>
              </a:rPr>
              <a:t>Margolinas</a:t>
            </a:r>
            <a:r>
              <a:rPr lang="fr-FR" sz="1200" kern="1200" dirty="0">
                <a:solidFill>
                  <a:schemeClr val="tx1"/>
                </a:solidFill>
                <a:effectLst/>
                <a:latin typeface="+mn-lt"/>
                <a:ea typeface="+mn-ea"/>
                <a:cs typeface="+mn-cs"/>
              </a:rPr>
              <a:t> la définit comme « un réservoir de mots ordonnés, potentiellement infini dont on a besoin dans différentes circonstances ». « C’est une chanson. C’est un monde en soi-même ». </a:t>
            </a:r>
          </a:p>
          <a:p>
            <a:r>
              <a:rPr lang="fr-FR" sz="1200" kern="1200" dirty="0">
                <a:solidFill>
                  <a:schemeClr val="tx1"/>
                </a:solidFill>
                <a:effectLst/>
                <a:latin typeface="+mn-lt"/>
                <a:ea typeface="+mn-ea"/>
                <a:cs typeface="+mn-cs"/>
              </a:rPr>
              <a:t>Selon elle, il faut l’installer rapidement, surtout chez les enfants non francophones, pour qui, il y aura une prégnance de la langue maternelle sinon. Il ne faut pas hésiter à la travailler dans toutes les circonstances de la journée à l’école, y compris lorsqu’on attend devant la salle de jeu, etc… De même, elle encourage les enseignants à ne pas toujours forcément commencer à partir de 1, à compter de deux en deux, trois en trois, à rebours.</a:t>
            </a:r>
          </a:p>
          <a:p>
            <a:r>
              <a:rPr lang="fr-FR" sz="1200" kern="1200" dirty="0">
                <a:solidFill>
                  <a:schemeClr val="tx1"/>
                </a:solidFill>
                <a:effectLst/>
                <a:latin typeface="+mn-lt"/>
                <a:ea typeface="+mn-ea"/>
                <a:cs typeface="+mn-cs"/>
              </a:rPr>
              <a:t>Elle doit être enseignée, travaillée, car le dénombrement d’une collection ou d’une position, lorsqu’elle se fait par comptage, utilise cette suite orale de mots-nombres.</a:t>
            </a: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7</a:t>
            </a:fld>
            <a:endParaRPr lang="fr-FR"/>
          </a:p>
        </p:txBody>
      </p:sp>
    </p:spTree>
    <p:extLst>
      <p:ext uri="{BB962C8B-B14F-4D97-AF65-F5344CB8AC3E}">
        <p14:creationId xmlns:p14="http://schemas.microsoft.com/office/powerpoint/2010/main" val="101695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Cette affirmation a une conséquence sur l’enseignement puisque si on vise une procédure experte, on emmène les enfants vers un « endroit » et on passe peut-être à côté de propositions tout à fait intéressantes, à relever, même si elles sont intermédiaires ou partielles.</a:t>
            </a:r>
          </a:p>
          <a:p>
            <a:r>
              <a:rPr lang="fr-FR" sz="1200" kern="1200" dirty="0">
                <a:solidFill>
                  <a:schemeClr val="tx1"/>
                </a:solidFill>
                <a:effectLst/>
                <a:latin typeface="+mn-lt"/>
                <a:ea typeface="+mn-ea"/>
                <a:cs typeface="+mn-cs"/>
              </a:rPr>
              <a:t>Exemple : </a:t>
            </a:r>
            <a:r>
              <a:rPr lang="fr-FR" sz="1200" kern="1200" dirty="0" err="1">
                <a:solidFill>
                  <a:schemeClr val="tx1"/>
                </a:solidFill>
                <a:effectLst/>
                <a:latin typeface="+mn-lt"/>
                <a:ea typeface="+mn-ea"/>
                <a:cs typeface="+mn-cs"/>
              </a:rPr>
              <a:t>Margolinas</a:t>
            </a:r>
            <a:r>
              <a:rPr lang="fr-FR" sz="1200" kern="1200" dirty="0">
                <a:solidFill>
                  <a:schemeClr val="tx1"/>
                </a:solidFill>
                <a:effectLst/>
                <a:latin typeface="+mn-lt"/>
                <a:ea typeface="+mn-ea"/>
                <a:cs typeface="+mn-cs"/>
              </a:rPr>
              <a:t> donne l’exemple d’une situation de vote en classe pour le choix du livre préféré dans un défi lecture…. Petits papiers de couleurs correspondant à chaque livre. Lors du déversement de ces petits papiers, comment les organiser. L’enseignante avait l’idée d’arriver à un tableau avec deux colonnes et le chiffre à côté. Les élèves eux avaient proposé pour certains une ligne avec les petits papiers de chaque couleur ensemble, mais pas encore organisé dans l’ordre de la suite orale. Elle a tout rassemblé et a imposé son tableau. Alors que son tableau elle y serait arrivée en partant de cette première organisation des élèves et en l’affinant.</a:t>
            </a: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8</a:t>
            </a:fld>
            <a:endParaRPr lang="fr-FR"/>
          </a:p>
        </p:txBody>
      </p:sp>
    </p:spTree>
    <p:extLst>
      <p:ext uri="{BB962C8B-B14F-4D97-AF65-F5344CB8AC3E}">
        <p14:creationId xmlns:p14="http://schemas.microsoft.com/office/powerpoint/2010/main" val="391136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Cela implique que les enseignants doivent avoir des connaissances spécifiques pour observer, qu’ils ont acquis en partie en formation initiale ou continue, mais qu’ils peuvent continuer à acquérir en observant leurs élèves.</a:t>
            </a:r>
          </a:p>
          <a:p>
            <a:r>
              <a:rPr lang="fr-FR" sz="1200" kern="1200" dirty="0">
                <a:solidFill>
                  <a:schemeClr val="tx1"/>
                </a:solidFill>
                <a:effectLst/>
                <a:latin typeface="+mn-lt"/>
                <a:ea typeface="+mn-ea"/>
                <a:cs typeface="+mn-cs"/>
              </a:rPr>
              <a:t>« Le professeur apprend aussi en enseignant. »</a:t>
            </a:r>
          </a:p>
          <a:p>
            <a:r>
              <a:rPr lang="fr-FR" sz="1200" kern="1200" dirty="0">
                <a:solidFill>
                  <a:schemeClr val="tx1"/>
                </a:solidFill>
                <a:effectLst/>
                <a:latin typeface="+mn-lt"/>
                <a:ea typeface="+mn-ea"/>
                <a:cs typeface="+mn-cs"/>
              </a:rPr>
              <a:t>L’exemple de la diapositive précédente est aussi parlant pour cela. Rassembler les papiers des élèves qui avaient organisés cela démontre peut-être un manque de conscience (connaissance ?) que cette organisation en lignes peut aboutir à un tableau. Cela implique qu’apprendre en enseignant c’est peu à peu prendre conscience, par l’observation des réponses des élèves à une situation, des étapes mentales en cours. Ainsi, la fois suivante, on décortiquera plus selon les profils des élèves ou on fera une étape supplémentaire.</a:t>
            </a: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9</a:t>
            </a:fld>
            <a:endParaRPr lang="fr-FR"/>
          </a:p>
        </p:txBody>
      </p:sp>
    </p:spTree>
    <p:extLst>
      <p:ext uri="{BB962C8B-B14F-4D97-AF65-F5344CB8AC3E}">
        <p14:creationId xmlns:p14="http://schemas.microsoft.com/office/powerpoint/2010/main" val="224792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Tous les aspects du nombre sont solidaires et avancent en même temps.</a:t>
            </a:r>
          </a:p>
          <a:p>
            <a:r>
              <a:rPr lang="fr-FR" sz="1200" kern="1200" dirty="0">
                <a:solidFill>
                  <a:schemeClr val="tx1"/>
                </a:solidFill>
                <a:effectLst/>
                <a:latin typeface="+mn-lt"/>
                <a:ea typeface="+mn-ea"/>
                <a:cs typeface="+mn-cs"/>
              </a:rPr>
              <a:t>Concernant l’apprentissage de la quantité 1 d’abord, la quantité 2 ensuite, etc… :</a:t>
            </a:r>
          </a:p>
          <a:p>
            <a:r>
              <a:rPr lang="fr-FR" sz="1200" kern="1200" dirty="0">
                <a:solidFill>
                  <a:schemeClr val="tx1"/>
                </a:solidFill>
                <a:effectLst/>
                <a:latin typeface="+mn-lt"/>
                <a:ea typeface="+mn-ea"/>
                <a:cs typeface="+mn-cs"/>
              </a:rPr>
              <a:t>Ça dépend de l’aspect du nombre qu’on veut travailler. </a:t>
            </a:r>
          </a:p>
          <a:p>
            <a:r>
              <a:rPr lang="fr-FR" sz="1200" kern="1200" dirty="0">
                <a:solidFill>
                  <a:schemeClr val="tx1"/>
                </a:solidFill>
                <a:effectLst/>
                <a:latin typeface="+mn-lt"/>
                <a:ea typeface="+mn-ea"/>
                <a:cs typeface="+mn-cs"/>
              </a:rPr>
              <a:t>Si c’est la suite orale des nombres qu’on veut travailler, et donc aller assez loin, c’est inutile, car réducteur.</a:t>
            </a:r>
          </a:p>
          <a:p>
            <a:r>
              <a:rPr lang="fr-FR" sz="1200" kern="1200" dirty="0">
                <a:solidFill>
                  <a:schemeClr val="tx1"/>
                </a:solidFill>
                <a:effectLst/>
                <a:latin typeface="+mn-lt"/>
                <a:ea typeface="+mn-ea"/>
                <a:cs typeface="+mn-cs"/>
              </a:rPr>
              <a:t>Si on travaille sur les quantités, c’est avoir une collection et essayer d’apparier cette collection à une autre de même quantité. Si on a trop peu d’objets (trop ce n’est pas bon non plus), cela n’a pas de sens.</a:t>
            </a:r>
          </a:p>
          <a:p>
            <a:r>
              <a:rPr lang="fr-FR" sz="1200" kern="1200" dirty="0">
                <a:solidFill>
                  <a:schemeClr val="tx1"/>
                </a:solidFill>
                <a:effectLst/>
                <a:latin typeface="+mn-lt"/>
                <a:ea typeface="+mn-ea"/>
                <a:cs typeface="+mn-cs"/>
              </a:rPr>
              <a:t>Si on se demande comment c’est fait les nombres, (composition et décomposition), là c’est intéressant.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10</a:t>
            </a:fld>
            <a:endParaRPr lang="fr-FR"/>
          </a:p>
        </p:txBody>
      </p:sp>
    </p:spTree>
    <p:extLst>
      <p:ext uri="{BB962C8B-B14F-4D97-AF65-F5344CB8AC3E}">
        <p14:creationId xmlns:p14="http://schemas.microsoft.com/office/powerpoint/2010/main" val="100185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réel, c’est du vrai, du faux. Un enfant qui ne ramène pas le nombre pour réaliser la tâche et qui doit retourner chercher, est face au réel. Il ne veut ni mal, ni bien, c’est la réalité.</a:t>
            </a:r>
          </a:p>
          <a:p>
            <a:r>
              <a:rPr lang="fr-FR" sz="1200" kern="1200" dirty="0">
                <a:solidFill>
                  <a:schemeClr val="tx1"/>
                </a:solidFill>
                <a:effectLst/>
                <a:latin typeface="+mn-lt"/>
                <a:ea typeface="+mn-ea"/>
                <a:cs typeface="+mn-cs"/>
              </a:rPr>
              <a:t>Il doit alors prendre conscience qu’il a fait faux : c’est à cette condition qu’il peut apprendre les mathématiques et se dire ‘Je peux faire quelque chose pour réussir’.</a:t>
            </a:r>
          </a:p>
          <a:p>
            <a:r>
              <a:rPr lang="fr-FR" sz="1200" kern="1200" dirty="0">
                <a:solidFill>
                  <a:schemeClr val="tx1"/>
                </a:solidFill>
                <a:effectLst/>
                <a:latin typeface="+mn-lt"/>
                <a:ea typeface="+mn-ea"/>
                <a:cs typeface="+mn-cs"/>
              </a:rPr>
              <a:t>Attention aussi dans les jeux utilisés : certains relèvent du hasard (lancés de dés) et d’autres relèvent de stratégies mises en place pour réussir. Il faut proposer les deux mais il faut faire comprendre la différence aux élèves.</a:t>
            </a: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11</a:t>
            </a:fld>
            <a:endParaRPr lang="fr-FR"/>
          </a:p>
        </p:txBody>
      </p:sp>
    </p:spTree>
    <p:extLst>
      <p:ext uri="{BB962C8B-B14F-4D97-AF65-F5344CB8AC3E}">
        <p14:creationId xmlns:p14="http://schemas.microsoft.com/office/powerpoint/2010/main" val="350838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forme linguistique commune à différentes propriétés que nous allons utiliser permet une simplification dans l’esprit de l’enfant et surtout une harmonie pour désigner les grandeurs. Il est compliqué pour les élèves de penser une propriété (cardinale et ordinale), avec des éléments linguistique différents.</a:t>
            </a: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12</a:t>
            </a:fld>
            <a:endParaRPr lang="fr-FR"/>
          </a:p>
        </p:txBody>
      </p:sp>
    </p:spTree>
    <p:extLst>
      <p:ext uri="{BB962C8B-B14F-4D97-AF65-F5344CB8AC3E}">
        <p14:creationId xmlns:p14="http://schemas.microsoft.com/office/powerpoint/2010/main" val="142222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Si on part du principe que les mathématiques servent à contrôler notre rapport au réel et aussi à anticiper sur des situations réelles, les apprentissages doivent se faire par une confrontation à des situations et à un milieu réel. Mme </a:t>
            </a:r>
            <a:r>
              <a:rPr lang="fr-FR" sz="1200" kern="1200" dirty="0" err="1">
                <a:solidFill>
                  <a:schemeClr val="tx1"/>
                </a:solidFill>
                <a:effectLst/>
                <a:latin typeface="+mn-lt"/>
                <a:ea typeface="+mn-ea"/>
                <a:cs typeface="+mn-cs"/>
              </a:rPr>
              <a:t>Margolinas</a:t>
            </a:r>
            <a:r>
              <a:rPr lang="fr-FR" sz="1200" kern="1200" dirty="0">
                <a:solidFill>
                  <a:schemeClr val="tx1"/>
                </a:solidFill>
                <a:effectLst/>
                <a:latin typeface="+mn-lt"/>
                <a:ea typeface="+mn-ea"/>
                <a:cs typeface="+mn-cs"/>
              </a:rPr>
              <a:t> les nomme des situations d’actions. Les situations d’actions ont un enjeu.</a:t>
            </a:r>
          </a:p>
          <a:p>
            <a:r>
              <a:rPr lang="fr-FR" sz="1200" kern="1200" dirty="0">
                <a:solidFill>
                  <a:schemeClr val="tx1"/>
                </a:solidFill>
                <a:effectLst/>
                <a:latin typeface="+mn-lt"/>
                <a:ea typeface="+mn-ea"/>
                <a:cs typeface="+mn-cs"/>
              </a:rPr>
              <a:t>Elle parle dans son livre « Le nombre à l’école maternelle » d’une situation avec des coquetiers et des œufs, dont le matériel impose une correspondance terme à terme.</a:t>
            </a:r>
          </a:p>
          <a:p>
            <a:r>
              <a:rPr lang="fr-FR" sz="1200" kern="1200" dirty="0">
                <a:solidFill>
                  <a:schemeClr val="tx1"/>
                </a:solidFill>
                <a:effectLst/>
                <a:latin typeface="+mn-lt"/>
                <a:ea typeface="+mn-ea"/>
                <a:cs typeface="+mn-cs"/>
              </a:rPr>
              <a:t>Le milieu c’est la découverte du matériel et d’actions sans enjeu : mettre un œuf dans chaque coquetier. Là où l’enfant va s’engager et commencer à mettre en œuvre des connaissances, c’est lorsqu’on introduit des enjeux. </a:t>
            </a:r>
            <a:r>
              <a:rPr lang="fr-FR" sz="1200" kern="1200" dirty="0" err="1">
                <a:solidFill>
                  <a:schemeClr val="tx1"/>
                </a:solidFill>
                <a:effectLst/>
                <a:latin typeface="+mn-lt"/>
                <a:ea typeface="+mn-ea"/>
                <a:cs typeface="+mn-cs"/>
              </a:rPr>
              <a:t>Margolinas</a:t>
            </a:r>
            <a:r>
              <a:rPr lang="fr-FR" sz="1200" kern="1200" dirty="0">
                <a:solidFill>
                  <a:schemeClr val="tx1"/>
                </a:solidFill>
                <a:effectLst/>
                <a:latin typeface="+mn-lt"/>
                <a:ea typeface="+mn-ea"/>
                <a:cs typeface="+mn-cs"/>
              </a:rPr>
              <a:t> et Wozniak introduisent alors des variables.</a:t>
            </a:r>
          </a:p>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Manipuler, c’est jouer avec du matériel. C’est différent d’une situation mathématique, qui utilisera ce matériel pour que l’enfant se confronte à un enjeu en mettant en œuvre des connaissances. Plus les élèves sont grands, moins ce préalable de manipulation est long.</a:t>
            </a:r>
          </a:p>
          <a:p>
            <a:endParaRPr lang="fr-FR" dirty="0"/>
          </a:p>
        </p:txBody>
      </p:sp>
      <p:sp>
        <p:nvSpPr>
          <p:cNvPr id="4" name="Espace réservé du numéro de diapositive 3"/>
          <p:cNvSpPr>
            <a:spLocks noGrp="1"/>
          </p:cNvSpPr>
          <p:nvPr>
            <p:ph type="sldNum" sz="quarter" idx="10"/>
          </p:nvPr>
        </p:nvSpPr>
        <p:spPr/>
        <p:txBody>
          <a:bodyPr/>
          <a:lstStyle/>
          <a:p>
            <a:fld id="{4F5E7DFA-A23F-42DB-97D4-9200310E23C2}" type="slidenum">
              <a:rPr lang="fr-FR" smtClean="0"/>
              <a:t>14</a:t>
            </a:fld>
            <a:endParaRPr lang="fr-FR"/>
          </a:p>
        </p:txBody>
      </p:sp>
    </p:spTree>
    <p:extLst>
      <p:ext uri="{BB962C8B-B14F-4D97-AF65-F5344CB8AC3E}">
        <p14:creationId xmlns:p14="http://schemas.microsoft.com/office/powerpoint/2010/main" val="1183719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7C4509E-C685-4957-86F1-A50B218368ED}" type="datetime1">
              <a:rPr lang="fr-FR" smtClean="0"/>
              <a:t>21/06/2018</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C02F250A-5E09-4C02-A9E9-3743A31A3A12}"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6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D04CA74-D9C5-42D5-AC02-3F9C0D92484C}" type="datetime1">
              <a:rPr lang="fr-FR" smtClean="0"/>
              <a:t>21/06/2018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02F250A-5E09-4C02-A9E9-3743A31A3A12}" type="slidenum">
              <a:rPr lang="fr-FR" smtClean="0"/>
              <a:t>‹N°›</a:t>
            </a:fld>
            <a:endParaRPr lang="fr-FR"/>
          </a:p>
        </p:txBody>
      </p:sp>
    </p:spTree>
    <p:extLst>
      <p:ext uri="{BB962C8B-B14F-4D97-AF65-F5344CB8AC3E}">
        <p14:creationId xmlns:p14="http://schemas.microsoft.com/office/powerpoint/2010/main" val="3182410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D04CA74-D9C5-42D5-AC02-3F9C0D92484C}" type="datetime1">
              <a:rPr lang="fr-FR" smtClean="0"/>
              <a:t>21/06/2018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2F250A-5E09-4C02-A9E9-3743A31A3A12}"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8705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D04CA74-D9C5-42D5-AC02-3F9C0D92484C}" type="datetime1">
              <a:rPr lang="fr-FR" smtClean="0"/>
              <a:t>21/06/2018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2F250A-5E09-4C02-A9E9-3743A31A3A12}"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879772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D04CA74-D9C5-42D5-AC02-3F9C0D92484C}" type="datetime1">
              <a:rPr lang="fr-FR" smtClean="0"/>
              <a:t>21/06/2018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2F250A-5E09-4C02-A9E9-3743A31A3A12}" type="slidenum">
              <a:rPr lang="fr-FR" smtClean="0"/>
              <a:t>‹N°›</a:t>
            </a:fld>
            <a:endParaRPr lang="fr-FR"/>
          </a:p>
        </p:txBody>
      </p:sp>
    </p:spTree>
    <p:extLst>
      <p:ext uri="{BB962C8B-B14F-4D97-AF65-F5344CB8AC3E}">
        <p14:creationId xmlns:p14="http://schemas.microsoft.com/office/powerpoint/2010/main" val="35941836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D04CA74-D9C5-42D5-AC02-3F9C0D92484C}" type="datetime1">
              <a:rPr lang="fr-FR" smtClean="0"/>
              <a:t>21/06/2018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2F250A-5E09-4C02-A9E9-3743A31A3A12}"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19321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D04CA74-D9C5-42D5-AC02-3F9C0D92484C}" type="datetime1">
              <a:rPr lang="fr-FR" smtClean="0"/>
              <a:t>21/06/2018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2F250A-5E09-4C02-A9E9-3743A31A3A12}"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0220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DF8BD6-759B-48C8-94F4-C6D19CD29ED4}" type="datetime1">
              <a:rPr lang="fr-FR" smtClean="0"/>
              <a:t>21/06/2018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2F250A-5E09-4C02-A9E9-3743A31A3A12}"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032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853BAD-85C5-400B-80D5-A7F1D3EBDC2D}" type="datetime1">
              <a:rPr lang="fr-FR" smtClean="0"/>
              <a:t>21/06/2018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2F250A-5E09-4C02-A9E9-3743A31A3A12}"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72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113E79-D614-482F-AFD1-54C8BC235725}" type="datetime1">
              <a:rPr lang="fr-FR" smtClean="0"/>
              <a:t>21/06/2018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2F250A-5E09-4C02-A9E9-3743A31A3A12}" type="slidenum">
              <a:rPr lang="fr-FR" smtClean="0"/>
              <a:t>‹N°›</a:t>
            </a:fld>
            <a:endParaRPr lang="fr-FR"/>
          </a:p>
        </p:txBody>
      </p:sp>
    </p:spTree>
    <p:extLst>
      <p:ext uri="{BB962C8B-B14F-4D97-AF65-F5344CB8AC3E}">
        <p14:creationId xmlns:p14="http://schemas.microsoft.com/office/powerpoint/2010/main" val="151446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AAF45BF-A6A2-4202-A441-E315BB3A425A}" type="datetime1">
              <a:rPr lang="fr-FR" smtClean="0"/>
              <a:t>21/06/2018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2F250A-5E09-4C02-A9E9-3743A31A3A12}"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20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8481AA-93E5-4F35-A7EA-43E1E0BFF5D3}" type="datetime1">
              <a:rPr lang="fr-FR" smtClean="0"/>
              <a:t>21/06/2018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02F250A-5E09-4C02-A9E9-3743A31A3A12}" type="slidenum">
              <a:rPr lang="fr-FR" smtClean="0"/>
              <a:t>‹N°›</a:t>
            </a:fld>
            <a:endParaRPr lang="fr-FR"/>
          </a:p>
        </p:txBody>
      </p:sp>
    </p:spTree>
    <p:extLst>
      <p:ext uri="{BB962C8B-B14F-4D97-AF65-F5344CB8AC3E}">
        <p14:creationId xmlns:p14="http://schemas.microsoft.com/office/powerpoint/2010/main" val="34393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EE977FD-6AF4-4DB9-90AE-0474E9B75199}" type="datetime1">
              <a:rPr lang="fr-FR" smtClean="0"/>
              <a:t>21/06/2018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02F250A-5E09-4C02-A9E9-3743A31A3A12}"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41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8CF1F80-4DBA-4F2E-971D-3E058DDA2AE1}" type="datetime1">
              <a:rPr lang="fr-FR" smtClean="0"/>
              <a:t>21/06/2018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02F250A-5E09-4C02-A9E9-3743A31A3A12}"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2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8C9E-8A94-4C3B-BB6D-DBF434F29A92}" type="datetime1">
              <a:rPr lang="fr-FR" smtClean="0"/>
              <a:t>21/06/2018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02F250A-5E09-4C02-A9E9-3743A31A3A12}" type="slidenum">
              <a:rPr lang="fr-FR" smtClean="0"/>
              <a:t>‹N°›</a:t>
            </a:fld>
            <a:endParaRPr lang="fr-FR"/>
          </a:p>
        </p:txBody>
      </p:sp>
    </p:spTree>
    <p:extLst>
      <p:ext uri="{BB962C8B-B14F-4D97-AF65-F5344CB8AC3E}">
        <p14:creationId xmlns:p14="http://schemas.microsoft.com/office/powerpoint/2010/main" val="186112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B395BB7-A54F-4A01-9B63-31B3652EDDC7}" type="datetime1">
              <a:rPr lang="fr-FR" smtClean="0"/>
              <a:t>21/06/2018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02F250A-5E09-4C02-A9E9-3743A31A3A12}"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15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A52A6BF-4624-4071-AD19-30B835633D4F}" type="datetime1">
              <a:rPr lang="fr-FR" smtClean="0"/>
              <a:t>21/06/2018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02F250A-5E09-4C02-A9E9-3743A31A3A12}" type="slidenum">
              <a:rPr lang="fr-FR" smtClean="0"/>
              <a:t>‹N°›</a:t>
            </a:fld>
            <a:endParaRPr lang="fr-FR"/>
          </a:p>
        </p:txBody>
      </p:sp>
    </p:spTree>
    <p:extLst>
      <p:ext uri="{BB962C8B-B14F-4D97-AF65-F5344CB8AC3E}">
        <p14:creationId xmlns:p14="http://schemas.microsoft.com/office/powerpoint/2010/main" val="407223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04CA74-D9C5-42D5-AC02-3F9C0D92484C}" type="datetime1">
              <a:rPr lang="fr-FR" smtClean="0"/>
              <a:t>21/06/2018</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2F250A-5E09-4C02-A9E9-3743A31A3A12}" type="slidenum">
              <a:rPr lang="fr-FR" smtClean="0"/>
              <a:t>‹N°›</a:t>
            </a:fld>
            <a:endParaRPr lang="fr-FR"/>
          </a:p>
        </p:txBody>
      </p:sp>
    </p:spTree>
    <p:extLst>
      <p:ext uri="{BB962C8B-B14F-4D97-AF65-F5344CB8AC3E}">
        <p14:creationId xmlns:p14="http://schemas.microsoft.com/office/powerpoint/2010/main" val="39891164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CSP-_Projet_de_programme-recommandations_337324.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Exemples%20de%20situations%20d'&#233;num&#233;ration.do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carte%20de%20savoir%20institutionnalisation%20interm&#233;diaire2.jpg" TargetMode="External"/><Relationship Id="rId2" Type="http://schemas.openxmlformats.org/officeDocument/2006/relationships/hyperlink" Target="carte%20de%20savoir%20institutionnalisation%20interm&#233;diaire1.jpg" TargetMode="External"/><Relationship Id="rId1" Type="http://schemas.openxmlformats.org/officeDocument/2006/relationships/slideLayout" Target="../slideLayouts/slideLayout2.xml"/><Relationship Id="rId5" Type="http://schemas.openxmlformats.org/officeDocument/2006/relationships/hyperlink" Target="GS%20Mobiliser%20des%20symboles%20analogiques.docx" TargetMode="External"/><Relationship Id="rId4" Type="http://schemas.openxmlformats.org/officeDocument/2006/relationships/hyperlink" Target="MS%20Mobiliser%20des%20symboles%20analogiques.docx"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PRATIQUES%20MATHEMATIQUES%20EN%20CLASSE/P&#233;riode1%20Valorisation%20collective.docx" TargetMode="External"/><Relationship Id="rId3" Type="http://schemas.openxmlformats.org/officeDocument/2006/relationships/hyperlink" Target="Les_ogres.xmind" TargetMode="External"/><Relationship Id="rId7" Type="http://schemas.openxmlformats.org/officeDocument/2006/relationships/hyperlink" Target="../VIDEOS%20MATHS/VIDEOS%20CONSTRUCTION%20ORDINALE%20DU%20NOMBRE/Exprimer%20une%20position%20GS%20Situation4%20Analyse%20de%20la%20m&#233;moire%20&#233;crite%20Ela%20et%20Even.mp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PRATIQUES%20MATHEMATIQUES%20EN%20CLASSE/EXPRIMER%20UNE%20POSITION%20GS%20Etape4%20Elaborer%20une%20m&#233;moire%20&#233;crite.docx" TargetMode="External"/><Relationship Id="rId11" Type="http://schemas.openxmlformats.org/officeDocument/2006/relationships/hyperlink" Target="../VIDEOS%20MATHS/VIDEOS%20CONSTRUCTION%20ORDINALE%20DU%20NOMBRE/Exprimer%20une%20position%20GS%20Situation4%20Analyse%20des%20m&#233;moires%20&#233;crites%20Elsa%20Diego%20Melia.mp4" TargetMode="External"/><Relationship Id="rId5" Type="http://schemas.openxmlformats.org/officeDocument/2006/relationships/hyperlink" Target="Jeu_de_lordre.xmind" TargetMode="External"/><Relationship Id="rId10" Type="http://schemas.openxmlformats.org/officeDocument/2006/relationships/hyperlink" Target="../VIDEOS%20MATHS/vid&#233;os%20pr&#234;tes%20&#224;%20lemploi/la%20verbalisation%20permet%20de%20faire%20avancer%20la%20reflexion.MP4" TargetMode="External"/><Relationship Id="rId4" Type="http://schemas.openxmlformats.org/officeDocument/2006/relationships/hyperlink" Target="Les_graines.xmind" TargetMode="External"/><Relationship Id="rId9" Type="http://schemas.openxmlformats.org/officeDocument/2006/relationships/hyperlink" Target="../VIDEOS%20MATHS/vid&#233;os%20pr&#234;tes%20&#224;%20lemploi/retour%20sur%20le%20respect%20des%20diff&#233;rents%20r&#232;gles%20du%20jeu.MP4"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Jeu%20de%20l'ordre%20s&#233;quence.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PRATIQUES%20MATHEMATIQUES%20EN%20CLASSE/P&#233;riode%201%20D&#233;composer%20et%20recomposer.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PRATIQUES%20MATHEMATIQUES%20EN%20CLASSE/P&#233;riode%202%20Comparer%20des%20quantit&#233;s%20MS.docx" TargetMode="External"/><Relationship Id="rId2" Type="http://schemas.openxmlformats.org/officeDocument/2006/relationships/hyperlink" Target="PRATIQUES%20MATHEMATIQUES%20EN%20CLASSE/P&#233;riode%202%20Comparer%20des%20quantit&#233;s.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VIDEOS%20MATHS/VIDEOS%20CONSTRUCTION%20ORDINALE%20DU%20NOMBRE/Exprimer%20une%20position%20GS2%20Etape3%20Recherche.mp4" TargetMode="External"/><Relationship Id="rId2" Type="http://schemas.openxmlformats.org/officeDocument/2006/relationships/hyperlink" Target="../VIDEOS%20MATHS/VIDEOS%20CONSTRUCTION%20ORDINALE%20DU%20NOMBRE/Exprimer%20une%20position%20MS%20Etape3%20Recherche.mp4" TargetMode="External"/><Relationship Id="rId1" Type="http://schemas.openxmlformats.org/officeDocument/2006/relationships/slideLayout" Target="../slideLayouts/slideLayout2.xml"/><Relationship Id="rId4" Type="http://schemas.openxmlformats.org/officeDocument/2006/relationships/hyperlink" Target="../VIDEOS%20MATHS/VIDEOS%20CONSTRUCTION%20ORDINALE%20DU%20NOMBRE/Exprimer%20une%20position%20MS%20Etape3Mutualisation.mp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VIDEOS%20MATHS/VIDEOS%20CONSTRUCTION%20ORDINALE%20DU%20NOMBRE/Exprimer%20une%20position%20GS%20Etape4%20Reconstitution%20avec%20m&#233;moire%20&#233;crite.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VIDEOS%20MATHS/VIDEOS%20CONSTRUCTION%20ORDINALE%20DU%20NOMBRE/Exprimer%20une%20position%20GS%20Situation4%20Analyse%20de%20la%20m&#233;moire%20&#233;crite%20Simon%20et%20conclusion.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VIDEOS%20MATHS/VIDEOS%20CONSTRUCTION%20ORDINALE%20DU%20NOMBRE/Exprimer%20une%20position%20GS%20Situation5%20Validation%20suite.mp4" TargetMode="External"/><Relationship Id="rId2" Type="http://schemas.openxmlformats.org/officeDocument/2006/relationships/hyperlink" Target="../VIDEOS%20MATHS/VIDEOS%20CONSTRUCTION%20ORDINALE%20DU%20NOMBRE/Exprimer%20une%20position%20GS%20Situation5%20D&#233;roulement.mp4" TargetMode="External"/><Relationship Id="rId1" Type="http://schemas.openxmlformats.org/officeDocument/2006/relationships/slideLayout" Target="../slideLayouts/slideLayout2.xml"/><Relationship Id="rId4" Type="http://schemas.openxmlformats.org/officeDocument/2006/relationships/hyperlink" Target="../VIDEOS%20MATHS/VIDEOS%20CONSTRUCTION%20ORDINALE%20DU%20NOMBRE/Exprimer%20une%20position%20GS%20Situation5%20bilan.mp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PROPOSITION%20DE%20LECTURE%20DES%20NOUVEAUX%20PROGRAMMES.doc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Utilisateur\Desktop\animation%20maths%20maternelle\RAPPEL%20DES%20TYPES%20DE%20JEUX.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file:///C:\Users\Utilisateur\Desktop\animation%20maths%20maternelle\GRILLE%20D'OBSERVATION%20Apprendre%20et%20jouer.d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7026812"/>
          </a:xfrm>
          <a:prstGeom prst="rect">
            <a:avLst/>
          </a:prstGeom>
          <a:solidFill>
            <a:srgbClr val="FFFF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688165" y="2570147"/>
            <a:ext cx="6815669" cy="1515533"/>
          </a:xfrm>
        </p:spPr>
        <p:txBody>
          <a:bodyPr>
            <a:normAutofit fontScale="90000"/>
          </a:bodyPr>
          <a:lstStyle/>
          <a:p>
            <a:r>
              <a:rPr lang="fr-FR" dirty="0">
                <a:latin typeface="Britannic Bold" panose="020B0903060703020204" pitchFamily="34" charset="0"/>
              </a:rPr>
              <a:t>LE NOMBRE A L’ECOLE MATERNELLE</a:t>
            </a:r>
            <a:br>
              <a:rPr lang="fr-FR" dirty="0"/>
            </a:br>
            <a:endParaRPr lang="fr-FR" dirty="0"/>
          </a:p>
        </p:txBody>
      </p:sp>
      <p:sp>
        <p:nvSpPr>
          <p:cNvPr id="3" name="Sous-titre 2"/>
          <p:cNvSpPr>
            <a:spLocks noGrp="1"/>
          </p:cNvSpPr>
          <p:nvPr>
            <p:ph type="subTitle" idx="1"/>
          </p:nvPr>
        </p:nvSpPr>
        <p:spPr/>
        <p:txBody>
          <a:bodyPr>
            <a:normAutofit fontScale="70000" lnSpcReduction="20000"/>
          </a:bodyPr>
          <a:lstStyle/>
          <a:p>
            <a:r>
              <a:rPr lang="fr-FR" sz="5400" dirty="0"/>
              <a:t>Démarche didactique </a:t>
            </a:r>
          </a:p>
          <a:p>
            <a:r>
              <a:rPr lang="fr-FR" sz="5400" dirty="0"/>
              <a:t>et cas pratiques</a:t>
            </a: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1</a:t>
            </a:fld>
            <a:endParaRPr lang="fr-FR"/>
          </a:p>
        </p:txBody>
      </p:sp>
    </p:spTree>
    <p:extLst>
      <p:ext uri="{BB962C8B-B14F-4D97-AF65-F5344CB8AC3E}">
        <p14:creationId xmlns:p14="http://schemas.microsoft.com/office/powerpoint/2010/main" val="104929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9212" y="1986987"/>
            <a:ext cx="9593578" cy="3783618"/>
          </a:xfrm>
        </p:spPr>
        <p:txBody>
          <a:bodyPr>
            <a:normAutofit/>
          </a:bodyPr>
          <a:lstStyle/>
          <a:p>
            <a:pPr marL="0" indent="0">
              <a:buNone/>
            </a:pPr>
            <a:endParaRPr lang="fr-FR" dirty="0">
              <a:latin typeface="Segoe UI" panose="020B0502040204020203" pitchFamily="34" charset="0"/>
              <a:cs typeface="Segoe UI" panose="020B0502040204020203" pitchFamily="34" charset="0"/>
            </a:endParaRPr>
          </a:p>
          <a:p>
            <a:pPr marL="0" indent="0" algn="ctr">
              <a:buNone/>
            </a:pPr>
            <a:r>
              <a:rPr lang="fr-FR" b="1" dirty="0">
                <a:solidFill>
                  <a:srgbClr val="FF0000"/>
                </a:solidFill>
                <a:latin typeface="Segoe UI" panose="020B0502040204020203" pitchFamily="34" charset="0"/>
                <a:cs typeface="Segoe UI" panose="020B0502040204020203" pitchFamily="34" charset="0"/>
                <a:sym typeface="Wingdings" panose="05000000000000000000" pitchFamily="2" charset="2"/>
              </a:rPr>
              <a:t></a:t>
            </a:r>
            <a:r>
              <a:rPr lang="fr-FR" dirty="0">
                <a:solidFill>
                  <a:srgbClr val="FF0000"/>
                </a:solidFill>
                <a:latin typeface="Segoe UI" panose="020B0502040204020203" pitchFamily="34" charset="0"/>
                <a:cs typeface="Segoe UI" panose="020B0502040204020203" pitchFamily="34" charset="0"/>
                <a:sym typeface="Wingdings" panose="05000000000000000000" pitchFamily="2" charset="2"/>
              </a:rPr>
              <a:t> L</a:t>
            </a:r>
            <a:r>
              <a:rPr lang="fr-FR" dirty="0">
                <a:solidFill>
                  <a:srgbClr val="FF0000"/>
                </a:solidFill>
                <a:latin typeface="Segoe UI" panose="020B0502040204020203" pitchFamily="34" charset="0"/>
                <a:cs typeface="Segoe UI" panose="020B0502040204020203" pitchFamily="34" charset="0"/>
              </a:rPr>
              <a:t>es aspects du nombre sont solidaires : leur enseignement se fait de façon parallèle et solidaire</a:t>
            </a:r>
            <a:endParaRPr lang="fr-FR" dirty="0">
              <a:latin typeface="Segoe UI" panose="020B0502040204020203" pitchFamily="34" charset="0"/>
              <a:cs typeface="Segoe UI" panose="020B0502040204020203" pitchFamily="34" charset="0"/>
            </a:endParaRPr>
          </a:p>
          <a:p>
            <a:pPr marL="0" indent="0">
              <a:buNone/>
            </a:pPr>
            <a:r>
              <a:rPr lang="fr-FR" dirty="0">
                <a:latin typeface="Segoe UI" panose="020B0502040204020203" pitchFamily="34" charset="0"/>
                <a:cs typeface="Segoe UI" panose="020B0502040204020203" pitchFamily="34" charset="0"/>
              </a:rPr>
              <a:t>Il n’y a pas de hiérarchie dans les programmes.</a:t>
            </a:r>
          </a:p>
          <a:p>
            <a:pPr marL="0" indent="0">
              <a:buNone/>
            </a:pPr>
            <a:endParaRPr lang="fr-FR" sz="200" dirty="0">
              <a:latin typeface="Segoe UI" panose="020B0502040204020203" pitchFamily="34" charset="0"/>
              <a:cs typeface="Segoe UI" panose="020B0502040204020203" pitchFamily="34" charset="0"/>
            </a:endParaRPr>
          </a:p>
          <a:p>
            <a:pPr marL="0" indent="0">
              <a:buNone/>
            </a:pPr>
            <a:r>
              <a:rPr lang="fr-FR" dirty="0">
                <a:latin typeface="Segoe UI" panose="020B0502040204020203" pitchFamily="34" charset="0"/>
                <a:cs typeface="Segoe UI" panose="020B0502040204020203" pitchFamily="34" charset="0"/>
              </a:rPr>
              <a:t>« On ne peut pas penser que toute la progression en mathématique puisse être faite par la progression des nombres. » </a:t>
            </a:r>
            <a:r>
              <a:rPr lang="fr-FR" sz="2000" dirty="0">
                <a:latin typeface="Segoe UI" panose="020B0502040204020203" pitchFamily="34" charset="0"/>
                <a:cs typeface="Segoe UI" panose="020B0502040204020203" pitchFamily="34" charset="0"/>
              </a:rPr>
              <a:t>(d’abord 1, puis 2…)</a:t>
            </a:r>
          </a:p>
          <a:p>
            <a:pPr marL="0" indent="0">
              <a:buNone/>
            </a:pPr>
            <a:r>
              <a:rPr lang="fr-FR" dirty="0">
                <a:latin typeface="Segoe UI" panose="020B0502040204020203" pitchFamily="34" charset="0"/>
                <a:cs typeface="Segoe UI" panose="020B0502040204020203" pitchFamily="34" charset="0"/>
                <a:hlinkClick r:id="rId3" action="ppaction://hlinkfile"/>
              </a:rPr>
              <a:t>CSP-Projet de programme et recommandations</a:t>
            </a:r>
            <a:r>
              <a:rPr lang="fr-FR" dirty="0">
                <a:latin typeface="Segoe UI" panose="020B0502040204020203" pitchFamily="34" charset="0"/>
                <a:cs typeface="Segoe UI" panose="020B0502040204020203" pitchFamily="34" charset="0"/>
              </a:rPr>
              <a:t> (p.53-54)</a:t>
            </a: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10</a:t>
            </a:fld>
            <a:endParaRPr lang="fr-FR"/>
          </a:p>
        </p:txBody>
      </p:sp>
      <p:sp>
        <p:nvSpPr>
          <p:cNvPr id="8" name="Titre 1"/>
          <p:cNvSpPr>
            <a:spLocks noGrp="1"/>
          </p:cNvSpPr>
          <p:nvPr>
            <p:ph type="title"/>
          </p:nvPr>
        </p:nvSpPr>
        <p:spPr>
          <a:xfrm>
            <a:off x="1299212" y="699002"/>
            <a:ext cx="9593578" cy="1133241"/>
          </a:xfrm>
        </p:spPr>
        <p:txBody>
          <a:bodyPr>
            <a:normAutofit/>
          </a:bodyPr>
          <a:lstStyle/>
          <a:p>
            <a:r>
              <a:rPr lang="fr-FR" sz="2800" dirty="0">
                <a:latin typeface="Georgia" panose="02040502050405020303" pitchFamily="18" charset="0"/>
              </a:rPr>
              <a:t>Quelques éléments importants issus de la conférence de Mme </a:t>
            </a:r>
            <a:r>
              <a:rPr lang="fr-FR" sz="2800" dirty="0" err="1">
                <a:latin typeface="Georgia" panose="02040502050405020303" pitchFamily="18" charset="0"/>
              </a:rPr>
              <a:t>Margolinas</a:t>
            </a:r>
            <a:r>
              <a:rPr lang="fr-FR" sz="2800" dirty="0">
                <a:latin typeface="Georgia" panose="02040502050405020303" pitchFamily="18" charset="0"/>
              </a:rPr>
              <a:t>, chercheuse en didactique des maths</a:t>
            </a:r>
          </a:p>
        </p:txBody>
      </p:sp>
    </p:spTree>
    <p:extLst>
      <p:ext uri="{BB962C8B-B14F-4D97-AF65-F5344CB8AC3E}">
        <p14:creationId xmlns:p14="http://schemas.microsoft.com/office/powerpoint/2010/main" val="315955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900" dirty="0">
                <a:latin typeface="Georgia" panose="02040502050405020303" pitchFamily="18" charset="0"/>
              </a:rPr>
              <a:t>Quelques éléments importants issus de la conférence de Mme </a:t>
            </a:r>
            <a:r>
              <a:rPr lang="fr-FR" sz="2900" dirty="0" err="1">
                <a:latin typeface="Georgia" panose="02040502050405020303" pitchFamily="18" charset="0"/>
              </a:rPr>
              <a:t>Margolinas</a:t>
            </a:r>
            <a:r>
              <a:rPr lang="fr-FR" sz="2900" dirty="0">
                <a:latin typeface="Georgia" panose="02040502050405020303" pitchFamily="18" charset="0"/>
              </a:rPr>
              <a:t>, chercheuse en didactique des maths</a:t>
            </a:r>
            <a:endParaRPr lang="fr-FR" sz="2900" dirty="0"/>
          </a:p>
        </p:txBody>
      </p:sp>
      <p:sp>
        <p:nvSpPr>
          <p:cNvPr id="3" name="Espace réservé du contenu 2"/>
          <p:cNvSpPr>
            <a:spLocks noGrp="1"/>
          </p:cNvSpPr>
          <p:nvPr>
            <p:ph idx="1"/>
          </p:nvPr>
        </p:nvSpPr>
        <p:spPr/>
        <p:txBody>
          <a:bodyPr/>
          <a:lstStyle/>
          <a:p>
            <a:pPr marL="0" indent="0">
              <a:buNone/>
            </a:pPr>
            <a:r>
              <a:rPr lang="fr-FR" sz="2800" dirty="0"/>
              <a:t>« A l’école maternelle, les mathématiques sont LE domaine dans lequel la </a:t>
            </a:r>
            <a:r>
              <a:rPr lang="fr-FR" sz="2800" dirty="0">
                <a:solidFill>
                  <a:srgbClr val="FF0000"/>
                </a:solidFill>
              </a:rPr>
              <a:t>confrontation au réel </a:t>
            </a:r>
            <a:r>
              <a:rPr lang="fr-FR" sz="2800" dirty="0"/>
              <a:t>joue un rôle crucial dans les apprentissages. »</a:t>
            </a:r>
          </a:p>
          <a:p>
            <a:pPr marL="0" indent="0">
              <a:buNone/>
            </a:pPr>
            <a:endParaRPr lang="fr-FR" sz="1800" dirty="0"/>
          </a:p>
          <a:p>
            <a:pPr marL="0" indent="0">
              <a:buNone/>
            </a:pPr>
            <a:r>
              <a:rPr lang="fr-FR" sz="2800" dirty="0"/>
              <a:t>« 4 ce n’est pas presque 5. » </a:t>
            </a:r>
          </a:p>
          <a:p>
            <a:pPr marL="0" indent="0">
              <a:buNone/>
            </a:pPr>
            <a:endParaRPr lang="fr-FR" sz="1800"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11</a:t>
            </a:fld>
            <a:endParaRPr lang="fr-FR"/>
          </a:p>
        </p:txBody>
      </p:sp>
    </p:spTree>
    <p:extLst>
      <p:ext uri="{BB962C8B-B14F-4D97-AF65-F5344CB8AC3E}">
        <p14:creationId xmlns:p14="http://schemas.microsoft.com/office/powerpoint/2010/main" val="290649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900" dirty="0">
                <a:latin typeface="Georgia" panose="02040502050405020303" pitchFamily="18" charset="0"/>
              </a:rPr>
              <a:t>Quelques éléments importants issus de la conférence de Mme </a:t>
            </a:r>
            <a:r>
              <a:rPr lang="fr-FR" sz="2900" dirty="0" err="1">
                <a:latin typeface="Georgia" panose="02040502050405020303" pitchFamily="18" charset="0"/>
              </a:rPr>
              <a:t>Margolinas</a:t>
            </a:r>
            <a:r>
              <a:rPr lang="fr-FR" sz="2900" dirty="0">
                <a:latin typeface="Georgia" panose="02040502050405020303" pitchFamily="18" charset="0"/>
              </a:rPr>
              <a:t>, chercheuse en didactique des maths</a:t>
            </a:r>
            <a:endParaRPr lang="fr-FR" sz="2900" dirty="0"/>
          </a:p>
        </p:txBody>
      </p:sp>
      <p:sp>
        <p:nvSpPr>
          <p:cNvPr id="3" name="Espace réservé du contenu 2"/>
          <p:cNvSpPr>
            <a:spLocks noGrp="1"/>
          </p:cNvSpPr>
          <p:nvPr>
            <p:ph idx="1"/>
          </p:nvPr>
        </p:nvSpPr>
        <p:spPr/>
        <p:txBody>
          <a:bodyPr>
            <a:normAutofit/>
          </a:bodyPr>
          <a:lstStyle/>
          <a:p>
            <a:pPr marL="0" indent="0">
              <a:buNone/>
            </a:pPr>
            <a:r>
              <a:rPr lang="fr-FR" sz="2800" dirty="0"/>
              <a:t>Utilisation d’un lexique simple et </a:t>
            </a:r>
            <a:r>
              <a:rPr lang="fr-FR" sz="2800" dirty="0">
                <a:solidFill>
                  <a:srgbClr val="FF0000"/>
                </a:solidFill>
              </a:rPr>
              <a:t>valable pour toutes les grandeurs</a:t>
            </a:r>
            <a:r>
              <a:rPr lang="fr-FR" sz="2800" dirty="0"/>
              <a:t>.</a:t>
            </a:r>
          </a:p>
          <a:p>
            <a:pPr marL="0" indent="0">
              <a:buNone/>
            </a:pPr>
            <a:endParaRPr lang="fr-FR" sz="2000" dirty="0"/>
          </a:p>
          <a:p>
            <a:pPr marL="0" indent="0">
              <a:buNone/>
            </a:pPr>
            <a:r>
              <a:rPr lang="fr-FR" sz="2800" dirty="0">
                <a:solidFill>
                  <a:srgbClr val="FF0000"/>
                </a:solidFill>
              </a:rPr>
              <a:t>« Même … que » </a:t>
            </a:r>
            <a:r>
              <a:rPr lang="fr-FR" sz="2800" dirty="0"/>
              <a:t>est valable pour les quantités, les longueurs, les positions, les formes, etc...</a:t>
            </a:r>
          </a:p>
          <a:p>
            <a:pPr marL="0" indent="0">
              <a:buNone/>
            </a:pPr>
            <a:endParaRPr lang="fr-FR" sz="2000" dirty="0"/>
          </a:p>
          <a:p>
            <a:pPr marL="0" indent="0">
              <a:buNone/>
            </a:pPr>
            <a:r>
              <a:rPr lang="fr-FR" sz="2800" dirty="0"/>
              <a:t>Eviter « autant que », qui n’est valable que pour les quantités.</a:t>
            </a: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12</a:t>
            </a:fld>
            <a:endParaRPr lang="fr-FR"/>
          </a:p>
        </p:txBody>
      </p:sp>
    </p:spTree>
    <p:extLst>
      <p:ext uri="{BB962C8B-B14F-4D97-AF65-F5344CB8AC3E}">
        <p14:creationId xmlns:p14="http://schemas.microsoft.com/office/powerpoint/2010/main" val="268703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524"/>
            <a:ext cx="9601196" cy="837352"/>
          </a:xfrm>
        </p:spPr>
        <p:txBody>
          <a:bodyPr>
            <a:normAutofit/>
          </a:bodyPr>
          <a:lstStyle/>
          <a:p>
            <a:r>
              <a:rPr lang="fr-FR" sz="4000" dirty="0">
                <a:latin typeface="Georgia" panose="02040502050405020303" pitchFamily="18" charset="0"/>
              </a:rPr>
              <a:t>DENOMBRER : l’énumération</a:t>
            </a:r>
          </a:p>
        </p:txBody>
      </p:sp>
      <p:sp>
        <p:nvSpPr>
          <p:cNvPr id="3" name="Espace réservé du contenu 2"/>
          <p:cNvSpPr>
            <a:spLocks noGrp="1"/>
          </p:cNvSpPr>
          <p:nvPr>
            <p:ph idx="1"/>
          </p:nvPr>
        </p:nvSpPr>
        <p:spPr>
          <a:xfrm>
            <a:off x="902043" y="1692876"/>
            <a:ext cx="10441459" cy="4182992"/>
          </a:xfrm>
        </p:spPr>
        <p:txBody>
          <a:bodyPr>
            <a:normAutofit fontScale="92500" lnSpcReduction="20000"/>
          </a:bodyPr>
          <a:lstStyle/>
          <a:p>
            <a:pPr marL="0" indent="0">
              <a:buNone/>
            </a:pPr>
            <a:r>
              <a:rPr lang="fr-FR" b="1" dirty="0">
                <a:solidFill>
                  <a:srgbClr val="FF0000"/>
                </a:solidFill>
              </a:rPr>
              <a:t>« Enumérer une collection consiste à traiter chaque élément d’une collection </a:t>
            </a:r>
            <a:r>
              <a:rPr lang="fr-FR" b="1" u="sng" dirty="0">
                <a:solidFill>
                  <a:srgbClr val="FF0000"/>
                </a:solidFill>
              </a:rPr>
              <a:t>une fois et une seule. »</a:t>
            </a:r>
            <a:endParaRPr lang="fr-FR" sz="1000" dirty="0">
              <a:solidFill>
                <a:srgbClr val="FF0000"/>
              </a:solidFill>
              <a:latin typeface="Times New Roman" panose="02020603050405020304" pitchFamily="18" charset="0"/>
            </a:endParaRPr>
          </a:p>
          <a:p>
            <a:pPr marL="0" indent="0">
              <a:buNone/>
            </a:pPr>
            <a:r>
              <a:rPr lang="fr-FR" sz="2600" dirty="0">
                <a:latin typeface="Garamond" panose="02020404030301010803" pitchFamily="18" charset="0"/>
              </a:rPr>
              <a:t>Plus précisément encore, l’énumération est « l’action de structuration d’une collection qui permet de la parcourir d’une façon ordonnée et contrôlée. »</a:t>
            </a:r>
          </a:p>
          <a:p>
            <a:pPr>
              <a:buFont typeface="Wingdings" panose="05000000000000000000" pitchFamily="2" charset="2"/>
              <a:buChar char="Ø"/>
            </a:pPr>
            <a:r>
              <a:rPr lang="fr-FR" sz="2600" dirty="0">
                <a:latin typeface="Garamond" panose="02020404030301010803" pitchFamily="18" charset="0"/>
              </a:rPr>
              <a:t> </a:t>
            </a:r>
            <a:r>
              <a:rPr lang="fr-FR" sz="2600" b="1" dirty="0">
                <a:solidFill>
                  <a:srgbClr val="FF0000"/>
                </a:solidFill>
                <a:latin typeface="Garamond" panose="02020404030301010803" pitchFamily="18" charset="0"/>
              </a:rPr>
              <a:t>Ordonner</a:t>
            </a:r>
            <a:r>
              <a:rPr lang="fr-FR" sz="2600" b="1" dirty="0">
                <a:latin typeface="Garamond" panose="02020404030301010803" pitchFamily="18" charset="0"/>
              </a:rPr>
              <a:t> </a:t>
            </a:r>
            <a:r>
              <a:rPr lang="fr-FR" sz="2600" dirty="0">
                <a:latin typeface="Garamond" panose="02020404030301010803" pitchFamily="18" charset="0"/>
              </a:rPr>
              <a:t>: choisir un premier élément et son successeur.</a:t>
            </a:r>
          </a:p>
          <a:p>
            <a:pPr>
              <a:buFont typeface="Wingdings" panose="05000000000000000000" pitchFamily="2" charset="2"/>
              <a:buChar char="Ø"/>
            </a:pPr>
            <a:r>
              <a:rPr lang="fr-FR" sz="2600" b="1" dirty="0">
                <a:solidFill>
                  <a:srgbClr val="FF0000"/>
                </a:solidFill>
                <a:latin typeface="Garamond" panose="02020404030301010803" pitchFamily="18" charset="0"/>
              </a:rPr>
              <a:t>Contrôler</a:t>
            </a:r>
            <a:r>
              <a:rPr lang="fr-FR" sz="2600" dirty="0">
                <a:latin typeface="Garamond" panose="02020404030301010803" pitchFamily="18" charset="0"/>
              </a:rPr>
              <a:t>: conserver la mémoire des choix précédents, savoir que l’on a parcouru toute la collection.</a:t>
            </a:r>
          </a:p>
          <a:p>
            <a:pPr marL="0" indent="0">
              <a:buNone/>
            </a:pPr>
            <a:endParaRPr lang="fr-FR" sz="900" dirty="0">
              <a:latin typeface="Times New Roman" panose="02020603050405020304" pitchFamily="18" charset="0"/>
            </a:endParaRPr>
          </a:p>
          <a:p>
            <a:pPr marL="0" indent="0" algn="ctr">
              <a:buNone/>
            </a:pPr>
            <a:r>
              <a:rPr lang="fr-FR" sz="2900" b="1" dirty="0"/>
              <a:t>ENUMERER = S’ORGANISER en ORDONNANT et en CONTROLANT</a:t>
            </a:r>
          </a:p>
          <a:p>
            <a:pPr marL="0" indent="0">
              <a:buNone/>
            </a:pPr>
            <a:endParaRPr lang="fr-FR" sz="600" dirty="0">
              <a:latin typeface="Times New Roman" panose="02020603050405020304" pitchFamily="18" charset="0"/>
            </a:endParaRPr>
          </a:p>
          <a:p>
            <a:pPr marL="0" indent="0">
              <a:buNone/>
            </a:pPr>
            <a:r>
              <a:rPr lang="fr-FR" sz="2600" dirty="0">
                <a:latin typeface="Times New Roman" panose="02020603050405020304" pitchFamily="18" charset="0"/>
                <a:hlinkClick r:id="rId2" action="ppaction://hlinkfile"/>
              </a:rPr>
              <a:t>Exemples de situations d’énumération</a:t>
            </a:r>
            <a:endParaRPr lang="fr-FR" sz="2600" dirty="0">
              <a:latin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13</a:t>
            </a:fld>
            <a:endParaRPr lang="fr-FR"/>
          </a:p>
        </p:txBody>
      </p:sp>
    </p:spTree>
    <p:extLst>
      <p:ext uri="{BB962C8B-B14F-4D97-AF65-F5344CB8AC3E}">
        <p14:creationId xmlns:p14="http://schemas.microsoft.com/office/powerpoint/2010/main" val="4159796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L’APPROCHE DIDACTIQUE DE MMES MARGOLINAS ET WOZNIAK</a:t>
            </a:r>
          </a:p>
        </p:txBody>
      </p:sp>
      <p:sp>
        <p:nvSpPr>
          <p:cNvPr id="3" name="Espace réservé du contenu 2"/>
          <p:cNvSpPr>
            <a:spLocks noGrp="1"/>
          </p:cNvSpPr>
          <p:nvPr>
            <p:ph idx="1"/>
          </p:nvPr>
        </p:nvSpPr>
        <p:spPr>
          <a:xfrm>
            <a:off x="1295401" y="2556931"/>
            <a:ext cx="9601196" cy="1508441"/>
          </a:xfrm>
        </p:spPr>
        <p:txBody>
          <a:bodyPr>
            <a:normAutofit lnSpcReduction="10000"/>
          </a:bodyPr>
          <a:lstStyle/>
          <a:p>
            <a:pPr marL="0" indent="0">
              <a:buNone/>
            </a:pPr>
            <a:r>
              <a:rPr lang="fr-FR" sz="2600" dirty="0"/>
              <a:t>Un </a:t>
            </a:r>
            <a:r>
              <a:rPr lang="fr-FR" sz="2600" dirty="0">
                <a:solidFill>
                  <a:srgbClr val="FF0000"/>
                </a:solidFill>
              </a:rPr>
              <a:t>milieu </a:t>
            </a:r>
            <a:r>
              <a:rPr lang="fr-FR" sz="2600" dirty="0">
                <a:solidFill>
                  <a:schemeClr val="tx1"/>
                </a:solidFill>
              </a:rPr>
              <a:t>= un matériel + les mots et expressions pour en parler + actions permises</a:t>
            </a:r>
            <a:endParaRPr lang="fr-FR" sz="2600" dirty="0">
              <a:solidFill>
                <a:srgbClr val="FF0000"/>
              </a:solidFill>
            </a:endParaRPr>
          </a:p>
          <a:p>
            <a:pPr marL="0" indent="0">
              <a:buNone/>
            </a:pPr>
            <a:r>
              <a:rPr lang="fr-FR" sz="2600" dirty="0"/>
              <a:t>Des </a:t>
            </a:r>
            <a:r>
              <a:rPr lang="fr-FR" sz="2600" dirty="0">
                <a:solidFill>
                  <a:srgbClr val="FF0000"/>
                </a:solidFill>
              </a:rPr>
              <a:t>situations d’actions </a:t>
            </a:r>
            <a:r>
              <a:rPr lang="fr-FR" sz="2600" dirty="0">
                <a:solidFill>
                  <a:schemeClr val="tx1"/>
                </a:solidFill>
              </a:rPr>
              <a:t>= enjeux par des variables</a:t>
            </a:r>
            <a:endParaRPr lang="fr-FR" sz="2600" dirty="0">
              <a:solidFill>
                <a:srgbClr val="FF0000"/>
              </a:solidFill>
            </a:endParaRPr>
          </a:p>
          <a:p>
            <a:pPr marL="0" indent="0">
              <a:buNone/>
            </a:pPr>
            <a:endParaRPr lang="fr-FR" dirty="0">
              <a:latin typeface="Segoe UI" panose="020B0502040204020203" pitchFamily="34" charset="0"/>
              <a:cs typeface="Segoe UI" panose="020B0502040204020203" pitchFamily="34" charset="0"/>
            </a:endParaRPr>
          </a:p>
          <a:p>
            <a:pPr marL="0" indent="0">
              <a:buNone/>
            </a:pPr>
            <a:endParaRPr lang="fr-FR" dirty="0">
              <a:solidFill>
                <a:srgbClr val="FF0000"/>
              </a:solidFill>
            </a:endParaRP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14</a:t>
            </a:fld>
            <a:endParaRPr lang="fr-FR"/>
          </a:p>
        </p:txBody>
      </p:sp>
      <p:sp>
        <p:nvSpPr>
          <p:cNvPr id="5" name="ZoneTexte 4"/>
          <p:cNvSpPr txBox="1"/>
          <p:nvPr/>
        </p:nvSpPr>
        <p:spPr>
          <a:xfrm>
            <a:off x="1295401" y="4184590"/>
            <a:ext cx="9689755" cy="1569660"/>
          </a:xfrm>
          <a:prstGeom prst="rect">
            <a:avLst/>
          </a:prstGeom>
          <a:noFill/>
        </p:spPr>
        <p:txBody>
          <a:bodyPr wrap="square" rtlCol="0">
            <a:spAutoFit/>
          </a:bodyPr>
          <a:lstStyle/>
          <a:p>
            <a:r>
              <a:rPr lang="fr-FR" sz="2400" dirty="0">
                <a:latin typeface="Garamond" panose="02020404030301010803" pitchFamily="18" charset="0"/>
                <a:cs typeface="Segoe UI" panose="020B0502040204020203" pitchFamily="34" charset="0"/>
              </a:rPr>
              <a:t>« </a:t>
            </a:r>
            <a:r>
              <a:rPr lang="fr-FR" sz="2400" dirty="0">
                <a:solidFill>
                  <a:srgbClr val="FF0000"/>
                </a:solidFill>
                <a:latin typeface="Garamond" panose="02020404030301010803" pitchFamily="18" charset="0"/>
                <a:cs typeface="Segoe UI" panose="020B0502040204020203" pitchFamily="34" charset="0"/>
              </a:rPr>
              <a:t>Ce n’est pas la manipulation d’un matériel qui constitue l’activité mathématique </a:t>
            </a:r>
            <a:r>
              <a:rPr lang="fr-FR" sz="2400" dirty="0">
                <a:latin typeface="Garamond" panose="02020404030301010803" pitchFamily="18" charset="0"/>
                <a:cs typeface="Segoe UI" panose="020B0502040204020203" pitchFamily="34" charset="0"/>
              </a:rPr>
              <a:t>mais son utilisation pour résoudre un problème ou les questions qu’elle suggère ».</a:t>
            </a:r>
          </a:p>
          <a:p>
            <a:endParaRPr lang="fr-FR" sz="2400" dirty="0">
              <a:latin typeface="Garamond" panose="02020404030301010803" pitchFamily="18" charset="0"/>
            </a:endParaRPr>
          </a:p>
        </p:txBody>
      </p:sp>
    </p:spTree>
    <p:extLst>
      <p:ext uri="{BB962C8B-B14F-4D97-AF65-F5344CB8AC3E}">
        <p14:creationId xmlns:p14="http://schemas.microsoft.com/office/powerpoint/2010/main" val="80025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L’APPROCHE DIDACTIQUE DE MMES MARGOLINAS ET WOZNIAK</a:t>
            </a:r>
          </a:p>
        </p:txBody>
      </p:sp>
      <p:sp>
        <p:nvSpPr>
          <p:cNvPr id="3" name="Espace réservé du contenu 2"/>
          <p:cNvSpPr>
            <a:spLocks noGrp="1"/>
          </p:cNvSpPr>
          <p:nvPr>
            <p:ph idx="1"/>
          </p:nvPr>
        </p:nvSpPr>
        <p:spPr>
          <a:xfrm>
            <a:off x="1295401" y="2657675"/>
            <a:ext cx="9601196" cy="560737"/>
          </a:xfrm>
        </p:spPr>
        <p:txBody>
          <a:bodyPr/>
          <a:lstStyle/>
          <a:p>
            <a:pPr marL="0" indent="0">
              <a:buNone/>
            </a:pPr>
            <a:r>
              <a:rPr lang="fr-FR" dirty="0">
                <a:solidFill>
                  <a:schemeClr val="tx1"/>
                </a:solidFill>
              </a:rPr>
              <a:t>Variable 1 : milieu + une </a:t>
            </a:r>
            <a:r>
              <a:rPr lang="fr-FR" dirty="0">
                <a:solidFill>
                  <a:srgbClr val="FF0000"/>
                </a:solidFill>
              </a:rPr>
              <a:t>contrainte dans la consigne</a:t>
            </a: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15</a:t>
            </a:fld>
            <a:endParaRPr lang="fr-FR"/>
          </a:p>
        </p:txBody>
      </p:sp>
      <p:sp>
        <p:nvSpPr>
          <p:cNvPr id="5" name="ZoneTexte 4"/>
          <p:cNvSpPr txBox="1"/>
          <p:nvPr/>
        </p:nvSpPr>
        <p:spPr>
          <a:xfrm>
            <a:off x="1295401" y="3390780"/>
            <a:ext cx="9601196" cy="461665"/>
          </a:xfrm>
          <a:prstGeom prst="rect">
            <a:avLst/>
          </a:prstGeom>
          <a:noFill/>
        </p:spPr>
        <p:txBody>
          <a:bodyPr wrap="square" rtlCol="0">
            <a:spAutoFit/>
          </a:bodyPr>
          <a:lstStyle/>
          <a:p>
            <a:r>
              <a:rPr lang="fr-FR" sz="2400" dirty="0"/>
              <a:t>Variable 2 : milieu + un </a:t>
            </a:r>
            <a:r>
              <a:rPr lang="fr-FR" sz="2400" dirty="0">
                <a:solidFill>
                  <a:srgbClr val="FF0000"/>
                </a:solidFill>
              </a:rPr>
              <a:t>éloignement dans l’espace</a:t>
            </a:r>
          </a:p>
        </p:txBody>
      </p:sp>
      <p:sp>
        <p:nvSpPr>
          <p:cNvPr id="6" name="ZoneTexte 5"/>
          <p:cNvSpPr txBox="1"/>
          <p:nvPr/>
        </p:nvSpPr>
        <p:spPr>
          <a:xfrm>
            <a:off x="1307754" y="4125555"/>
            <a:ext cx="9588843" cy="461665"/>
          </a:xfrm>
          <a:prstGeom prst="rect">
            <a:avLst/>
          </a:prstGeom>
          <a:noFill/>
        </p:spPr>
        <p:txBody>
          <a:bodyPr wrap="square" rtlCol="0">
            <a:spAutoFit/>
          </a:bodyPr>
          <a:lstStyle/>
          <a:p>
            <a:r>
              <a:rPr lang="fr-FR" sz="2400" dirty="0"/>
              <a:t>Variable 3 : milieu + un </a:t>
            </a:r>
            <a:r>
              <a:rPr lang="fr-FR" sz="2400" dirty="0">
                <a:solidFill>
                  <a:srgbClr val="FF0000"/>
                </a:solidFill>
              </a:rPr>
              <a:t>éloignement dans le temps</a:t>
            </a:r>
          </a:p>
        </p:txBody>
      </p:sp>
      <p:sp>
        <p:nvSpPr>
          <p:cNvPr id="7" name="ZoneTexte 6"/>
          <p:cNvSpPr txBox="1"/>
          <p:nvPr/>
        </p:nvSpPr>
        <p:spPr>
          <a:xfrm>
            <a:off x="1307754" y="4855290"/>
            <a:ext cx="9613557" cy="461665"/>
          </a:xfrm>
          <a:prstGeom prst="rect">
            <a:avLst/>
          </a:prstGeom>
          <a:noFill/>
        </p:spPr>
        <p:txBody>
          <a:bodyPr wrap="square" rtlCol="0">
            <a:spAutoFit/>
          </a:bodyPr>
          <a:lstStyle/>
          <a:p>
            <a:r>
              <a:rPr lang="fr-FR" sz="2400" dirty="0"/>
              <a:t>Variable 4 : milieu + une </a:t>
            </a:r>
            <a:r>
              <a:rPr lang="fr-FR" sz="2400" dirty="0">
                <a:solidFill>
                  <a:srgbClr val="FF0000"/>
                </a:solidFill>
              </a:rPr>
              <a:t>communication à autrui</a:t>
            </a:r>
          </a:p>
        </p:txBody>
      </p:sp>
    </p:spTree>
    <p:extLst>
      <p:ext uri="{BB962C8B-B14F-4D97-AF65-F5344CB8AC3E}">
        <p14:creationId xmlns:p14="http://schemas.microsoft.com/office/powerpoint/2010/main" val="8550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L’APPROCHE DIDACTIQUE DE MMES MARGOLINAS ET WOZNIAK</a:t>
            </a:r>
          </a:p>
        </p:txBody>
      </p:sp>
      <p:sp>
        <p:nvSpPr>
          <p:cNvPr id="3" name="Espace réservé du contenu 2"/>
          <p:cNvSpPr>
            <a:spLocks noGrp="1"/>
          </p:cNvSpPr>
          <p:nvPr>
            <p:ph idx="1"/>
          </p:nvPr>
        </p:nvSpPr>
        <p:spPr/>
        <p:txBody>
          <a:bodyPr/>
          <a:lstStyle/>
          <a:p>
            <a:pPr marL="0" indent="0">
              <a:buNone/>
            </a:pPr>
            <a:r>
              <a:rPr lang="fr-FR" dirty="0">
                <a:solidFill>
                  <a:srgbClr val="FF0000"/>
                </a:solidFill>
              </a:rPr>
              <a:t>Importance de la rétroaction par rapport à l’action</a:t>
            </a:r>
          </a:p>
          <a:p>
            <a:pPr marL="0" indent="0">
              <a:buNone/>
            </a:pP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16</a:t>
            </a:fld>
            <a:endParaRPr lang="fr-FR"/>
          </a:p>
        </p:txBody>
      </p:sp>
      <p:sp>
        <p:nvSpPr>
          <p:cNvPr id="5" name="Rectangle 4"/>
          <p:cNvSpPr/>
          <p:nvPr/>
        </p:nvSpPr>
        <p:spPr>
          <a:xfrm>
            <a:off x="1649627" y="4410252"/>
            <a:ext cx="2125362" cy="1013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SUJET = élève</a:t>
            </a:r>
          </a:p>
        </p:txBody>
      </p:sp>
      <p:sp>
        <p:nvSpPr>
          <p:cNvPr id="6" name="Rectangle 5"/>
          <p:cNvSpPr/>
          <p:nvPr/>
        </p:nvSpPr>
        <p:spPr>
          <a:xfrm>
            <a:off x="7809469" y="4419291"/>
            <a:ext cx="2150076" cy="1075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MILIEU</a:t>
            </a:r>
          </a:p>
        </p:txBody>
      </p:sp>
      <p:cxnSp>
        <p:nvCxnSpPr>
          <p:cNvPr id="8" name="Connecteur en angle 7"/>
          <p:cNvCxnSpPr/>
          <p:nvPr/>
        </p:nvCxnSpPr>
        <p:spPr>
          <a:xfrm rot="10800000">
            <a:off x="3126259" y="3146479"/>
            <a:ext cx="6400800" cy="1294143"/>
          </a:xfrm>
          <a:prstGeom prst="bentConnector3">
            <a:avLst>
              <a:gd name="adj1" fmla="val 10618"/>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p:nvPr/>
        </p:nvCxnSpPr>
        <p:spPr>
          <a:xfrm rot="5400000">
            <a:off x="2145328" y="3385864"/>
            <a:ext cx="1215826" cy="795469"/>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496962" y="3249825"/>
            <a:ext cx="4893276" cy="369332"/>
          </a:xfrm>
          <a:prstGeom prst="rect">
            <a:avLst/>
          </a:prstGeom>
          <a:noFill/>
        </p:spPr>
        <p:txBody>
          <a:bodyPr wrap="square" rtlCol="0">
            <a:spAutoFit/>
          </a:bodyPr>
          <a:lstStyle/>
          <a:p>
            <a:endParaRPr lang="fr-FR" dirty="0"/>
          </a:p>
        </p:txBody>
      </p:sp>
      <p:sp>
        <p:nvSpPr>
          <p:cNvPr id="13" name="ZoneTexte 12"/>
          <p:cNvSpPr txBox="1"/>
          <p:nvPr/>
        </p:nvSpPr>
        <p:spPr>
          <a:xfrm>
            <a:off x="3932539" y="3172302"/>
            <a:ext cx="4559644" cy="923330"/>
          </a:xfrm>
          <a:prstGeom prst="rect">
            <a:avLst/>
          </a:prstGeom>
          <a:noFill/>
        </p:spPr>
        <p:txBody>
          <a:bodyPr wrap="square" rtlCol="0">
            <a:spAutoFit/>
          </a:bodyPr>
          <a:lstStyle/>
          <a:p>
            <a:r>
              <a:rPr lang="fr-FR" dirty="0"/>
              <a:t>Rétroaction = obtenir des informations sur l’action que nous avons faites = connaissances pour comprendre</a:t>
            </a:r>
          </a:p>
        </p:txBody>
      </p:sp>
      <p:cxnSp>
        <p:nvCxnSpPr>
          <p:cNvPr id="15" name="Connecteur droit avec flèche 14"/>
          <p:cNvCxnSpPr>
            <a:stCxn id="5" idx="3"/>
          </p:cNvCxnSpPr>
          <p:nvPr/>
        </p:nvCxnSpPr>
        <p:spPr>
          <a:xfrm>
            <a:off x="3774989" y="4916879"/>
            <a:ext cx="403448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470056" y="4978622"/>
            <a:ext cx="2644346" cy="646331"/>
          </a:xfrm>
          <a:prstGeom prst="rect">
            <a:avLst/>
          </a:prstGeom>
          <a:noFill/>
        </p:spPr>
        <p:txBody>
          <a:bodyPr wrap="square" rtlCol="0">
            <a:spAutoFit/>
          </a:bodyPr>
          <a:lstStyle/>
          <a:p>
            <a:r>
              <a:rPr lang="fr-FR" dirty="0"/>
              <a:t>Action = connaissances nouvelles, instables</a:t>
            </a:r>
          </a:p>
        </p:txBody>
      </p:sp>
    </p:spTree>
    <p:extLst>
      <p:ext uri="{BB962C8B-B14F-4D97-AF65-F5344CB8AC3E}">
        <p14:creationId xmlns:p14="http://schemas.microsoft.com/office/powerpoint/2010/main" val="2267269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L’APPROCHE DIDACTIQUE DE MMES MARGOLINAS ET WOZNIAK</a:t>
            </a:r>
          </a:p>
        </p:txBody>
      </p:sp>
      <p:sp>
        <p:nvSpPr>
          <p:cNvPr id="3" name="Espace réservé du contenu 2"/>
          <p:cNvSpPr>
            <a:spLocks noGrp="1"/>
          </p:cNvSpPr>
          <p:nvPr>
            <p:ph idx="1"/>
          </p:nvPr>
        </p:nvSpPr>
        <p:spPr/>
        <p:txBody>
          <a:bodyPr/>
          <a:lstStyle/>
          <a:p>
            <a:pPr marL="0" indent="0">
              <a:buNone/>
            </a:pPr>
            <a:r>
              <a:rPr lang="fr-FR" dirty="0"/>
              <a:t>Une institutionnalisation progressive</a:t>
            </a:r>
          </a:p>
          <a:p>
            <a:pPr marL="0" indent="0">
              <a:buNone/>
            </a:pPr>
            <a:endParaRPr lang="fr-FR" dirty="0"/>
          </a:p>
          <a:p>
            <a:pPr marL="0" indent="0">
              <a:buNone/>
            </a:pPr>
            <a:r>
              <a:rPr lang="fr-FR" dirty="0">
                <a:hlinkClick r:id="rId2" action="ppaction://hlinkfile"/>
              </a:rPr>
              <a:t>Carte de savoir intermédiaire1</a:t>
            </a:r>
            <a:endParaRPr lang="fr-FR" dirty="0"/>
          </a:p>
          <a:p>
            <a:pPr marL="0" indent="0">
              <a:buNone/>
            </a:pPr>
            <a:r>
              <a:rPr lang="fr-FR" dirty="0">
                <a:hlinkClick r:id="rId3" action="ppaction://hlinkfile"/>
              </a:rPr>
              <a:t>Carte de savoir intermédiaire2</a:t>
            </a:r>
            <a:endParaRPr lang="fr-FR" dirty="0"/>
          </a:p>
          <a:p>
            <a:pPr marL="0" indent="0">
              <a:buNone/>
            </a:pPr>
            <a:r>
              <a:rPr lang="fr-FR" dirty="0">
                <a:hlinkClick r:id="rId4" action="ppaction://hlinkfile"/>
              </a:rPr>
              <a:t>Carte de savoir finalisée1</a:t>
            </a:r>
            <a:endParaRPr lang="fr-FR" dirty="0"/>
          </a:p>
          <a:p>
            <a:pPr marL="0" indent="0">
              <a:buNone/>
            </a:pPr>
            <a:r>
              <a:rPr lang="fr-FR" dirty="0">
                <a:hlinkClick r:id="rId5" action="ppaction://hlinkfile"/>
              </a:rPr>
              <a:t>Carte de savoir finalisée2</a:t>
            </a:r>
            <a:endParaRPr lang="fr-FR"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17</a:t>
            </a:fld>
            <a:endParaRPr lang="fr-FR"/>
          </a:p>
        </p:txBody>
      </p:sp>
    </p:spTree>
    <p:extLst>
      <p:ext uri="{BB962C8B-B14F-4D97-AF65-F5344CB8AC3E}">
        <p14:creationId xmlns:p14="http://schemas.microsoft.com/office/powerpoint/2010/main" val="112515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ROLES DU PROFESSEUR</a:t>
            </a:r>
          </a:p>
        </p:txBody>
      </p:sp>
      <p:sp>
        <p:nvSpPr>
          <p:cNvPr id="3" name="Espace réservé du contenu 2"/>
          <p:cNvSpPr>
            <a:spLocks noGrp="1"/>
          </p:cNvSpPr>
          <p:nvPr>
            <p:ph idx="1"/>
          </p:nvPr>
        </p:nvSpPr>
        <p:spPr>
          <a:xfrm>
            <a:off x="1251123" y="2558221"/>
            <a:ext cx="9601196" cy="445760"/>
          </a:xfrm>
        </p:spPr>
        <p:txBody>
          <a:bodyPr>
            <a:normAutofit fontScale="85000" lnSpcReduction="20000"/>
          </a:bodyPr>
          <a:lstStyle/>
          <a:p>
            <a:pPr marL="0" indent="0">
              <a:buNone/>
            </a:pPr>
            <a:r>
              <a:rPr lang="fr-FR" sz="2600" dirty="0">
                <a:solidFill>
                  <a:schemeClr val="tx1"/>
                </a:solidFill>
              </a:rPr>
              <a:t>Aménagement du milieu      (mallette ARPEME </a:t>
            </a:r>
            <a:r>
              <a:rPr lang="fr-FR" sz="2600" dirty="0">
                <a:solidFill>
                  <a:schemeClr val="tx1"/>
                </a:solidFill>
                <a:hlinkClick r:id="rId3" action="ppaction://hlinkfile"/>
              </a:rPr>
              <a:t>ogre</a:t>
            </a:r>
            <a:r>
              <a:rPr lang="fr-FR" sz="2600" dirty="0">
                <a:solidFill>
                  <a:schemeClr val="tx1"/>
                </a:solidFill>
              </a:rPr>
              <a:t>  </a:t>
            </a:r>
            <a:r>
              <a:rPr lang="fr-FR" sz="2600" dirty="0">
                <a:solidFill>
                  <a:schemeClr val="tx1"/>
                </a:solidFill>
                <a:hlinkClick r:id="rId4" action="ppaction://hlinkfile"/>
              </a:rPr>
              <a:t>graines</a:t>
            </a:r>
            <a:r>
              <a:rPr lang="fr-FR" sz="2600" dirty="0">
                <a:solidFill>
                  <a:schemeClr val="tx1"/>
                </a:solidFill>
              </a:rPr>
              <a:t>   </a:t>
            </a:r>
            <a:r>
              <a:rPr lang="fr-FR" sz="2600" dirty="0">
                <a:solidFill>
                  <a:schemeClr val="tx1"/>
                </a:solidFill>
                <a:hlinkClick r:id="rId5" action="ppaction://hlinkfile"/>
              </a:rPr>
              <a:t>ordre</a:t>
            </a:r>
            <a:r>
              <a:rPr lang="fr-FR" sz="2600" dirty="0">
                <a:solidFill>
                  <a:schemeClr val="tx1"/>
                </a:solidFill>
              </a:rPr>
              <a: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18</a:t>
            </a:fld>
            <a:endParaRPr lang="fr-FR"/>
          </a:p>
        </p:txBody>
      </p:sp>
      <p:sp>
        <p:nvSpPr>
          <p:cNvPr id="5" name="ZoneTexte 4"/>
          <p:cNvSpPr txBox="1"/>
          <p:nvPr/>
        </p:nvSpPr>
        <p:spPr>
          <a:xfrm>
            <a:off x="1251123" y="2983436"/>
            <a:ext cx="9601196" cy="430887"/>
          </a:xfrm>
          <a:prstGeom prst="rect">
            <a:avLst/>
          </a:prstGeom>
          <a:noFill/>
        </p:spPr>
        <p:txBody>
          <a:bodyPr wrap="square" rtlCol="0">
            <a:spAutoFit/>
          </a:bodyPr>
          <a:lstStyle/>
          <a:p>
            <a:r>
              <a:rPr lang="fr-FR" sz="2200" dirty="0"/>
              <a:t>Prise d’informations sur le comportement et les stratégies des élèves      </a:t>
            </a:r>
            <a:r>
              <a:rPr lang="fr-FR" sz="2200" dirty="0">
                <a:hlinkClick r:id="rId6" action="ppaction://hlinkfile"/>
              </a:rPr>
              <a:t>mémoire écrite</a:t>
            </a:r>
            <a:endParaRPr lang="fr-FR" sz="2200" dirty="0"/>
          </a:p>
        </p:txBody>
      </p:sp>
      <p:sp>
        <p:nvSpPr>
          <p:cNvPr id="6" name="ZoneTexte 5"/>
          <p:cNvSpPr txBox="1"/>
          <p:nvPr/>
        </p:nvSpPr>
        <p:spPr>
          <a:xfrm>
            <a:off x="1251123" y="3435835"/>
            <a:ext cx="9601196" cy="430887"/>
          </a:xfrm>
          <a:prstGeom prst="rect">
            <a:avLst/>
          </a:prstGeom>
          <a:noFill/>
        </p:spPr>
        <p:txBody>
          <a:bodyPr wrap="square" rtlCol="0">
            <a:spAutoFit/>
          </a:bodyPr>
          <a:lstStyle/>
          <a:p>
            <a:r>
              <a:rPr lang="fr-FR" sz="2200" dirty="0"/>
              <a:t>Confirmation avec l’élève de la réussite ou non        </a:t>
            </a:r>
            <a:r>
              <a:rPr lang="fr-FR" sz="2200" dirty="0">
                <a:hlinkClick r:id="rId7" action="ppaction://hlinkfile"/>
              </a:rPr>
              <a:t>validation ordre4</a:t>
            </a:r>
            <a:endParaRPr lang="fr-FR" sz="2200" dirty="0"/>
          </a:p>
        </p:txBody>
      </p:sp>
      <p:sp>
        <p:nvSpPr>
          <p:cNvPr id="7" name="ZoneTexte 6"/>
          <p:cNvSpPr txBox="1"/>
          <p:nvPr/>
        </p:nvSpPr>
        <p:spPr>
          <a:xfrm>
            <a:off x="1251123" y="3884927"/>
            <a:ext cx="9512640" cy="430887"/>
          </a:xfrm>
          <a:prstGeom prst="rect">
            <a:avLst/>
          </a:prstGeom>
          <a:noFill/>
        </p:spPr>
        <p:txBody>
          <a:bodyPr wrap="square" rtlCol="0">
            <a:spAutoFit/>
          </a:bodyPr>
          <a:lstStyle/>
          <a:p>
            <a:r>
              <a:rPr lang="fr-FR" sz="2200" dirty="0"/>
              <a:t>Encouragements à persister</a:t>
            </a:r>
          </a:p>
        </p:txBody>
      </p:sp>
      <p:sp>
        <p:nvSpPr>
          <p:cNvPr id="8" name="ZoneTexte 7"/>
          <p:cNvSpPr txBox="1"/>
          <p:nvPr/>
        </p:nvSpPr>
        <p:spPr>
          <a:xfrm>
            <a:off x="1245973" y="4360067"/>
            <a:ext cx="9700054" cy="430887"/>
          </a:xfrm>
          <a:prstGeom prst="rect">
            <a:avLst/>
          </a:prstGeom>
          <a:noFill/>
        </p:spPr>
        <p:txBody>
          <a:bodyPr wrap="square" rtlCol="0">
            <a:spAutoFit/>
          </a:bodyPr>
          <a:lstStyle/>
          <a:p>
            <a:r>
              <a:rPr lang="fr-FR" sz="2200" dirty="0"/>
              <a:t>Aménagements de la répétition des situations</a:t>
            </a:r>
          </a:p>
        </p:txBody>
      </p:sp>
      <p:sp>
        <p:nvSpPr>
          <p:cNvPr id="9" name="ZoneTexte 8"/>
          <p:cNvSpPr txBox="1"/>
          <p:nvPr/>
        </p:nvSpPr>
        <p:spPr>
          <a:xfrm>
            <a:off x="1245973" y="4809159"/>
            <a:ext cx="9786551" cy="430887"/>
          </a:xfrm>
          <a:prstGeom prst="rect">
            <a:avLst/>
          </a:prstGeom>
          <a:noFill/>
        </p:spPr>
        <p:txBody>
          <a:bodyPr wrap="square" rtlCol="0">
            <a:spAutoFit/>
          </a:bodyPr>
          <a:lstStyle/>
          <a:p>
            <a:r>
              <a:rPr lang="fr-FR" sz="2200" dirty="0"/>
              <a:t>Valorisation collective et diffusion des stratégies performantes     </a:t>
            </a:r>
            <a:r>
              <a:rPr lang="fr-FR" sz="2200" dirty="0">
                <a:hlinkClick r:id="rId8" action="ppaction://hlinkfile"/>
              </a:rPr>
              <a:t>jeu des gnomes</a:t>
            </a:r>
            <a:endParaRPr lang="fr-FR" sz="2200" dirty="0"/>
          </a:p>
        </p:txBody>
      </p:sp>
      <p:sp>
        <p:nvSpPr>
          <p:cNvPr id="10" name="ZoneTexte 9"/>
          <p:cNvSpPr txBox="1"/>
          <p:nvPr/>
        </p:nvSpPr>
        <p:spPr>
          <a:xfrm>
            <a:off x="1290251" y="5240046"/>
            <a:ext cx="9742273" cy="430887"/>
          </a:xfrm>
          <a:prstGeom prst="rect">
            <a:avLst/>
          </a:prstGeom>
          <a:noFill/>
        </p:spPr>
        <p:txBody>
          <a:bodyPr wrap="square" rtlCol="0">
            <a:spAutoFit/>
          </a:bodyPr>
          <a:lstStyle/>
          <a:p>
            <a:r>
              <a:rPr lang="fr-FR" sz="2200" dirty="0"/>
              <a:t>Mise en langage des problèmes rencontrés              </a:t>
            </a:r>
            <a:r>
              <a:rPr lang="fr-FR" sz="2200" dirty="0">
                <a:hlinkClick r:id="rId9" action="ppaction://hlinkfile"/>
              </a:rPr>
              <a:t>Melia1</a:t>
            </a:r>
            <a:r>
              <a:rPr lang="fr-FR" sz="2200" dirty="0"/>
              <a:t>     </a:t>
            </a:r>
            <a:r>
              <a:rPr lang="fr-FR" sz="2200" dirty="0">
                <a:hlinkClick r:id="rId10" action="ppaction://hlinkfile"/>
              </a:rPr>
              <a:t>Melia2</a:t>
            </a:r>
            <a:r>
              <a:rPr lang="fr-FR" sz="2200" dirty="0"/>
              <a:t>     </a:t>
            </a:r>
            <a:r>
              <a:rPr lang="fr-FR" sz="2200" dirty="0">
                <a:hlinkClick r:id="rId11" action="ppaction://hlinkfile"/>
              </a:rPr>
              <a:t>Melia3</a:t>
            </a:r>
            <a:endParaRPr lang="fr-FR" sz="2200" dirty="0"/>
          </a:p>
        </p:txBody>
      </p:sp>
    </p:spTree>
    <p:extLst>
      <p:ext uri="{BB962C8B-B14F-4D97-AF65-F5344CB8AC3E}">
        <p14:creationId xmlns:p14="http://schemas.microsoft.com/office/powerpoint/2010/main" val="317714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GESTES PROFESSIONNELS</a:t>
            </a:r>
          </a:p>
        </p:txBody>
      </p:sp>
      <p:sp>
        <p:nvSpPr>
          <p:cNvPr id="3" name="Espace réservé du contenu 2"/>
          <p:cNvSpPr>
            <a:spLocks noGrp="1"/>
          </p:cNvSpPr>
          <p:nvPr>
            <p:ph idx="1"/>
          </p:nvPr>
        </p:nvSpPr>
        <p:spPr>
          <a:xfrm>
            <a:off x="1345860" y="2593089"/>
            <a:ext cx="9601196" cy="643468"/>
          </a:xfrm>
        </p:spPr>
        <p:txBody>
          <a:bodyPr/>
          <a:lstStyle/>
          <a:p>
            <a:pPr marL="0" indent="0">
              <a:buNone/>
            </a:pPr>
            <a:r>
              <a:rPr lang="fr-FR" dirty="0"/>
              <a:t>Accepter plusieurs réponses</a:t>
            </a: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19</a:t>
            </a:fld>
            <a:endParaRPr lang="fr-FR"/>
          </a:p>
        </p:txBody>
      </p:sp>
      <p:sp>
        <p:nvSpPr>
          <p:cNvPr id="5" name="ZoneTexte 4"/>
          <p:cNvSpPr txBox="1"/>
          <p:nvPr/>
        </p:nvSpPr>
        <p:spPr>
          <a:xfrm>
            <a:off x="1345860" y="3386436"/>
            <a:ext cx="9702112" cy="461665"/>
          </a:xfrm>
          <a:prstGeom prst="rect">
            <a:avLst/>
          </a:prstGeom>
          <a:noFill/>
        </p:spPr>
        <p:txBody>
          <a:bodyPr wrap="square" rtlCol="0">
            <a:spAutoFit/>
          </a:bodyPr>
          <a:lstStyle/>
          <a:p>
            <a:r>
              <a:rPr lang="fr-FR" sz="2400" dirty="0"/>
              <a:t>Permettre la stabilité              </a:t>
            </a:r>
            <a:r>
              <a:rPr lang="fr-FR" sz="2400" dirty="0">
                <a:hlinkClick r:id="rId2" action="ppaction://hlinkfile"/>
              </a:rPr>
              <a:t>séquence jeu de l’ordre</a:t>
            </a:r>
            <a:r>
              <a:rPr lang="fr-FR" sz="2400" dirty="0"/>
              <a:t> </a:t>
            </a:r>
          </a:p>
        </p:txBody>
      </p:sp>
      <p:sp>
        <p:nvSpPr>
          <p:cNvPr id="6" name="ZoneTexte 5"/>
          <p:cNvSpPr txBox="1"/>
          <p:nvPr/>
        </p:nvSpPr>
        <p:spPr>
          <a:xfrm>
            <a:off x="1345860" y="4199926"/>
            <a:ext cx="9588844" cy="461665"/>
          </a:xfrm>
          <a:prstGeom prst="rect">
            <a:avLst/>
          </a:prstGeom>
          <a:noFill/>
        </p:spPr>
        <p:txBody>
          <a:bodyPr wrap="square" rtlCol="0">
            <a:spAutoFit/>
          </a:bodyPr>
          <a:lstStyle/>
          <a:p>
            <a:r>
              <a:rPr lang="fr-FR" sz="2400" dirty="0"/>
              <a:t>Se permettre des situations détachées du thème ou d’un album</a:t>
            </a:r>
          </a:p>
        </p:txBody>
      </p:sp>
      <p:sp>
        <p:nvSpPr>
          <p:cNvPr id="7" name="ZoneTexte 6"/>
          <p:cNvSpPr txBox="1"/>
          <p:nvPr/>
        </p:nvSpPr>
        <p:spPr>
          <a:xfrm>
            <a:off x="1345860" y="4970844"/>
            <a:ext cx="9487927" cy="461665"/>
          </a:xfrm>
          <a:prstGeom prst="rect">
            <a:avLst/>
          </a:prstGeom>
          <a:noFill/>
        </p:spPr>
        <p:txBody>
          <a:bodyPr wrap="square" rtlCol="0">
            <a:spAutoFit/>
          </a:bodyPr>
          <a:lstStyle/>
          <a:p>
            <a:r>
              <a:rPr lang="fr-FR" sz="2400" dirty="0"/>
              <a:t>Etre conscient des conséquences de ce qu’on n’enseigne pas</a:t>
            </a:r>
          </a:p>
        </p:txBody>
      </p:sp>
    </p:spTree>
    <p:extLst>
      <p:ext uri="{BB962C8B-B14F-4D97-AF65-F5344CB8AC3E}">
        <p14:creationId xmlns:p14="http://schemas.microsoft.com/office/powerpoint/2010/main" val="365046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34311"/>
          </a:xfrm>
        </p:spPr>
        <p:txBody>
          <a:bodyPr/>
          <a:lstStyle/>
          <a:p>
            <a:r>
              <a:rPr lang="fr-FR" dirty="0"/>
              <a:t>SOMMAIRE</a:t>
            </a:r>
          </a:p>
        </p:txBody>
      </p:sp>
      <p:sp>
        <p:nvSpPr>
          <p:cNvPr id="3" name="Espace réservé du contenu 2"/>
          <p:cNvSpPr>
            <a:spLocks noGrp="1"/>
          </p:cNvSpPr>
          <p:nvPr>
            <p:ph idx="1"/>
          </p:nvPr>
        </p:nvSpPr>
        <p:spPr>
          <a:xfrm>
            <a:off x="1295402" y="2414029"/>
            <a:ext cx="9601196" cy="3694671"/>
          </a:xfrm>
        </p:spPr>
        <p:txBody>
          <a:bodyPr>
            <a:noAutofit/>
          </a:bodyPr>
          <a:lstStyle/>
          <a:p>
            <a:pPr marL="0" indent="0">
              <a:buNone/>
            </a:pPr>
            <a:r>
              <a:rPr lang="fr-FR" sz="3000" dirty="0"/>
              <a:t>1</a:t>
            </a:r>
            <a:r>
              <a:rPr lang="fr-FR" sz="3000" baseline="30000" dirty="0"/>
              <a:t>ère</a:t>
            </a:r>
            <a:r>
              <a:rPr lang="fr-FR" sz="3000" dirty="0"/>
              <a:t> partie : cadre institutionnel et modalités d’apprentissage</a:t>
            </a:r>
          </a:p>
          <a:p>
            <a:pPr marL="0" indent="0">
              <a:buNone/>
            </a:pPr>
            <a:r>
              <a:rPr lang="fr-FR" sz="3000" dirty="0"/>
              <a:t>2</a:t>
            </a:r>
            <a:r>
              <a:rPr lang="fr-FR" sz="3000" baseline="30000" dirty="0"/>
              <a:t>ème</a:t>
            </a:r>
            <a:r>
              <a:rPr lang="fr-FR" sz="3000" dirty="0"/>
              <a:t> partie : éléments issus de la conférence de Mme </a:t>
            </a:r>
            <a:r>
              <a:rPr lang="fr-FR" sz="3000" dirty="0" err="1"/>
              <a:t>Margolinas</a:t>
            </a:r>
            <a:r>
              <a:rPr lang="fr-FR" sz="3000" dirty="0"/>
              <a:t> (janvier 2018)</a:t>
            </a:r>
          </a:p>
          <a:p>
            <a:pPr marL="0" indent="0">
              <a:buNone/>
            </a:pPr>
            <a:r>
              <a:rPr lang="fr-FR" sz="3000" dirty="0"/>
              <a:t>3</a:t>
            </a:r>
            <a:r>
              <a:rPr lang="fr-FR" sz="3000" baseline="30000" dirty="0"/>
              <a:t>ème</a:t>
            </a:r>
            <a:r>
              <a:rPr lang="fr-FR" sz="3000" dirty="0"/>
              <a:t> partie : l’énumération</a:t>
            </a:r>
          </a:p>
          <a:p>
            <a:pPr marL="0" indent="0">
              <a:buNone/>
            </a:pPr>
            <a:r>
              <a:rPr lang="fr-FR" sz="3000" dirty="0"/>
              <a:t>4</a:t>
            </a:r>
            <a:r>
              <a:rPr lang="fr-FR" sz="3000" baseline="30000" dirty="0"/>
              <a:t>ème</a:t>
            </a:r>
            <a:r>
              <a:rPr lang="fr-FR" sz="3000" dirty="0"/>
              <a:t> partie : l’approche didactique de </a:t>
            </a:r>
            <a:r>
              <a:rPr lang="fr-FR" sz="3000" dirty="0" err="1"/>
              <a:t>Margolinas</a:t>
            </a:r>
            <a:r>
              <a:rPr lang="fr-FR" sz="3000" dirty="0"/>
              <a:t> et </a:t>
            </a:r>
            <a:r>
              <a:rPr lang="fr-FR" sz="3000" dirty="0" err="1"/>
              <a:t>Wozniak</a:t>
            </a:r>
            <a:endParaRPr lang="fr-FR" sz="3000" dirty="0"/>
          </a:p>
          <a:p>
            <a:pPr marL="0" indent="0">
              <a:buNone/>
            </a:pPr>
            <a:r>
              <a:rPr lang="fr-FR" sz="3000" dirty="0"/>
              <a:t>5</a:t>
            </a:r>
            <a:r>
              <a:rPr lang="fr-FR" sz="3000" baseline="30000" dirty="0"/>
              <a:t>ème</a:t>
            </a:r>
            <a:r>
              <a:rPr lang="fr-FR" sz="3000" dirty="0"/>
              <a:t> partie : exemples vécus en classe</a:t>
            </a: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2</a:t>
            </a:fld>
            <a:endParaRPr lang="fr-FR"/>
          </a:p>
        </p:txBody>
      </p:sp>
    </p:spTree>
    <p:extLst>
      <p:ext uri="{BB962C8B-B14F-4D97-AF65-F5344CB8AC3E}">
        <p14:creationId xmlns:p14="http://schemas.microsoft.com/office/powerpoint/2010/main" val="397917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VECUS EN CLASSE</a:t>
            </a:r>
          </a:p>
        </p:txBody>
      </p:sp>
      <p:sp>
        <p:nvSpPr>
          <p:cNvPr id="3" name="Espace réservé du contenu 2"/>
          <p:cNvSpPr>
            <a:spLocks noGrp="1"/>
          </p:cNvSpPr>
          <p:nvPr>
            <p:ph idx="1"/>
          </p:nvPr>
        </p:nvSpPr>
        <p:spPr/>
        <p:txBody>
          <a:bodyPr/>
          <a:lstStyle/>
          <a:p>
            <a:pPr marL="0" indent="0">
              <a:buNone/>
            </a:pPr>
            <a:r>
              <a:rPr lang="fr-FR" sz="4000" dirty="0"/>
              <a:t>Période 1</a:t>
            </a:r>
          </a:p>
          <a:p>
            <a:pPr marL="0" indent="0">
              <a:buNone/>
            </a:pPr>
            <a:r>
              <a:rPr lang="fr-FR" sz="4000" dirty="0"/>
              <a:t>Décompositions et recompositions (aspect cardinal du nombre)</a:t>
            </a:r>
          </a:p>
          <a:p>
            <a:pPr marL="0" indent="0">
              <a:buNone/>
            </a:pPr>
            <a:r>
              <a:rPr lang="fr-FR" sz="4000" dirty="0">
                <a:hlinkClick r:id="rId2" action="ppaction://hlinkfile"/>
              </a:rPr>
              <a:t>Le jeu des gnomes</a:t>
            </a:r>
            <a:endParaRPr lang="fr-FR" sz="4000"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20</a:t>
            </a:fld>
            <a:endParaRPr lang="fr-FR"/>
          </a:p>
        </p:txBody>
      </p:sp>
    </p:spTree>
    <p:extLst>
      <p:ext uri="{BB962C8B-B14F-4D97-AF65-F5344CB8AC3E}">
        <p14:creationId xmlns:p14="http://schemas.microsoft.com/office/powerpoint/2010/main" val="141884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VECUS EN CLASSE</a:t>
            </a:r>
          </a:p>
        </p:txBody>
      </p:sp>
      <p:sp>
        <p:nvSpPr>
          <p:cNvPr id="3" name="Espace réservé du contenu 2"/>
          <p:cNvSpPr>
            <a:spLocks noGrp="1"/>
          </p:cNvSpPr>
          <p:nvPr>
            <p:ph idx="1"/>
          </p:nvPr>
        </p:nvSpPr>
        <p:spPr/>
        <p:txBody>
          <a:bodyPr>
            <a:normAutofit fontScale="92500" lnSpcReduction="10000"/>
          </a:bodyPr>
          <a:lstStyle/>
          <a:p>
            <a:pPr marL="0" indent="0">
              <a:buNone/>
            </a:pPr>
            <a:r>
              <a:rPr lang="fr-FR" sz="4000" dirty="0"/>
              <a:t>Période 2 et une partie de la période 3</a:t>
            </a:r>
          </a:p>
          <a:p>
            <a:pPr marL="0" indent="0">
              <a:buNone/>
            </a:pPr>
            <a:r>
              <a:rPr lang="fr-FR" sz="4000" dirty="0"/>
              <a:t>Comparer des quantités (aspect cardinal du nombre)</a:t>
            </a:r>
          </a:p>
          <a:p>
            <a:pPr marL="0" indent="0">
              <a:buNone/>
            </a:pPr>
            <a:r>
              <a:rPr lang="fr-FR" sz="4000" dirty="0">
                <a:hlinkClick r:id="rId2" action="ppaction://hlinkfile"/>
              </a:rPr>
              <a:t>Jeu des ogres pour les GS</a:t>
            </a:r>
            <a:r>
              <a:rPr lang="fr-FR" sz="4000" dirty="0"/>
              <a:t>         </a:t>
            </a:r>
          </a:p>
          <a:p>
            <a:pPr marL="0" indent="0">
              <a:buNone/>
            </a:pPr>
            <a:r>
              <a:rPr lang="fr-FR" sz="4000" dirty="0">
                <a:hlinkClick r:id="rId3" action="ppaction://hlinkfile"/>
              </a:rPr>
              <a:t>Jeu des graines pour les MS</a:t>
            </a:r>
            <a:endParaRPr lang="fr-FR" sz="4000"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21</a:t>
            </a:fld>
            <a:endParaRPr lang="fr-FR"/>
          </a:p>
        </p:txBody>
      </p:sp>
    </p:spTree>
    <p:extLst>
      <p:ext uri="{BB962C8B-B14F-4D97-AF65-F5344CB8AC3E}">
        <p14:creationId xmlns:p14="http://schemas.microsoft.com/office/powerpoint/2010/main" val="300304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698386"/>
          </a:xfrm>
        </p:spPr>
        <p:txBody>
          <a:bodyPr>
            <a:normAutofit fontScale="90000"/>
          </a:bodyPr>
          <a:lstStyle/>
          <a:p>
            <a:r>
              <a:rPr lang="fr-FR" dirty="0"/>
              <a:t>EXEMPLES VECUS EN CLASSE</a:t>
            </a:r>
          </a:p>
        </p:txBody>
      </p:sp>
      <p:sp>
        <p:nvSpPr>
          <p:cNvPr id="3" name="Espace réservé du contenu 2"/>
          <p:cNvSpPr>
            <a:spLocks noGrp="1"/>
          </p:cNvSpPr>
          <p:nvPr>
            <p:ph idx="1"/>
          </p:nvPr>
        </p:nvSpPr>
        <p:spPr>
          <a:xfrm>
            <a:off x="1295402" y="1720156"/>
            <a:ext cx="9601196" cy="828819"/>
          </a:xfrm>
        </p:spPr>
        <p:txBody>
          <a:bodyPr>
            <a:normAutofit lnSpcReduction="10000"/>
          </a:bodyPr>
          <a:lstStyle/>
          <a:p>
            <a:pPr marL="0" indent="0">
              <a:buNone/>
            </a:pPr>
            <a:r>
              <a:rPr lang="fr-FR" dirty="0"/>
              <a:t>Période 4 Exprimer une position : quelques principes concernant l’enseignement de l’aspect ordinal du nombre</a:t>
            </a:r>
          </a:p>
          <a:p>
            <a:pPr marL="0" indent="0">
              <a:buNone/>
            </a:pPr>
            <a:endParaRPr lang="fr-FR" dirty="0"/>
          </a:p>
          <a:p>
            <a:pPr marL="0" indent="0">
              <a:buNone/>
            </a:pP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22</a:t>
            </a:fld>
            <a:endParaRPr lang="fr-FR"/>
          </a:p>
        </p:txBody>
      </p:sp>
      <p:sp>
        <p:nvSpPr>
          <p:cNvPr id="5" name="ZoneTexte 4"/>
          <p:cNvSpPr txBox="1"/>
          <p:nvPr/>
        </p:nvSpPr>
        <p:spPr>
          <a:xfrm>
            <a:off x="1295402" y="2491363"/>
            <a:ext cx="9601196" cy="830997"/>
          </a:xfrm>
          <a:prstGeom prst="rect">
            <a:avLst/>
          </a:prstGeom>
          <a:noFill/>
        </p:spPr>
        <p:txBody>
          <a:bodyPr wrap="square" rtlCol="0">
            <a:spAutoFit/>
          </a:bodyPr>
          <a:lstStyle/>
          <a:p>
            <a:r>
              <a:rPr lang="fr-FR" sz="2400" dirty="0"/>
              <a:t>Point de départ d’un travail sur l’</a:t>
            </a:r>
            <a:r>
              <a:rPr lang="fr-FR" sz="2400" dirty="0" err="1"/>
              <a:t>ordinalité</a:t>
            </a:r>
            <a:r>
              <a:rPr lang="fr-FR" sz="2400" dirty="0"/>
              <a:t> = </a:t>
            </a:r>
            <a:r>
              <a:rPr lang="fr-FR" sz="2400" dirty="0">
                <a:solidFill>
                  <a:srgbClr val="FF0000"/>
                </a:solidFill>
              </a:rPr>
              <a:t>liste</a:t>
            </a:r>
          </a:p>
          <a:p>
            <a:r>
              <a:rPr lang="fr-FR" sz="2400" dirty="0"/>
              <a:t>Définition : c’est tout ce qu’on forme à partir du moment qu’il y a un </a:t>
            </a:r>
            <a:r>
              <a:rPr lang="fr-FR" sz="2400" dirty="0">
                <a:solidFill>
                  <a:srgbClr val="FF0000"/>
                </a:solidFill>
              </a:rPr>
              <a:t>ordre</a:t>
            </a:r>
          </a:p>
        </p:txBody>
      </p:sp>
      <p:sp>
        <p:nvSpPr>
          <p:cNvPr id="6" name="ZoneTexte 5"/>
          <p:cNvSpPr txBox="1"/>
          <p:nvPr/>
        </p:nvSpPr>
        <p:spPr>
          <a:xfrm>
            <a:off x="1295402" y="3348376"/>
            <a:ext cx="9512641" cy="830997"/>
          </a:xfrm>
          <a:prstGeom prst="rect">
            <a:avLst/>
          </a:prstGeom>
          <a:noFill/>
        </p:spPr>
        <p:txBody>
          <a:bodyPr wrap="square" rtlCol="0">
            <a:spAutoFit/>
          </a:bodyPr>
          <a:lstStyle/>
          <a:p>
            <a:r>
              <a:rPr lang="fr-FR" sz="2400" dirty="0"/>
              <a:t>10 billes en tas = aspect cardinal du nombre</a:t>
            </a:r>
          </a:p>
          <a:p>
            <a:r>
              <a:rPr lang="fr-FR" sz="2400" dirty="0">
                <a:solidFill>
                  <a:srgbClr val="FF0000"/>
                </a:solidFill>
              </a:rPr>
              <a:t>10 billes sur un fil = aspect ordinal du nombre</a:t>
            </a:r>
          </a:p>
        </p:txBody>
      </p:sp>
      <p:sp>
        <p:nvSpPr>
          <p:cNvPr id="7" name="ZoneTexte 6"/>
          <p:cNvSpPr txBox="1"/>
          <p:nvPr/>
        </p:nvSpPr>
        <p:spPr>
          <a:xfrm>
            <a:off x="1472512" y="4350713"/>
            <a:ext cx="9424086" cy="830997"/>
          </a:xfrm>
          <a:prstGeom prst="rect">
            <a:avLst/>
          </a:prstGeom>
          <a:noFill/>
        </p:spPr>
        <p:txBody>
          <a:bodyPr wrap="square" rtlCol="0">
            <a:spAutoFit/>
          </a:bodyPr>
          <a:lstStyle/>
          <a:p>
            <a:r>
              <a:rPr lang="fr-FR" sz="2400" dirty="0"/>
              <a:t>Supports possibles : </a:t>
            </a:r>
            <a:r>
              <a:rPr lang="fr-FR" sz="2400" dirty="0">
                <a:solidFill>
                  <a:srgbClr val="FF0000"/>
                </a:solidFill>
              </a:rPr>
              <a:t>pistes </a:t>
            </a:r>
            <a:r>
              <a:rPr lang="fr-FR" sz="2400" dirty="0"/>
              <a:t>différentes</a:t>
            </a:r>
            <a:r>
              <a:rPr lang="fr-FR" sz="2400" dirty="0">
                <a:solidFill>
                  <a:srgbClr val="FF0000"/>
                </a:solidFill>
              </a:rPr>
              <a:t> </a:t>
            </a:r>
            <a:r>
              <a:rPr lang="fr-FR" sz="2400" dirty="0"/>
              <a:t>(jeu de l’oie, jeu du serpent, bandes avec cases alignées, cubes emboitées, etc…</a:t>
            </a:r>
          </a:p>
        </p:txBody>
      </p:sp>
      <p:sp>
        <p:nvSpPr>
          <p:cNvPr id="8" name="ZoneTexte 7"/>
          <p:cNvSpPr txBox="1"/>
          <p:nvPr/>
        </p:nvSpPr>
        <p:spPr>
          <a:xfrm>
            <a:off x="1524000" y="5353050"/>
            <a:ext cx="9677400" cy="830997"/>
          </a:xfrm>
          <a:prstGeom prst="rect">
            <a:avLst/>
          </a:prstGeom>
          <a:noFill/>
        </p:spPr>
        <p:txBody>
          <a:bodyPr wrap="square" rtlCol="0">
            <a:spAutoFit/>
          </a:bodyPr>
          <a:lstStyle/>
          <a:p>
            <a:r>
              <a:rPr lang="fr-FR" sz="2400" dirty="0"/>
              <a:t>Une </a:t>
            </a:r>
            <a:r>
              <a:rPr lang="fr-FR" sz="2400" dirty="0">
                <a:solidFill>
                  <a:srgbClr val="FF0000"/>
                </a:solidFill>
              </a:rPr>
              <a:t>origine</a:t>
            </a:r>
          </a:p>
          <a:p>
            <a:r>
              <a:rPr lang="fr-FR" sz="2400" dirty="0"/>
              <a:t>Un </a:t>
            </a:r>
            <a:r>
              <a:rPr lang="fr-FR" sz="2400" dirty="0">
                <a:solidFill>
                  <a:srgbClr val="FF0000"/>
                </a:solidFill>
              </a:rPr>
              <a:t>sens</a:t>
            </a:r>
          </a:p>
        </p:txBody>
      </p:sp>
    </p:spTree>
    <p:extLst>
      <p:ext uri="{BB962C8B-B14F-4D97-AF65-F5344CB8AC3E}">
        <p14:creationId xmlns:p14="http://schemas.microsoft.com/office/powerpoint/2010/main" val="287672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809598"/>
          </a:xfrm>
        </p:spPr>
        <p:txBody>
          <a:bodyPr/>
          <a:lstStyle/>
          <a:p>
            <a:r>
              <a:rPr lang="fr-FR" dirty="0"/>
              <a:t>EXEMPLES VECUS EN CLASSE</a:t>
            </a:r>
          </a:p>
        </p:txBody>
      </p:sp>
      <p:sp>
        <p:nvSpPr>
          <p:cNvPr id="3" name="Espace réservé du contenu 2"/>
          <p:cNvSpPr>
            <a:spLocks noGrp="1"/>
          </p:cNvSpPr>
          <p:nvPr>
            <p:ph idx="1"/>
          </p:nvPr>
        </p:nvSpPr>
        <p:spPr>
          <a:xfrm>
            <a:off x="1295401" y="1902941"/>
            <a:ext cx="9601196" cy="3972927"/>
          </a:xfrm>
        </p:spPr>
        <p:txBody>
          <a:bodyPr>
            <a:noAutofit/>
          </a:bodyPr>
          <a:lstStyle/>
          <a:p>
            <a:pPr marL="0" indent="0">
              <a:buNone/>
            </a:pPr>
            <a:r>
              <a:rPr lang="fr-FR" sz="3200" dirty="0"/>
              <a:t>Période 4</a:t>
            </a:r>
          </a:p>
          <a:p>
            <a:pPr marL="0" indent="0">
              <a:buNone/>
            </a:pPr>
            <a:r>
              <a:rPr lang="fr-FR" sz="4000" dirty="0"/>
              <a:t>Exprimer une position </a:t>
            </a:r>
            <a:r>
              <a:rPr lang="fr-FR" sz="3200" dirty="0"/>
              <a:t>(aspect ordinal du nombre)</a:t>
            </a:r>
          </a:p>
          <a:p>
            <a:pPr marL="0" indent="0">
              <a:buNone/>
            </a:pPr>
            <a:r>
              <a:rPr lang="fr-FR" sz="3200" dirty="0">
                <a:solidFill>
                  <a:srgbClr val="FF0000"/>
                </a:solidFill>
              </a:rPr>
              <a:t>Variable « éloignement dans l’espace »</a:t>
            </a:r>
          </a:p>
          <a:p>
            <a:pPr marL="0" indent="0">
              <a:buNone/>
            </a:pPr>
            <a:r>
              <a:rPr lang="fr-FR" sz="3200" dirty="0">
                <a:hlinkClick r:id="rId2" action="ppaction://hlinkfile"/>
              </a:rPr>
              <a:t>Etape 3 Recherche MS</a:t>
            </a:r>
            <a:endParaRPr lang="fr-FR" sz="3200" dirty="0"/>
          </a:p>
          <a:p>
            <a:pPr marL="0" indent="0">
              <a:buNone/>
            </a:pPr>
            <a:r>
              <a:rPr lang="fr-FR" sz="3200" dirty="0">
                <a:hlinkClick r:id="rId3" action="ppaction://hlinkfile"/>
              </a:rPr>
              <a:t>Etape 3 Recherche GS</a:t>
            </a:r>
            <a:endParaRPr lang="fr-FR" sz="3200" dirty="0"/>
          </a:p>
          <a:p>
            <a:pPr marL="0" indent="0">
              <a:buNone/>
            </a:pPr>
            <a:r>
              <a:rPr lang="fr-FR" sz="3200" dirty="0">
                <a:hlinkClick r:id="rId4" action="ppaction://hlinkfile"/>
              </a:rPr>
              <a:t>Etape 3 Mutualisation MS</a:t>
            </a:r>
            <a:endParaRPr lang="fr-FR" sz="3200"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23</a:t>
            </a:fld>
            <a:endParaRPr lang="fr-FR"/>
          </a:p>
        </p:txBody>
      </p:sp>
    </p:spTree>
    <p:extLst>
      <p:ext uri="{BB962C8B-B14F-4D97-AF65-F5344CB8AC3E}">
        <p14:creationId xmlns:p14="http://schemas.microsoft.com/office/powerpoint/2010/main" val="2217789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821954"/>
          </a:xfrm>
        </p:spPr>
        <p:txBody>
          <a:bodyPr/>
          <a:lstStyle/>
          <a:p>
            <a:r>
              <a:rPr lang="fr-FR" dirty="0"/>
              <a:t>EXEMPLES VECUS EN CLASSE</a:t>
            </a:r>
          </a:p>
        </p:txBody>
      </p:sp>
      <p:sp>
        <p:nvSpPr>
          <p:cNvPr id="3" name="Espace réservé du contenu 2"/>
          <p:cNvSpPr>
            <a:spLocks noGrp="1"/>
          </p:cNvSpPr>
          <p:nvPr>
            <p:ph idx="1"/>
          </p:nvPr>
        </p:nvSpPr>
        <p:spPr>
          <a:xfrm>
            <a:off x="1295401" y="1890584"/>
            <a:ext cx="9601196" cy="3985284"/>
          </a:xfrm>
        </p:spPr>
        <p:txBody>
          <a:bodyPr/>
          <a:lstStyle/>
          <a:p>
            <a:pPr marL="0" indent="0">
              <a:buNone/>
            </a:pPr>
            <a:r>
              <a:rPr lang="fr-FR" dirty="0"/>
              <a:t>Période 4</a:t>
            </a:r>
          </a:p>
          <a:p>
            <a:pPr marL="0" indent="0">
              <a:buNone/>
            </a:pPr>
            <a:r>
              <a:rPr lang="fr-FR" sz="3200" dirty="0"/>
              <a:t>Exprimer une position </a:t>
            </a:r>
            <a:r>
              <a:rPr lang="fr-FR" dirty="0"/>
              <a:t>(aspect ordinal du nombre)</a:t>
            </a:r>
          </a:p>
          <a:p>
            <a:pPr marL="0" indent="0">
              <a:buNone/>
            </a:pPr>
            <a:r>
              <a:rPr lang="fr-FR" sz="2800" dirty="0">
                <a:solidFill>
                  <a:srgbClr val="FF0000"/>
                </a:solidFill>
              </a:rPr>
              <a:t>Variable « Eloignement dans le temps »</a:t>
            </a:r>
          </a:p>
          <a:p>
            <a:pPr marL="0" indent="0">
              <a:buNone/>
            </a:pPr>
            <a:r>
              <a:rPr lang="fr-FR" sz="2800" dirty="0"/>
              <a:t>Jour 1 : réaliser une mémoire écrite pour se rappeler la position des images de la piste modèle (</a:t>
            </a:r>
            <a:r>
              <a:rPr lang="fr-FR" sz="2800" dirty="0" err="1"/>
              <a:t>visualiseur</a:t>
            </a:r>
            <a:r>
              <a:rPr lang="fr-FR" sz="2800" dirty="0"/>
              <a:t>)</a:t>
            </a:r>
          </a:p>
          <a:p>
            <a:pPr marL="0" indent="0">
              <a:buNone/>
            </a:pPr>
            <a:r>
              <a:rPr lang="fr-FR" sz="2800" dirty="0"/>
              <a:t>Jour 4 : reconstituer la piste modèle en se servant de sa mémoire écrite         </a:t>
            </a:r>
            <a:r>
              <a:rPr lang="fr-FR" sz="2800" dirty="0">
                <a:hlinkClick r:id="rId3" action="ppaction://hlinkfile"/>
              </a:rPr>
              <a:t>Video1</a:t>
            </a:r>
            <a:r>
              <a:rPr lang="fr-FR" sz="2800" dirty="0"/>
              <a:t>   </a:t>
            </a: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24</a:t>
            </a:fld>
            <a:endParaRPr lang="fr-FR"/>
          </a:p>
        </p:txBody>
      </p:sp>
    </p:spTree>
    <p:extLst>
      <p:ext uri="{BB962C8B-B14F-4D97-AF65-F5344CB8AC3E}">
        <p14:creationId xmlns:p14="http://schemas.microsoft.com/office/powerpoint/2010/main" val="4120194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624245"/>
          </a:xfrm>
        </p:spPr>
        <p:txBody>
          <a:bodyPr>
            <a:normAutofit fontScale="90000"/>
          </a:bodyPr>
          <a:lstStyle/>
          <a:p>
            <a:r>
              <a:rPr lang="fr-FR" dirty="0"/>
              <a:t>EXEMPLES VECUS EN CLASSE</a:t>
            </a:r>
          </a:p>
        </p:txBody>
      </p:sp>
      <p:sp>
        <p:nvSpPr>
          <p:cNvPr id="3" name="Espace réservé du contenu 2"/>
          <p:cNvSpPr>
            <a:spLocks noGrp="1"/>
          </p:cNvSpPr>
          <p:nvPr>
            <p:ph idx="1"/>
          </p:nvPr>
        </p:nvSpPr>
        <p:spPr>
          <a:xfrm>
            <a:off x="1171834" y="1480754"/>
            <a:ext cx="9601196" cy="2263343"/>
          </a:xfrm>
        </p:spPr>
        <p:txBody>
          <a:bodyPr>
            <a:normAutofit/>
          </a:bodyPr>
          <a:lstStyle/>
          <a:p>
            <a:pPr marL="0" indent="0">
              <a:buNone/>
            </a:pPr>
            <a:r>
              <a:rPr lang="fr-FR" dirty="0">
                <a:solidFill>
                  <a:schemeClr val="tx1"/>
                </a:solidFill>
              </a:rPr>
              <a:t>Période 4</a:t>
            </a:r>
          </a:p>
          <a:p>
            <a:pPr marL="0" indent="0">
              <a:buNone/>
            </a:pPr>
            <a:r>
              <a:rPr lang="fr-FR" sz="2800" dirty="0">
                <a:solidFill>
                  <a:schemeClr val="tx1"/>
                </a:solidFill>
              </a:rPr>
              <a:t>Exprimer une position </a:t>
            </a:r>
            <a:r>
              <a:rPr lang="fr-FR" dirty="0">
                <a:solidFill>
                  <a:schemeClr val="tx1"/>
                </a:solidFill>
              </a:rPr>
              <a:t>(aspect ordinal du nombre)</a:t>
            </a:r>
          </a:p>
          <a:p>
            <a:pPr marL="0" indent="0">
              <a:buNone/>
            </a:pPr>
            <a:r>
              <a:rPr lang="fr-FR" dirty="0">
                <a:solidFill>
                  <a:srgbClr val="FF0000"/>
                </a:solidFill>
              </a:rPr>
              <a:t>Variable « Eloignement dans le temps »</a:t>
            </a:r>
          </a:p>
          <a:p>
            <a:pPr marL="0" indent="0">
              <a:buNone/>
            </a:pPr>
            <a:r>
              <a:rPr lang="fr-FR" dirty="0">
                <a:solidFill>
                  <a:schemeClr val="tx1"/>
                </a:solidFill>
              </a:rPr>
              <a:t>Jour 5 : analyse des mémoires écrites </a:t>
            </a:r>
            <a:r>
              <a:rPr lang="fr-FR" dirty="0"/>
              <a:t>             </a:t>
            </a:r>
            <a:r>
              <a:rPr lang="fr-FR" dirty="0">
                <a:hlinkClick r:id="rId2" action="ppaction://hlinkfile"/>
              </a:rPr>
              <a:t>vidéo</a:t>
            </a: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25</a:t>
            </a:fld>
            <a:endParaRPr lang="fr-FR"/>
          </a:p>
        </p:txBody>
      </p:sp>
      <p:sp>
        <p:nvSpPr>
          <p:cNvPr id="5" name="ZoneTexte 4"/>
          <p:cNvSpPr txBox="1"/>
          <p:nvPr/>
        </p:nvSpPr>
        <p:spPr>
          <a:xfrm>
            <a:off x="1171834" y="3744097"/>
            <a:ext cx="9601196" cy="830997"/>
          </a:xfrm>
          <a:prstGeom prst="rect">
            <a:avLst/>
          </a:prstGeom>
          <a:noFill/>
        </p:spPr>
        <p:txBody>
          <a:bodyPr wrap="square" rtlCol="0">
            <a:spAutoFit/>
          </a:bodyPr>
          <a:lstStyle/>
          <a:p>
            <a:r>
              <a:rPr lang="fr-FR" sz="2400" dirty="0"/>
              <a:t>Jour 6 : en collectif, valorisation collective des mémoires écrites efficaces (</a:t>
            </a:r>
            <a:r>
              <a:rPr lang="fr-FR" sz="2400" dirty="0" err="1"/>
              <a:t>visualiseur</a:t>
            </a:r>
            <a:r>
              <a:rPr lang="fr-FR" sz="2400" dirty="0"/>
              <a:t>)</a:t>
            </a:r>
          </a:p>
        </p:txBody>
      </p:sp>
      <p:sp>
        <p:nvSpPr>
          <p:cNvPr id="7" name="ZoneTexte 6"/>
          <p:cNvSpPr txBox="1"/>
          <p:nvPr/>
        </p:nvSpPr>
        <p:spPr>
          <a:xfrm>
            <a:off x="1182130" y="4575094"/>
            <a:ext cx="9714468" cy="1200329"/>
          </a:xfrm>
          <a:prstGeom prst="rect">
            <a:avLst/>
          </a:prstGeom>
          <a:noFill/>
        </p:spPr>
        <p:txBody>
          <a:bodyPr wrap="square" rtlCol="0">
            <a:spAutoFit/>
          </a:bodyPr>
          <a:lstStyle/>
          <a:p>
            <a:r>
              <a:rPr lang="fr-FR" sz="2400" dirty="0"/>
              <a:t>Jour 7 : poursuite de l’institutionnalisation progressive en remplissant notre carte du savoir (</a:t>
            </a:r>
            <a:r>
              <a:rPr lang="fr-FR" sz="2400" dirty="0" err="1"/>
              <a:t>visualiseur</a:t>
            </a:r>
            <a:r>
              <a:rPr lang="fr-FR" sz="2400" dirty="0"/>
              <a:t>). </a:t>
            </a:r>
          </a:p>
          <a:p>
            <a:r>
              <a:rPr lang="fr-FR" sz="2400" dirty="0"/>
              <a:t>Prise de décision collective de partir de la même origine.</a:t>
            </a:r>
          </a:p>
        </p:txBody>
      </p:sp>
    </p:spTree>
    <p:extLst>
      <p:ext uri="{BB962C8B-B14F-4D97-AF65-F5344CB8AC3E}">
        <p14:creationId xmlns:p14="http://schemas.microsoft.com/office/powerpoint/2010/main" val="78423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83871" y="3966519"/>
            <a:ext cx="1470455" cy="654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295401" y="4015946"/>
            <a:ext cx="1373657" cy="55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295402" y="982133"/>
            <a:ext cx="9601196" cy="809598"/>
          </a:xfrm>
        </p:spPr>
        <p:txBody>
          <a:bodyPr/>
          <a:lstStyle/>
          <a:p>
            <a:r>
              <a:rPr lang="fr-FR" dirty="0"/>
              <a:t>EXEMPLES VECUS EN CLASSE</a:t>
            </a:r>
          </a:p>
        </p:txBody>
      </p:sp>
      <p:sp>
        <p:nvSpPr>
          <p:cNvPr id="3" name="Espace réservé du contenu 2"/>
          <p:cNvSpPr>
            <a:spLocks noGrp="1"/>
          </p:cNvSpPr>
          <p:nvPr>
            <p:ph idx="1"/>
          </p:nvPr>
        </p:nvSpPr>
        <p:spPr>
          <a:xfrm>
            <a:off x="1295401" y="1927654"/>
            <a:ext cx="9601196" cy="3948214"/>
          </a:xfrm>
        </p:spPr>
        <p:txBody>
          <a:bodyPr/>
          <a:lstStyle/>
          <a:p>
            <a:pPr marL="0" indent="0">
              <a:buNone/>
            </a:pPr>
            <a:r>
              <a:rPr lang="fr-FR" dirty="0"/>
              <a:t>Période 4</a:t>
            </a:r>
          </a:p>
          <a:p>
            <a:pPr marL="0" indent="0">
              <a:buNone/>
            </a:pPr>
            <a:r>
              <a:rPr lang="fr-FR" sz="2800" dirty="0"/>
              <a:t>Exprimer une position </a:t>
            </a:r>
            <a:r>
              <a:rPr lang="fr-FR" dirty="0"/>
              <a:t>(aspect ordinal du nombre)</a:t>
            </a:r>
          </a:p>
          <a:p>
            <a:pPr marL="0" indent="0">
              <a:buNone/>
            </a:pPr>
            <a:r>
              <a:rPr lang="fr-FR" dirty="0">
                <a:solidFill>
                  <a:srgbClr val="FF0000"/>
                </a:solidFill>
              </a:rPr>
              <a:t>Variable « communication orale à autrui »</a:t>
            </a:r>
          </a:p>
          <a:p>
            <a:pPr marL="0" indent="0">
              <a:buNone/>
            </a:pPr>
            <a:endParaRPr lang="fr-FR" dirty="0"/>
          </a:p>
          <a:p>
            <a:pPr marL="0" indent="0">
              <a:buNone/>
            </a:pPr>
            <a:r>
              <a:rPr lang="fr-FR" dirty="0"/>
              <a:t>Emetteur                                              Récepteur</a:t>
            </a:r>
          </a:p>
          <a:p>
            <a:pPr marL="0" indent="0">
              <a:buNone/>
            </a:pPr>
            <a:endParaRPr lang="fr-FR" dirty="0"/>
          </a:p>
          <a:p>
            <a:pPr marL="0" indent="0">
              <a:buNone/>
            </a:pPr>
            <a:r>
              <a:rPr lang="fr-FR" dirty="0" err="1">
                <a:hlinkClick r:id="rId2" action="ppaction://hlinkfile"/>
              </a:rPr>
              <a:t>Video</a:t>
            </a:r>
            <a:r>
              <a:rPr lang="fr-FR" dirty="0">
                <a:hlinkClick r:id="rId2" action="ppaction://hlinkfile"/>
              </a:rPr>
              <a:t> déroulement</a:t>
            </a:r>
            <a:r>
              <a:rPr lang="fr-FR" dirty="0"/>
              <a:t>         </a:t>
            </a:r>
            <a:r>
              <a:rPr lang="fr-FR" dirty="0" err="1">
                <a:hlinkClick r:id="rId3" action="ppaction://hlinkfile"/>
              </a:rPr>
              <a:t>Video</a:t>
            </a:r>
            <a:r>
              <a:rPr lang="fr-FR" dirty="0">
                <a:hlinkClick r:id="rId3" action="ppaction://hlinkfile"/>
              </a:rPr>
              <a:t> validation</a:t>
            </a:r>
            <a:r>
              <a:rPr lang="fr-FR" dirty="0"/>
              <a:t>        </a:t>
            </a:r>
            <a:r>
              <a:rPr lang="fr-FR" dirty="0" err="1">
                <a:hlinkClick r:id="rId4" action="ppaction://hlinkfile"/>
              </a:rPr>
              <a:t>Video</a:t>
            </a:r>
            <a:r>
              <a:rPr lang="fr-FR" dirty="0">
                <a:hlinkClick r:id="rId4" action="ppaction://hlinkfile"/>
              </a:rPr>
              <a:t> bilan</a:t>
            </a:r>
            <a:endParaRPr lang="fr-FR"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26</a:t>
            </a:fld>
            <a:endParaRPr lang="fr-FR"/>
          </a:p>
        </p:txBody>
      </p:sp>
      <p:sp>
        <p:nvSpPr>
          <p:cNvPr id="7" name="ZoneTexte 6"/>
          <p:cNvSpPr txBox="1"/>
          <p:nvPr/>
        </p:nvSpPr>
        <p:spPr>
          <a:xfrm>
            <a:off x="3846035" y="3827788"/>
            <a:ext cx="2111975" cy="369332"/>
          </a:xfrm>
          <a:prstGeom prst="rect">
            <a:avLst/>
          </a:prstGeom>
          <a:noFill/>
        </p:spPr>
        <p:txBody>
          <a:bodyPr wrap="square" rtlCol="0">
            <a:spAutoFit/>
          </a:bodyPr>
          <a:lstStyle/>
          <a:p>
            <a:pPr algn="r"/>
            <a:r>
              <a:rPr lang="fr-FR" dirty="0"/>
              <a:t>Exprime une position</a:t>
            </a:r>
          </a:p>
        </p:txBody>
      </p:sp>
      <p:cxnSp>
        <p:nvCxnSpPr>
          <p:cNvPr id="12" name="Connecteur droit avec flèche 11"/>
          <p:cNvCxnSpPr/>
          <p:nvPr/>
        </p:nvCxnSpPr>
        <p:spPr>
          <a:xfrm>
            <a:off x="2717456" y="4427721"/>
            <a:ext cx="32148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2669058" y="4127157"/>
            <a:ext cx="3214813" cy="123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581531" y="4418911"/>
            <a:ext cx="3003722" cy="369332"/>
          </a:xfrm>
          <a:prstGeom prst="rect">
            <a:avLst/>
          </a:prstGeom>
          <a:noFill/>
        </p:spPr>
        <p:txBody>
          <a:bodyPr wrap="square" rtlCol="0">
            <a:spAutoFit/>
          </a:bodyPr>
          <a:lstStyle/>
          <a:p>
            <a:r>
              <a:rPr lang="fr-FR" dirty="0"/>
              <a:t>Pose une question au messager</a:t>
            </a:r>
          </a:p>
        </p:txBody>
      </p:sp>
    </p:spTree>
    <p:extLst>
      <p:ext uri="{BB962C8B-B14F-4D97-AF65-F5344CB8AC3E}">
        <p14:creationId xmlns:p14="http://schemas.microsoft.com/office/powerpoint/2010/main" val="3104518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675218"/>
          </a:xfrm>
        </p:spPr>
        <p:txBody>
          <a:bodyPr>
            <a:normAutofit fontScale="90000"/>
          </a:bodyPr>
          <a:lstStyle/>
          <a:p>
            <a:r>
              <a:rPr lang="fr-FR" dirty="0"/>
              <a:t>CONCLUSION</a:t>
            </a:r>
          </a:p>
        </p:txBody>
      </p:sp>
      <p:sp>
        <p:nvSpPr>
          <p:cNvPr id="3" name="Espace réservé du contenu 2"/>
          <p:cNvSpPr>
            <a:spLocks noGrp="1"/>
          </p:cNvSpPr>
          <p:nvPr>
            <p:ph idx="1"/>
          </p:nvPr>
        </p:nvSpPr>
        <p:spPr>
          <a:xfrm>
            <a:off x="1295402" y="1909232"/>
            <a:ext cx="9601196" cy="1805518"/>
          </a:xfrm>
        </p:spPr>
        <p:txBody>
          <a:bodyPr/>
          <a:lstStyle/>
          <a:p>
            <a:pPr marL="0" indent="0">
              <a:buNone/>
            </a:pPr>
            <a:r>
              <a:rPr lang="fr-FR" dirty="0"/>
              <a:t>A RETENIR:</a:t>
            </a:r>
          </a:p>
          <a:p>
            <a:pPr marL="0" indent="0">
              <a:buNone/>
            </a:pPr>
            <a:r>
              <a:rPr lang="fr-FR" dirty="0">
                <a:solidFill>
                  <a:srgbClr val="FF0000"/>
                </a:solidFill>
              </a:rPr>
              <a:t>Démarche didactique </a:t>
            </a:r>
            <a:r>
              <a:rPr lang="fr-FR" dirty="0"/>
              <a:t>par rapport à des situations qu’on fait évoluer. Utilisation des variables d’éloignement dans l’espace, dans le temps et de la communication à autrui.</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27</a:t>
            </a:fld>
            <a:endParaRPr lang="fr-FR"/>
          </a:p>
        </p:txBody>
      </p:sp>
      <p:sp>
        <p:nvSpPr>
          <p:cNvPr id="5" name="ZoneTexte 4"/>
          <p:cNvSpPr txBox="1"/>
          <p:nvPr/>
        </p:nvSpPr>
        <p:spPr>
          <a:xfrm>
            <a:off x="1295402" y="3955147"/>
            <a:ext cx="9601196" cy="830997"/>
          </a:xfrm>
          <a:prstGeom prst="rect">
            <a:avLst/>
          </a:prstGeom>
          <a:noFill/>
        </p:spPr>
        <p:txBody>
          <a:bodyPr wrap="square" rtlCol="0">
            <a:spAutoFit/>
          </a:bodyPr>
          <a:lstStyle/>
          <a:p>
            <a:r>
              <a:rPr lang="fr-FR" sz="2400" dirty="0">
                <a:solidFill>
                  <a:srgbClr val="FF0000"/>
                </a:solidFill>
              </a:rPr>
              <a:t>Enseigner l’énumération </a:t>
            </a:r>
            <a:r>
              <a:rPr lang="fr-FR" sz="2400" dirty="0"/>
              <a:t>ou au moins faire émerger des méthodes d’organisation à la conscience des élèves pour les aider à réussir</a:t>
            </a:r>
          </a:p>
        </p:txBody>
      </p:sp>
      <p:sp>
        <p:nvSpPr>
          <p:cNvPr id="6" name="ZoneTexte 5"/>
          <p:cNvSpPr txBox="1"/>
          <p:nvPr/>
        </p:nvSpPr>
        <p:spPr>
          <a:xfrm>
            <a:off x="1295402" y="5026541"/>
            <a:ext cx="9734548" cy="461665"/>
          </a:xfrm>
          <a:prstGeom prst="rect">
            <a:avLst/>
          </a:prstGeom>
          <a:noFill/>
        </p:spPr>
        <p:txBody>
          <a:bodyPr wrap="square" rtlCol="0">
            <a:spAutoFit/>
          </a:bodyPr>
          <a:lstStyle/>
          <a:p>
            <a:r>
              <a:rPr lang="fr-FR" sz="2400" dirty="0">
                <a:solidFill>
                  <a:srgbClr val="FF0000"/>
                </a:solidFill>
              </a:rPr>
              <a:t>Enseigner l’aspect ordinal </a:t>
            </a:r>
            <a:r>
              <a:rPr lang="fr-FR" sz="2400" dirty="0"/>
              <a:t>du nombre</a:t>
            </a:r>
          </a:p>
        </p:txBody>
      </p:sp>
    </p:spTree>
    <p:extLst>
      <p:ext uri="{BB962C8B-B14F-4D97-AF65-F5344CB8AC3E}">
        <p14:creationId xmlns:p14="http://schemas.microsoft.com/office/powerpoint/2010/main" val="39393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SECONDE PARTIE DE L’ANIMATION</a:t>
            </a:r>
          </a:p>
        </p:txBody>
      </p:sp>
      <p:sp>
        <p:nvSpPr>
          <p:cNvPr id="3" name="Espace réservé du contenu 2"/>
          <p:cNvSpPr>
            <a:spLocks noGrp="1"/>
          </p:cNvSpPr>
          <p:nvPr>
            <p:ph idx="1"/>
          </p:nvPr>
        </p:nvSpPr>
        <p:spPr>
          <a:xfrm>
            <a:off x="1295402" y="2633132"/>
            <a:ext cx="9601196" cy="662518"/>
          </a:xfrm>
        </p:spPr>
        <p:txBody>
          <a:bodyPr/>
          <a:lstStyle/>
          <a:p>
            <a:pPr marL="0" indent="0">
              <a:buNone/>
            </a:pPr>
            <a:r>
              <a:rPr lang="fr-FR" dirty="0"/>
              <a:t>Consultation de documents</a:t>
            </a: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28</a:t>
            </a:fld>
            <a:endParaRPr lang="fr-FR"/>
          </a:p>
        </p:txBody>
      </p:sp>
      <p:sp>
        <p:nvSpPr>
          <p:cNvPr id="5" name="ZoneTexte 4"/>
          <p:cNvSpPr txBox="1"/>
          <p:nvPr/>
        </p:nvSpPr>
        <p:spPr>
          <a:xfrm>
            <a:off x="1295402" y="3295650"/>
            <a:ext cx="9772648" cy="1569660"/>
          </a:xfrm>
          <a:prstGeom prst="rect">
            <a:avLst/>
          </a:prstGeom>
          <a:noFill/>
        </p:spPr>
        <p:txBody>
          <a:bodyPr wrap="square" rtlCol="0">
            <a:spAutoFit/>
          </a:bodyPr>
          <a:lstStyle/>
          <a:p>
            <a:r>
              <a:rPr lang="fr-FR" sz="2400" dirty="0"/>
              <a:t>Essayer une situation avec cette démarche didactique et faire remonter :</a:t>
            </a:r>
          </a:p>
          <a:p>
            <a:pPr marL="285750" indent="-285750">
              <a:buFontTx/>
              <a:buChar char="-"/>
            </a:pPr>
            <a:r>
              <a:rPr lang="fr-FR" sz="2400" dirty="0"/>
              <a:t>Des traces, des écrits d’élèves (avec contexte et remarques)</a:t>
            </a:r>
          </a:p>
          <a:p>
            <a:pPr marL="285750" indent="-285750">
              <a:buFontTx/>
              <a:buChar char="-"/>
            </a:pPr>
            <a:r>
              <a:rPr lang="fr-FR" sz="2400" dirty="0"/>
              <a:t>Les difficultés rencontrées</a:t>
            </a:r>
          </a:p>
          <a:p>
            <a:pPr marL="285750" indent="-285750">
              <a:buFontTx/>
              <a:buChar char="-"/>
            </a:pPr>
            <a:r>
              <a:rPr lang="fr-FR" sz="2400" dirty="0"/>
              <a:t>Délai de mi-juin</a:t>
            </a:r>
          </a:p>
        </p:txBody>
      </p:sp>
      <p:sp>
        <p:nvSpPr>
          <p:cNvPr id="6" name="ZoneTexte 5"/>
          <p:cNvSpPr txBox="1"/>
          <p:nvPr/>
        </p:nvSpPr>
        <p:spPr>
          <a:xfrm>
            <a:off x="1295402" y="5029200"/>
            <a:ext cx="9772648" cy="830997"/>
          </a:xfrm>
          <a:prstGeom prst="rect">
            <a:avLst/>
          </a:prstGeom>
          <a:noFill/>
        </p:spPr>
        <p:txBody>
          <a:bodyPr wrap="square" rtlCol="0">
            <a:spAutoFit/>
          </a:bodyPr>
          <a:lstStyle/>
          <a:p>
            <a:pPr algn="ctr"/>
            <a:r>
              <a:rPr lang="fr-FR" sz="2400" b="1" dirty="0"/>
              <a:t>MERCI A TOUS POUR VOTRE ECOUTE ET VOTRE PARTICIPATION</a:t>
            </a:r>
          </a:p>
        </p:txBody>
      </p:sp>
    </p:spTree>
    <p:extLst>
      <p:ext uri="{BB962C8B-B14F-4D97-AF65-F5344CB8AC3E}">
        <p14:creationId xmlns:p14="http://schemas.microsoft.com/office/powerpoint/2010/main" val="214958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dirty="0">
                <a:hlinkClick r:id="rId3" action="ppaction://hlinkfile"/>
              </a:rPr>
              <a:t>Attendus des programmes 2015</a:t>
            </a:r>
            <a:endParaRPr lang="fr-FR" dirty="0"/>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3</a:t>
            </a:fld>
            <a:endParaRPr lang="fr-FR"/>
          </a:p>
        </p:txBody>
      </p:sp>
      <p:sp>
        <p:nvSpPr>
          <p:cNvPr id="6" name="Titre 1"/>
          <p:cNvSpPr txBox="1">
            <a:spLocks/>
          </p:cNvSpPr>
          <p:nvPr/>
        </p:nvSpPr>
        <p:spPr>
          <a:xfrm>
            <a:off x="644865" y="531691"/>
            <a:ext cx="71936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latin typeface="Georgia" panose="02040502050405020303" pitchFamily="18" charset="0"/>
              </a:rPr>
              <a:t>I. Cadre institutionnel : </a:t>
            </a:r>
            <a:br>
              <a:rPr lang="fr-FR" sz="4000" dirty="0">
                <a:latin typeface="Georgia" panose="02040502050405020303" pitchFamily="18" charset="0"/>
              </a:rPr>
            </a:br>
            <a:r>
              <a:rPr lang="fr-FR" sz="4000" dirty="0"/>
              <a:t>rappel des programmes de 2015</a:t>
            </a:r>
          </a:p>
        </p:txBody>
      </p:sp>
    </p:spTree>
    <p:extLst>
      <p:ext uri="{BB962C8B-B14F-4D97-AF65-F5344CB8AC3E}">
        <p14:creationId xmlns:p14="http://schemas.microsoft.com/office/powerpoint/2010/main" val="411501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6848" y="299533"/>
            <a:ext cx="9046700" cy="1325563"/>
          </a:xfrm>
        </p:spPr>
        <p:txBody>
          <a:bodyPr>
            <a:normAutofit/>
          </a:bodyPr>
          <a:lstStyle/>
          <a:p>
            <a:r>
              <a:rPr lang="fr-FR" sz="4000" dirty="0">
                <a:latin typeface="Georgia" panose="02040502050405020303" pitchFamily="18" charset="0"/>
              </a:rPr>
              <a:t>Rappel des modalités d’apprentissage</a:t>
            </a:r>
          </a:p>
        </p:txBody>
      </p:sp>
      <p:sp>
        <p:nvSpPr>
          <p:cNvPr id="3" name="Espace réservé du contenu 2"/>
          <p:cNvSpPr>
            <a:spLocks noGrp="1"/>
          </p:cNvSpPr>
          <p:nvPr>
            <p:ph idx="1"/>
          </p:nvPr>
        </p:nvSpPr>
        <p:spPr>
          <a:xfrm>
            <a:off x="1147697" y="1498484"/>
            <a:ext cx="10515600" cy="5187777"/>
          </a:xfrm>
        </p:spPr>
        <p:txBody>
          <a:bodyPr>
            <a:noAutofit/>
          </a:bodyPr>
          <a:lstStyle/>
          <a:p>
            <a:pPr marL="0" indent="0">
              <a:buNone/>
            </a:pPr>
            <a:r>
              <a:rPr lang="fr-FR" sz="2400" dirty="0">
                <a:solidFill>
                  <a:srgbClr val="FF0000"/>
                </a:solidFill>
                <a:latin typeface="Segoe UI" panose="020B0502040204020203" pitchFamily="34" charset="0"/>
                <a:cs typeface="Segoe UI" panose="020B0502040204020203" pitchFamily="34" charset="0"/>
              </a:rPr>
              <a:t>Apprendre en jouant</a:t>
            </a:r>
          </a:p>
          <a:p>
            <a:pPr marL="0" indent="0">
              <a:buNone/>
            </a:pPr>
            <a:endParaRPr lang="fr-FR" sz="100" b="1" dirty="0">
              <a:latin typeface="Segoe UI" panose="020B0502040204020203" pitchFamily="34" charset="0"/>
              <a:cs typeface="Segoe UI" panose="020B0502040204020203" pitchFamily="34" charset="0"/>
            </a:endParaRPr>
          </a:p>
          <a:p>
            <a:pPr marL="0" indent="0">
              <a:buNone/>
            </a:pPr>
            <a:r>
              <a:rPr lang="fr-FR" sz="2000" dirty="0">
                <a:latin typeface="Segoe UI" panose="020B0502040204020203" pitchFamily="34" charset="0"/>
                <a:cs typeface="Segoe UI" panose="020B0502040204020203" pitchFamily="34" charset="0"/>
              </a:rPr>
              <a:t>Le jeu est le vecteur des apprentissages et différents types existent.</a:t>
            </a:r>
          </a:p>
          <a:p>
            <a:pPr marL="0" indent="0">
              <a:buNone/>
            </a:pPr>
            <a:endParaRPr lang="fr-FR" sz="800" dirty="0">
              <a:latin typeface="Segoe UI" panose="020B0502040204020203" pitchFamily="34" charset="0"/>
              <a:cs typeface="Segoe UI" panose="020B0502040204020203" pitchFamily="34" charset="0"/>
            </a:endParaRPr>
          </a:p>
          <a:p>
            <a:pPr marL="0" indent="0">
              <a:buNone/>
            </a:pPr>
            <a:r>
              <a:rPr lang="fr-FR" sz="2000" dirty="0">
                <a:latin typeface="Segoe UI" panose="020B0502040204020203" pitchFamily="34" charset="0"/>
                <a:cs typeface="Segoe UI" panose="020B0502040204020203" pitchFamily="34" charset="0"/>
                <a:hlinkClick r:id="rId3" action="ppaction://hlinkfile"/>
              </a:rPr>
              <a:t>Types de jeux</a:t>
            </a:r>
            <a:endParaRPr lang="fr-FR" sz="2000" dirty="0">
              <a:latin typeface="Segoe UI" panose="020B0502040204020203" pitchFamily="34" charset="0"/>
              <a:cs typeface="Segoe UI" panose="020B0502040204020203" pitchFamily="34" charset="0"/>
            </a:endParaRPr>
          </a:p>
          <a:p>
            <a:pPr marL="0" indent="0">
              <a:buNone/>
            </a:pPr>
            <a:r>
              <a:rPr lang="fr-FR" sz="2000" dirty="0">
                <a:latin typeface="Segoe UI" panose="020B0502040204020203" pitchFamily="34" charset="0"/>
                <a:cs typeface="Segoe UI" panose="020B0502040204020203" pitchFamily="34" charset="0"/>
              </a:rPr>
              <a:t>L’enseignant donne à tous les enfants un temps suffisant pour déployer leur activité de jeu. Il les observe dans leur jeu libre afin de mieux les connaître.</a:t>
            </a:r>
          </a:p>
          <a:p>
            <a:pPr marL="0" indent="0">
              <a:buNone/>
            </a:pPr>
            <a:endParaRPr lang="fr-FR" sz="2000" dirty="0">
              <a:latin typeface="Segoe UI" panose="020B0502040204020203" pitchFamily="34" charset="0"/>
              <a:cs typeface="Segoe UI" panose="020B0502040204020203" pitchFamily="34" charset="0"/>
            </a:endParaRPr>
          </a:p>
          <a:p>
            <a:pPr marL="0" indent="0">
              <a:buNone/>
            </a:pPr>
            <a:endParaRPr lang="fr-FR" sz="800" dirty="0">
              <a:latin typeface="Segoe UI" panose="020B0502040204020203" pitchFamily="34" charset="0"/>
              <a:cs typeface="Segoe UI" panose="020B0502040204020203" pitchFamily="34" charset="0"/>
            </a:endParaRPr>
          </a:p>
          <a:p>
            <a:pPr marL="0" indent="0">
              <a:buNone/>
            </a:pPr>
            <a:r>
              <a:rPr lang="fr-FR" sz="2000" dirty="0">
                <a:latin typeface="Segoe UI" panose="020B0502040204020203" pitchFamily="34" charset="0"/>
                <a:cs typeface="Segoe UI" panose="020B0502040204020203" pitchFamily="34" charset="0"/>
                <a:hlinkClick r:id="rId4" action="ppaction://hlinkfile"/>
              </a:rPr>
              <a:t>Grille d’observation</a:t>
            </a:r>
            <a:endParaRPr lang="fr-FR" sz="2000" dirty="0">
              <a:latin typeface="Segoe UI" panose="020B0502040204020203" pitchFamily="34" charset="0"/>
              <a:cs typeface="Segoe UI" panose="020B0502040204020203" pitchFamily="34" charset="0"/>
            </a:endParaRPr>
          </a:p>
          <a:p>
            <a:pPr marL="0" indent="0">
              <a:buNone/>
            </a:pPr>
            <a:r>
              <a:rPr lang="fr-FR" sz="2000" dirty="0">
                <a:latin typeface="Segoe UI" panose="020B0502040204020203" pitchFamily="34" charset="0"/>
                <a:cs typeface="Segoe UI" panose="020B0502040204020203" pitchFamily="34" charset="0"/>
              </a:rPr>
              <a:t>L’enseignant propose aussi des jeux structurés visant explicitement des apprentissages spécifiques. Nous verrons des exemples dans la seconde partie de l’animation.</a:t>
            </a:r>
          </a:p>
          <a:p>
            <a:pPr marL="0" indent="0">
              <a:buNone/>
            </a:pPr>
            <a:endParaRPr lang="fr-FR" sz="2000" dirty="0">
              <a:latin typeface="Segoe UI" panose="020B0502040204020203" pitchFamily="34" charset="0"/>
              <a:cs typeface="Segoe UI" panose="020B0502040204020203" pitchFamily="34" charset="0"/>
            </a:endParaRP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4</a:t>
            </a:fld>
            <a:endParaRPr lang="fr-FR"/>
          </a:p>
        </p:txBody>
      </p:sp>
      <p:sp>
        <p:nvSpPr>
          <p:cNvPr id="5" name="ZoneTexte 4"/>
          <p:cNvSpPr txBox="1"/>
          <p:nvPr/>
        </p:nvSpPr>
        <p:spPr>
          <a:xfrm>
            <a:off x="416171" y="1195756"/>
            <a:ext cx="407963" cy="1862048"/>
          </a:xfrm>
          <a:prstGeom prst="rect">
            <a:avLst/>
          </a:prstGeom>
          <a:noFill/>
        </p:spPr>
        <p:txBody>
          <a:bodyPr wrap="square" rtlCol="0">
            <a:spAutoFit/>
          </a:bodyPr>
          <a:lstStyle/>
          <a:p>
            <a:r>
              <a:rPr lang="fr-FR" sz="11500" dirty="0">
                <a:solidFill>
                  <a:srgbClr val="FF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16196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8711" y="1964051"/>
            <a:ext cx="10515600" cy="4004949"/>
          </a:xfrm>
        </p:spPr>
        <p:txBody>
          <a:bodyPr>
            <a:noAutofit/>
          </a:bodyPr>
          <a:lstStyle/>
          <a:p>
            <a:pPr marL="0" indent="0">
              <a:buNone/>
            </a:pPr>
            <a:r>
              <a:rPr lang="fr-FR" sz="2400" dirty="0">
                <a:solidFill>
                  <a:srgbClr val="FF0000"/>
                </a:solidFill>
                <a:latin typeface="Segoe UI" panose="020B0502040204020203" pitchFamily="34" charset="0"/>
                <a:cs typeface="Segoe UI" panose="020B0502040204020203" pitchFamily="34" charset="0"/>
              </a:rPr>
              <a:t>Apprendre en réfléchissant et en résolvant des problèmes</a:t>
            </a:r>
          </a:p>
          <a:p>
            <a:pPr marL="0" indent="0">
              <a:buNone/>
            </a:pPr>
            <a:r>
              <a:rPr lang="fr-FR" sz="2000" dirty="0">
                <a:latin typeface="Segoe UI" panose="020B0502040204020203" pitchFamily="34" charset="0"/>
                <a:cs typeface="Segoe UI" panose="020B0502040204020203" pitchFamily="34" charset="0"/>
              </a:rPr>
              <a:t>Ces activités cognitives de haut niveau sont fondamentales pour donner aux enfants    l’envie d’apprendre et les rendre autonomes intellectuellement</a:t>
            </a:r>
          </a:p>
          <a:p>
            <a:pPr marL="0" indent="0">
              <a:buNone/>
            </a:pPr>
            <a:endParaRPr lang="fr-FR" sz="3000" dirty="0">
              <a:latin typeface="Segoe UI" panose="020B0502040204020203" pitchFamily="34" charset="0"/>
              <a:cs typeface="Segoe UI" panose="020B0502040204020203" pitchFamily="34" charset="0"/>
            </a:endParaRPr>
          </a:p>
          <a:p>
            <a:pPr marL="0" indent="0">
              <a:buNone/>
            </a:pPr>
            <a:r>
              <a:rPr lang="fr-FR" sz="2400" dirty="0">
                <a:solidFill>
                  <a:srgbClr val="FF0000"/>
                </a:solidFill>
                <a:latin typeface="Segoe UI" panose="020B0502040204020203" pitchFamily="34" charset="0"/>
                <a:cs typeface="Segoe UI" panose="020B0502040204020203" pitchFamily="34" charset="0"/>
              </a:rPr>
              <a:t>Apprendre en s’exerçant </a:t>
            </a:r>
          </a:p>
          <a:p>
            <a:pPr marL="0" indent="0">
              <a:buNone/>
            </a:pPr>
            <a:r>
              <a:rPr lang="fr-FR" sz="2000" dirty="0">
                <a:latin typeface="Segoe UI" panose="020B0502040204020203" pitchFamily="34" charset="0"/>
                <a:cs typeface="Segoe UI" panose="020B0502040204020203" pitchFamily="34" charset="0"/>
              </a:rPr>
              <a:t>Les apprentissages des jeunes enfants s’inscrivent dans un temps long et leurs progrès   sont rarement linéaires. Ils nécessitent souvent un temps d’appropriation qui peut passer soit par la reprise de processus connus, soit par de nouvelles situations.                           Leur stabilisation nécessite de nombreuses répétitions dans des conditions variées. </a:t>
            </a:r>
          </a:p>
          <a:p>
            <a:pPr marL="0" indent="0">
              <a:buNone/>
            </a:pPr>
            <a:endParaRPr lang="fr-FR" sz="2000" dirty="0">
              <a:latin typeface="Segoe UI" panose="020B0502040204020203" pitchFamily="34" charset="0"/>
              <a:cs typeface="Segoe UI" panose="020B0502040204020203" pitchFamily="34" charset="0"/>
            </a:endParaRP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5</a:t>
            </a:fld>
            <a:endParaRPr lang="fr-FR"/>
          </a:p>
        </p:txBody>
      </p:sp>
      <p:sp>
        <p:nvSpPr>
          <p:cNvPr id="6" name="ZoneTexte 5"/>
          <p:cNvSpPr txBox="1"/>
          <p:nvPr/>
        </p:nvSpPr>
        <p:spPr>
          <a:xfrm>
            <a:off x="486513" y="1428144"/>
            <a:ext cx="407963" cy="1862048"/>
          </a:xfrm>
          <a:prstGeom prst="rect">
            <a:avLst/>
          </a:prstGeom>
          <a:noFill/>
        </p:spPr>
        <p:txBody>
          <a:bodyPr wrap="square" rtlCol="0">
            <a:spAutoFit/>
          </a:bodyPr>
          <a:lstStyle/>
          <a:p>
            <a:r>
              <a:rPr lang="fr-FR" sz="11500" dirty="0">
                <a:solidFill>
                  <a:srgbClr val="FF0000"/>
                </a:solidFill>
                <a:latin typeface="Arial" panose="020B0604020202020204" pitchFamily="34" charset="0"/>
                <a:cs typeface="Arial" panose="020B0604020202020204" pitchFamily="34" charset="0"/>
              </a:rPr>
              <a:t>2</a:t>
            </a:r>
          </a:p>
        </p:txBody>
      </p:sp>
      <p:sp>
        <p:nvSpPr>
          <p:cNvPr id="7" name="ZoneTexte 6"/>
          <p:cNvSpPr txBox="1"/>
          <p:nvPr/>
        </p:nvSpPr>
        <p:spPr>
          <a:xfrm>
            <a:off x="514649" y="3403823"/>
            <a:ext cx="407963" cy="1862048"/>
          </a:xfrm>
          <a:prstGeom prst="rect">
            <a:avLst/>
          </a:prstGeom>
          <a:noFill/>
        </p:spPr>
        <p:txBody>
          <a:bodyPr wrap="square" rtlCol="0">
            <a:spAutoFit/>
          </a:bodyPr>
          <a:lstStyle/>
          <a:p>
            <a:r>
              <a:rPr lang="fr-FR" sz="11500" dirty="0">
                <a:solidFill>
                  <a:srgbClr val="FF0000"/>
                </a:solidFill>
                <a:latin typeface="Arial" panose="020B0604020202020204" pitchFamily="34" charset="0"/>
                <a:cs typeface="Arial" panose="020B0604020202020204" pitchFamily="34" charset="0"/>
              </a:rPr>
              <a:t>3</a:t>
            </a:r>
          </a:p>
        </p:txBody>
      </p:sp>
      <p:sp>
        <p:nvSpPr>
          <p:cNvPr id="8" name="Titre 1"/>
          <p:cNvSpPr txBox="1">
            <a:spLocks/>
          </p:cNvSpPr>
          <p:nvPr/>
        </p:nvSpPr>
        <p:spPr>
          <a:xfrm>
            <a:off x="683457" y="3834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latin typeface="Georgia" panose="02040502050405020303" pitchFamily="18" charset="0"/>
              </a:rPr>
              <a:t>Rappel des modalités d’apprentissage</a:t>
            </a:r>
          </a:p>
        </p:txBody>
      </p:sp>
    </p:spTree>
    <p:extLst>
      <p:ext uri="{BB962C8B-B14F-4D97-AF65-F5344CB8AC3E}">
        <p14:creationId xmlns:p14="http://schemas.microsoft.com/office/powerpoint/2010/main" val="298326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44641" y="1942293"/>
            <a:ext cx="10458157" cy="2581056"/>
          </a:xfrm>
        </p:spPr>
        <p:txBody>
          <a:bodyPr>
            <a:normAutofit/>
          </a:bodyPr>
          <a:lstStyle/>
          <a:p>
            <a:pPr marL="0" indent="0">
              <a:buNone/>
            </a:pPr>
            <a:r>
              <a:rPr lang="fr-FR" sz="2400" dirty="0">
                <a:solidFill>
                  <a:srgbClr val="FF0000"/>
                </a:solidFill>
                <a:latin typeface="Segoe UI" panose="020B0502040204020203" pitchFamily="34" charset="0"/>
                <a:cs typeface="Segoe UI" panose="020B0502040204020203" pitchFamily="34" charset="0"/>
              </a:rPr>
              <a:t>Apprendre en se remémorant et en mémorisant </a:t>
            </a:r>
          </a:p>
          <a:p>
            <a:pPr marL="0" indent="0">
              <a:buNone/>
            </a:pPr>
            <a:endParaRPr lang="fr-FR" sz="100" dirty="0">
              <a:solidFill>
                <a:srgbClr val="FF0000"/>
              </a:solidFill>
              <a:latin typeface="Segoe UI" panose="020B0502040204020203" pitchFamily="34" charset="0"/>
              <a:cs typeface="Segoe UI" panose="020B0502040204020203" pitchFamily="34" charset="0"/>
            </a:endParaRPr>
          </a:p>
          <a:p>
            <a:pPr marL="0" indent="0">
              <a:buNone/>
            </a:pPr>
            <a:r>
              <a:rPr lang="fr-FR" sz="2000" dirty="0">
                <a:latin typeface="Segoe UI" panose="020B0502040204020203" pitchFamily="34" charset="0"/>
                <a:cs typeface="Segoe UI" panose="020B0502040204020203" pitchFamily="34" charset="0"/>
              </a:rPr>
              <a:t>Les opérations mentales de mémorisation chez les jeunes enfants ne sont pas volontaires. Chez les plus jeunes, elles dépendent de l’aspect émotionnel des situations et du vécu d’évènements répétitifs qu’un adulte a nommés et commentés. </a:t>
            </a:r>
          </a:p>
          <a:p>
            <a:pPr marL="0" indent="0">
              <a:buNone/>
            </a:pPr>
            <a:r>
              <a:rPr lang="fr-FR" sz="2000" dirty="0">
                <a:latin typeface="Segoe UI" panose="020B0502040204020203" pitchFamily="34" charset="0"/>
                <a:cs typeface="Segoe UI" panose="020B0502040204020203" pitchFamily="34" charset="0"/>
              </a:rPr>
              <a:t>Le travail sur la mémoire avec l’utilisation de supports variés tels que photos, traces collectives, affichages, en faisant verbaliser les élèves est fondamentale.</a:t>
            </a: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6</a:t>
            </a:fld>
            <a:endParaRPr lang="fr-FR"/>
          </a:p>
        </p:txBody>
      </p:sp>
      <p:sp>
        <p:nvSpPr>
          <p:cNvPr id="5" name="ZoneTexte 4"/>
          <p:cNvSpPr txBox="1"/>
          <p:nvPr/>
        </p:nvSpPr>
        <p:spPr>
          <a:xfrm>
            <a:off x="507611" y="1604669"/>
            <a:ext cx="407963" cy="1862048"/>
          </a:xfrm>
          <a:prstGeom prst="rect">
            <a:avLst/>
          </a:prstGeom>
          <a:noFill/>
        </p:spPr>
        <p:txBody>
          <a:bodyPr wrap="square" rtlCol="0">
            <a:spAutoFit/>
          </a:bodyPr>
          <a:lstStyle/>
          <a:p>
            <a:r>
              <a:rPr lang="fr-FR" sz="11500" dirty="0">
                <a:solidFill>
                  <a:srgbClr val="FF0000"/>
                </a:solidFill>
                <a:latin typeface="Arial" panose="020B0604020202020204" pitchFamily="34" charset="0"/>
                <a:cs typeface="Arial" panose="020B0604020202020204" pitchFamily="34" charset="0"/>
              </a:rPr>
              <a:t>4</a:t>
            </a:r>
          </a:p>
        </p:txBody>
      </p:sp>
      <p:sp>
        <p:nvSpPr>
          <p:cNvPr id="8" name="Titre 1"/>
          <p:cNvSpPr txBox="1">
            <a:spLocks/>
          </p:cNvSpPr>
          <p:nvPr/>
        </p:nvSpPr>
        <p:spPr>
          <a:xfrm>
            <a:off x="683457" y="3834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latin typeface="Georgia" panose="02040502050405020303" pitchFamily="18" charset="0"/>
              </a:rPr>
              <a:t>Rappel des modalités d’apprentissage</a:t>
            </a:r>
          </a:p>
        </p:txBody>
      </p:sp>
    </p:spTree>
    <p:extLst>
      <p:ext uri="{BB962C8B-B14F-4D97-AF65-F5344CB8AC3E}">
        <p14:creationId xmlns:p14="http://schemas.microsoft.com/office/powerpoint/2010/main" val="221084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573285"/>
            <a:ext cx="9601196" cy="1325855"/>
          </a:xfrm>
        </p:spPr>
        <p:txBody>
          <a:bodyPr>
            <a:normAutofit fontScale="90000"/>
          </a:bodyPr>
          <a:lstStyle/>
          <a:p>
            <a:r>
              <a:rPr lang="fr-FR" sz="3200" dirty="0">
                <a:latin typeface="Georgia" panose="02040502050405020303" pitchFamily="18" charset="0"/>
              </a:rPr>
              <a:t>Quelques éléments importants issus de la conférence de Mme </a:t>
            </a:r>
            <a:r>
              <a:rPr lang="fr-FR" sz="3200" dirty="0" err="1">
                <a:latin typeface="Georgia" panose="02040502050405020303" pitchFamily="18" charset="0"/>
              </a:rPr>
              <a:t>Margolinas</a:t>
            </a:r>
            <a:r>
              <a:rPr lang="fr-FR" sz="3200" dirty="0">
                <a:latin typeface="Georgia" panose="02040502050405020303" pitchFamily="18" charset="0"/>
              </a:rPr>
              <a:t>, chercheuse en didactique des maths</a:t>
            </a:r>
          </a:p>
        </p:txBody>
      </p:sp>
      <p:sp>
        <p:nvSpPr>
          <p:cNvPr id="3" name="Espace réservé du contenu 2"/>
          <p:cNvSpPr>
            <a:spLocks noGrp="1"/>
          </p:cNvSpPr>
          <p:nvPr>
            <p:ph idx="1"/>
          </p:nvPr>
        </p:nvSpPr>
        <p:spPr>
          <a:xfrm>
            <a:off x="1295401" y="1966088"/>
            <a:ext cx="9601196" cy="3618786"/>
          </a:xfrm>
        </p:spPr>
        <p:txBody>
          <a:bodyPr>
            <a:noAutofit/>
          </a:bodyPr>
          <a:lstStyle/>
          <a:p>
            <a:pPr marL="0" indent="0">
              <a:buNone/>
            </a:pPr>
            <a:r>
              <a:rPr lang="fr-FR" dirty="0">
                <a:solidFill>
                  <a:srgbClr val="FF0000"/>
                </a:solidFill>
                <a:latin typeface="Segoe UI" panose="020B0502040204020203" pitchFamily="34" charset="0"/>
                <a:cs typeface="Segoe UI" panose="020B0502040204020203" pitchFamily="34" charset="0"/>
              </a:rPr>
              <a:t>Définition du nombre : </a:t>
            </a:r>
          </a:p>
          <a:p>
            <a:pPr marL="0" indent="0">
              <a:buNone/>
            </a:pPr>
            <a:endParaRPr lang="fr-FR" sz="700" dirty="0">
              <a:latin typeface="Segoe UI" panose="020B0502040204020203" pitchFamily="34" charset="0"/>
              <a:cs typeface="Segoe UI" panose="020B0502040204020203" pitchFamily="34" charset="0"/>
            </a:endParaRPr>
          </a:p>
          <a:p>
            <a:pPr marL="0" indent="0">
              <a:buNone/>
            </a:pPr>
            <a:r>
              <a:rPr lang="fr-FR" sz="2000" dirty="0">
                <a:latin typeface="Segoe UI" panose="020B0502040204020203" pitchFamily="34" charset="0"/>
                <a:cs typeface="Segoe UI" panose="020B0502040204020203" pitchFamily="34" charset="0"/>
              </a:rPr>
              <a:t>« Ce que l’on appelle « le nombre » est une synthèse de connaissances plus ou moins indépendantes et des relations entre ces connaissances (Malet, 2015) :  </a:t>
            </a:r>
          </a:p>
          <a:p>
            <a:pPr>
              <a:buFontTx/>
              <a:buChar char="-"/>
            </a:pPr>
            <a:r>
              <a:rPr lang="fr-FR" sz="2000" dirty="0">
                <a:latin typeface="Segoe UI" panose="020B0502040204020203" pitchFamily="34" charset="0"/>
                <a:cs typeface="Segoe UI" panose="020B0502040204020203" pitchFamily="34" charset="0"/>
              </a:rPr>
              <a:t>suite orale des mots-nombres (un, deux, trois, quatre…)  </a:t>
            </a:r>
          </a:p>
          <a:p>
            <a:pPr>
              <a:buFontTx/>
              <a:buChar char="-"/>
            </a:pPr>
            <a:r>
              <a:rPr lang="fr-FR" sz="2000" dirty="0">
                <a:latin typeface="Segoe UI" panose="020B0502040204020203" pitchFamily="34" charset="0"/>
                <a:cs typeface="Segoe UI" panose="020B0502040204020203" pitchFamily="34" charset="0"/>
              </a:rPr>
              <a:t>cardinal et quantité  (mémoriser une quantité)</a:t>
            </a:r>
          </a:p>
          <a:p>
            <a:pPr>
              <a:buFontTx/>
              <a:buChar char="-"/>
            </a:pPr>
            <a:r>
              <a:rPr lang="fr-FR" sz="2000" dirty="0">
                <a:latin typeface="Segoe UI" panose="020B0502040204020203" pitchFamily="34" charset="0"/>
                <a:cs typeface="Segoe UI" panose="020B0502040204020203" pitchFamily="34" charset="0"/>
              </a:rPr>
              <a:t>ordinal et position  (mémoriser une position)</a:t>
            </a:r>
          </a:p>
          <a:p>
            <a:pPr>
              <a:buFontTx/>
              <a:buChar char="-"/>
            </a:pPr>
            <a:r>
              <a:rPr lang="fr-FR" sz="2000" dirty="0">
                <a:latin typeface="Segoe UI" panose="020B0502040204020203" pitchFamily="34" charset="0"/>
                <a:cs typeface="Segoe UI" panose="020B0502040204020203" pitchFamily="34" charset="0"/>
              </a:rPr>
              <a:t>relations entre les quantités et les positions représentées par les mots-nombres  (anticiper des résultats)</a:t>
            </a: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7</a:t>
            </a:fld>
            <a:endParaRPr lang="fr-FR"/>
          </a:p>
        </p:txBody>
      </p:sp>
    </p:spTree>
    <p:extLst>
      <p:ext uri="{BB962C8B-B14F-4D97-AF65-F5344CB8AC3E}">
        <p14:creationId xmlns:p14="http://schemas.microsoft.com/office/powerpoint/2010/main" val="82812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304575" y="741584"/>
            <a:ext cx="9601196" cy="1307294"/>
          </a:xfrm>
        </p:spPr>
        <p:txBody>
          <a:bodyPr>
            <a:normAutofit/>
          </a:bodyPr>
          <a:lstStyle/>
          <a:p>
            <a:r>
              <a:rPr lang="fr-FR" sz="2900" dirty="0">
                <a:latin typeface="Georgia" panose="02040502050405020303" pitchFamily="18" charset="0"/>
              </a:rPr>
              <a:t>Quelques éléments importants issus de la conférence de Mme </a:t>
            </a:r>
            <a:r>
              <a:rPr lang="fr-FR" sz="2900" dirty="0" err="1">
                <a:latin typeface="Georgia" panose="02040502050405020303" pitchFamily="18" charset="0"/>
              </a:rPr>
              <a:t>Margolinas</a:t>
            </a:r>
            <a:r>
              <a:rPr lang="fr-FR" sz="2900" dirty="0">
                <a:latin typeface="Georgia" panose="02040502050405020303" pitchFamily="18" charset="0"/>
              </a:rPr>
              <a:t>, chercheuse en didactique des maths</a:t>
            </a:r>
          </a:p>
        </p:txBody>
      </p:sp>
      <p:sp>
        <p:nvSpPr>
          <p:cNvPr id="3" name="Espace réservé du contenu 2"/>
          <p:cNvSpPr>
            <a:spLocks noGrp="1"/>
          </p:cNvSpPr>
          <p:nvPr>
            <p:ph idx="1"/>
          </p:nvPr>
        </p:nvSpPr>
        <p:spPr>
          <a:xfrm>
            <a:off x="1304575" y="2048878"/>
            <a:ext cx="9601196" cy="3318936"/>
          </a:xfrm>
        </p:spPr>
        <p:txBody>
          <a:bodyPr>
            <a:normAutofit fontScale="92500" lnSpcReduction="10000"/>
          </a:bodyPr>
          <a:lstStyle/>
          <a:p>
            <a:pPr>
              <a:buFont typeface="Wingdings" panose="05000000000000000000" pitchFamily="2" charset="2"/>
              <a:buChar char="à"/>
            </a:pPr>
            <a:endParaRPr lang="fr-FR" sz="2200" dirty="0">
              <a:solidFill>
                <a:srgbClr val="FF0000"/>
              </a:solidFill>
              <a:latin typeface="Segoe UI" panose="020B0502040204020203" pitchFamily="34" charset="0"/>
              <a:cs typeface="Segoe UI" panose="020B0502040204020203" pitchFamily="34" charset="0"/>
            </a:endParaRPr>
          </a:p>
          <a:p>
            <a:pPr>
              <a:buFont typeface="Wingdings" panose="05000000000000000000" pitchFamily="2" charset="2"/>
              <a:buChar char="à"/>
            </a:pPr>
            <a:r>
              <a:rPr lang="fr-FR" sz="2200" dirty="0">
                <a:solidFill>
                  <a:srgbClr val="FF0000"/>
                </a:solidFill>
                <a:latin typeface="Segoe UI" panose="020B0502040204020203" pitchFamily="34" charset="0"/>
                <a:cs typeface="Segoe UI" panose="020B0502040204020203" pitchFamily="34" charset="0"/>
              </a:rPr>
              <a:t> </a:t>
            </a:r>
            <a:r>
              <a:rPr lang="fr-FR" sz="2600" dirty="0">
                <a:solidFill>
                  <a:srgbClr val="FF0000"/>
                </a:solidFill>
                <a:latin typeface="Segoe UI" panose="020B0502040204020203" pitchFamily="34" charset="0"/>
                <a:cs typeface="Segoe UI" panose="020B0502040204020203" pitchFamily="34" charset="0"/>
              </a:rPr>
              <a:t>Importance de valoriser les procédures multiples</a:t>
            </a:r>
          </a:p>
          <a:p>
            <a:pPr marL="0" indent="0">
              <a:buNone/>
            </a:pPr>
            <a:endParaRPr lang="fr-FR" sz="2000" dirty="0">
              <a:latin typeface="Segoe UI" panose="020B0502040204020203" pitchFamily="34" charset="0"/>
              <a:cs typeface="Segoe UI" panose="020B0502040204020203" pitchFamily="34" charset="0"/>
            </a:endParaRPr>
          </a:p>
          <a:p>
            <a:pPr marL="0" indent="0">
              <a:buNone/>
            </a:pPr>
            <a:r>
              <a:rPr lang="fr-FR" sz="2000" dirty="0" err="1">
                <a:latin typeface="Segoe UI" panose="020B0502040204020203" pitchFamily="34" charset="0"/>
                <a:cs typeface="Segoe UI" panose="020B0502040204020203" pitchFamily="34" charset="0"/>
              </a:rPr>
              <a:t>Margolinas</a:t>
            </a:r>
            <a:r>
              <a:rPr lang="fr-FR" sz="2000" dirty="0">
                <a:latin typeface="Segoe UI" panose="020B0502040204020203" pitchFamily="34" charset="0"/>
                <a:cs typeface="Segoe UI" panose="020B0502040204020203" pitchFamily="34" charset="0"/>
              </a:rPr>
              <a:t> dit qu’elle « ne croit pas qu’il existe des procédures expertes », mais que « certaines peuvent être efficaces, </a:t>
            </a:r>
            <a:r>
              <a:rPr lang="fr-FR" sz="2000" dirty="0" err="1">
                <a:latin typeface="Segoe UI" panose="020B0502040204020203" pitchFamily="34" charset="0"/>
                <a:cs typeface="Segoe UI" panose="020B0502040204020203" pitchFamily="34" charset="0"/>
              </a:rPr>
              <a:t>càd</a:t>
            </a:r>
            <a:r>
              <a:rPr lang="fr-FR" sz="2000" dirty="0">
                <a:latin typeface="Segoe UI" panose="020B0502040204020203" pitchFamily="34" charset="0"/>
                <a:cs typeface="Segoe UI" panose="020B0502040204020203" pitchFamily="34" charset="0"/>
              </a:rPr>
              <a:t> fiables, rapides, </a:t>
            </a:r>
            <a:r>
              <a:rPr lang="fr-FR" sz="2000" u="sng" dirty="0">
                <a:latin typeface="Segoe UI" panose="020B0502040204020203" pitchFamily="34" charset="0"/>
                <a:cs typeface="Segoe UI" panose="020B0502040204020203" pitchFamily="34" charset="0"/>
              </a:rPr>
              <a:t>selon les situations</a:t>
            </a:r>
          </a:p>
          <a:p>
            <a:pPr marL="0" indent="0">
              <a:buNone/>
            </a:pPr>
            <a:r>
              <a:rPr lang="fr-FR" sz="2000" u="sng" dirty="0">
                <a:solidFill>
                  <a:schemeClr val="accent6">
                    <a:lumMod val="50000"/>
                  </a:schemeClr>
                </a:solidFill>
                <a:latin typeface="Segoe UI" panose="020B0502040204020203" pitchFamily="34" charset="0"/>
                <a:cs typeface="Segoe UI" panose="020B0502040204020203" pitchFamily="34" charset="0"/>
              </a:rPr>
              <a:t>Exemples</a:t>
            </a:r>
            <a:r>
              <a:rPr lang="fr-FR" sz="2000" dirty="0">
                <a:latin typeface="Segoe UI" panose="020B0502040204020203" pitchFamily="34" charset="0"/>
                <a:cs typeface="Segoe UI" panose="020B0502040204020203" pitchFamily="34" charset="0"/>
              </a:rPr>
              <a:t> </a:t>
            </a:r>
            <a:r>
              <a:rPr lang="fr-FR" sz="2000" dirty="0">
                <a:latin typeface="Segoe UI" panose="020B0502040204020203" pitchFamily="34" charset="0"/>
                <a:cs typeface="Segoe UI" panose="020B0502040204020203" pitchFamily="34" charset="0"/>
                <a:sym typeface="Wingdings" panose="05000000000000000000" pitchFamily="2" charset="2"/>
              </a:rPr>
              <a:t> </a:t>
            </a:r>
            <a:r>
              <a:rPr lang="fr-FR" sz="2000" dirty="0">
                <a:latin typeface="Segoe UI" panose="020B0502040204020203" pitchFamily="34" charset="0"/>
                <a:cs typeface="Segoe UI" panose="020B0502040204020203" pitchFamily="34" charset="0"/>
              </a:rPr>
              <a:t>notation en bâtons lors du dépouillement des élections</a:t>
            </a:r>
          </a:p>
          <a:p>
            <a:pPr marL="0" indent="0">
              <a:buNone/>
            </a:pPr>
            <a:r>
              <a:rPr lang="fr-FR" sz="2000" dirty="0">
                <a:latin typeface="Segoe UI" panose="020B0502040204020203" pitchFamily="34" charset="0"/>
                <a:cs typeface="Segoe UI" panose="020B0502040204020203" pitchFamily="34" charset="0"/>
                <a:sym typeface="Wingdings" panose="05000000000000000000" pitchFamily="2" charset="2"/>
              </a:rPr>
              <a:t>	          </a:t>
            </a:r>
            <a:r>
              <a:rPr lang="fr-FR" sz="2000" dirty="0">
                <a:latin typeface="Segoe UI" panose="020B0502040204020203" pitchFamily="34" charset="0"/>
                <a:cs typeface="Segoe UI" panose="020B0502040204020203" pitchFamily="34" charset="0"/>
              </a:rPr>
              <a:t> montrer cinq doigts quand on est à l’étranger </a:t>
            </a:r>
          </a:p>
          <a:p>
            <a:pPr marL="0" indent="0">
              <a:buNone/>
            </a:pPr>
            <a:endParaRPr lang="fr-FR" sz="100" dirty="0">
              <a:latin typeface="Segoe UI" panose="020B0502040204020203" pitchFamily="34" charset="0"/>
              <a:cs typeface="Segoe UI" panose="020B0502040204020203" pitchFamily="34" charset="0"/>
            </a:endParaRPr>
          </a:p>
          <a:p>
            <a:pPr marL="0" indent="0">
              <a:buNone/>
            </a:pPr>
            <a:r>
              <a:rPr lang="fr-FR" sz="2000" dirty="0">
                <a:latin typeface="Segoe UI" panose="020B0502040204020203" pitchFamily="34" charset="0"/>
                <a:cs typeface="Segoe UI" panose="020B0502040204020203" pitchFamily="34" charset="0"/>
              </a:rPr>
              <a:t>		  Dans les deux cas on obtient la quantité souhaitée</a:t>
            </a:r>
          </a:p>
          <a:p>
            <a:pPr marL="0" indent="0">
              <a:buNone/>
            </a:pPr>
            <a:endParaRPr lang="fr-FR" sz="2000" dirty="0">
              <a:latin typeface="Segoe UI" panose="020B0502040204020203" pitchFamily="34" charset="0"/>
              <a:cs typeface="Segoe UI" panose="020B0502040204020203" pitchFamily="34" charset="0"/>
            </a:endParaRP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8</a:t>
            </a:fld>
            <a:endParaRPr lang="fr-FR"/>
          </a:p>
        </p:txBody>
      </p:sp>
      <p:sp>
        <p:nvSpPr>
          <p:cNvPr id="7" name="Flèche droite 6"/>
          <p:cNvSpPr/>
          <p:nvPr/>
        </p:nvSpPr>
        <p:spPr>
          <a:xfrm>
            <a:off x="1425916" y="4791761"/>
            <a:ext cx="900918" cy="450166"/>
          </a:xfrm>
          <a:prstGeom prst="rightArrow">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517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5403" y="1523699"/>
            <a:ext cx="9601196" cy="3318936"/>
          </a:xfrm>
        </p:spPr>
        <p:txBody>
          <a:bodyPr>
            <a:normAutofit/>
          </a:bodyPr>
          <a:lstStyle/>
          <a:p>
            <a:pPr marL="0" indent="0">
              <a:buNone/>
            </a:pPr>
            <a:endParaRPr lang="fr-FR" sz="2000" dirty="0">
              <a:solidFill>
                <a:srgbClr val="FF0000"/>
              </a:solidFill>
              <a:latin typeface="Segoe UI" panose="020B0502040204020203" pitchFamily="34" charset="0"/>
              <a:cs typeface="Segoe UI" panose="020B0502040204020203" pitchFamily="34" charset="0"/>
              <a:sym typeface="Wingdings" panose="05000000000000000000" pitchFamily="2" charset="2"/>
            </a:endParaRPr>
          </a:p>
          <a:p>
            <a:pPr marL="0" indent="0">
              <a:buNone/>
            </a:pPr>
            <a:r>
              <a:rPr lang="fr-FR" b="1" dirty="0">
                <a:solidFill>
                  <a:srgbClr val="FF0000"/>
                </a:solidFill>
                <a:latin typeface="Segoe UI" panose="020B0502040204020203" pitchFamily="34" charset="0"/>
                <a:cs typeface="Segoe UI" panose="020B0502040204020203" pitchFamily="34" charset="0"/>
                <a:sym typeface="Wingdings" panose="05000000000000000000" pitchFamily="2" charset="2"/>
              </a:rPr>
              <a:t> </a:t>
            </a:r>
            <a:r>
              <a:rPr lang="fr-FR" dirty="0">
                <a:solidFill>
                  <a:srgbClr val="FF0000"/>
                </a:solidFill>
                <a:latin typeface="Segoe UI" panose="020B0502040204020203" pitchFamily="34" charset="0"/>
                <a:cs typeface="Segoe UI" panose="020B0502040204020203" pitchFamily="34" charset="0"/>
                <a:sym typeface="Wingdings" panose="05000000000000000000" pitchFamily="2" charset="2"/>
              </a:rPr>
              <a:t>I</a:t>
            </a:r>
            <a:r>
              <a:rPr lang="fr-FR" dirty="0">
                <a:solidFill>
                  <a:srgbClr val="FF0000"/>
                </a:solidFill>
                <a:latin typeface="Segoe UI" panose="020B0502040204020203" pitchFamily="34" charset="0"/>
                <a:cs typeface="Segoe UI" panose="020B0502040204020203" pitchFamily="34" charset="0"/>
              </a:rPr>
              <a:t>mportance de l’observation des élèves</a:t>
            </a:r>
          </a:p>
          <a:p>
            <a:pPr marL="0" indent="0">
              <a:buNone/>
            </a:pPr>
            <a:endParaRPr lang="fr-FR" sz="2000" dirty="0">
              <a:latin typeface="Segoe UI" panose="020B0502040204020203" pitchFamily="34" charset="0"/>
              <a:cs typeface="Segoe UI" panose="020B0502040204020203" pitchFamily="34" charset="0"/>
            </a:endParaRPr>
          </a:p>
          <a:p>
            <a:pPr marL="0" indent="0">
              <a:buNone/>
            </a:pPr>
            <a:r>
              <a:rPr lang="fr-FR" sz="2000" dirty="0">
                <a:latin typeface="Segoe UI" panose="020B0502040204020203" pitchFamily="34" charset="0"/>
                <a:cs typeface="Segoe UI" panose="020B0502040204020203" pitchFamily="34" charset="0"/>
              </a:rPr>
              <a:t>Observer ses élèves c’est </a:t>
            </a:r>
            <a:r>
              <a:rPr lang="fr-FR" sz="2000" b="1" dirty="0">
                <a:latin typeface="Segoe UI" panose="020B0502040204020203" pitchFamily="34" charset="0"/>
                <a:cs typeface="Segoe UI" panose="020B0502040204020203" pitchFamily="34" charset="0"/>
              </a:rPr>
              <a:t>identifier</a:t>
            </a:r>
            <a:r>
              <a:rPr lang="fr-FR" sz="2000" dirty="0">
                <a:latin typeface="Segoe UI" panose="020B0502040204020203" pitchFamily="34" charset="0"/>
                <a:cs typeface="Segoe UI" panose="020B0502040204020203" pitchFamily="34" charset="0"/>
              </a:rPr>
              <a:t> ce qui est en </a:t>
            </a:r>
            <a:r>
              <a:rPr lang="fr-FR" sz="2000" u="sng" dirty="0">
                <a:latin typeface="Segoe UI" panose="020B0502040204020203" pitchFamily="34" charset="0"/>
                <a:cs typeface="Segoe UI" panose="020B0502040204020203" pitchFamily="34" charset="0"/>
              </a:rPr>
              <a:t>train de se passer</a:t>
            </a:r>
            <a:r>
              <a:rPr lang="fr-FR" sz="2000" dirty="0">
                <a:latin typeface="Segoe UI" panose="020B0502040204020203" pitchFamily="34" charset="0"/>
                <a:cs typeface="Segoe UI" panose="020B0502040204020203" pitchFamily="34" charset="0"/>
              </a:rPr>
              <a:t> chez</a:t>
            </a:r>
          </a:p>
          <a:p>
            <a:pPr marL="0" indent="0">
              <a:buNone/>
            </a:pPr>
            <a:r>
              <a:rPr lang="fr-FR" sz="2000" dirty="0">
                <a:latin typeface="Segoe UI" panose="020B0502040204020203" pitchFamily="34" charset="0"/>
                <a:cs typeface="Segoe UI" panose="020B0502040204020203" pitchFamily="34" charset="0"/>
              </a:rPr>
              <a:t>les élèves en situation et ce qui est en </a:t>
            </a:r>
            <a:r>
              <a:rPr lang="fr-FR" sz="2000" u="sng" dirty="0">
                <a:latin typeface="Segoe UI" panose="020B0502040204020203" pitchFamily="34" charset="0"/>
                <a:cs typeface="Segoe UI" panose="020B0502040204020203" pitchFamily="34" charset="0"/>
              </a:rPr>
              <a:t>train de ne pas se passer</a:t>
            </a:r>
            <a:r>
              <a:rPr lang="fr-FR" sz="2000" dirty="0">
                <a:latin typeface="Segoe UI" panose="020B0502040204020203" pitchFamily="34" charset="0"/>
                <a:cs typeface="Segoe UI" panose="020B0502040204020203" pitchFamily="34" charset="0"/>
              </a:rPr>
              <a:t>.</a:t>
            </a:r>
          </a:p>
          <a:p>
            <a:pPr marL="0" indent="0">
              <a:buNone/>
            </a:pPr>
            <a:endParaRPr lang="fr-FR" sz="600" dirty="0">
              <a:latin typeface="Segoe UI" panose="020B0502040204020203" pitchFamily="34" charset="0"/>
              <a:cs typeface="Segoe UI" panose="020B0502040204020203" pitchFamily="34" charset="0"/>
            </a:endParaRPr>
          </a:p>
          <a:p>
            <a:pPr marL="0" indent="0">
              <a:buNone/>
            </a:pPr>
            <a:r>
              <a:rPr lang="fr-FR" sz="2000" dirty="0">
                <a:latin typeface="Segoe UI" panose="020B0502040204020203" pitchFamily="34" charset="0"/>
                <a:cs typeface="Segoe UI" panose="020B0502040204020203" pitchFamily="34" charset="0"/>
              </a:rPr>
              <a:t>Pour cela il faut des connaissances.</a:t>
            </a:r>
          </a:p>
          <a:p>
            <a:pPr marL="0" indent="0">
              <a:buNone/>
            </a:pPr>
            <a:endParaRPr lang="fr-FR" sz="2000" dirty="0">
              <a:latin typeface="Segoe UI" panose="020B0502040204020203" pitchFamily="34" charset="0"/>
              <a:cs typeface="Segoe UI" panose="020B0502040204020203" pitchFamily="34" charset="0"/>
            </a:endParaRPr>
          </a:p>
        </p:txBody>
      </p:sp>
      <p:sp>
        <p:nvSpPr>
          <p:cNvPr id="4" name="Espace réservé du numéro de diapositive 3"/>
          <p:cNvSpPr>
            <a:spLocks noGrp="1"/>
          </p:cNvSpPr>
          <p:nvPr>
            <p:ph type="sldNum" sz="quarter" idx="12"/>
          </p:nvPr>
        </p:nvSpPr>
        <p:spPr/>
        <p:txBody>
          <a:bodyPr/>
          <a:lstStyle/>
          <a:p>
            <a:fld id="{C02F250A-5E09-4C02-A9E9-3743A31A3A12}" type="slidenum">
              <a:rPr lang="fr-FR" smtClean="0"/>
              <a:t>9</a:t>
            </a:fld>
            <a:endParaRPr lang="fr-FR"/>
          </a:p>
        </p:txBody>
      </p:sp>
      <p:sp>
        <p:nvSpPr>
          <p:cNvPr id="8" name="Titre 1"/>
          <p:cNvSpPr>
            <a:spLocks noGrp="1"/>
          </p:cNvSpPr>
          <p:nvPr>
            <p:ph type="title"/>
          </p:nvPr>
        </p:nvSpPr>
        <p:spPr>
          <a:xfrm>
            <a:off x="1295402" y="642730"/>
            <a:ext cx="9601195" cy="1133241"/>
          </a:xfrm>
        </p:spPr>
        <p:txBody>
          <a:bodyPr>
            <a:normAutofit/>
          </a:bodyPr>
          <a:lstStyle/>
          <a:p>
            <a:r>
              <a:rPr lang="fr-FR" sz="2800" dirty="0">
                <a:latin typeface="Georgia" panose="02040502050405020303" pitchFamily="18" charset="0"/>
              </a:rPr>
              <a:t>Quelques éléments importants issus de la conférence de Mme </a:t>
            </a:r>
            <a:r>
              <a:rPr lang="fr-FR" sz="2800" dirty="0" err="1">
                <a:latin typeface="Georgia" panose="02040502050405020303" pitchFamily="18" charset="0"/>
              </a:rPr>
              <a:t>Margolinas</a:t>
            </a:r>
            <a:r>
              <a:rPr lang="fr-FR" sz="2800" dirty="0">
                <a:latin typeface="Georgia" panose="02040502050405020303" pitchFamily="18" charset="0"/>
              </a:rPr>
              <a:t>, chercheuse en didactique des maths</a:t>
            </a:r>
          </a:p>
        </p:txBody>
      </p:sp>
    </p:spTree>
    <p:extLst>
      <p:ext uri="{BB962C8B-B14F-4D97-AF65-F5344CB8AC3E}">
        <p14:creationId xmlns:p14="http://schemas.microsoft.com/office/powerpoint/2010/main" val="16065548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938</TotalTime>
  <Words>1594</Words>
  <Application>Microsoft Office PowerPoint</Application>
  <PresentationFormat>Grand écran</PresentationFormat>
  <Paragraphs>280</Paragraphs>
  <Slides>28</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28</vt:i4>
      </vt:variant>
    </vt:vector>
  </HeadingPairs>
  <TitlesOfParts>
    <vt:vector size="37" baseType="lpstr">
      <vt:lpstr>Arial</vt:lpstr>
      <vt:lpstr>Britannic Bold</vt:lpstr>
      <vt:lpstr>Calibri</vt:lpstr>
      <vt:lpstr>Garamond</vt:lpstr>
      <vt:lpstr>Georgia</vt:lpstr>
      <vt:lpstr>Segoe UI</vt:lpstr>
      <vt:lpstr>Times New Roman</vt:lpstr>
      <vt:lpstr>Wingdings</vt:lpstr>
      <vt:lpstr>Organique</vt:lpstr>
      <vt:lpstr>LE NOMBRE A L’ECOLE MATERNELLE </vt:lpstr>
      <vt:lpstr>SOMMAIRE</vt:lpstr>
      <vt:lpstr>Présentation PowerPoint</vt:lpstr>
      <vt:lpstr>Rappel des modalités d’apprentissage</vt:lpstr>
      <vt:lpstr>Présentation PowerPoint</vt:lpstr>
      <vt:lpstr>Présentation PowerPoint</vt:lpstr>
      <vt:lpstr>Quelques éléments importants issus de la conférence de Mme Margolinas, chercheuse en didactique des maths</vt:lpstr>
      <vt:lpstr>Quelques éléments importants issus de la conférence de Mme Margolinas, chercheuse en didactique des maths</vt:lpstr>
      <vt:lpstr>Quelques éléments importants issus de la conférence de Mme Margolinas, chercheuse en didactique des maths</vt:lpstr>
      <vt:lpstr>Quelques éléments importants issus de la conférence de Mme Margolinas, chercheuse en didactique des maths</vt:lpstr>
      <vt:lpstr>Quelques éléments importants issus de la conférence de Mme Margolinas, chercheuse en didactique des maths</vt:lpstr>
      <vt:lpstr>Quelques éléments importants issus de la conférence de Mme Margolinas, chercheuse en didactique des maths</vt:lpstr>
      <vt:lpstr>DENOMBRER : l’énumération</vt:lpstr>
      <vt:lpstr>L’APPROCHE DIDACTIQUE DE MMES MARGOLINAS ET WOZNIAK</vt:lpstr>
      <vt:lpstr>L’APPROCHE DIDACTIQUE DE MMES MARGOLINAS ET WOZNIAK</vt:lpstr>
      <vt:lpstr>L’APPROCHE DIDACTIQUE DE MMES MARGOLINAS ET WOZNIAK</vt:lpstr>
      <vt:lpstr>L’APPROCHE DIDACTIQUE DE MMES MARGOLINAS ET WOZNIAK</vt:lpstr>
      <vt:lpstr>LES ROLES DU PROFESSEUR</vt:lpstr>
      <vt:lpstr>LES GESTES PROFESSIONNELS</vt:lpstr>
      <vt:lpstr>EXEMPLES VECUS EN CLASSE</vt:lpstr>
      <vt:lpstr>EXEMPLES VECUS EN CLASSE</vt:lpstr>
      <vt:lpstr>EXEMPLES VECUS EN CLASSE</vt:lpstr>
      <vt:lpstr>EXEMPLES VECUS EN CLASSE</vt:lpstr>
      <vt:lpstr>EXEMPLES VECUS EN CLASSE</vt:lpstr>
      <vt:lpstr>EXEMPLES VECUS EN CLASSE</vt:lpstr>
      <vt:lpstr>EXEMPLES VECUS EN CLASSE</vt:lpstr>
      <vt:lpstr>CONCLUSION</vt:lpstr>
      <vt:lpstr>SECONDE PARTIE DE L’ANIMATION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PRATIQUES MATHEMATIQUES</dc:title>
  <dc:creator>Utilisateur</dc:creator>
  <cp:lastModifiedBy>IEN</cp:lastModifiedBy>
  <cp:revision>82</cp:revision>
  <dcterms:created xsi:type="dcterms:W3CDTF">2018-03-28T17:47:02Z</dcterms:created>
  <dcterms:modified xsi:type="dcterms:W3CDTF">2018-06-21T11:56:37Z</dcterms:modified>
</cp:coreProperties>
</file>