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7"/>
  </p:notesMasterIdLst>
  <p:handoutMasterIdLst>
    <p:handoutMasterId r:id="rId98"/>
  </p:handoutMasterIdLst>
  <p:sldIdLst>
    <p:sldId id="405" r:id="rId2"/>
    <p:sldId id="256" r:id="rId3"/>
    <p:sldId id="383" r:id="rId4"/>
    <p:sldId id="259" r:id="rId5"/>
    <p:sldId id="386" r:id="rId6"/>
    <p:sldId id="408" r:id="rId7"/>
    <p:sldId id="382" r:id="rId8"/>
    <p:sldId id="409" r:id="rId9"/>
    <p:sldId id="407" r:id="rId10"/>
    <p:sldId id="411" r:id="rId11"/>
    <p:sldId id="410" r:id="rId12"/>
    <p:sldId id="412" r:id="rId13"/>
    <p:sldId id="413" r:id="rId14"/>
    <p:sldId id="269" r:id="rId15"/>
    <p:sldId id="416" r:id="rId16"/>
    <p:sldId id="417" r:id="rId17"/>
    <p:sldId id="414" r:id="rId18"/>
    <p:sldId id="381" r:id="rId19"/>
    <p:sldId id="384" r:id="rId20"/>
    <p:sldId id="267" r:id="rId21"/>
    <p:sldId id="268" r:id="rId22"/>
    <p:sldId id="419" r:id="rId23"/>
    <p:sldId id="275" r:id="rId24"/>
    <p:sldId id="283" r:id="rId25"/>
    <p:sldId id="282" r:id="rId26"/>
    <p:sldId id="276" r:id="rId27"/>
    <p:sldId id="277" r:id="rId28"/>
    <p:sldId id="343" r:id="rId29"/>
    <p:sldId id="330" r:id="rId30"/>
    <p:sldId id="279" r:id="rId31"/>
    <p:sldId id="284" r:id="rId32"/>
    <p:sldId id="272" r:id="rId33"/>
    <p:sldId id="270" r:id="rId34"/>
    <p:sldId id="271" r:id="rId35"/>
    <p:sldId id="420" r:id="rId36"/>
    <p:sldId id="388" r:id="rId37"/>
    <p:sldId id="389" r:id="rId38"/>
    <p:sldId id="390" r:id="rId39"/>
    <p:sldId id="391" r:id="rId40"/>
    <p:sldId id="392" r:id="rId41"/>
    <p:sldId id="393" r:id="rId42"/>
    <p:sldId id="394" r:id="rId43"/>
    <p:sldId id="395" r:id="rId44"/>
    <p:sldId id="396" r:id="rId45"/>
    <p:sldId id="397" r:id="rId46"/>
    <p:sldId id="423" r:id="rId47"/>
    <p:sldId id="424" r:id="rId48"/>
    <p:sldId id="296" r:id="rId49"/>
    <p:sldId id="335" r:id="rId50"/>
    <p:sldId id="421" r:id="rId51"/>
    <p:sldId id="399" r:id="rId52"/>
    <p:sldId id="285" r:id="rId53"/>
    <p:sldId id="336" r:id="rId54"/>
    <p:sldId id="287" r:id="rId55"/>
    <p:sldId id="288" r:id="rId56"/>
    <p:sldId id="289" r:id="rId57"/>
    <p:sldId id="290" r:id="rId58"/>
    <p:sldId id="332" r:id="rId59"/>
    <p:sldId id="333" r:id="rId60"/>
    <p:sldId id="293" r:id="rId61"/>
    <p:sldId id="294" r:id="rId62"/>
    <p:sldId id="291" r:id="rId63"/>
    <p:sldId id="295" r:id="rId64"/>
    <p:sldId id="338" r:id="rId65"/>
    <p:sldId id="340" r:id="rId66"/>
    <p:sldId id="341" r:id="rId67"/>
    <p:sldId id="342" r:id="rId68"/>
    <p:sldId id="345" r:id="rId69"/>
    <p:sldId id="346" r:id="rId70"/>
    <p:sldId id="349" r:id="rId71"/>
    <p:sldId id="347" r:id="rId72"/>
    <p:sldId id="350" r:id="rId73"/>
    <p:sldId id="402" r:id="rId74"/>
    <p:sldId id="403" r:id="rId75"/>
    <p:sldId id="404" r:id="rId76"/>
    <p:sldId id="303" r:id="rId77"/>
    <p:sldId id="304" r:id="rId78"/>
    <p:sldId id="360" r:id="rId79"/>
    <p:sldId id="325" r:id="rId80"/>
    <p:sldId id="326" r:id="rId81"/>
    <p:sldId id="351" r:id="rId82"/>
    <p:sldId id="352" r:id="rId83"/>
    <p:sldId id="353" r:id="rId84"/>
    <p:sldId id="354" r:id="rId85"/>
    <p:sldId id="355" r:id="rId86"/>
    <p:sldId id="356" r:id="rId87"/>
    <p:sldId id="357" r:id="rId88"/>
    <p:sldId id="358" r:id="rId89"/>
    <p:sldId id="359" r:id="rId90"/>
    <p:sldId id="329" r:id="rId91"/>
    <p:sldId id="362" r:id="rId92"/>
    <p:sldId id="322" r:id="rId93"/>
    <p:sldId id="323" r:id="rId94"/>
    <p:sldId id="379" r:id="rId95"/>
    <p:sldId id="380" r:id="rId96"/>
  </p:sldIdLst>
  <p:sldSz cx="12192000" cy="6858000"/>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0RsW34ZHfhg/R6qvGK2ELA==" hashData="TPhmFVEn6CAh8DVnfYwc8ezx3YJRSq8MXCwx9brZPuGqzSTRKwhsxsGF1rWW7h/M/3UpsqJPvjbFpOOOG/xyeg=="/>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EN" initials="I" lastIdx="2" clrIdx="0">
    <p:extLst>
      <p:ext uri="{19B8F6BF-5375-455C-9EA6-DF929625EA0E}">
        <p15:presenceInfo xmlns:p15="http://schemas.microsoft.com/office/powerpoint/2012/main" userId="I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40" autoAdjust="0"/>
    <p:restoredTop sz="94366" autoAdjust="0"/>
  </p:normalViewPr>
  <p:slideViewPr>
    <p:cSldViewPr snapToGrid="0">
      <p:cViewPr varScale="1">
        <p:scale>
          <a:sx n="101" d="100"/>
          <a:sy n="101" d="100"/>
        </p:scale>
        <p:origin x="200"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363" cy="513508"/>
          </a:xfrm>
          <a:prstGeom prst="rect">
            <a:avLst/>
          </a:prstGeom>
        </p:spPr>
        <p:txBody>
          <a:bodyPr vert="horz" lIns="94476" tIns="47238" rIns="94476" bIns="47238" rtlCol="0"/>
          <a:lstStyle>
            <a:lvl1pPr algn="l">
              <a:defRPr sz="1200"/>
            </a:lvl1pPr>
          </a:lstStyle>
          <a:p>
            <a:endParaRPr lang="fr-FR"/>
          </a:p>
        </p:txBody>
      </p:sp>
      <p:sp>
        <p:nvSpPr>
          <p:cNvPr id="3" name="Espace réservé de la date 2"/>
          <p:cNvSpPr>
            <a:spLocks noGrp="1"/>
          </p:cNvSpPr>
          <p:nvPr>
            <p:ph type="dt" sz="quarter" idx="1"/>
          </p:nvPr>
        </p:nvSpPr>
        <p:spPr>
          <a:xfrm>
            <a:off x="4021295" y="0"/>
            <a:ext cx="3076363" cy="513508"/>
          </a:xfrm>
          <a:prstGeom prst="rect">
            <a:avLst/>
          </a:prstGeom>
        </p:spPr>
        <p:txBody>
          <a:bodyPr vert="horz" lIns="94476" tIns="47238" rIns="94476" bIns="47238" rtlCol="0"/>
          <a:lstStyle>
            <a:lvl1pPr algn="r">
              <a:defRPr sz="1200"/>
            </a:lvl1pPr>
          </a:lstStyle>
          <a:p>
            <a:fld id="{AE5F4C23-0B4F-49D0-A585-1969C57046BF}" type="datetimeFigureOut">
              <a:rPr lang="fr-FR" smtClean="0"/>
              <a:t>04/10/2018</a:t>
            </a:fld>
            <a:endParaRPr lang="fr-FR"/>
          </a:p>
        </p:txBody>
      </p:sp>
      <p:sp>
        <p:nvSpPr>
          <p:cNvPr id="4" name="Espace réservé du pied de page 3"/>
          <p:cNvSpPr>
            <a:spLocks noGrp="1"/>
          </p:cNvSpPr>
          <p:nvPr>
            <p:ph type="ftr" sz="quarter" idx="2"/>
          </p:nvPr>
        </p:nvSpPr>
        <p:spPr>
          <a:xfrm>
            <a:off x="1" y="9721107"/>
            <a:ext cx="3076363" cy="513506"/>
          </a:xfrm>
          <a:prstGeom prst="rect">
            <a:avLst/>
          </a:prstGeom>
        </p:spPr>
        <p:txBody>
          <a:bodyPr vert="horz" lIns="94476" tIns="47238" rIns="94476" bIns="47238"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295" y="9721107"/>
            <a:ext cx="3076363" cy="513506"/>
          </a:xfrm>
          <a:prstGeom prst="rect">
            <a:avLst/>
          </a:prstGeom>
        </p:spPr>
        <p:txBody>
          <a:bodyPr vert="horz" lIns="94476" tIns="47238" rIns="94476" bIns="47238" rtlCol="0" anchor="b"/>
          <a:lstStyle>
            <a:lvl1pPr algn="r">
              <a:defRPr sz="1200"/>
            </a:lvl1pPr>
          </a:lstStyle>
          <a:p>
            <a:fld id="{A4DD5EA3-7322-4A70-8F55-506D54502E93}" type="slidenum">
              <a:rPr lang="fr-FR" smtClean="0"/>
              <a:t>‹N°›</a:t>
            </a:fld>
            <a:endParaRPr lang="fr-FR"/>
          </a:p>
        </p:txBody>
      </p:sp>
    </p:spTree>
    <p:extLst>
      <p:ext uri="{BB962C8B-B14F-4D97-AF65-F5344CB8AC3E}">
        <p14:creationId xmlns:p14="http://schemas.microsoft.com/office/powerpoint/2010/main" val="3964760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363" cy="513508"/>
          </a:xfrm>
          <a:prstGeom prst="rect">
            <a:avLst/>
          </a:prstGeom>
        </p:spPr>
        <p:txBody>
          <a:bodyPr vert="horz" lIns="94476" tIns="47238" rIns="94476" bIns="47238" rtlCol="0"/>
          <a:lstStyle>
            <a:lvl1pPr algn="l">
              <a:defRPr sz="1200"/>
            </a:lvl1pPr>
          </a:lstStyle>
          <a:p>
            <a:endParaRPr lang="fr-FR"/>
          </a:p>
        </p:txBody>
      </p:sp>
      <p:sp>
        <p:nvSpPr>
          <p:cNvPr id="3" name="Espace réservé de la date 2"/>
          <p:cNvSpPr>
            <a:spLocks noGrp="1"/>
          </p:cNvSpPr>
          <p:nvPr>
            <p:ph type="dt" idx="1"/>
          </p:nvPr>
        </p:nvSpPr>
        <p:spPr>
          <a:xfrm>
            <a:off x="4021295" y="0"/>
            <a:ext cx="3076363" cy="513508"/>
          </a:xfrm>
          <a:prstGeom prst="rect">
            <a:avLst/>
          </a:prstGeom>
        </p:spPr>
        <p:txBody>
          <a:bodyPr vert="horz" lIns="94476" tIns="47238" rIns="94476" bIns="47238" rtlCol="0"/>
          <a:lstStyle>
            <a:lvl1pPr algn="r">
              <a:defRPr sz="1200"/>
            </a:lvl1pPr>
          </a:lstStyle>
          <a:p>
            <a:fld id="{099BCCE0-FB16-433A-9597-FE296DED930A}" type="datetimeFigureOut">
              <a:rPr lang="fr-FR" smtClean="0"/>
              <a:t>04/10/2018</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476" tIns="47238" rIns="94476" bIns="47238" rtlCol="0" anchor="ctr"/>
          <a:lstStyle/>
          <a:p>
            <a:endParaRPr lang="fr-FR"/>
          </a:p>
        </p:txBody>
      </p:sp>
      <p:sp>
        <p:nvSpPr>
          <p:cNvPr id="5" name="Espace réservé des commentaires 4"/>
          <p:cNvSpPr>
            <a:spLocks noGrp="1"/>
          </p:cNvSpPr>
          <p:nvPr>
            <p:ph type="body" sz="quarter" idx="3"/>
          </p:nvPr>
        </p:nvSpPr>
        <p:spPr>
          <a:xfrm>
            <a:off x="709930" y="4925408"/>
            <a:ext cx="5679440" cy="4029879"/>
          </a:xfrm>
          <a:prstGeom prst="rect">
            <a:avLst/>
          </a:prstGeom>
        </p:spPr>
        <p:txBody>
          <a:bodyPr vert="horz" lIns="94476" tIns="47238" rIns="94476" bIns="47238"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721107"/>
            <a:ext cx="3076363" cy="513506"/>
          </a:xfrm>
          <a:prstGeom prst="rect">
            <a:avLst/>
          </a:prstGeom>
        </p:spPr>
        <p:txBody>
          <a:bodyPr vert="horz" lIns="94476" tIns="47238" rIns="94476" bIns="47238"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295" y="9721107"/>
            <a:ext cx="3076363" cy="513506"/>
          </a:xfrm>
          <a:prstGeom prst="rect">
            <a:avLst/>
          </a:prstGeom>
        </p:spPr>
        <p:txBody>
          <a:bodyPr vert="horz" lIns="94476" tIns="47238" rIns="94476" bIns="47238" rtlCol="0" anchor="b"/>
          <a:lstStyle>
            <a:lvl1pPr algn="r">
              <a:defRPr sz="1200"/>
            </a:lvl1pPr>
          </a:lstStyle>
          <a:p>
            <a:fld id="{6957DDC0-B459-407E-979A-4A19418098BC}" type="slidenum">
              <a:rPr lang="fr-FR" smtClean="0"/>
              <a:t>‹N°›</a:t>
            </a:fld>
            <a:endParaRPr lang="fr-FR"/>
          </a:p>
        </p:txBody>
      </p:sp>
    </p:spTree>
    <p:extLst>
      <p:ext uri="{BB962C8B-B14F-4D97-AF65-F5344CB8AC3E}">
        <p14:creationId xmlns:p14="http://schemas.microsoft.com/office/powerpoint/2010/main" val="152786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2</a:t>
            </a:fld>
            <a:endParaRPr lang="fr-FR"/>
          </a:p>
        </p:txBody>
      </p:sp>
    </p:spTree>
    <p:extLst>
      <p:ext uri="{BB962C8B-B14F-4D97-AF65-F5344CB8AC3E}">
        <p14:creationId xmlns:p14="http://schemas.microsoft.com/office/powerpoint/2010/main" val="2939809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1825499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25</a:t>
            </a:fld>
            <a:endParaRPr lang="fr-FR"/>
          </a:p>
        </p:txBody>
      </p:sp>
    </p:spTree>
    <p:extLst>
      <p:ext uri="{BB962C8B-B14F-4D97-AF65-F5344CB8AC3E}">
        <p14:creationId xmlns:p14="http://schemas.microsoft.com/office/powerpoint/2010/main" val="820784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 La place consacrée au calcul mental et au calcul en ligne dans les temps d’apprentissage et d’entrainement est plus importante que celle accordée au calcul posé. »</a:t>
            </a:r>
          </a:p>
          <a:p>
            <a:r>
              <a:rPr lang="fr-FR" dirty="0"/>
              <a:t>« Pour chaque opération, le calcul posé n’est introduit qu’en aval d’activités proposées en calcul mental ou en ligne. »</a:t>
            </a:r>
          </a:p>
          <a:p>
            <a:endParaRPr lang="fr-FR" dirty="0"/>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solidFill>
                  <a:prstClr val="black"/>
                </a:solidFill>
              </a:rPr>
              <a:pPr/>
              <a:t>26</a:t>
            </a:fld>
            <a:endParaRPr lang="fr-FR">
              <a:solidFill>
                <a:prstClr val="black"/>
              </a:solidFill>
            </a:endParaRPr>
          </a:p>
        </p:txBody>
      </p:sp>
    </p:spTree>
    <p:extLst>
      <p:ext uri="{BB962C8B-B14F-4D97-AF65-F5344CB8AC3E}">
        <p14:creationId xmlns:p14="http://schemas.microsoft.com/office/powerpoint/2010/main" val="3669228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27</a:t>
            </a:fld>
            <a:endParaRPr lang="fr-FR"/>
          </a:p>
        </p:txBody>
      </p:sp>
    </p:spTree>
    <p:extLst>
      <p:ext uri="{BB962C8B-B14F-4D97-AF65-F5344CB8AC3E}">
        <p14:creationId xmlns:p14="http://schemas.microsoft.com/office/powerpoint/2010/main" val="2066424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28</a:t>
            </a:fld>
            <a:endParaRPr lang="fr-FR"/>
          </a:p>
        </p:txBody>
      </p:sp>
    </p:spTree>
    <p:extLst>
      <p:ext uri="{BB962C8B-B14F-4D97-AF65-F5344CB8AC3E}">
        <p14:creationId xmlns:p14="http://schemas.microsoft.com/office/powerpoint/2010/main" val="4024076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29</a:t>
            </a:fld>
            <a:endParaRPr lang="fr-FR"/>
          </a:p>
        </p:txBody>
      </p:sp>
    </p:spTree>
    <p:extLst>
      <p:ext uri="{BB962C8B-B14F-4D97-AF65-F5344CB8AC3E}">
        <p14:creationId xmlns:p14="http://schemas.microsoft.com/office/powerpoint/2010/main" val="4110436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solidFill>
                  <a:prstClr val="black"/>
                </a:solidFill>
              </a:rPr>
              <a:pPr/>
              <a:t>30</a:t>
            </a:fld>
            <a:endParaRPr lang="fr-FR">
              <a:solidFill>
                <a:prstClr val="black"/>
              </a:solidFill>
            </a:endParaRPr>
          </a:p>
        </p:txBody>
      </p:sp>
    </p:spTree>
    <p:extLst>
      <p:ext uri="{BB962C8B-B14F-4D97-AF65-F5344CB8AC3E}">
        <p14:creationId xmlns:p14="http://schemas.microsoft.com/office/powerpoint/2010/main" val="3590970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solidFill>
                  <a:prstClr val="black"/>
                </a:solidFill>
              </a:rPr>
              <a:pPr/>
              <a:t>31</a:t>
            </a:fld>
            <a:endParaRPr lang="fr-FR">
              <a:solidFill>
                <a:prstClr val="black"/>
              </a:solidFill>
            </a:endParaRPr>
          </a:p>
        </p:txBody>
      </p:sp>
    </p:spTree>
    <p:extLst>
      <p:ext uri="{BB962C8B-B14F-4D97-AF65-F5344CB8AC3E}">
        <p14:creationId xmlns:p14="http://schemas.microsoft.com/office/powerpoint/2010/main" val="730741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solidFill>
                  <a:prstClr val="black"/>
                </a:solidFill>
              </a:rPr>
              <a:pPr/>
              <a:t>32</a:t>
            </a:fld>
            <a:endParaRPr lang="fr-FR">
              <a:solidFill>
                <a:prstClr val="black"/>
              </a:solidFill>
            </a:endParaRPr>
          </a:p>
        </p:txBody>
      </p:sp>
    </p:spTree>
    <p:extLst>
      <p:ext uri="{BB962C8B-B14F-4D97-AF65-F5344CB8AC3E}">
        <p14:creationId xmlns:p14="http://schemas.microsoft.com/office/powerpoint/2010/main" val="3663393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33</a:t>
            </a:fld>
            <a:endParaRPr lang="fr-FR"/>
          </a:p>
        </p:txBody>
      </p:sp>
    </p:spTree>
    <p:extLst>
      <p:ext uri="{BB962C8B-B14F-4D97-AF65-F5344CB8AC3E}">
        <p14:creationId xmlns:p14="http://schemas.microsoft.com/office/powerpoint/2010/main" val="95573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5 parties </a:t>
            </a:r>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356106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Donc temps inscrit</a:t>
            </a:r>
            <a:r>
              <a:rPr lang="fr-FR" baseline="0" dirty="0"/>
              <a:t> à l’emploi du temps : </a:t>
            </a:r>
          </a:p>
          <a:p>
            <a:r>
              <a:rPr lang="fr-FR" baseline="0" dirty="0"/>
              <a:t>10 à 15 minutes  quotidiennes pour l’entrainement et évaluation </a:t>
            </a:r>
          </a:p>
          <a:p>
            <a:pPr defTabSz="944758">
              <a:defRPr/>
            </a:pPr>
            <a:r>
              <a:rPr lang="fr-FR" baseline="0" dirty="0"/>
              <a:t>et 30 minutes à 45 pour apprentissage de procédures </a:t>
            </a:r>
            <a:endParaRPr lang="fr-FR" dirty="0"/>
          </a:p>
          <a:p>
            <a:endParaRPr lang="fr-FR" baseline="0" dirty="0"/>
          </a:p>
          <a:p>
            <a:endParaRPr lang="fr-FR" baseline="0" dirty="0"/>
          </a:p>
          <a:p>
            <a:r>
              <a:rPr lang="fr-FR" baseline="0" dirty="0"/>
              <a:t>L’automatisation n’a pas lieu en même temps pour tout le monde</a:t>
            </a:r>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solidFill>
                  <a:prstClr val="black"/>
                </a:solidFill>
              </a:rPr>
              <a:pPr/>
              <a:t>34</a:t>
            </a:fld>
            <a:endParaRPr lang="fr-FR">
              <a:solidFill>
                <a:prstClr val="black"/>
              </a:solidFill>
            </a:endParaRPr>
          </a:p>
        </p:txBody>
      </p:sp>
    </p:spTree>
    <p:extLst>
      <p:ext uri="{BB962C8B-B14F-4D97-AF65-F5344CB8AC3E}">
        <p14:creationId xmlns:p14="http://schemas.microsoft.com/office/powerpoint/2010/main" val="2238798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chemeClr val="tx1"/>
              </a:buClr>
              <a:buSzPct val="114000"/>
              <a:buFont typeface="Wingdings" charset="2"/>
              <a:buChar char="§"/>
            </a:pPr>
            <a:r>
              <a:rPr lang="fr-FR" dirty="0"/>
              <a:t> </a:t>
            </a:r>
            <a:r>
              <a:rPr lang="fr-FR" sz="1200" dirty="0"/>
              <a:t>Séance (s) longue (s) (30’ à 40’)</a:t>
            </a:r>
          </a:p>
          <a:p>
            <a:pPr>
              <a:buClr>
                <a:schemeClr val="tx1"/>
              </a:buClr>
              <a:buSzPct val="114000"/>
              <a:buFont typeface="Wingdings" charset="2"/>
              <a:buChar char="§"/>
            </a:pPr>
            <a:r>
              <a:rPr lang="fr-FR" sz="1200" dirty="0"/>
              <a:t> Calcul « tranquille » </a:t>
            </a:r>
          </a:p>
          <a:p>
            <a:pPr>
              <a:buClr>
                <a:schemeClr val="tx1"/>
              </a:buClr>
              <a:buSzPct val="114000"/>
              <a:buFont typeface="Wingdings" charset="2"/>
              <a:buChar char="§"/>
            </a:pPr>
            <a:r>
              <a:rPr lang="fr-FR" sz="1200" dirty="0"/>
              <a:t> Situation de départ : petit problème, </a:t>
            </a:r>
          </a:p>
          <a:p>
            <a:endParaRPr lang="fr-FR" dirty="0"/>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t>36</a:t>
            </a:fld>
            <a:endParaRPr lang="fr-FR" dirty="0"/>
          </a:p>
        </p:txBody>
      </p:sp>
    </p:spTree>
    <p:extLst>
      <p:ext uri="{BB962C8B-B14F-4D97-AF65-F5344CB8AC3E}">
        <p14:creationId xmlns:p14="http://schemas.microsoft.com/office/powerpoint/2010/main" val="1773004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chemeClr val="tx1"/>
              </a:buClr>
              <a:buSzPct val="114000"/>
              <a:buFont typeface="Wingdings" charset="2"/>
              <a:buChar char="§"/>
            </a:pPr>
            <a:r>
              <a:rPr lang="fr-FR" dirty="0"/>
              <a:t> </a:t>
            </a:r>
            <a:r>
              <a:rPr lang="fr-FR" sz="1200" dirty="0"/>
              <a:t>Séance (s) longue (s) (30’ à 40’)</a:t>
            </a:r>
          </a:p>
          <a:p>
            <a:pPr>
              <a:buClr>
                <a:schemeClr val="tx1"/>
              </a:buClr>
              <a:buSzPct val="114000"/>
              <a:buFont typeface="Wingdings" charset="2"/>
              <a:buChar char="§"/>
            </a:pPr>
            <a:r>
              <a:rPr lang="fr-FR" sz="1200" dirty="0"/>
              <a:t> Calcul « tranquille » </a:t>
            </a:r>
          </a:p>
          <a:p>
            <a:pPr>
              <a:buClr>
                <a:schemeClr val="tx1"/>
              </a:buClr>
              <a:buSzPct val="114000"/>
              <a:buFont typeface="Wingdings" charset="2"/>
              <a:buChar char="§"/>
            </a:pPr>
            <a:r>
              <a:rPr lang="fr-FR" sz="1200" dirty="0"/>
              <a:t> Situation de départ : petit problème, </a:t>
            </a:r>
          </a:p>
          <a:p>
            <a:endParaRPr lang="fr-FR" dirty="0"/>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t>37</a:t>
            </a:fld>
            <a:endParaRPr lang="fr-FR" dirty="0"/>
          </a:p>
        </p:txBody>
      </p:sp>
    </p:spTree>
    <p:extLst>
      <p:ext uri="{BB962C8B-B14F-4D97-AF65-F5344CB8AC3E}">
        <p14:creationId xmlns:p14="http://schemas.microsoft.com/office/powerpoint/2010/main" val="197496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chemeClr val="tx1"/>
              </a:buClr>
              <a:buSzPct val="114000"/>
              <a:buFont typeface="Wingdings" charset="2"/>
              <a:buChar char="§"/>
            </a:pPr>
            <a:r>
              <a:rPr lang="fr-FR" dirty="0"/>
              <a:t> </a:t>
            </a:r>
            <a:r>
              <a:rPr lang="fr-FR" sz="4400" dirty="0"/>
              <a:t>Séance (s) longue (s) (30’ à 40’)</a:t>
            </a:r>
          </a:p>
          <a:p>
            <a:pPr>
              <a:buClr>
                <a:schemeClr val="tx1"/>
              </a:buClr>
              <a:buSzPct val="114000"/>
              <a:buFont typeface="Wingdings" charset="2"/>
              <a:buChar char="§"/>
            </a:pPr>
            <a:r>
              <a:rPr lang="fr-FR" sz="4400" dirty="0"/>
              <a:t> Calcul « tranquille » </a:t>
            </a:r>
          </a:p>
          <a:p>
            <a:pPr>
              <a:buClr>
                <a:schemeClr val="tx1"/>
              </a:buClr>
              <a:buSzPct val="114000"/>
              <a:buFont typeface="Wingdings" charset="2"/>
              <a:buChar char="§"/>
            </a:pPr>
            <a:r>
              <a:rPr lang="fr-FR" sz="4400" dirty="0"/>
              <a:t> Situation de départ : petit problème, </a:t>
            </a:r>
          </a:p>
          <a:p>
            <a:endParaRPr lang="fr-FR" sz="4400" dirty="0"/>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t>38</a:t>
            </a:fld>
            <a:endParaRPr lang="fr-FR" dirty="0"/>
          </a:p>
        </p:txBody>
      </p:sp>
    </p:spTree>
    <p:extLst>
      <p:ext uri="{BB962C8B-B14F-4D97-AF65-F5344CB8AC3E}">
        <p14:creationId xmlns:p14="http://schemas.microsoft.com/office/powerpoint/2010/main" val="3144826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chemeClr val="tx1"/>
              </a:buClr>
              <a:buSzPct val="114000"/>
              <a:buFont typeface="Wingdings" charset="2"/>
              <a:buChar char="§"/>
            </a:pPr>
            <a:r>
              <a:rPr lang="fr-FR" dirty="0"/>
              <a:t> </a:t>
            </a:r>
            <a:r>
              <a:rPr lang="fr-FR" sz="1200" dirty="0"/>
              <a:t>Séance (s) longue (s) (30’ à 40’)</a:t>
            </a:r>
          </a:p>
          <a:p>
            <a:pPr>
              <a:buClr>
                <a:schemeClr val="tx1"/>
              </a:buClr>
              <a:buSzPct val="114000"/>
              <a:buFont typeface="Wingdings" charset="2"/>
              <a:buChar char="§"/>
            </a:pPr>
            <a:r>
              <a:rPr lang="fr-FR" sz="1200" dirty="0"/>
              <a:t> Calcul « tranquille » </a:t>
            </a:r>
          </a:p>
          <a:p>
            <a:pPr>
              <a:buClr>
                <a:schemeClr val="tx1"/>
              </a:buClr>
              <a:buSzPct val="114000"/>
              <a:buFont typeface="Wingdings" charset="2"/>
              <a:buChar char="§"/>
            </a:pPr>
            <a:r>
              <a:rPr lang="fr-FR" sz="1200" dirty="0"/>
              <a:t> Situation de départ : petit problème, </a:t>
            </a:r>
          </a:p>
          <a:p>
            <a:endParaRPr lang="fr-FR" dirty="0"/>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t>39</a:t>
            </a:fld>
            <a:endParaRPr lang="fr-FR" dirty="0"/>
          </a:p>
        </p:txBody>
      </p:sp>
    </p:spTree>
    <p:extLst>
      <p:ext uri="{BB962C8B-B14F-4D97-AF65-F5344CB8AC3E}">
        <p14:creationId xmlns:p14="http://schemas.microsoft.com/office/powerpoint/2010/main" val="735553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chemeClr val="tx1"/>
              </a:buClr>
              <a:buSzPct val="114000"/>
              <a:buFont typeface="Wingdings" charset="2"/>
              <a:buChar char="§"/>
            </a:pPr>
            <a:r>
              <a:rPr lang="fr-FR" dirty="0"/>
              <a:t> </a:t>
            </a:r>
            <a:r>
              <a:rPr lang="fr-FR" sz="1200" dirty="0"/>
              <a:t>Séance (s) longue (s) (30’ à 40’)</a:t>
            </a:r>
          </a:p>
          <a:p>
            <a:pPr>
              <a:buClr>
                <a:schemeClr val="tx1"/>
              </a:buClr>
              <a:buSzPct val="114000"/>
              <a:buFont typeface="Wingdings" charset="2"/>
              <a:buChar char="§"/>
            </a:pPr>
            <a:r>
              <a:rPr lang="fr-FR" sz="1200" dirty="0"/>
              <a:t> Calcul « tranquille » </a:t>
            </a:r>
          </a:p>
          <a:p>
            <a:pPr>
              <a:buClr>
                <a:schemeClr val="tx1"/>
              </a:buClr>
              <a:buSzPct val="114000"/>
              <a:buFont typeface="Wingdings" charset="2"/>
              <a:buChar char="§"/>
            </a:pPr>
            <a:r>
              <a:rPr lang="fr-FR" sz="1200" dirty="0"/>
              <a:t> Situation de départ : petit problème, </a:t>
            </a:r>
          </a:p>
          <a:p>
            <a:endParaRPr lang="fr-FR" dirty="0"/>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t>40</a:t>
            </a:fld>
            <a:endParaRPr lang="fr-FR" dirty="0"/>
          </a:p>
        </p:txBody>
      </p:sp>
    </p:spTree>
    <p:extLst>
      <p:ext uri="{BB962C8B-B14F-4D97-AF65-F5344CB8AC3E}">
        <p14:creationId xmlns:p14="http://schemas.microsoft.com/office/powerpoint/2010/main" val="1862726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tx1"/>
              </a:buClr>
              <a:buSzPct val="114000"/>
              <a:buFont typeface="Wingdings" charset="2"/>
              <a:buNone/>
              <a:tabLst/>
              <a:defRPr/>
            </a:pPr>
            <a:endParaRPr lang="fr-FR" sz="2400" dirty="0"/>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t>41</a:t>
            </a:fld>
            <a:endParaRPr lang="fr-FR" dirty="0"/>
          </a:p>
        </p:txBody>
      </p:sp>
    </p:spTree>
    <p:extLst>
      <p:ext uri="{BB962C8B-B14F-4D97-AF65-F5344CB8AC3E}">
        <p14:creationId xmlns:p14="http://schemas.microsoft.com/office/powerpoint/2010/main" val="2622197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chemeClr val="tx1"/>
              </a:buClr>
              <a:buSzPct val="114000"/>
              <a:buFont typeface="Wingdings" charset="2"/>
              <a:buChar char="§"/>
            </a:pPr>
            <a:r>
              <a:rPr lang="fr-FR" dirty="0"/>
              <a:t> </a:t>
            </a:r>
            <a:r>
              <a:rPr lang="fr-FR" sz="1200" dirty="0"/>
              <a:t>Séance (s) longue (s) (30’ à 40’)</a:t>
            </a:r>
          </a:p>
          <a:p>
            <a:pPr>
              <a:buClr>
                <a:schemeClr val="tx1"/>
              </a:buClr>
              <a:buSzPct val="114000"/>
              <a:buFont typeface="Wingdings" charset="2"/>
              <a:buChar char="§"/>
            </a:pPr>
            <a:r>
              <a:rPr lang="fr-FR" sz="1200" dirty="0"/>
              <a:t> Calcul « tranquille » </a:t>
            </a:r>
          </a:p>
          <a:p>
            <a:pPr>
              <a:buClr>
                <a:schemeClr val="tx1"/>
              </a:buClr>
              <a:buSzPct val="114000"/>
              <a:buFont typeface="Wingdings" charset="2"/>
              <a:buChar char="§"/>
            </a:pPr>
            <a:r>
              <a:rPr lang="fr-FR" sz="1200" dirty="0"/>
              <a:t> Situation de départ : petit problème, </a:t>
            </a:r>
          </a:p>
          <a:p>
            <a:endParaRPr lang="fr-FR" dirty="0"/>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t>42</a:t>
            </a:fld>
            <a:endParaRPr lang="fr-FR" dirty="0"/>
          </a:p>
        </p:txBody>
      </p:sp>
    </p:spTree>
    <p:extLst>
      <p:ext uri="{BB962C8B-B14F-4D97-AF65-F5344CB8AC3E}">
        <p14:creationId xmlns:p14="http://schemas.microsoft.com/office/powerpoint/2010/main" val="4139720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chemeClr val="tx1"/>
              </a:buClr>
              <a:buSzPct val="114000"/>
              <a:buFont typeface="Wingdings" charset="2"/>
              <a:buChar char="§"/>
            </a:pPr>
            <a:r>
              <a:rPr lang="fr-FR" dirty="0"/>
              <a:t> </a:t>
            </a:r>
            <a:r>
              <a:rPr lang="fr-FR" sz="1200" dirty="0"/>
              <a:t>Séance (s) longue (s) (30’ à 40’)</a:t>
            </a:r>
          </a:p>
          <a:p>
            <a:pPr>
              <a:buClr>
                <a:schemeClr val="tx1"/>
              </a:buClr>
              <a:buSzPct val="114000"/>
              <a:buFont typeface="Wingdings" charset="2"/>
              <a:buChar char="§"/>
            </a:pPr>
            <a:r>
              <a:rPr lang="fr-FR" sz="1200" dirty="0"/>
              <a:t> Calcul « tranquille » </a:t>
            </a:r>
          </a:p>
          <a:p>
            <a:pPr>
              <a:buClr>
                <a:schemeClr val="tx1"/>
              </a:buClr>
              <a:buSzPct val="114000"/>
              <a:buFont typeface="Wingdings" charset="2"/>
              <a:buChar char="§"/>
            </a:pPr>
            <a:r>
              <a:rPr lang="fr-FR" sz="1200" dirty="0"/>
              <a:t> Situation de départ : petit problème, </a:t>
            </a:r>
          </a:p>
          <a:p>
            <a:endParaRPr lang="fr-FR" dirty="0"/>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t>43</a:t>
            </a:fld>
            <a:endParaRPr lang="fr-FR" dirty="0"/>
          </a:p>
        </p:txBody>
      </p:sp>
    </p:spTree>
    <p:extLst>
      <p:ext uri="{BB962C8B-B14F-4D97-AF65-F5344CB8AC3E}">
        <p14:creationId xmlns:p14="http://schemas.microsoft.com/office/powerpoint/2010/main" val="1665506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chemeClr val="tx1"/>
              </a:buClr>
              <a:buSzPct val="114000"/>
              <a:buFont typeface="Wingdings" charset="2"/>
              <a:buNone/>
            </a:pPr>
            <a:r>
              <a:rPr lang="fr-FR" dirty="0"/>
              <a:t>On entraîne régulièrement ce qui a déjà été appris</a:t>
            </a:r>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t>44</a:t>
            </a:fld>
            <a:endParaRPr lang="fr-FR" dirty="0"/>
          </a:p>
        </p:txBody>
      </p:sp>
    </p:spTree>
    <p:extLst>
      <p:ext uri="{BB962C8B-B14F-4D97-AF65-F5344CB8AC3E}">
        <p14:creationId xmlns:p14="http://schemas.microsoft.com/office/powerpoint/2010/main" val="225290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Faire vivre l’étape 1 de la</a:t>
            </a:r>
            <a:r>
              <a:rPr lang="fr-FR" baseline="0" dirty="0"/>
              <a:t> </a:t>
            </a:r>
            <a:r>
              <a:rPr lang="fr-FR" dirty="0"/>
              <a:t>démarche Dans un même groupe d’adultes des compétences différentes, des procédures différentes, des savoirs différents. </a:t>
            </a:r>
          </a:p>
          <a:p>
            <a:r>
              <a:rPr lang="fr-FR" dirty="0"/>
              <a:t>Calculs proposés : 6X5  mémorisation des tables </a:t>
            </a:r>
            <a:r>
              <a:rPr lang="fr-FR" baseline="0" dirty="0"/>
              <a:t> </a:t>
            </a:r>
            <a:r>
              <a:rPr lang="fr-FR" dirty="0"/>
              <a:t>6X15  (toute une série de procédures y compris 6X30/2</a:t>
            </a:r>
          </a:p>
          <a:p>
            <a:r>
              <a:rPr lang="fr-FR" dirty="0"/>
              <a:t>66X5</a:t>
            </a:r>
            <a:r>
              <a:rPr lang="fr-FR" baseline="0" dirty="0"/>
              <a:t> / </a:t>
            </a:r>
            <a:r>
              <a:rPr lang="fr-FR" dirty="0"/>
              <a:t>66X15  /</a:t>
            </a:r>
            <a:r>
              <a:rPr lang="fr-FR" baseline="0" dirty="0"/>
              <a:t> </a:t>
            </a:r>
            <a:r>
              <a:rPr lang="fr-FR" dirty="0"/>
              <a:t>182 : 7 la To est une technique sûre (calcul posé) mais si l’on pousse les élèves à décomposer, on trouve d’autres procédures : 182=140+42 donc 140:7=20 et 42:7=6  (calcul en ligne) </a:t>
            </a:r>
            <a:r>
              <a:rPr lang="fr-FR" baseline="0" dirty="0"/>
              <a:t>: donner l’habitude aux élèves d’interroger les nombres, de les faire parler. </a:t>
            </a:r>
            <a:endParaRPr lang="fr-FR" dirty="0"/>
          </a:p>
          <a:p>
            <a:r>
              <a:rPr lang="fr-FR" dirty="0"/>
              <a:t>- 784X11 : 784X10 + 784</a:t>
            </a:r>
          </a:p>
          <a:p>
            <a:r>
              <a:rPr lang="fr-FR" dirty="0"/>
              <a:t>Et quid de la recette de la x par 11 ? </a:t>
            </a: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5</a:t>
            </a:fld>
            <a:endParaRPr lang="fr-FR"/>
          </a:p>
        </p:txBody>
      </p:sp>
    </p:spTree>
    <p:extLst>
      <p:ext uri="{BB962C8B-B14F-4D97-AF65-F5344CB8AC3E}">
        <p14:creationId xmlns:p14="http://schemas.microsoft.com/office/powerpoint/2010/main" val="3528313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chemeClr val="tx1"/>
              </a:buClr>
              <a:buSzPct val="114000"/>
              <a:buFont typeface="Wingdings" charset="2"/>
              <a:buChar char="§"/>
            </a:pPr>
            <a:r>
              <a:rPr lang="fr-FR" dirty="0"/>
              <a:t> </a:t>
            </a:r>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t>45</a:t>
            </a:fld>
            <a:endParaRPr lang="fr-FR" dirty="0"/>
          </a:p>
        </p:txBody>
      </p:sp>
    </p:spTree>
    <p:extLst>
      <p:ext uri="{BB962C8B-B14F-4D97-AF65-F5344CB8AC3E}">
        <p14:creationId xmlns:p14="http://schemas.microsoft.com/office/powerpoint/2010/main" val="2347324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46</a:t>
            </a:fld>
            <a:endParaRPr lang="fr-FR"/>
          </a:p>
        </p:txBody>
      </p:sp>
    </p:spTree>
    <p:extLst>
      <p:ext uri="{BB962C8B-B14F-4D97-AF65-F5344CB8AC3E}">
        <p14:creationId xmlns:p14="http://schemas.microsoft.com/office/powerpoint/2010/main" val="3604687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solidFill>
                  <a:prstClr val="black"/>
                </a:solidFill>
              </a:rPr>
              <a:pPr/>
              <a:t>48</a:t>
            </a:fld>
            <a:endParaRPr lang="fr-FR">
              <a:solidFill>
                <a:prstClr val="black"/>
              </a:solidFill>
            </a:endParaRPr>
          </a:p>
        </p:txBody>
      </p:sp>
    </p:spTree>
    <p:extLst>
      <p:ext uri="{BB962C8B-B14F-4D97-AF65-F5344CB8AC3E}">
        <p14:creationId xmlns:p14="http://schemas.microsoft.com/office/powerpoint/2010/main" val="4207096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49</a:t>
            </a:fld>
            <a:endParaRPr lang="fr-FR"/>
          </a:p>
        </p:txBody>
      </p:sp>
    </p:spTree>
    <p:extLst>
      <p:ext uri="{BB962C8B-B14F-4D97-AF65-F5344CB8AC3E}">
        <p14:creationId xmlns:p14="http://schemas.microsoft.com/office/powerpoint/2010/main" val="139562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Pour 32 x 25 : </a:t>
            </a:r>
          </a:p>
          <a:p>
            <a:r>
              <a:rPr lang="fr-FR" dirty="0"/>
              <a:t>(30 × 25) + (2 ×25) ou (32 × 20) + (32 × 5), ces deux </a:t>
            </a:r>
            <a:r>
              <a:rPr lang="fr-FR" dirty="0" err="1"/>
              <a:t>procédures</a:t>
            </a:r>
            <a:r>
              <a:rPr lang="fr-FR" dirty="0"/>
              <a:t> sont </a:t>
            </a:r>
            <a:r>
              <a:rPr lang="fr-FR" dirty="0" err="1"/>
              <a:t>coûteuses</a:t>
            </a:r>
            <a:r>
              <a:rPr lang="fr-FR" dirty="0"/>
              <a:t> pour la </a:t>
            </a:r>
            <a:r>
              <a:rPr lang="fr-FR" dirty="0" err="1"/>
              <a:t>mémoire</a:t>
            </a:r>
            <a:r>
              <a:rPr lang="fr-FR" dirty="0"/>
              <a:t>, mais  conviendraient tout à fait pour un calcul du type 31 × 23 ; en revanche, la </a:t>
            </a:r>
            <a:r>
              <a:rPr lang="fr-FR" dirty="0" err="1"/>
              <a:t>présence</a:t>
            </a:r>
            <a:r>
              <a:rPr lang="fr-FR" dirty="0"/>
              <a:t> de 25 comme facteur, contrairement à 31 × 23 diriger un </a:t>
            </a:r>
            <a:r>
              <a:rPr lang="fr-FR" dirty="0" err="1"/>
              <a:t>élève</a:t>
            </a:r>
            <a:r>
              <a:rPr lang="fr-FR" dirty="0"/>
              <a:t> vers une </a:t>
            </a:r>
            <a:r>
              <a:rPr lang="fr-FR" dirty="0" err="1"/>
              <a:t>procédure</a:t>
            </a:r>
            <a:r>
              <a:rPr lang="fr-FR" dirty="0"/>
              <a:t> du type 25 ×  (4 ×  8) ou 32 × (100 : 4) , selon la </a:t>
            </a:r>
            <a:r>
              <a:rPr lang="fr-FR" dirty="0" err="1"/>
              <a:t>disponibilite</a:t>
            </a:r>
            <a:r>
              <a:rPr lang="fr-FR" dirty="0"/>
              <a:t>́ de 32 = 4 × 8.</a:t>
            </a:r>
          </a:p>
          <a:p>
            <a:endParaRPr lang="fr-FR" dirty="0"/>
          </a:p>
          <a:p>
            <a:r>
              <a:rPr lang="fr-FR" dirty="0"/>
              <a:t>Ces moments de calcul mental débouchent sur des institutionnalisations « souples ».</a:t>
            </a:r>
          </a:p>
          <a:p>
            <a:r>
              <a:rPr lang="fr-FR" dirty="0"/>
              <a:t>À partir d’une comparaison en termes de coût, l’enseignant amène les élèves à hiérarchiser</a:t>
            </a:r>
          </a:p>
          <a:p>
            <a:r>
              <a:rPr lang="fr-FR" dirty="0"/>
              <a:t>les procédures mises en </a:t>
            </a:r>
            <a:r>
              <a:rPr lang="fr-FR" dirty="0" err="1"/>
              <a:t>oeuvre</a:t>
            </a:r>
            <a:r>
              <a:rPr lang="fr-FR" dirty="0"/>
              <a:t>. Si une procédure experte n’a pas été produite</a:t>
            </a:r>
          </a:p>
          <a:p>
            <a:r>
              <a:rPr lang="fr-FR" dirty="0"/>
              <a:t>par la classe et si une telle procédure n’est pas trop éloignée des procédures</a:t>
            </a:r>
          </a:p>
          <a:p>
            <a:r>
              <a:rPr lang="fr-FR" dirty="0"/>
              <a:t>mobilisées par les élèves, il l’introduit et demande aux élèves de la tester, d’évaluer</a:t>
            </a:r>
          </a:p>
          <a:p>
            <a:r>
              <a:rPr lang="fr-FR" dirty="0"/>
              <a:t>son domaine d’efficacité. Ainsi l’institutionnalisation porte à la fois sur la procédure</a:t>
            </a:r>
          </a:p>
          <a:p>
            <a:r>
              <a:rPr lang="fr-FR" dirty="0"/>
              <a:t>et sur son domaine d’efficacité.</a:t>
            </a:r>
          </a:p>
          <a:p>
            <a:endParaRPr lang="fr-FR" dirty="0"/>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50</a:t>
            </a:fld>
            <a:endParaRPr lang="fr-FR"/>
          </a:p>
        </p:txBody>
      </p:sp>
    </p:spTree>
    <p:extLst>
      <p:ext uri="{BB962C8B-B14F-4D97-AF65-F5344CB8AC3E}">
        <p14:creationId xmlns:p14="http://schemas.microsoft.com/office/powerpoint/2010/main" val="659872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solidFill>
                  <a:prstClr val="black"/>
                </a:solidFill>
              </a:rPr>
              <a:pPr/>
              <a:t>52</a:t>
            </a:fld>
            <a:endParaRPr lang="fr-FR">
              <a:solidFill>
                <a:prstClr val="black"/>
              </a:solidFill>
            </a:endParaRPr>
          </a:p>
        </p:txBody>
      </p:sp>
    </p:spTree>
    <p:extLst>
      <p:ext uri="{BB962C8B-B14F-4D97-AF65-F5344CB8AC3E}">
        <p14:creationId xmlns:p14="http://schemas.microsoft.com/office/powerpoint/2010/main" val="3311815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53</a:t>
            </a:fld>
            <a:endParaRPr lang="fr-FR"/>
          </a:p>
        </p:txBody>
      </p:sp>
    </p:spTree>
    <p:extLst>
      <p:ext uri="{BB962C8B-B14F-4D97-AF65-F5344CB8AC3E}">
        <p14:creationId xmlns:p14="http://schemas.microsoft.com/office/powerpoint/2010/main" val="31855539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54</a:t>
            </a:fld>
            <a:endParaRPr lang="fr-FR"/>
          </a:p>
        </p:txBody>
      </p:sp>
    </p:spTree>
    <p:extLst>
      <p:ext uri="{BB962C8B-B14F-4D97-AF65-F5344CB8AC3E}">
        <p14:creationId xmlns:p14="http://schemas.microsoft.com/office/powerpoint/2010/main" val="2952062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solidFill>
                  <a:prstClr val="black"/>
                </a:solidFill>
              </a:rPr>
              <a:pPr/>
              <a:t>55</a:t>
            </a:fld>
            <a:endParaRPr lang="fr-FR">
              <a:solidFill>
                <a:prstClr val="black"/>
              </a:solidFill>
            </a:endParaRPr>
          </a:p>
        </p:txBody>
      </p:sp>
    </p:spTree>
    <p:extLst>
      <p:ext uri="{BB962C8B-B14F-4D97-AF65-F5344CB8AC3E}">
        <p14:creationId xmlns:p14="http://schemas.microsoft.com/office/powerpoint/2010/main" val="14758487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solidFill>
                  <a:prstClr val="black"/>
                </a:solidFill>
              </a:rPr>
              <a:pPr/>
              <a:t>56</a:t>
            </a:fld>
            <a:endParaRPr lang="fr-FR">
              <a:solidFill>
                <a:prstClr val="black"/>
              </a:solidFill>
            </a:endParaRPr>
          </a:p>
        </p:txBody>
      </p:sp>
    </p:spTree>
    <p:extLst>
      <p:ext uri="{BB962C8B-B14F-4D97-AF65-F5344CB8AC3E}">
        <p14:creationId xmlns:p14="http://schemas.microsoft.com/office/powerpoint/2010/main" val="3652659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Remplir la fiche préalablement avec les stagiaires</a:t>
            </a: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11</a:t>
            </a:fld>
            <a:endParaRPr lang="fr-FR"/>
          </a:p>
        </p:txBody>
      </p:sp>
    </p:spTree>
    <p:extLst>
      <p:ext uri="{BB962C8B-B14F-4D97-AF65-F5344CB8AC3E}">
        <p14:creationId xmlns:p14="http://schemas.microsoft.com/office/powerpoint/2010/main" val="2879978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57</a:t>
            </a:fld>
            <a:endParaRPr lang="fr-FR"/>
          </a:p>
        </p:txBody>
      </p:sp>
    </p:spTree>
    <p:extLst>
      <p:ext uri="{BB962C8B-B14F-4D97-AF65-F5344CB8AC3E}">
        <p14:creationId xmlns:p14="http://schemas.microsoft.com/office/powerpoint/2010/main" val="32523221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58</a:t>
            </a:fld>
            <a:endParaRPr lang="fr-FR"/>
          </a:p>
        </p:txBody>
      </p:sp>
    </p:spTree>
    <p:extLst>
      <p:ext uri="{BB962C8B-B14F-4D97-AF65-F5344CB8AC3E}">
        <p14:creationId xmlns:p14="http://schemas.microsoft.com/office/powerpoint/2010/main" val="2178886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59</a:t>
            </a:fld>
            <a:endParaRPr lang="fr-FR"/>
          </a:p>
        </p:txBody>
      </p:sp>
    </p:spTree>
    <p:extLst>
      <p:ext uri="{BB962C8B-B14F-4D97-AF65-F5344CB8AC3E}">
        <p14:creationId xmlns:p14="http://schemas.microsoft.com/office/powerpoint/2010/main" val="2086201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7142" indent="-177142">
              <a:buFontTx/>
              <a:buChar char="-"/>
            </a:pPr>
            <a:endParaRPr lang="fr-FR" dirty="0"/>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60</a:t>
            </a:fld>
            <a:endParaRPr lang="fr-FR"/>
          </a:p>
        </p:txBody>
      </p:sp>
    </p:spTree>
    <p:extLst>
      <p:ext uri="{BB962C8B-B14F-4D97-AF65-F5344CB8AC3E}">
        <p14:creationId xmlns:p14="http://schemas.microsoft.com/office/powerpoint/2010/main" val="6892015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61</a:t>
            </a:fld>
            <a:endParaRPr lang="fr-FR"/>
          </a:p>
        </p:txBody>
      </p:sp>
    </p:spTree>
    <p:extLst>
      <p:ext uri="{BB962C8B-B14F-4D97-AF65-F5344CB8AC3E}">
        <p14:creationId xmlns:p14="http://schemas.microsoft.com/office/powerpoint/2010/main" val="42915317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solidFill>
                  <a:prstClr val="black"/>
                </a:solidFill>
              </a:rPr>
              <a:pPr/>
              <a:t>62</a:t>
            </a:fld>
            <a:endParaRPr lang="fr-FR">
              <a:solidFill>
                <a:prstClr val="black"/>
              </a:solidFill>
            </a:endParaRPr>
          </a:p>
        </p:txBody>
      </p:sp>
    </p:spTree>
    <p:extLst>
      <p:ext uri="{BB962C8B-B14F-4D97-AF65-F5344CB8AC3E}">
        <p14:creationId xmlns:p14="http://schemas.microsoft.com/office/powerpoint/2010/main" val="36055922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solidFill>
                  <a:prstClr val="black"/>
                </a:solidFill>
              </a:rPr>
              <a:pPr/>
              <a:t>63</a:t>
            </a:fld>
            <a:endParaRPr lang="fr-FR">
              <a:solidFill>
                <a:prstClr val="black"/>
              </a:solidFill>
            </a:endParaRPr>
          </a:p>
        </p:txBody>
      </p:sp>
    </p:spTree>
    <p:extLst>
      <p:ext uri="{BB962C8B-B14F-4D97-AF65-F5344CB8AC3E}">
        <p14:creationId xmlns:p14="http://schemas.microsoft.com/office/powerpoint/2010/main" val="533574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64</a:t>
            </a:fld>
            <a:endParaRPr lang="fr-FR"/>
          </a:p>
        </p:txBody>
      </p:sp>
    </p:spTree>
    <p:extLst>
      <p:ext uri="{BB962C8B-B14F-4D97-AF65-F5344CB8AC3E}">
        <p14:creationId xmlns:p14="http://schemas.microsoft.com/office/powerpoint/2010/main" val="13151350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Trois procédures vont se dégager : </a:t>
            </a:r>
          </a:p>
          <a:p>
            <a:r>
              <a:rPr lang="fr-FR" dirty="0"/>
              <a:t>les simulations mentales de l’algorithme écrit,</a:t>
            </a:r>
          </a:p>
          <a:p>
            <a:r>
              <a:rPr lang="fr-FR" dirty="0"/>
              <a:t>les calculs mobilisant des décompositions additives (et la distributivité de la multiplication par rapport à l’addition) </a:t>
            </a:r>
          </a:p>
          <a:p>
            <a:r>
              <a:rPr lang="fr-FR" dirty="0"/>
              <a:t>et ceux mobilisant des décompositions multiplicatives de l’un des facteurs.</a:t>
            </a:r>
          </a:p>
          <a:p>
            <a:r>
              <a:rPr lang="fr-FR" dirty="0"/>
              <a:t>Ainsi, si l’élève décompose additivement l’un des facteurs comme ci-dessous, son calcul peut être facilité par le recours à des produits « remarquables » du type</a:t>
            </a:r>
          </a:p>
          <a:p>
            <a:r>
              <a:rPr lang="fr-FR" dirty="0"/>
              <a:t>4 × 250 = 1 000 ou 4 × 25 = 100 ; ou encore 50 = 100 : 2 ou 50 est la moitié de 100 ou 50 = 12× 100 ; 25 = 100 ÷ 4 ou 25 est le quart de 100 ou 25 = 14×100.</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65</a:t>
            </a:fld>
            <a:endParaRPr lang="fr-FR"/>
          </a:p>
        </p:txBody>
      </p:sp>
    </p:spTree>
    <p:extLst>
      <p:ext uri="{BB962C8B-B14F-4D97-AF65-F5344CB8AC3E}">
        <p14:creationId xmlns:p14="http://schemas.microsoft.com/office/powerpoint/2010/main" val="31059563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66</a:t>
            </a:fld>
            <a:endParaRPr lang="fr-FR"/>
          </a:p>
        </p:txBody>
      </p:sp>
    </p:spTree>
    <p:extLst>
      <p:ext uri="{BB962C8B-B14F-4D97-AF65-F5344CB8AC3E}">
        <p14:creationId xmlns:p14="http://schemas.microsoft.com/office/powerpoint/2010/main" val="2626734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Savoir faire parler les nombres, construire des intuitions à partir des expériences</a:t>
            </a:r>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39696688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67</a:t>
            </a:fld>
            <a:endParaRPr lang="fr-FR"/>
          </a:p>
        </p:txBody>
      </p:sp>
    </p:spTree>
    <p:extLst>
      <p:ext uri="{BB962C8B-B14F-4D97-AF65-F5344CB8AC3E}">
        <p14:creationId xmlns:p14="http://schemas.microsoft.com/office/powerpoint/2010/main" val="17283847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68</a:t>
            </a:fld>
            <a:endParaRPr lang="fr-FR"/>
          </a:p>
        </p:txBody>
      </p:sp>
    </p:spTree>
    <p:extLst>
      <p:ext uri="{BB962C8B-B14F-4D97-AF65-F5344CB8AC3E}">
        <p14:creationId xmlns:p14="http://schemas.microsoft.com/office/powerpoint/2010/main" val="14185557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69</a:t>
            </a:fld>
            <a:endParaRPr lang="fr-FR"/>
          </a:p>
        </p:txBody>
      </p:sp>
    </p:spTree>
    <p:extLst>
      <p:ext uri="{BB962C8B-B14F-4D97-AF65-F5344CB8AC3E}">
        <p14:creationId xmlns:p14="http://schemas.microsoft.com/office/powerpoint/2010/main" val="26627819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70</a:t>
            </a:fld>
            <a:endParaRPr lang="fr-FR"/>
          </a:p>
        </p:txBody>
      </p:sp>
    </p:spTree>
    <p:extLst>
      <p:ext uri="{BB962C8B-B14F-4D97-AF65-F5344CB8AC3E}">
        <p14:creationId xmlns:p14="http://schemas.microsoft.com/office/powerpoint/2010/main" val="6906166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71</a:t>
            </a:fld>
            <a:endParaRPr lang="fr-FR"/>
          </a:p>
        </p:txBody>
      </p:sp>
    </p:spTree>
    <p:extLst>
      <p:ext uri="{BB962C8B-B14F-4D97-AF65-F5344CB8AC3E}">
        <p14:creationId xmlns:p14="http://schemas.microsoft.com/office/powerpoint/2010/main" val="14817345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72</a:t>
            </a:fld>
            <a:endParaRPr lang="fr-FR"/>
          </a:p>
        </p:txBody>
      </p:sp>
    </p:spTree>
    <p:extLst>
      <p:ext uri="{BB962C8B-B14F-4D97-AF65-F5344CB8AC3E}">
        <p14:creationId xmlns:p14="http://schemas.microsoft.com/office/powerpoint/2010/main" val="31323159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73</a:t>
            </a:fld>
            <a:endParaRPr lang="fr-FR"/>
          </a:p>
        </p:txBody>
      </p:sp>
    </p:spTree>
    <p:extLst>
      <p:ext uri="{BB962C8B-B14F-4D97-AF65-F5344CB8AC3E}">
        <p14:creationId xmlns:p14="http://schemas.microsoft.com/office/powerpoint/2010/main" val="23167740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solidFill>
                  <a:prstClr val="black"/>
                </a:solidFill>
              </a:rPr>
              <a:pPr/>
              <a:t>76</a:t>
            </a:fld>
            <a:endParaRPr lang="fr-FR">
              <a:solidFill>
                <a:prstClr val="black"/>
              </a:solidFill>
            </a:endParaRPr>
          </a:p>
        </p:txBody>
      </p:sp>
    </p:spTree>
    <p:extLst>
      <p:ext uri="{BB962C8B-B14F-4D97-AF65-F5344CB8AC3E}">
        <p14:creationId xmlns:p14="http://schemas.microsoft.com/office/powerpoint/2010/main" val="1124541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Propriétés de la numération : </a:t>
            </a:r>
          </a:p>
          <a:p>
            <a:r>
              <a:rPr lang="fr-FR" dirty="0"/>
              <a:t>« 50+80, c’est 5 dizaines + 8 dizaines, c’est 13 dizaines, c’est 130 »</a:t>
            </a:r>
          </a:p>
          <a:p>
            <a:r>
              <a:rPr lang="fr-FR" dirty="0"/>
              <a:t>« 4×60, c’est 4×6 dizaines, c’est 24 dizaines, c’est 240 ».</a:t>
            </a:r>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solidFill>
                  <a:prstClr val="black"/>
                </a:solidFill>
              </a:rPr>
              <a:pPr/>
              <a:t>77</a:t>
            </a:fld>
            <a:endParaRPr lang="fr-FR">
              <a:solidFill>
                <a:prstClr val="black"/>
              </a:solidFill>
            </a:endParaRPr>
          </a:p>
        </p:txBody>
      </p:sp>
    </p:spTree>
    <p:extLst>
      <p:ext uri="{BB962C8B-B14F-4D97-AF65-F5344CB8AC3E}">
        <p14:creationId xmlns:p14="http://schemas.microsoft.com/office/powerpoint/2010/main" val="23756545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78</a:t>
            </a:fld>
            <a:endParaRPr lang="fr-FR"/>
          </a:p>
        </p:txBody>
      </p:sp>
    </p:spTree>
    <p:extLst>
      <p:ext uri="{BB962C8B-B14F-4D97-AF65-F5344CB8AC3E}">
        <p14:creationId xmlns:p14="http://schemas.microsoft.com/office/powerpoint/2010/main" val="3821577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20</a:t>
            </a:fld>
            <a:endParaRPr lang="fr-FR"/>
          </a:p>
        </p:txBody>
      </p:sp>
    </p:spTree>
    <p:extLst>
      <p:ext uri="{BB962C8B-B14F-4D97-AF65-F5344CB8AC3E}">
        <p14:creationId xmlns:p14="http://schemas.microsoft.com/office/powerpoint/2010/main" val="2791540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Afficher 15 :</a:t>
            </a:r>
            <a:r>
              <a:rPr lang="fr-FR" baseline="0" dirty="0"/>
              <a:t>  30 divisé par deux par exemple</a:t>
            </a:r>
          </a:p>
          <a:p>
            <a:r>
              <a:rPr lang="fr-FR" baseline="0" dirty="0"/>
              <a:t>Afficher 2222 : 6666 divisé par 3 par exemple</a:t>
            </a:r>
          </a:p>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solidFill>
                  <a:prstClr val="black"/>
                </a:solidFill>
              </a:rPr>
              <a:pPr/>
              <a:t>79</a:t>
            </a:fld>
            <a:endParaRPr lang="fr-FR">
              <a:solidFill>
                <a:prstClr val="black"/>
              </a:solidFill>
            </a:endParaRPr>
          </a:p>
        </p:txBody>
      </p:sp>
    </p:spTree>
    <p:extLst>
      <p:ext uri="{BB962C8B-B14F-4D97-AF65-F5344CB8AC3E}">
        <p14:creationId xmlns:p14="http://schemas.microsoft.com/office/powerpoint/2010/main" val="2715919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80</a:t>
            </a:fld>
            <a:endParaRPr lang="fr-FR"/>
          </a:p>
        </p:txBody>
      </p:sp>
    </p:spTree>
    <p:extLst>
      <p:ext uri="{BB962C8B-B14F-4D97-AF65-F5344CB8AC3E}">
        <p14:creationId xmlns:p14="http://schemas.microsoft.com/office/powerpoint/2010/main" val="3116502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81</a:t>
            </a:fld>
            <a:endParaRPr lang="fr-FR"/>
          </a:p>
        </p:txBody>
      </p:sp>
    </p:spTree>
    <p:extLst>
      <p:ext uri="{BB962C8B-B14F-4D97-AF65-F5344CB8AC3E}">
        <p14:creationId xmlns:p14="http://schemas.microsoft.com/office/powerpoint/2010/main" val="4883713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82</a:t>
            </a:fld>
            <a:endParaRPr lang="fr-FR"/>
          </a:p>
        </p:txBody>
      </p:sp>
    </p:spTree>
    <p:extLst>
      <p:ext uri="{BB962C8B-B14F-4D97-AF65-F5344CB8AC3E}">
        <p14:creationId xmlns:p14="http://schemas.microsoft.com/office/powerpoint/2010/main" val="5093350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83</a:t>
            </a:fld>
            <a:endParaRPr lang="fr-FR"/>
          </a:p>
        </p:txBody>
      </p:sp>
    </p:spTree>
    <p:extLst>
      <p:ext uri="{BB962C8B-B14F-4D97-AF65-F5344CB8AC3E}">
        <p14:creationId xmlns:p14="http://schemas.microsoft.com/office/powerpoint/2010/main" val="11495686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84</a:t>
            </a:fld>
            <a:endParaRPr lang="fr-FR"/>
          </a:p>
        </p:txBody>
      </p:sp>
    </p:spTree>
    <p:extLst>
      <p:ext uri="{BB962C8B-B14F-4D97-AF65-F5344CB8AC3E}">
        <p14:creationId xmlns:p14="http://schemas.microsoft.com/office/powerpoint/2010/main" val="4053525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85</a:t>
            </a:fld>
            <a:endParaRPr lang="fr-FR"/>
          </a:p>
        </p:txBody>
      </p:sp>
    </p:spTree>
    <p:extLst>
      <p:ext uri="{BB962C8B-B14F-4D97-AF65-F5344CB8AC3E}">
        <p14:creationId xmlns:p14="http://schemas.microsoft.com/office/powerpoint/2010/main" val="24480615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86</a:t>
            </a:fld>
            <a:endParaRPr lang="fr-FR"/>
          </a:p>
        </p:txBody>
      </p:sp>
    </p:spTree>
    <p:extLst>
      <p:ext uri="{BB962C8B-B14F-4D97-AF65-F5344CB8AC3E}">
        <p14:creationId xmlns:p14="http://schemas.microsoft.com/office/powerpoint/2010/main" val="42288982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87</a:t>
            </a:fld>
            <a:endParaRPr lang="fr-FR"/>
          </a:p>
        </p:txBody>
      </p:sp>
    </p:spTree>
    <p:extLst>
      <p:ext uri="{BB962C8B-B14F-4D97-AF65-F5344CB8AC3E}">
        <p14:creationId xmlns:p14="http://schemas.microsoft.com/office/powerpoint/2010/main" val="24602956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88</a:t>
            </a:fld>
            <a:endParaRPr lang="fr-FR"/>
          </a:p>
        </p:txBody>
      </p:sp>
    </p:spTree>
    <p:extLst>
      <p:ext uri="{BB962C8B-B14F-4D97-AF65-F5344CB8AC3E}">
        <p14:creationId xmlns:p14="http://schemas.microsoft.com/office/powerpoint/2010/main" val="3658122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CM :</a:t>
            </a:r>
            <a:r>
              <a:rPr lang="fr-FR" baseline="0" dirty="0"/>
              <a:t> </a:t>
            </a:r>
            <a:r>
              <a:rPr lang="fr-FR" dirty="0"/>
              <a:t>est une modalité de calcul sans recours à l’écrit  (sauf l’énoncé et la réponse fournie par l’élève).</a:t>
            </a:r>
          </a:p>
          <a:p>
            <a:r>
              <a:rPr lang="fr-FR" dirty="0"/>
              <a:t>Il n’est pas exclu non plus que la correction, elle, soit écrite pour être discutée de façon collective.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cap="none" dirty="0">
                <a:latin typeface="Times New Roman" panose="02020603050405020304" pitchFamily="18" charset="0"/>
                <a:cs typeface="Times New Roman" panose="02020603050405020304" pitchFamily="18" charset="0"/>
              </a:rPr>
              <a:t>C en L : est une modalité de </a:t>
            </a:r>
            <a:r>
              <a:rPr lang="fr-FR" sz="1200" b="1" cap="none" dirty="0">
                <a:latin typeface="Times New Roman" panose="02020603050405020304" pitchFamily="18" charset="0"/>
                <a:cs typeface="Times New Roman" panose="02020603050405020304" pitchFamily="18" charset="0"/>
              </a:rPr>
              <a:t>calcul écrit ou partiellement écrit</a:t>
            </a:r>
            <a:r>
              <a:rPr lang="fr-FR" sz="1200" cap="none" dirty="0">
                <a:latin typeface="Times New Roman" panose="02020603050405020304" pitchFamily="18" charset="0"/>
                <a:cs typeface="Times New Roman" panose="02020603050405020304" pitchFamily="18" charset="0"/>
              </a:rPr>
              <a:t>. </a:t>
            </a:r>
          </a:p>
          <a:p>
            <a:r>
              <a:rPr lang="fr-FR" sz="1200" cap="none" dirty="0">
                <a:latin typeface="Times New Roman" panose="02020603050405020304" pitchFamily="18" charset="0"/>
                <a:cs typeface="Times New Roman" panose="02020603050405020304" pitchFamily="18" charset="0"/>
              </a:rPr>
              <a:t>C P : est une modalité de </a:t>
            </a:r>
            <a:r>
              <a:rPr lang="fr-FR" sz="1200" b="1" cap="none" dirty="0">
                <a:latin typeface="Times New Roman" panose="02020603050405020304" pitchFamily="18" charset="0"/>
                <a:cs typeface="Times New Roman" panose="02020603050405020304" pitchFamily="18" charset="0"/>
              </a:rPr>
              <a:t>calcul écrit consistant à l’application d’un algorithme </a:t>
            </a:r>
            <a:r>
              <a:rPr lang="fr-FR" sz="1200" cap="none" dirty="0">
                <a:latin typeface="Times New Roman" panose="02020603050405020304" pitchFamily="18" charset="0"/>
                <a:cs typeface="Times New Roman" panose="02020603050405020304" pitchFamily="18" charset="0"/>
              </a:rPr>
              <a:t>opératoire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cap="none" dirty="0">
                <a:latin typeface="Times New Roman" panose="02020603050405020304" pitchFamily="18" charset="0"/>
                <a:cs typeface="Times New Roman" panose="02020603050405020304" pitchFamily="18" charset="0"/>
              </a:rPr>
              <a:t>C I : est un calcul effectué à l’aide d’un ou plusieurs instruments, appareils, ou logiciels (abaque, boulier, calculatrice, tableur, etc.).</a:t>
            </a:r>
          </a:p>
          <a:p>
            <a:endParaRPr lang="fr-FR" dirty="0"/>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solidFill>
                  <a:prstClr val="black"/>
                </a:solidFill>
              </a:rPr>
              <a:pPr/>
              <a:t>21</a:t>
            </a:fld>
            <a:endParaRPr lang="fr-FR">
              <a:solidFill>
                <a:prstClr val="black"/>
              </a:solidFill>
            </a:endParaRPr>
          </a:p>
        </p:txBody>
      </p:sp>
    </p:spTree>
    <p:extLst>
      <p:ext uri="{BB962C8B-B14F-4D97-AF65-F5344CB8AC3E}">
        <p14:creationId xmlns:p14="http://schemas.microsoft.com/office/powerpoint/2010/main" val="29463974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89</a:t>
            </a:fld>
            <a:endParaRPr lang="fr-FR"/>
          </a:p>
        </p:txBody>
      </p:sp>
    </p:spTree>
    <p:extLst>
      <p:ext uri="{BB962C8B-B14F-4D97-AF65-F5344CB8AC3E}">
        <p14:creationId xmlns:p14="http://schemas.microsoft.com/office/powerpoint/2010/main" val="35369140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90</a:t>
            </a:fld>
            <a:endParaRPr lang="fr-FR"/>
          </a:p>
        </p:txBody>
      </p:sp>
    </p:spTree>
    <p:extLst>
      <p:ext uri="{BB962C8B-B14F-4D97-AF65-F5344CB8AC3E}">
        <p14:creationId xmlns:p14="http://schemas.microsoft.com/office/powerpoint/2010/main" val="85817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91</a:t>
            </a:fld>
            <a:endParaRPr lang="fr-FR"/>
          </a:p>
        </p:txBody>
      </p:sp>
    </p:spTree>
    <p:extLst>
      <p:ext uri="{BB962C8B-B14F-4D97-AF65-F5344CB8AC3E}">
        <p14:creationId xmlns:p14="http://schemas.microsoft.com/office/powerpoint/2010/main" val="8455020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Prenons l’exemple du produit 9 × 6 = 54. </a:t>
            </a:r>
          </a:p>
          <a:p>
            <a:r>
              <a:rPr lang="fr-FR" dirty="0"/>
              <a:t>Des consignes différentes peuvent amener à rendre disponible ce fait numérique :</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solidFill>
                  <a:prstClr val="black"/>
                </a:solidFill>
              </a:rPr>
              <a:pPr/>
              <a:t>92</a:t>
            </a:fld>
            <a:endParaRPr lang="fr-FR">
              <a:solidFill>
                <a:prstClr val="black"/>
              </a:solidFill>
            </a:endParaRPr>
          </a:p>
        </p:txBody>
      </p:sp>
    </p:spTree>
    <p:extLst>
      <p:ext uri="{BB962C8B-B14F-4D97-AF65-F5344CB8AC3E}">
        <p14:creationId xmlns:p14="http://schemas.microsoft.com/office/powerpoint/2010/main" val="190216274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Nous avons constaté que pour qu’une pratique quotidienne de calcul mental se traduise</a:t>
            </a:r>
          </a:p>
          <a:p>
            <a:r>
              <a:rPr lang="fr-FR" dirty="0"/>
              <a:t>par un enrichissement des connaissances numériques des élèves et de leurs</a:t>
            </a:r>
          </a:p>
          <a:p>
            <a:r>
              <a:rPr lang="fr-FR" dirty="0"/>
              <a:t>capacités à s’adapter aux calculs, il était nécessaire que des prérequis soient installés.</a:t>
            </a:r>
          </a:p>
          <a:p>
            <a:r>
              <a:rPr lang="fr-FR" dirty="0"/>
              <a:t>Dans l’exemple de calcul détaillé ci-dessus, pour que l’élève mobilise avec succès</a:t>
            </a:r>
          </a:p>
          <a:p>
            <a:r>
              <a:rPr lang="fr-FR" dirty="0"/>
              <a:t>une procédure s’appuyant sur des décompositions additives et multiplicatives,</a:t>
            </a:r>
          </a:p>
          <a:p>
            <a:r>
              <a:rPr lang="fr-FR" b="1" dirty="0"/>
              <a:t>il est nécessaire que ces dernières soient non seulement connues mais disponibles</a:t>
            </a:r>
          </a:p>
          <a:p>
            <a:r>
              <a:rPr lang="fr-FR" dirty="0"/>
              <a:t>afin d’être rappelées lors du calcul. 13,54-8,7 c’est comme 13,84-9=4,84  </a:t>
            </a:r>
          </a:p>
          <a:p>
            <a:r>
              <a:rPr lang="fr-FR" dirty="0"/>
              <a:t>15x 0,32 = 10x0,32 + 0,32:2 = 4,8 (on multiplie par dix et on rajoute la moitié)</a:t>
            </a:r>
          </a:p>
          <a:p>
            <a:endParaRPr lang="fr-FR" dirty="0"/>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solidFill>
                  <a:prstClr val="black"/>
                </a:solidFill>
              </a:rPr>
              <a:pPr/>
              <a:t>93</a:t>
            </a:fld>
            <a:endParaRPr lang="fr-FR">
              <a:solidFill>
                <a:prstClr val="black"/>
              </a:solidFill>
            </a:endParaRPr>
          </a:p>
        </p:txBody>
      </p:sp>
    </p:spTree>
    <p:extLst>
      <p:ext uri="{BB962C8B-B14F-4D97-AF65-F5344CB8AC3E}">
        <p14:creationId xmlns:p14="http://schemas.microsoft.com/office/powerpoint/2010/main" val="6917242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94</a:t>
            </a:fld>
            <a:endParaRPr lang="fr-FR"/>
          </a:p>
        </p:txBody>
      </p:sp>
    </p:spTree>
    <p:extLst>
      <p:ext uri="{BB962C8B-B14F-4D97-AF65-F5344CB8AC3E}">
        <p14:creationId xmlns:p14="http://schemas.microsoft.com/office/powerpoint/2010/main" val="32692618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95</a:t>
            </a:fld>
            <a:endParaRPr lang="fr-FR"/>
          </a:p>
        </p:txBody>
      </p:sp>
    </p:spTree>
    <p:extLst>
      <p:ext uri="{BB962C8B-B14F-4D97-AF65-F5344CB8AC3E}">
        <p14:creationId xmlns:p14="http://schemas.microsoft.com/office/powerpoint/2010/main" val="4090081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Pause : faire participer les stagiaires pour savoir si ils sont au clair avec les notions calcul mental,</a:t>
            </a:r>
            <a:r>
              <a:rPr lang="fr-FR" baseline="0" dirty="0"/>
              <a:t> en ligne, posé, instrumenté. </a:t>
            </a:r>
          </a:p>
          <a:p>
            <a:r>
              <a:rPr lang="fr-FR" dirty="0"/>
              <a:t>Dans chaque cas, dire à quelles modalités de calcul correspondent les affirmations et les travaux d’élèves. Plusieurs réponses sont parfois possibles. 4</a:t>
            </a:r>
            <a:r>
              <a:rPr lang="fr-FR" baseline="0" dirty="0"/>
              <a:t> papiers de couleur différente : bleu calcul mental, rouge : calcul en ligne, blanc : calcul posé, vert : calcul instrumenté (exercice extrait du diaporama de G. </a:t>
            </a:r>
            <a:r>
              <a:rPr lang="fr-FR" baseline="0" dirty="0" err="1"/>
              <a:t>Dupray</a:t>
            </a:r>
            <a:r>
              <a:rPr lang="fr-FR" baseline="0" dirty="0"/>
              <a:t> et T</a:t>
            </a:r>
            <a:endParaRPr lang="fr-FR" dirty="0"/>
          </a:p>
          <a:p>
            <a:pPr marL="0" indent="0">
              <a:buNone/>
            </a:pPr>
            <a:r>
              <a:rPr lang="fr-FR" dirty="0"/>
              <a:t>On passe en revue des traces d’</a:t>
            </a:r>
            <a:r>
              <a:rPr lang="fr-FR" dirty="0" err="1"/>
              <a:t>elèves</a:t>
            </a:r>
            <a:r>
              <a:rPr lang="fr-FR" dirty="0"/>
              <a:t>, même travail</a:t>
            </a:r>
          </a:p>
        </p:txBody>
      </p:sp>
      <p:sp>
        <p:nvSpPr>
          <p:cNvPr id="4" name="Espace réservé du numéro de diapositive 3"/>
          <p:cNvSpPr>
            <a:spLocks noGrp="1"/>
          </p:cNvSpPr>
          <p:nvPr>
            <p:ph type="sldNum" sz="quarter" idx="10"/>
          </p:nvPr>
        </p:nvSpPr>
        <p:spPr/>
        <p:txBody>
          <a:bodyPr/>
          <a:lstStyle/>
          <a:p>
            <a:fld id="{6957DDC0-B459-407E-979A-4A19418098BC}" type="slidenum">
              <a:rPr lang="fr-FR" smtClean="0"/>
              <a:t>22</a:t>
            </a:fld>
            <a:endParaRPr lang="fr-FR"/>
          </a:p>
        </p:txBody>
      </p:sp>
    </p:spTree>
    <p:extLst>
      <p:ext uri="{BB962C8B-B14F-4D97-AF65-F5344CB8AC3E}">
        <p14:creationId xmlns:p14="http://schemas.microsoft.com/office/powerpoint/2010/main" val="2636452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calcul à l’école </a:t>
            </a:r>
          </a:p>
          <a:p>
            <a:r>
              <a:rPr lang="fr-FR" dirty="0"/>
              <a:t>Selon le mode de fonctionnement cognitif convoqué  on aura : </a:t>
            </a:r>
          </a:p>
          <a:p>
            <a:r>
              <a:rPr lang="fr-FR" dirty="0"/>
              <a:t>(calcul automatise) restitution de faits numériques  ou des stratégies mémorisées </a:t>
            </a:r>
          </a:p>
          <a:p>
            <a:r>
              <a:rPr lang="fr-FR" dirty="0"/>
              <a:t>calcul « raisonne » (analyse de données, stratégies, choix des étapes…)</a:t>
            </a:r>
          </a:p>
          <a:p>
            <a:endParaRPr lang="fr-FR" dirty="0"/>
          </a:p>
          <a:p>
            <a:r>
              <a:rPr lang="fr-FR" dirty="0"/>
              <a:t>Selon les moyens utilisés : </a:t>
            </a:r>
          </a:p>
          <a:p>
            <a:r>
              <a:rPr lang="fr-FR" dirty="0"/>
              <a:t>calcul sans support écrit </a:t>
            </a:r>
          </a:p>
          <a:p>
            <a:r>
              <a:rPr lang="fr-FR" dirty="0"/>
              <a:t>calcul avec support écrit </a:t>
            </a:r>
          </a:p>
          <a:p>
            <a:r>
              <a:rPr lang="fr-FR" dirty="0"/>
              <a:t>calcul instrumenté</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2110419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842BFE2-7726-46A3-BD0A-469BB90D5B1D}" type="datetime1">
              <a:rPr lang="fr-FR" smtClean="0">
                <a:solidFill>
                  <a:prstClr val="black"/>
                </a:solidFill>
              </a:rPr>
              <a:t>04/10/2018</a:t>
            </a:fld>
            <a:endParaRPr lang="fr-FR">
              <a:solidFill>
                <a:prstClr val="black"/>
              </a:solidFill>
            </a:endParaRPr>
          </a:p>
        </p:txBody>
      </p:sp>
      <p:sp>
        <p:nvSpPr>
          <p:cNvPr id="5" name="Footer Placeholder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Slide Number Placeholder 5"/>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83226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488BCCD-BF25-469C-944A-ABE6D08822A1}" type="datetime1">
              <a:rPr lang="fr-FR" smtClean="0">
                <a:solidFill>
                  <a:prstClr val="black"/>
                </a:solidFill>
              </a:rPr>
              <a:t>04/10/2018</a:t>
            </a:fld>
            <a:endParaRPr lang="fr-FR">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7" name="Slide Number Placeholder 6"/>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408644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3CD3089-B27C-4D25-A896-45D0895864DC}" type="datetime1">
              <a:rPr lang="fr-FR" smtClean="0">
                <a:solidFill>
                  <a:prstClr val="black"/>
                </a:solidFill>
              </a:rPr>
              <a:t>04/10/2018</a:t>
            </a:fld>
            <a:endParaRPr lang="fr-FR">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7" name="Slide Number Placeholder 6"/>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745546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89A6945-E9BA-4672-A5D7-52D464333C0A}" type="datetime1">
              <a:rPr lang="fr-FR" smtClean="0">
                <a:solidFill>
                  <a:prstClr val="black"/>
                </a:solidFill>
              </a:rPr>
              <a:t>04/10/2018</a:t>
            </a:fld>
            <a:endParaRPr lang="fr-FR">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7" name="Slide Number Placeholder 6"/>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3389618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ADBB4138-4114-4A77-A00C-1A3BD788B918}" type="datetime1">
              <a:rPr lang="fr-FR" smtClean="0">
                <a:solidFill>
                  <a:prstClr val="black"/>
                </a:solidFill>
              </a:rPr>
              <a:t>04/10/2018</a:t>
            </a:fld>
            <a:endParaRPr lang="fr-FR">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7" name="Slide Number Placeholder 6"/>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819784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E8029D0A-061B-4C0F-AF3C-AF33A5055883}" type="datetime1">
              <a:rPr lang="fr-FR" smtClean="0">
                <a:solidFill>
                  <a:prstClr val="black"/>
                </a:solidFill>
              </a:rPr>
              <a:t>04/10/2018</a:t>
            </a:fld>
            <a:endParaRPr lang="fr-FR">
              <a:solidFill>
                <a:prstClr val="black"/>
              </a:solidFill>
            </a:endParaRPr>
          </a:p>
        </p:txBody>
      </p:sp>
      <p:sp>
        <p:nvSpPr>
          <p:cNvPr id="4" name="Footer Placeholder 3"/>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5" name="Slide Number Placeholder 4"/>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947822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4D4E8240-BB80-4063-8B62-8B0514D746B1}" type="datetime1">
              <a:rPr lang="fr-FR" smtClean="0">
                <a:solidFill>
                  <a:prstClr val="black"/>
                </a:solidFill>
              </a:rPr>
              <a:t>04/10/2018</a:t>
            </a:fld>
            <a:endParaRPr lang="fr-FR">
              <a:solidFill>
                <a:prstClr val="black"/>
              </a:solidFill>
            </a:endParaRPr>
          </a:p>
        </p:txBody>
      </p:sp>
      <p:sp>
        <p:nvSpPr>
          <p:cNvPr id="4" name="Footer Placeholder 3"/>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5" name="Slide Number Placeholder 4"/>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378147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EB1ED4B-4CA7-4AF3-88B7-9A11C0F9BDD9}" type="datetime1">
              <a:rPr lang="fr-FR" smtClean="0">
                <a:solidFill>
                  <a:prstClr val="black"/>
                </a:solidFill>
              </a:rPr>
              <a:t>04/10/2018</a:t>
            </a:fld>
            <a:endParaRPr lang="fr-FR">
              <a:solidFill>
                <a:prstClr val="black"/>
              </a:solidFill>
            </a:endParaRPr>
          </a:p>
        </p:txBody>
      </p:sp>
      <p:sp>
        <p:nvSpPr>
          <p:cNvPr id="5" name="Footer Placeholder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Slide Number Placeholder 5"/>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748247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5893794-9170-4BF0-BDBA-E5F13F0DBCAD}" type="datetime1">
              <a:rPr lang="fr-FR" smtClean="0">
                <a:solidFill>
                  <a:prstClr val="black"/>
                </a:solidFill>
              </a:rPr>
              <a:t>04/10/2018</a:t>
            </a:fld>
            <a:endParaRPr lang="fr-FR">
              <a:solidFill>
                <a:prstClr val="black"/>
              </a:solidFill>
            </a:endParaRPr>
          </a:p>
        </p:txBody>
      </p:sp>
      <p:sp>
        <p:nvSpPr>
          <p:cNvPr id="5" name="Footer Placeholder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Slide Number Placeholder 5"/>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56317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5C82570-4E60-408D-B422-9F11A4B85855}" type="datetime1">
              <a:rPr lang="fr-FR" smtClean="0">
                <a:solidFill>
                  <a:prstClr val="black"/>
                </a:solidFill>
              </a:rPr>
              <a:t>04/10/2018</a:t>
            </a:fld>
            <a:endParaRPr lang="fr-FR">
              <a:solidFill>
                <a:prstClr val="black"/>
              </a:solidFill>
            </a:endParaRPr>
          </a:p>
        </p:txBody>
      </p:sp>
      <p:sp>
        <p:nvSpPr>
          <p:cNvPr id="5" name="Footer Placeholder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Slide Number Placeholder 5"/>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73184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92DF37F-DAD5-4DC3-BCFD-458673898484}" type="datetime1">
              <a:rPr lang="fr-FR" smtClean="0">
                <a:solidFill>
                  <a:prstClr val="black"/>
                </a:solidFill>
              </a:rPr>
              <a:t>04/10/2018</a:t>
            </a:fld>
            <a:endParaRPr lang="fr-FR">
              <a:solidFill>
                <a:prstClr val="black"/>
              </a:solidFill>
            </a:endParaRPr>
          </a:p>
        </p:txBody>
      </p:sp>
      <p:sp>
        <p:nvSpPr>
          <p:cNvPr id="5" name="Footer Placeholder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Slide Number Placeholder 5"/>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682848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EAF47A0-554A-4ECF-8F24-E11F37D57AD2}" type="datetime1">
              <a:rPr lang="fr-FR" smtClean="0">
                <a:solidFill>
                  <a:prstClr val="black"/>
                </a:solidFill>
              </a:rPr>
              <a:t>04/10/2018</a:t>
            </a:fld>
            <a:endParaRPr lang="fr-FR">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7" name="Slide Number Placeholder 6"/>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67045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CCEC679-3D37-478C-873C-325CAB5EECCC}" type="datetime1">
              <a:rPr lang="fr-FR" smtClean="0">
                <a:solidFill>
                  <a:prstClr val="black"/>
                </a:solidFill>
              </a:rPr>
              <a:t>04/10/2018</a:t>
            </a:fld>
            <a:endParaRPr lang="fr-FR">
              <a:solidFill>
                <a:prstClr val="black"/>
              </a:solidFill>
            </a:endParaRPr>
          </a:p>
        </p:txBody>
      </p:sp>
      <p:sp>
        <p:nvSpPr>
          <p:cNvPr id="8" name="Footer Placeholder 7"/>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9" name="Slide Number Placeholder 8"/>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652779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8E9D929-79E3-46B6-9B33-3D0C361B449E}" type="datetime1">
              <a:rPr lang="fr-FR" smtClean="0">
                <a:solidFill>
                  <a:prstClr val="black"/>
                </a:solidFill>
              </a:rPr>
              <a:t>04/10/2018</a:t>
            </a:fld>
            <a:endParaRPr lang="fr-FR">
              <a:solidFill>
                <a:prstClr val="black"/>
              </a:solidFill>
            </a:endParaRPr>
          </a:p>
        </p:txBody>
      </p:sp>
      <p:sp>
        <p:nvSpPr>
          <p:cNvPr id="4" name="Footer Placeholder 3"/>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5" name="Slide Number Placeholder 4"/>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414390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F3450D1-5D0C-4258-8862-B4AAAFA061B1}" type="datetime1">
              <a:rPr lang="fr-FR" smtClean="0">
                <a:solidFill>
                  <a:prstClr val="black"/>
                </a:solidFill>
              </a:rPr>
              <a:t>04/10/2018</a:t>
            </a:fld>
            <a:endParaRPr lang="fr-FR">
              <a:solidFill>
                <a:prstClr val="black"/>
              </a:solidFill>
            </a:endParaRPr>
          </a:p>
        </p:txBody>
      </p:sp>
      <p:sp>
        <p:nvSpPr>
          <p:cNvPr id="3" name="Footer Placeholder 2"/>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4" name="Slide Number Placeholder 3"/>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29328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EFA87AB-C3A2-4C58-8DB5-AC78498D625E}" type="datetime1">
              <a:rPr lang="fr-FR" smtClean="0">
                <a:solidFill>
                  <a:prstClr val="black"/>
                </a:solidFill>
              </a:rPr>
              <a:t>04/10/2018</a:t>
            </a:fld>
            <a:endParaRPr lang="fr-FR">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7" name="Slide Number Placeholder 6"/>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645980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05E09765-4289-4066-BA8A-43087C6EB394}" type="datetime1">
              <a:rPr lang="fr-FR" smtClean="0">
                <a:solidFill>
                  <a:prstClr val="black"/>
                </a:solidFill>
              </a:rPr>
              <a:t>04/10/2018</a:t>
            </a:fld>
            <a:endParaRPr lang="fr-FR">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7" name="Slide Number Placeholder 6"/>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104171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57ABF05-F2DC-4ABA-8AA6-7E9187E3C0E8}" type="datetime1">
              <a:rPr lang="fr-FR" smtClean="0">
                <a:solidFill>
                  <a:prstClr val="black"/>
                </a:solidFill>
              </a:rPr>
              <a:t>04/10/2018</a:t>
            </a:fld>
            <a:endParaRPr lang="fr-FR">
              <a:solidFill>
                <a:prstClr val="black"/>
              </a:solidFill>
            </a:endParaR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fr-FR">
                <a:solidFill>
                  <a:prstClr val="black"/>
                </a:solidFill>
              </a:rPr>
              <a:t>AP le calcul mental et en ligne Circonscription de Wittelsheim année 17-18 version complétée </a:t>
            </a: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044179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cnesco.fr/wp-content/uploads/2015/11/Recommandations-du-jury.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hyperlink" Target="http://cache.media.education.gouv.fr/file/Fractions_et_decimaux/42/2/RA16_C3_MATH_frac_dec_annexe_4_673422.pdf" TargetMode="External"/><Relationship Id="rId13" Type="http://schemas.openxmlformats.org/officeDocument/2006/relationships/hyperlink" Target="http://cache.media.eduscol.education.fr/file/Proportionnalite/95/5/RA16_C3_MATH_doc_maitre_proport_N.D_576955.pdf" TargetMode="External"/><Relationship Id="rId3" Type="http://schemas.openxmlformats.org/officeDocument/2006/relationships/hyperlink" Target="http://cache.media.eduscol.education.fr/file/Mathematiques/87/9/RA16_C2_MATHS_calcul_en_ligne_587879.pdf" TargetMode="External"/><Relationship Id="rId7" Type="http://schemas.openxmlformats.org/officeDocument/2006/relationships/hyperlink" Target="http://cache.media.education.gouv.fr/file/Fractions_et_decimaux/42/0/RA16_C3_MATH_frac_dec_annexe_3_673420.pdf" TargetMode="External"/><Relationship Id="rId12" Type="http://schemas.openxmlformats.org/officeDocument/2006/relationships/hyperlink" Target="http://cache.media.eduscol.education.fr/file/Mathematiques/16/8/RA16_C3_MATH_grand_mesur_N.D_609168.pdf" TargetMode="External"/><Relationship Id="rId2" Type="http://schemas.openxmlformats.org/officeDocument/2006/relationships/hyperlink" Target="http://eduscol.education.fr/cid101461/ressources-maths-cycle-3.html" TargetMode="External"/><Relationship Id="rId1" Type="http://schemas.openxmlformats.org/officeDocument/2006/relationships/slideLayout" Target="../slideLayouts/slideLayout2.xml"/><Relationship Id="rId6" Type="http://schemas.openxmlformats.org/officeDocument/2006/relationships/hyperlink" Target="http://cache.media.education.gouv.fr/file/Fractions_et_decimaux/41/8/RA16_C3_MATH_frac_dec_annexe_2_673418.pdf" TargetMode="External"/><Relationship Id="rId11" Type="http://schemas.openxmlformats.org/officeDocument/2006/relationships/hyperlink" Target="http://cache.media.eduscol.education.fr/file/Mathematiques/25/8/RA16_C2_MATHS_grandeur_et_mesures_masses_635258.pdf" TargetMode="External"/><Relationship Id="rId5" Type="http://schemas.openxmlformats.org/officeDocument/2006/relationships/hyperlink" Target="http://cache.media.eduscol.education.fr/file/Fractions_et_decimaux/60/1/RA16_C3_MATH_frac_dec_doc_maitre_V2_681601.pdf" TargetMode="External"/><Relationship Id="rId10" Type="http://schemas.openxmlformats.org/officeDocument/2006/relationships/hyperlink" Target="http://cache.media.eduscol.education.fr/file/Mathematiques/69/5/RA16_C2_MATHS_grandeur_et_mesures_doc_maitre_587695.pdf" TargetMode="External"/><Relationship Id="rId4" Type="http://schemas.openxmlformats.org/officeDocument/2006/relationships/hyperlink" Target="http://cache.media.eduscol.education.fr/file/Nombres_et_calculs/00/2/RA_16_C3_MATH_calcul_ligne_c3_N.D_601002.pdf" TargetMode="External"/><Relationship Id="rId9" Type="http://schemas.openxmlformats.org/officeDocument/2006/relationships/hyperlink" Target="http://cache.media.education.gouv.fr/file/Fractions_et_decimaux/42/4/RA16_C3_MATH_frac_dec_annexe_5_673424.pdf" TargetMode="External"/><Relationship Id="rId14" Type="http://schemas.openxmlformats.org/officeDocument/2006/relationships/hyperlink" Target="http://cache.media.eduscol.education.fr/file/Initiation_a_la_programmation/92/6/RA16_C2_C3_MATH_inititation_programmation_doc_maitre_624926.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Trois%20s&#233;ances%20de%20calcul%20mental%20CM2%20&#224;%20ne%20d&#233;poser%20que%20sur%20site%20prot&#233;g&#233;%20et%20usage%20priv&#233;.mp4"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Fiche%20de%20r&#233;sultat_calcul%20mental%20ou%20en%20ligne.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Analyse%20de%20production%20&#224;%20partir%20des%20documents%20de%20Ga&#235;tan%20DUPREY.doc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Quelques%20repr&#233;sentations%20possibles%20pour%20aider%20&#224;%20apprendre%20&#224;%20multiplier%20par%2025_.pptx" TargetMode="External"/><Relationship Id="rId4" Type="http://schemas.openxmlformats.org/officeDocument/2006/relationships/hyperlink" Target="CONCLUSION%20A%20PARTIR%20DES%20QUESTIONS%20RELATIVES%20AUX%20PRODUCTIONS%20DES%20ELEVES%20.docx"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www.cnesco.fr/fr/numeration/bilan-des-acquis/"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7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calculatice.ac-lille.fr/calculatice/spip.php?rubrique2"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www.logicieleducatif.fr/indexcp.php#math" TargetMode="External"/><Relationship Id="rId4" Type="http://schemas.openxmlformats.org/officeDocument/2006/relationships/hyperlink" Target="http://matoumatheux.ac-rennes.fr/accueilniveaux/accueilFrance.htm" TargetMode="Externa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hyperlink" Target="http://python.espe-bretagne.fr/blog-gri-recherche/?page_id=611"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91.xml.rels><?xml version="1.0" encoding="UTF-8" standalone="yes"?>
<Relationships xmlns="http://schemas.openxmlformats.org/package/2006/relationships"><Relationship Id="rId3" Type="http://schemas.openxmlformats.org/officeDocument/2006/relationships/hyperlink" Target="http://revue.sesamath.net/spip.php?article12"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revue.sesamath.net/spip.Php?Article12"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hyperlink" Target="http://www.apmep.fr/" TargetMode="External"/><Relationship Id="rId4" Type="http://schemas.openxmlformats.org/officeDocument/2006/relationships/hyperlink" Target="http://revue.sesamath.net/spip.php?article819" TargetMode="External"/></Relationships>
</file>

<file path=ppt/slides/_rels/slide95.xml.rels><?xml version="1.0" encoding="UTF-8" standalone="yes"?>
<Relationships xmlns="http://schemas.openxmlformats.org/package/2006/relationships"><Relationship Id="rId8" Type="http://schemas.openxmlformats.org/officeDocument/2006/relationships/hyperlink" Target="https://www.ac-strasbourg.fr/fileadmin/pedagogie/mathematiques/college/ressources/calculmental-bourdenet.Pdf" TargetMode="External"/><Relationship Id="rId3" Type="http://schemas.openxmlformats.org/officeDocument/2006/relationships/hyperlink" Target="https://rfp.revues.org/1315" TargetMode="External"/><Relationship Id="rId7" Type="http://schemas.openxmlformats.org/officeDocument/2006/relationships/hyperlink" Target="https://www.cartablefantastique.fr/outils-pour-compenser/calculer/"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hyperlink" Target="http://www.attrape-nombres.com/an/home.php" TargetMode="External"/><Relationship Id="rId5" Type="http://schemas.openxmlformats.org/officeDocument/2006/relationships/hyperlink" Target="http://www.lacourseauxnombres.com/nr/home.Php" TargetMode="External"/><Relationship Id="rId4" Type="http://schemas.openxmlformats.org/officeDocument/2006/relationships/hyperlink" Target="http://www.univ-irem.fr/" TargetMode="External"/><Relationship Id="rId9" Type="http://schemas.openxmlformats.org/officeDocument/2006/relationships/hyperlink" Target="http://www.circ-ien-wittelsheim.ac-strasbourg.fr/?p=29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PLAN MATHEMATIQUE </a:t>
            </a:r>
          </a:p>
        </p:txBody>
      </p:sp>
      <p:sp>
        <p:nvSpPr>
          <p:cNvPr id="3" name="Sous-titre 2"/>
          <p:cNvSpPr>
            <a:spLocks noGrp="1"/>
          </p:cNvSpPr>
          <p:nvPr>
            <p:ph type="subTitle" idx="1"/>
          </p:nvPr>
        </p:nvSpPr>
        <p:spPr/>
        <p:txBody>
          <a:bodyPr/>
          <a:lstStyle/>
          <a:p>
            <a:r>
              <a:rPr lang="fr-FR"/>
              <a:t>FOCALE : CALCUL</a:t>
            </a:r>
            <a:endParaRPr lang="fr-FR" dirty="0"/>
          </a:p>
        </p:txBody>
      </p:sp>
      <p:sp>
        <p:nvSpPr>
          <p:cNvPr id="4" name="Espace réservé de la date 3"/>
          <p:cNvSpPr>
            <a:spLocks noGrp="1"/>
          </p:cNvSpPr>
          <p:nvPr>
            <p:ph type="dt" sz="half" idx="10"/>
          </p:nvPr>
        </p:nvSpPr>
        <p:spPr/>
        <p:txBody>
          <a:bodyPr/>
          <a:lstStyle/>
          <a:p>
            <a:fld id="{E842BFE2-7726-46A3-BD0A-469BB90D5B1D}"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351842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FF52DB-1B76-4299-9C6D-31E5FB3B720A}"/>
              </a:ext>
            </a:extLst>
          </p:cNvPr>
          <p:cNvSpPr>
            <a:spLocks noGrp="1"/>
          </p:cNvSpPr>
          <p:nvPr>
            <p:ph type="title"/>
          </p:nvPr>
        </p:nvSpPr>
        <p:spPr>
          <a:xfrm>
            <a:off x="195942" y="260648"/>
            <a:ext cx="11599817" cy="958457"/>
          </a:xfrm>
        </p:spPr>
        <p:txBody>
          <a:bodyPr>
            <a:normAutofit fontScale="90000"/>
          </a:bodyPr>
          <a:lstStyle/>
          <a:p>
            <a:r>
              <a:rPr lang="fr-FR" dirty="0">
                <a:solidFill>
                  <a:srgbClr val="FF0000"/>
                </a:solidFill>
              </a:rPr>
              <a:t> </a:t>
            </a:r>
            <a:r>
              <a:rPr lang="fr-FR" dirty="0">
                <a:solidFill>
                  <a:srgbClr val="00B050"/>
                </a:solidFill>
              </a:rPr>
              <a:t>2.2. DES EXEMPLES  DE PRODUCTIONS DES ÉLÈVES « CALCUL POSÉ »</a:t>
            </a:r>
          </a:p>
        </p:txBody>
      </p:sp>
      <p:pic>
        <p:nvPicPr>
          <p:cNvPr id="6" name="Image 5">
            <a:extLst>
              <a:ext uri="{FF2B5EF4-FFF2-40B4-BE49-F238E27FC236}">
                <a16:creationId xmlns:a16="http://schemas.microsoft.com/office/drawing/2014/main" id="{B567E16D-7613-4817-9D74-F42EDCE055E1}"/>
              </a:ext>
            </a:extLst>
          </p:cNvPr>
          <p:cNvPicPr>
            <a:picLocks noChangeAspect="1"/>
          </p:cNvPicPr>
          <p:nvPr/>
        </p:nvPicPr>
        <p:blipFill>
          <a:blip r:embed="rId2"/>
          <a:stretch>
            <a:fillRect/>
          </a:stretch>
        </p:blipFill>
        <p:spPr>
          <a:xfrm>
            <a:off x="2135560" y="1969587"/>
            <a:ext cx="3593582" cy="1898147"/>
          </a:xfrm>
          <a:prstGeom prst="rect">
            <a:avLst/>
          </a:prstGeom>
          <a:ln>
            <a:noFill/>
          </a:ln>
        </p:spPr>
      </p:pic>
      <p:sp>
        <p:nvSpPr>
          <p:cNvPr id="7" name="Rectangle 6">
            <a:extLst>
              <a:ext uri="{FF2B5EF4-FFF2-40B4-BE49-F238E27FC236}">
                <a16:creationId xmlns:a16="http://schemas.microsoft.com/office/drawing/2014/main" id="{E0EDE7A7-A8B6-4575-B931-B89BB3B31730}"/>
              </a:ext>
            </a:extLst>
          </p:cNvPr>
          <p:cNvSpPr/>
          <p:nvPr/>
        </p:nvSpPr>
        <p:spPr>
          <a:xfrm>
            <a:off x="2564199" y="1483965"/>
            <a:ext cx="2736304" cy="461665"/>
          </a:xfrm>
          <a:prstGeom prst="rect">
            <a:avLst/>
          </a:prstGeom>
        </p:spPr>
        <p:txBody>
          <a:bodyPr wrap="square">
            <a:spAutoFit/>
          </a:bodyPr>
          <a:lstStyle/>
          <a:p>
            <a:pPr algn="ctr"/>
            <a:r>
              <a:rPr lang="fr-FR" sz="2400" dirty="0"/>
              <a:t>123,45 + 47,984</a:t>
            </a:r>
          </a:p>
        </p:txBody>
      </p:sp>
      <p:sp>
        <p:nvSpPr>
          <p:cNvPr id="11" name="Rectangle 10">
            <a:extLst>
              <a:ext uri="{FF2B5EF4-FFF2-40B4-BE49-F238E27FC236}">
                <a16:creationId xmlns:a16="http://schemas.microsoft.com/office/drawing/2014/main" id="{36C68A9F-84BB-4D3E-8A7E-00204C3F36F2}"/>
              </a:ext>
            </a:extLst>
          </p:cNvPr>
          <p:cNvSpPr/>
          <p:nvPr/>
        </p:nvSpPr>
        <p:spPr>
          <a:xfrm>
            <a:off x="7268816" y="1524105"/>
            <a:ext cx="2736304" cy="461665"/>
          </a:xfrm>
          <a:prstGeom prst="rect">
            <a:avLst/>
          </a:prstGeom>
        </p:spPr>
        <p:txBody>
          <a:bodyPr wrap="square">
            <a:spAutoFit/>
          </a:bodyPr>
          <a:lstStyle/>
          <a:p>
            <a:pPr algn="ctr"/>
            <a:r>
              <a:rPr lang="fr-FR" sz="2400" dirty="0"/>
              <a:t>3 829×502</a:t>
            </a:r>
          </a:p>
        </p:txBody>
      </p:sp>
      <p:sp>
        <p:nvSpPr>
          <p:cNvPr id="14" name="Rectangle 13">
            <a:extLst>
              <a:ext uri="{FF2B5EF4-FFF2-40B4-BE49-F238E27FC236}">
                <a16:creationId xmlns:a16="http://schemas.microsoft.com/office/drawing/2014/main" id="{3A42CEEE-5150-476A-9414-136BCE6360A1}"/>
              </a:ext>
            </a:extLst>
          </p:cNvPr>
          <p:cNvSpPr/>
          <p:nvPr/>
        </p:nvSpPr>
        <p:spPr>
          <a:xfrm>
            <a:off x="4652431" y="4172734"/>
            <a:ext cx="2736304" cy="461665"/>
          </a:xfrm>
          <a:prstGeom prst="rect">
            <a:avLst/>
          </a:prstGeom>
        </p:spPr>
        <p:txBody>
          <a:bodyPr wrap="square">
            <a:spAutoFit/>
          </a:bodyPr>
          <a:lstStyle/>
          <a:p>
            <a:pPr algn="ctr"/>
            <a:r>
              <a:rPr lang="fr-FR" sz="2400" dirty="0"/>
              <a:t>287 269 – 15967 </a:t>
            </a:r>
          </a:p>
        </p:txBody>
      </p:sp>
      <p:pic>
        <p:nvPicPr>
          <p:cNvPr id="15" name="Image 14">
            <a:extLst>
              <a:ext uri="{FF2B5EF4-FFF2-40B4-BE49-F238E27FC236}">
                <a16:creationId xmlns:a16="http://schemas.microsoft.com/office/drawing/2014/main" id="{883BF881-4888-4A9C-90C8-524D5C5A337B}"/>
              </a:ext>
            </a:extLst>
          </p:cNvPr>
          <p:cNvPicPr/>
          <p:nvPr/>
        </p:nvPicPr>
        <p:blipFill>
          <a:blip r:embed="rId3">
            <a:extLst>
              <a:ext uri="{28A0092B-C50C-407E-A947-70E740481C1C}">
                <a14:useLocalDpi xmlns:a14="http://schemas.microsoft.com/office/drawing/2010/main" val="0"/>
              </a:ext>
            </a:extLst>
          </a:blip>
          <a:stretch>
            <a:fillRect/>
          </a:stretch>
        </p:blipFill>
        <p:spPr>
          <a:xfrm>
            <a:off x="3932351" y="4634399"/>
            <a:ext cx="4176464" cy="1938573"/>
          </a:xfrm>
          <a:prstGeom prst="rect">
            <a:avLst/>
          </a:prstGeom>
          <a:ln>
            <a:solidFill>
              <a:srgbClr val="000000"/>
            </a:solidFill>
          </a:ln>
        </p:spPr>
      </p:pic>
      <p:pic>
        <p:nvPicPr>
          <p:cNvPr id="16" name="Image 15">
            <a:extLst>
              <a:ext uri="{FF2B5EF4-FFF2-40B4-BE49-F238E27FC236}">
                <a16:creationId xmlns:a16="http://schemas.microsoft.com/office/drawing/2014/main" id="{FE695C14-934B-435E-B456-5994C46AC739}"/>
              </a:ext>
            </a:extLst>
          </p:cNvPr>
          <p:cNvPicPr>
            <a:picLocks noChangeAspect="1"/>
          </p:cNvPicPr>
          <p:nvPr/>
        </p:nvPicPr>
        <p:blipFill>
          <a:blip r:embed="rId4"/>
          <a:stretch>
            <a:fillRect/>
          </a:stretch>
        </p:blipFill>
        <p:spPr>
          <a:xfrm>
            <a:off x="7268816" y="1985769"/>
            <a:ext cx="2794104" cy="2232248"/>
          </a:xfrm>
          <a:prstGeom prst="rect">
            <a:avLst/>
          </a:prstGeom>
        </p:spPr>
      </p:pic>
      <p:sp>
        <p:nvSpPr>
          <p:cNvPr id="9" name="ZoneTexte 8"/>
          <p:cNvSpPr txBox="1"/>
          <p:nvPr/>
        </p:nvSpPr>
        <p:spPr>
          <a:xfrm rot="16200000">
            <a:off x="-1583337" y="3468145"/>
            <a:ext cx="5563322" cy="646331"/>
          </a:xfrm>
          <a:prstGeom prst="rect">
            <a:avLst/>
          </a:prstGeom>
          <a:noFill/>
        </p:spPr>
        <p:txBody>
          <a:bodyPr wrap="square" rtlCol="0">
            <a:spAutoFit/>
          </a:bodyPr>
          <a:lstStyle/>
          <a:p>
            <a:r>
              <a:rPr lang="fr-FR" dirty="0"/>
              <a:t>Extrait du diaporama de </a:t>
            </a:r>
            <a:r>
              <a:rPr lang="fr-FR" b="1" dirty="0"/>
              <a:t>Elisabeth Oudon et Christophe </a:t>
            </a:r>
            <a:r>
              <a:rPr lang="fr-FR" b="1" dirty="0" err="1"/>
              <a:t>Tourneux</a:t>
            </a:r>
            <a:r>
              <a:rPr lang="fr-FR" dirty="0"/>
              <a:t> </a:t>
            </a:r>
          </a:p>
        </p:txBody>
      </p:sp>
    </p:spTree>
    <p:extLst>
      <p:ext uri="{BB962C8B-B14F-4D97-AF65-F5344CB8AC3E}">
        <p14:creationId xmlns:p14="http://schemas.microsoft.com/office/powerpoint/2010/main" val="2327463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DB5F5F-C154-4173-8E66-3093037703CB}"/>
              </a:ext>
            </a:extLst>
          </p:cNvPr>
          <p:cNvSpPr>
            <a:spLocks noGrp="1"/>
          </p:cNvSpPr>
          <p:nvPr>
            <p:ph type="title"/>
          </p:nvPr>
        </p:nvSpPr>
        <p:spPr>
          <a:xfrm>
            <a:off x="945606" y="-32942"/>
            <a:ext cx="10985863" cy="538225"/>
          </a:xfrm>
        </p:spPr>
        <p:txBody>
          <a:bodyPr>
            <a:normAutofit fontScale="90000"/>
          </a:bodyPr>
          <a:lstStyle/>
          <a:p>
            <a:pPr algn="l"/>
            <a:br>
              <a:rPr lang="fr-FR" sz="2700" dirty="0"/>
            </a:br>
            <a:br>
              <a:rPr lang="fr-FR" sz="2700" dirty="0">
                <a:solidFill>
                  <a:srgbClr val="00B050"/>
                </a:solidFill>
              </a:rPr>
            </a:br>
            <a:r>
              <a:rPr lang="fr-FR" sz="2700" dirty="0">
                <a:solidFill>
                  <a:srgbClr val="00B050"/>
                </a:solidFill>
              </a:rPr>
              <a:t>2.3  L’ANALYSE DES ERREURS et les conclusions</a:t>
            </a:r>
            <a:br>
              <a:rPr lang="fr-FR" dirty="0">
                <a:solidFill>
                  <a:srgbClr val="00B050"/>
                </a:solidFill>
              </a:rPr>
            </a:br>
            <a:endParaRPr lang="fr-FR" dirty="0">
              <a:solidFill>
                <a:srgbClr val="00B050"/>
              </a:solidFill>
            </a:endParaRPr>
          </a:p>
        </p:txBody>
      </p:sp>
      <p:graphicFrame>
        <p:nvGraphicFramePr>
          <p:cNvPr id="6" name="Espace réservé du contenu 5">
            <a:extLst>
              <a:ext uri="{FF2B5EF4-FFF2-40B4-BE49-F238E27FC236}">
                <a16:creationId xmlns:a16="http://schemas.microsoft.com/office/drawing/2014/main" id="{2721897A-3E9A-4072-A393-DA96799A1E45}"/>
              </a:ext>
            </a:extLst>
          </p:cNvPr>
          <p:cNvGraphicFramePr>
            <a:graphicFrameLocks noGrp="1"/>
          </p:cNvGraphicFramePr>
          <p:nvPr>
            <p:ph sz="quarter" idx="13"/>
            <p:extLst>
              <p:ext uri="{D42A27DB-BD31-4B8C-83A1-F6EECF244321}">
                <p14:modId xmlns:p14="http://schemas.microsoft.com/office/powerpoint/2010/main" val="1892139262"/>
              </p:ext>
            </p:extLst>
          </p:nvPr>
        </p:nvGraphicFramePr>
        <p:xfrm>
          <a:off x="666206" y="605202"/>
          <a:ext cx="11194868" cy="5873863"/>
        </p:xfrm>
        <a:graphic>
          <a:graphicData uri="http://schemas.openxmlformats.org/drawingml/2006/table">
            <a:tbl>
              <a:tblPr firstRow="1" bandRow="1">
                <a:tableStyleId>{5C22544A-7EE6-4342-B048-85BDC9FD1C3A}</a:tableStyleId>
              </a:tblPr>
              <a:tblGrid>
                <a:gridCol w="3414821">
                  <a:extLst>
                    <a:ext uri="{9D8B030D-6E8A-4147-A177-3AD203B41FA5}">
                      <a16:colId xmlns:a16="http://schemas.microsoft.com/office/drawing/2014/main" val="248707600"/>
                    </a:ext>
                  </a:extLst>
                </a:gridCol>
                <a:gridCol w="3731746">
                  <a:extLst>
                    <a:ext uri="{9D8B030D-6E8A-4147-A177-3AD203B41FA5}">
                      <a16:colId xmlns:a16="http://schemas.microsoft.com/office/drawing/2014/main" val="77496197"/>
                    </a:ext>
                  </a:extLst>
                </a:gridCol>
                <a:gridCol w="4048301">
                  <a:extLst>
                    <a:ext uri="{9D8B030D-6E8A-4147-A177-3AD203B41FA5}">
                      <a16:colId xmlns:a16="http://schemas.microsoft.com/office/drawing/2014/main" val="3571456067"/>
                    </a:ext>
                  </a:extLst>
                </a:gridCol>
              </a:tblGrid>
              <a:tr h="1855999">
                <a:tc>
                  <a:txBody>
                    <a:bodyPr/>
                    <a:lstStyle/>
                    <a:p>
                      <a:endParaRPr lang="fr-FR" dirty="0"/>
                    </a:p>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400" b="0" dirty="0">
                          <a:solidFill>
                            <a:schemeClr val="tx1"/>
                          </a:solidFill>
                        </a:rPr>
                        <a:t>Procédure probable :</a:t>
                      </a:r>
                    </a:p>
                    <a:p>
                      <a:r>
                        <a:rPr lang="fr-FR" sz="1400" b="0" dirty="0">
                          <a:solidFill>
                            <a:schemeClr val="tx1"/>
                          </a:solidFill>
                        </a:rPr>
                        <a:t>4 et 7, ça fait 11, j’écris 1 et je retiens 1</a:t>
                      </a:r>
                    </a:p>
                    <a:p>
                      <a:r>
                        <a:rPr lang="fr-FR" sz="1400" b="0" dirty="0">
                          <a:solidFill>
                            <a:schemeClr val="tx1"/>
                          </a:solidFill>
                        </a:rPr>
                        <a:t>0 et 7 et la retenue, ça fait 8</a:t>
                      </a:r>
                    </a:p>
                    <a:p>
                      <a:r>
                        <a:rPr lang="fr-FR" sz="1400" b="0" dirty="0">
                          <a:solidFill>
                            <a:schemeClr val="tx1"/>
                          </a:solidFill>
                        </a:rPr>
                        <a:t>2 et 3, ça fait 5</a:t>
                      </a:r>
                    </a:p>
                    <a:p>
                      <a:r>
                        <a:rPr lang="fr-FR" sz="1400" b="0" dirty="0">
                          <a:solidFill>
                            <a:schemeClr val="tx1"/>
                          </a:solidFill>
                        </a:rPr>
                        <a:t>et il reste le 1, </a:t>
                      </a:r>
                    </a:p>
                    <a:p>
                      <a:r>
                        <a:rPr lang="fr-FR" sz="1400" b="0" dirty="0">
                          <a:solidFill>
                            <a:schemeClr val="tx1"/>
                          </a:solidFill>
                        </a:rPr>
                        <a:t>3 chiffres après la virgule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400" b="0" dirty="0">
                          <a:solidFill>
                            <a:schemeClr val="tx1"/>
                          </a:solidFill>
                        </a:rPr>
                        <a:t>L’élève applique l’algorithme posé de l’addition sans prendre en compte la valeur des chiffes, puis place la virgule en utilisant pour cela  la technique de la multiplication ; la numération de position n’a pas de sens pour lui ; les techniques sont appliquées sans être comprises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738210"/>
                  </a:ext>
                </a:extLst>
              </a:tr>
              <a:tr h="1349817">
                <a:tc>
                  <a:txBody>
                    <a:bodyPr/>
                    <a:lstStyle/>
                    <a:p>
                      <a:endParaRPr lang="fr-FR" dirty="0"/>
                    </a:p>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a:t>Procédure probable :</a:t>
                      </a:r>
                    </a:p>
                    <a:p>
                      <a:r>
                        <a:rPr lang="fr-FR" dirty="0"/>
                        <a:t>7 + 4 égal 11, </a:t>
                      </a:r>
                    </a:p>
                    <a:p>
                      <a:r>
                        <a:rPr lang="fr-FR" dirty="0"/>
                        <a:t>J’écris 1 et je retiens 1</a:t>
                      </a:r>
                    </a:p>
                    <a:p>
                      <a:r>
                        <a:rPr lang="fr-FR" dirty="0"/>
                        <a:t>37 +12 + 1 = 50</a:t>
                      </a:r>
                    </a:p>
                    <a:p>
                      <a:r>
                        <a:rPr lang="fr-FR" dirty="0"/>
                        <a:t>Résultat : 50,1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a:t>L’élève effectue </a:t>
                      </a:r>
                    </a:p>
                    <a:p>
                      <a:r>
                        <a:rPr lang="fr-FR" dirty="0"/>
                        <a:t>37,7 +  12,4</a:t>
                      </a:r>
                    </a:p>
                    <a:p>
                      <a:r>
                        <a:rPr lang="fr-FR" dirty="0"/>
                        <a:t>Il ne maitrise pas la numération de position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146413"/>
                  </a:ext>
                </a:extLst>
              </a:tr>
              <a:tr h="1277412">
                <a:tc>
                  <a:txBody>
                    <a:bodyPr/>
                    <a:lstStyle/>
                    <a:p>
                      <a:endParaRPr lang="fr-FR" dirty="0"/>
                    </a:p>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a:t>Procédure probable :</a:t>
                      </a:r>
                    </a:p>
                    <a:p>
                      <a:r>
                        <a:rPr lang="fr-FR" dirty="0"/>
                        <a:t>510 × 2 = 1020</a:t>
                      </a:r>
                    </a:p>
                    <a:p>
                      <a:r>
                        <a:rPr lang="fr-FR" dirty="0"/>
                        <a:t>510 × 3 = 1530</a:t>
                      </a:r>
                    </a:p>
                    <a:p>
                      <a:r>
                        <a:rPr lang="fr-FR" dirty="0"/>
                        <a:t>1020 + 1530 = 2550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a:t>23 est vu comme 2 + 3, l’élève utilise ensuite la distributivité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223562"/>
                  </a:ext>
                </a:extLst>
              </a:tr>
              <a:tr h="1277412">
                <a:tc>
                  <a:txBody>
                    <a:bodyPr/>
                    <a:lstStyle/>
                    <a:p>
                      <a:endParaRPr lang="fr-FR" dirty="0"/>
                    </a:p>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a:t>Procédure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510 × 20 × 3</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23 est considéré comme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20 × 3 ; l’élève utilise ensuite l’associativité de la multiplication</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890287"/>
                  </a:ext>
                </a:extLst>
              </a:tr>
            </a:tbl>
          </a:graphicData>
        </a:graphic>
      </p:graphicFrame>
      <p:pic>
        <p:nvPicPr>
          <p:cNvPr id="34" name="Image 33">
            <a:extLst>
              <a:ext uri="{FF2B5EF4-FFF2-40B4-BE49-F238E27FC236}">
                <a16:creationId xmlns:a16="http://schemas.microsoft.com/office/drawing/2014/main" id="{4E6FB7E0-74CA-4052-B575-3F4F2C433403}"/>
              </a:ext>
            </a:extLst>
          </p:cNvPr>
          <p:cNvPicPr>
            <a:picLocks noChangeAspect="1"/>
          </p:cNvPicPr>
          <p:nvPr/>
        </p:nvPicPr>
        <p:blipFill rotWithShape="1">
          <a:blip r:embed="rId3"/>
          <a:srcRect l="15784" b="745"/>
          <a:stretch/>
        </p:blipFill>
        <p:spPr>
          <a:xfrm>
            <a:off x="736601" y="2569537"/>
            <a:ext cx="2866255" cy="684645"/>
          </a:xfrm>
          <a:prstGeom prst="rect">
            <a:avLst/>
          </a:prstGeom>
        </p:spPr>
      </p:pic>
      <p:pic>
        <p:nvPicPr>
          <p:cNvPr id="35" name="Image 34">
            <a:extLst>
              <a:ext uri="{FF2B5EF4-FFF2-40B4-BE49-F238E27FC236}">
                <a16:creationId xmlns:a16="http://schemas.microsoft.com/office/drawing/2014/main" id="{E94192CC-BA9B-4D00-B1A2-C06150281D73}"/>
              </a:ext>
            </a:extLst>
          </p:cNvPr>
          <p:cNvPicPr>
            <a:picLocks noChangeAspect="1"/>
          </p:cNvPicPr>
          <p:nvPr/>
        </p:nvPicPr>
        <p:blipFill rotWithShape="1">
          <a:blip r:embed="rId4"/>
          <a:srcRect l="19999" t="967"/>
          <a:stretch/>
        </p:blipFill>
        <p:spPr>
          <a:xfrm>
            <a:off x="736601" y="4059975"/>
            <a:ext cx="2818987" cy="715563"/>
          </a:xfrm>
          <a:prstGeom prst="rect">
            <a:avLst/>
          </a:prstGeom>
        </p:spPr>
      </p:pic>
      <p:pic>
        <p:nvPicPr>
          <p:cNvPr id="7" name="Image 6">
            <a:extLst>
              <a:ext uri="{FF2B5EF4-FFF2-40B4-BE49-F238E27FC236}">
                <a16:creationId xmlns:a16="http://schemas.microsoft.com/office/drawing/2014/main" id="{7F9BB916-6281-4D1C-844C-98274CEAE5C2}"/>
              </a:ext>
            </a:extLst>
          </p:cNvPr>
          <p:cNvPicPr>
            <a:picLocks noChangeAspect="1"/>
          </p:cNvPicPr>
          <p:nvPr/>
        </p:nvPicPr>
        <p:blipFill>
          <a:blip r:embed="rId5"/>
          <a:stretch>
            <a:fillRect/>
          </a:stretch>
        </p:blipFill>
        <p:spPr>
          <a:xfrm>
            <a:off x="666206" y="5382382"/>
            <a:ext cx="2828335" cy="489839"/>
          </a:xfrm>
          <a:prstGeom prst="rect">
            <a:avLst/>
          </a:prstGeom>
        </p:spPr>
      </p:pic>
      <p:pic>
        <p:nvPicPr>
          <p:cNvPr id="8" name="Image 7">
            <a:extLst>
              <a:ext uri="{FF2B5EF4-FFF2-40B4-BE49-F238E27FC236}">
                <a16:creationId xmlns:a16="http://schemas.microsoft.com/office/drawing/2014/main" id="{3E19BE9E-5FE3-471D-9523-C8FC0333D3B4}"/>
              </a:ext>
            </a:extLst>
          </p:cNvPr>
          <p:cNvPicPr>
            <a:picLocks noChangeAspect="1"/>
          </p:cNvPicPr>
          <p:nvPr/>
        </p:nvPicPr>
        <p:blipFill rotWithShape="1">
          <a:blip r:embed="rId6"/>
          <a:srcRect r="50236" b="9777"/>
          <a:stretch/>
        </p:blipFill>
        <p:spPr>
          <a:xfrm>
            <a:off x="736601" y="818587"/>
            <a:ext cx="2489198" cy="452216"/>
          </a:xfrm>
          <a:prstGeom prst="rect">
            <a:avLst/>
          </a:prstGeom>
        </p:spPr>
      </p:pic>
      <p:pic>
        <p:nvPicPr>
          <p:cNvPr id="9" name="Image 8">
            <a:extLst>
              <a:ext uri="{FF2B5EF4-FFF2-40B4-BE49-F238E27FC236}">
                <a16:creationId xmlns:a16="http://schemas.microsoft.com/office/drawing/2014/main" id="{FBFF7630-11EE-4CB0-8836-9BF2EF7ABBA8}"/>
              </a:ext>
            </a:extLst>
          </p:cNvPr>
          <p:cNvPicPr>
            <a:picLocks noChangeAspect="1"/>
          </p:cNvPicPr>
          <p:nvPr/>
        </p:nvPicPr>
        <p:blipFill rotWithShape="1">
          <a:blip r:embed="rId6"/>
          <a:srcRect l="65043" t="-17975"/>
          <a:stretch/>
        </p:blipFill>
        <p:spPr>
          <a:xfrm>
            <a:off x="736601" y="1656445"/>
            <a:ext cx="1773610" cy="599788"/>
          </a:xfrm>
          <a:prstGeom prst="rect">
            <a:avLst/>
          </a:prstGeom>
        </p:spPr>
      </p:pic>
      <p:pic>
        <p:nvPicPr>
          <p:cNvPr id="3" name="Image 2"/>
          <p:cNvPicPr>
            <a:picLocks noChangeAspect="1"/>
          </p:cNvPicPr>
          <p:nvPr/>
        </p:nvPicPr>
        <p:blipFill>
          <a:blip r:embed="rId7"/>
          <a:stretch>
            <a:fillRect/>
          </a:stretch>
        </p:blipFill>
        <p:spPr>
          <a:xfrm>
            <a:off x="666206" y="6132089"/>
            <a:ext cx="8224217" cy="499915"/>
          </a:xfrm>
          <a:prstGeom prst="rect">
            <a:avLst/>
          </a:prstGeom>
        </p:spPr>
      </p:pic>
    </p:spTree>
    <p:extLst>
      <p:ext uri="{BB962C8B-B14F-4D97-AF65-F5344CB8AC3E}">
        <p14:creationId xmlns:p14="http://schemas.microsoft.com/office/powerpoint/2010/main" val="562097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FDDB5F5F-C154-4173-8E66-3093037703CB}"/>
              </a:ext>
            </a:extLst>
          </p:cNvPr>
          <p:cNvSpPr>
            <a:spLocks noGrp="1"/>
          </p:cNvSpPr>
          <p:nvPr>
            <p:ph type="title"/>
          </p:nvPr>
        </p:nvSpPr>
        <p:spPr>
          <a:xfrm>
            <a:off x="609600" y="274638"/>
            <a:ext cx="10972800" cy="469945"/>
          </a:xfrm>
        </p:spPr>
        <p:txBody>
          <a:bodyPr>
            <a:normAutofit fontScale="90000"/>
          </a:bodyPr>
          <a:lstStyle/>
          <a:p>
            <a:pPr algn="l"/>
            <a:br>
              <a:rPr lang="fr-FR" sz="2700" dirty="0">
                <a:solidFill>
                  <a:srgbClr val="00B050"/>
                </a:solidFill>
              </a:rPr>
            </a:br>
            <a:r>
              <a:rPr lang="fr-FR" sz="2700" dirty="0">
                <a:solidFill>
                  <a:srgbClr val="00B050"/>
                </a:solidFill>
              </a:rPr>
              <a:t>2.3 L’analyse des erreurs et les conclusions</a:t>
            </a:r>
            <a:br>
              <a:rPr lang="fr-FR" dirty="0">
                <a:solidFill>
                  <a:srgbClr val="FF0000"/>
                </a:solidFill>
              </a:rPr>
            </a:br>
            <a:endParaRPr lang="fr-FR" dirty="0">
              <a:solidFill>
                <a:srgbClr val="FF0000"/>
              </a:solidFill>
            </a:endParaRPr>
          </a:p>
        </p:txBody>
      </p:sp>
      <p:graphicFrame>
        <p:nvGraphicFramePr>
          <p:cNvPr id="6" name="Espace réservé du contenu 5">
            <a:extLst>
              <a:ext uri="{FF2B5EF4-FFF2-40B4-BE49-F238E27FC236}">
                <a16:creationId xmlns:a16="http://schemas.microsoft.com/office/drawing/2014/main" id="{2721897A-3E9A-4072-A393-DA96799A1E45}"/>
              </a:ext>
            </a:extLst>
          </p:cNvPr>
          <p:cNvGraphicFramePr>
            <a:graphicFrameLocks noGrp="1"/>
          </p:cNvGraphicFramePr>
          <p:nvPr>
            <p:ph sz="quarter" idx="13"/>
            <p:extLst>
              <p:ext uri="{D42A27DB-BD31-4B8C-83A1-F6EECF244321}">
                <p14:modId xmlns:p14="http://schemas.microsoft.com/office/powerpoint/2010/main" val="1405565877"/>
              </p:ext>
            </p:extLst>
          </p:nvPr>
        </p:nvGraphicFramePr>
        <p:xfrm>
          <a:off x="404948" y="908721"/>
          <a:ext cx="11273246" cy="5266875"/>
        </p:xfrm>
        <a:graphic>
          <a:graphicData uri="http://schemas.openxmlformats.org/drawingml/2006/table">
            <a:tbl>
              <a:tblPr firstRow="1" bandRow="1">
                <a:tableStyleId>{5C22544A-7EE6-4342-B048-85BDC9FD1C3A}</a:tableStyleId>
              </a:tblPr>
              <a:tblGrid>
                <a:gridCol w="2860766">
                  <a:extLst>
                    <a:ext uri="{9D8B030D-6E8A-4147-A177-3AD203B41FA5}">
                      <a16:colId xmlns:a16="http://schemas.microsoft.com/office/drawing/2014/main" val="248707600"/>
                    </a:ext>
                  </a:extLst>
                </a:gridCol>
                <a:gridCol w="3597156">
                  <a:extLst>
                    <a:ext uri="{9D8B030D-6E8A-4147-A177-3AD203B41FA5}">
                      <a16:colId xmlns:a16="http://schemas.microsoft.com/office/drawing/2014/main" val="77496197"/>
                    </a:ext>
                  </a:extLst>
                </a:gridCol>
                <a:gridCol w="4815324">
                  <a:extLst>
                    <a:ext uri="{9D8B030D-6E8A-4147-A177-3AD203B41FA5}">
                      <a16:colId xmlns:a16="http://schemas.microsoft.com/office/drawing/2014/main" val="325310268"/>
                    </a:ext>
                  </a:extLst>
                </a:gridCol>
              </a:tblGrid>
              <a:tr h="1430992">
                <a:tc>
                  <a:txBody>
                    <a:bodyPr/>
                    <a:lstStyle/>
                    <a:p>
                      <a:endParaRPr lang="fr-FR" dirty="0"/>
                    </a:p>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800" b="0" kern="1200" dirty="0">
                          <a:solidFill>
                            <a:schemeClr val="tx1"/>
                          </a:solidFill>
                          <a:effectLst/>
                          <a:latin typeface="+mn-lt"/>
                          <a:ea typeface="+mn-ea"/>
                          <a:cs typeface="+mn-cs"/>
                        </a:rPr>
                        <a:t>Les chiffres sont alignés sans tenir compte de leur valeur,</a:t>
                      </a:r>
                    </a:p>
                    <a:p>
                      <a:r>
                        <a:rPr lang="fr-FR" sz="1800" b="0" kern="1200" dirty="0">
                          <a:solidFill>
                            <a:schemeClr val="tx1"/>
                          </a:solidFill>
                          <a:effectLst/>
                          <a:latin typeface="+mn-lt"/>
                          <a:ea typeface="+mn-ea"/>
                          <a:cs typeface="+mn-cs"/>
                        </a:rPr>
                        <a:t>la gestion de la virgule est alors aléatoire</a:t>
                      </a:r>
                      <a:endParaRPr lang="fr-FR"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800" b="0" dirty="0">
                          <a:solidFill>
                            <a:schemeClr val="tx1"/>
                          </a:solidFill>
                        </a:rPr>
                        <a:t>La numération de position n’est pas maitrisée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738210"/>
                  </a:ext>
                </a:extLst>
              </a:tr>
              <a:tr h="1824203">
                <a:tc>
                  <a:txBody>
                    <a:bodyPr/>
                    <a:lstStyle/>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800" dirty="0"/>
                        <a:t>Procédure possible :</a:t>
                      </a:r>
                    </a:p>
                    <a:p>
                      <a:r>
                        <a:rPr lang="fr-FR" sz="1800" dirty="0"/>
                        <a:t>2 fois 9 égal 18, j’écris 8 et je retiens 1</a:t>
                      </a:r>
                    </a:p>
                    <a:p>
                      <a:r>
                        <a:rPr lang="fr-FR" sz="1800" dirty="0"/>
                        <a:t>1 fois 2 égal 3</a:t>
                      </a:r>
                    </a:p>
                    <a:p>
                      <a:r>
                        <a:rPr lang="fr-FR" sz="1800" dirty="0"/>
                        <a:t>5 fois 8 égal 45, j’écris 5 et je retiens 4</a:t>
                      </a:r>
                    </a:p>
                    <a:p>
                      <a:r>
                        <a:rPr lang="fr-FR" sz="1800" dirty="0"/>
                        <a:t>3 fois 4 égal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800" dirty="0"/>
                        <a:t>L’algorithme de la multiplication n’est pas maitrisé : l’élève multiplie les nombres qui apparaissent dans la même colonne et assimile la retenue à un chiffre de l’un des nombres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146413"/>
                  </a:ext>
                </a:extLst>
              </a:tr>
              <a:tr h="1824203">
                <a:tc>
                  <a:txBody>
                    <a:bodyPr/>
                    <a:lstStyle/>
                    <a:p>
                      <a:endParaRPr lang="fr-FR" dirty="0"/>
                    </a:p>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Le plus petit chiffre est soustrait du plus grand qu’il soit en haut ou en bas</a:t>
                      </a:r>
                    </a:p>
                    <a:p>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800" dirty="0"/>
                        <a:t>L’algorithme de la soustraction n’est pas compris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223562"/>
                  </a:ext>
                </a:extLst>
              </a:tr>
            </a:tbl>
          </a:graphicData>
        </a:graphic>
      </p:graphicFrame>
      <p:pic>
        <p:nvPicPr>
          <p:cNvPr id="10" name="Image 9">
            <a:extLst>
              <a:ext uri="{FF2B5EF4-FFF2-40B4-BE49-F238E27FC236}">
                <a16:creationId xmlns:a16="http://schemas.microsoft.com/office/drawing/2014/main" id="{7EF3B8E8-BCCD-4755-8A03-052DC8033C6A}"/>
              </a:ext>
            </a:extLst>
          </p:cNvPr>
          <p:cNvPicPr>
            <a:picLocks noChangeAspect="1"/>
          </p:cNvPicPr>
          <p:nvPr/>
        </p:nvPicPr>
        <p:blipFill>
          <a:blip r:embed="rId2"/>
          <a:stretch>
            <a:fillRect/>
          </a:stretch>
        </p:blipFill>
        <p:spPr>
          <a:xfrm>
            <a:off x="404948" y="933655"/>
            <a:ext cx="2495229" cy="1317992"/>
          </a:xfrm>
          <a:prstGeom prst="rect">
            <a:avLst/>
          </a:prstGeom>
          <a:ln>
            <a:noFill/>
          </a:ln>
        </p:spPr>
      </p:pic>
      <p:pic>
        <p:nvPicPr>
          <p:cNvPr id="11" name="Image 10">
            <a:extLst>
              <a:ext uri="{FF2B5EF4-FFF2-40B4-BE49-F238E27FC236}">
                <a16:creationId xmlns:a16="http://schemas.microsoft.com/office/drawing/2014/main" id="{75DDD893-E6A0-4AB4-B449-E6879C62A9AA}"/>
              </a:ext>
            </a:extLst>
          </p:cNvPr>
          <p:cNvPicPr>
            <a:picLocks noChangeAspect="1"/>
          </p:cNvPicPr>
          <p:nvPr/>
        </p:nvPicPr>
        <p:blipFill>
          <a:blip r:embed="rId3"/>
          <a:stretch>
            <a:fillRect/>
          </a:stretch>
        </p:blipFill>
        <p:spPr>
          <a:xfrm>
            <a:off x="404948" y="2821839"/>
            <a:ext cx="1742093" cy="1391782"/>
          </a:xfrm>
          <a:prstGeom prst="rect">
            <a:avLst/>
          </a:prstGeom>
        </p:spPr>
      </p:pic>
      <p:pic>
        <p:nvPicPr>
          <p:cNvPr id="12" name="Image 11">
            <a:extLst>
              <a:ext uri="{FF2B5EF4-FFF2-40B4-BE49-F238E27FC236}">
                <a16:creationId xmlns:a16="http://schemas.microsoft.com/office/drawing/2014/main" id="{39AFA2CB-818D-42E7-ABBC-C1A16939689A}"/>
              </a:ext>
            </a:extLst>
          </p:cNvPr>
          <p:cNvPicPr/>
          <p:nvPr/>
        </p:nvPicPr>
        <p:blipFill>
          <a:blip r:embed="rId4">
            <a:extLst>
              <a:ext uri="{28A0092B-C50C-407E-A947-70E740481C1C}">
                <a14:useLocalDpi xmlns:a14="http://schemas.microsoft.com/office/drawing/2010/main" val="0"/>
              </a:ext>
            </a:extLst>
          </a:blip>
          <a:stretch>
            <a:fillRect/>
          </a:stretch>
        </p:blipFill>
        <p:spPr>
          <a:xfrm>
            <a:off x="404948" y="4783813"/>
            <a:ext cx="2718203" cy="1167835"/>
          </a:xfrm>
          <a:prstGeom prst="rect">
            <a:avLst/>
          </a:prstGeom>
          <a:ln>
            <a:solidFill>
              <a:srgbClr val="000000"/>
            </a:solidFill>
          </a:ln>
        </p:spPr>
      </p:pic>
      <p:pic>
        <p:nvPicPr>
          <p:cNvPr id="2" name="Image 1"/>
          <p:cNvPicPr>
            <a:picLocks noChangeAspect="1"/>
          </p:cNvPicPr>
          <p:nvPr/>
        </p:nvPicPr>
        <p:blipFill>
          <a:blip r:embed="rId5"/>
          <a:stretch>
            <a:fillRect/>
          </a:stretch>
        </p:blipFill>
        <p:spPr>
          <a:xfrm>
            <a:off x="3619390" y="5839819"/>
            <a:ext cx="8224217" cy="499915"/>
          </a:xfrm>
          <a:prstGeom prst="rect">
            <a:avLst/>
          </a:prstGeom>
        </p:spPr>
      </p:pic>
    </p:spTree>
    <p:extLst>
      <p:ext uri="{BB962C8B-B14F-4D97-AF65-F5344CB8AC3E}">
        <p14:creationId xmlns:p14="http://schemas.microsoft.com/office/powerpoint/2010/main" val="2750838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D2A5F46-2474-4CA7-8C4C-2BB469C0321E}"/>
              </a:ext>
            </a:extLst>
          </p:cNvPr>
          <p:cNvSpPr>
            <a:spLocks noGrp="1"/>
          </p:cNvSpPr>
          <p:nvPr>
            <p:ph sz="quarter" idx="13"/>
          </p:nvPr>
        </p:nvSpPr>
        <p:spPr>
          <a:xfrm>
            <a:off x="247650" y="476673"/>
            <a:ext cx="11944350" cy="5904655"/>
          </a:xfrm>
        </p:spPr>
        <p:txBody>
          <a:bodyPr>
            <a:normAutofit/>
          </a:bodyPr>
          <a:lstStyle/>
          <a:p>
            <a:pPr marL="0" indent="0">
              <a:buNone/>
            </a:pPr>
            <a:endParaRPr lang="fr-FR" dirty="0"/>
          </a:p>
          <a:p>
            <a:pPr>
              <a:buFontTx/>
              <a:buChar char="-"/>
            </a:pPr>
            <a:r>
              <a:rPr lang="fr-FR" dirty="0"/>
              <a:t>la difficulté à donner du sens aux nombres utilisés, qu’ils soient entiers ou décimaux,</a:t>
            </a:r>
          </a:p>
          <a:p>
            <a:pPr>
              <a:buFontTx/>
              <a:buChar char="-"/>
            </a:pPr>
            <a:r>
              <a:rPr lang="fr-FR" dirty="0"/>
              <a:t>une connaissance insuffisante des nombres : </a:t>
            </a:r>
          </a:p>
          <a:p>
            <a:pPr marL="0" indent="0">
              <a:buNone/>
            </a:pPr>
            <a:r>
              <a:rPr lang="fr-FR" dirty="0"/>
              <a:t>     24, c’est 20 + 4 ou 4 × 6 ou 3 × 8 ou la moitié de 48, ou le</a:t>
            </a:r>
          </a:p>
          <a:p>
            <a:pPr marL="0" indent="0">
              <a:buNone/>
            </a:pPr>
            <a:r>
              <a:rPr lang="fr-FR" dirty="0"/>
              <a:t>     double de 12 ou …  (difficulté à « faire parler les nombres »), </a:t>
            </a:r>
          </a:p>
          <a:p>
            <a:pPr>
              <a:buFontTx/>
              <a:buChar char="-"/>
            </a:pPr>
            <a:r>
              <a:rPr lang="fr-FR" dirty="0"/>
              <a:t>la difficulté à revenir au sens des opérations à effectuer,</a:t>
            </a:r>
          </a:p>
          <a:p>
            <a:pPr>
              <a:buFontTx/>
              <a:buChar char="-"/>
            </a:pPr>
            <a:r>
              <a:rPr lang="fr-FR" dirty="0"/>
              <a:t>la tendance à appliquer une technique sans chercher à comprendre ce qu’elle signifie,</a:t>
            </a:r>
          </a:p>
          <a:p>
            <a:pPr>
              <a:buFontTx/>
              <a:buChar char="-"/>
            </a:pPr>
            <a:r>
              <a:rPr lang="fr-FR" dirty="0"/>
              <a:t>une connaissance insuffisante des propriétés des opérations qui traduit une absence de signification, </a:t>
            </a:r>
          </a:p>
          <a:p>
            <a:pPr>
              <a:buFontTx/>
              <a:buChar char="-"/>
            </a:pPr>
            <a:r>
              <a:rPr lang="fr-FR" dirty="0"/>
              <a:t>la tendance à reproduire en calcul mental ou en ligne,  la technique de l’algorithme de calcul posé, sans chercher là non plus à comprendre,</a:t>
            </a:r>
          </a:p>
          <a:p>
            <a:pPr>
              <a:buFontTx/>
              <a:buChar char="-"/>
            </a:pPr>
            <a:r>
              <a:rPr lang="fr-FR" dirty="0"/>
              <a:t>en calcul posé, l’utilisation erronée d’un algorithme sans signification.  </a:t>
            </a:r>
          </a:p>
        </p:txBody>
      </p:sp>
      <p:pic>
        <p:nvPicPr>
          <p:cNvPr id="2" name="Image 1"/>
          <p:cNvPicPr>
            <a:picLocks noChangeAspect="1"/>
          </p:cNvPicPr>
          <p:nvPr/>
        </p:nvPicPr>
        <p:blipFill>
          <a:blip r:embed="rId2"/>
          <a:stretch>
            <a:fillRect/>
          </a:stretch>
        </p:blipFill>
        <p:spPr>
          <a:xfrm>
            <a:off x="917091" y="6131370"/>
            <a:ext cx="8224217" cy="499915"/>
          </a:xfrm>
          <a:prstGeom prst="rect">
            <a:avLst/>
          </a:prstGeom>
        </p:spPr>
      </p:pic>
    </p:spTree>
    <p:extLst>
      <p:ext uri="{BB962C8B-B14F-4D97-AF65-F5344CB8AC3E}">
        <p14:creationId xmlns:p14="http://schemas.microsoft.com/office/powerpoint/2010/main" val="257073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6757" y="461538"/>
            <a:ext cx="10364451" cy="669236"/>
          </a:xfrm>
        </p:spPr>
        <p:txBody>
          <a:bodyPr>
            <a:normAutofit fontScale="90000"/>
          </a:bodyPr>
          <a:lstStyle/>
          <a:p>
            <a:r>
              <a:rPr lang="fr-FR" b="1" dirty="0">
                <a:solidFill>
                  <a:srgbClr val="00B050"/>
                </a:solidFill>
              </a:rPr>
              <a:t>2.4 DES OBJECTIFS PRÉCISÉS DANS LES PROGRAMMES ET LES DOCUMENTS d’accompagnement</a:t>
            </a:r>
            <a:endParaRPr lang="fr-FR" dirty="0">
              <a:solidFill>
                <a:srgbClr val="00B050"/>
              </a:solidFill>
            </a:endParaRPr>
          </a:p>
        </p:txBody>
      </p:sp>
      <p:sp>
        <p:nvSpPr>
          <p:cNvPr id="3" name="Espace réservé du contenu 2"/>
          <p:cNvSpPr>
            <a:spLocks noGrp="1"/>
          </p:cNvSpPr>
          <p:nvPr>
            <p:ph sz="quarter" idx="13"/>
          </p:nvPr>
        </p:nvSpPr>
        <p:spPr>
          <a:xfrm>
            <a:off x="960666" y="2057714"/>
            <a:ext cx="10363826" cy="3424107"/>
          </a:xfrm>
        </p:spPr>
        <p:txBody>
          <a:bodyPr/>
          <a:lstStyle/>
          <a:p>
            <a:pPr marL="0" indent="0">
              <a:buNone/>
            </a:pPr>
            <a:endParaRPr lang="fr-FR" dirty="0"/>
          </a:p>
          <a:p>
            <a:pPr marL="0" indent="0">
              <a:buNone/>
            </a:pPr>
            <a:endParaRPr lang="fr-FR" dirty="0"/>
          </a:p>
        </p:txBody>
      </p:sp>
      <p:sp>
        <p:nvSpPr>
          <p:cNvPr id="6" name="Espace réservé de la date 5"/>
          <p:cNvSpPr>
            <a:spLocks noGrp="1"/>
          </p:cNvSpPr>
          <p:nvPr>
            <p:ph type="dt" sz="half" idx="10"/>
          </p:nvPr>
        </p:nvSpPr>
        <p:spPr/>
        <p:txBody>
          <a:bodyPr/>
          <a:lstStyle/>
          <a:p>
            <a:fld id="{C7E5B791-5731-403A-9C6B-7980E8700276}" type="datetime1">
              <a:rPr lang="fr-FR" smtClean="0">
                <a:solidFill>
                  <a:prstClr val="black"/>
                </a:solidFill>
              </a:rPr>
              <a:t>04/10/2018</a:t>
            </a:fld>
            <a:endParaRPr lang="fr-FR">
              <a:solidFill>
                <a:prstClr val="black"/>
              </a:solidFill>
            </a:endParaRPr>
          </a:p>
        </p:txBody>
      </p:sp>
      <p:sp>
        <p:nvSpPr>
          <p:cNvPr id="4" name="Espace réservé du pied de page 3"/>
          <p:cNvSpPr>
            <a:spLocks noGrp="1"/>
          </p:cNvSpPr>
          <p:nvPr>
            <p:ph type="ftr" sz="quarter" idx="11"/>
          </p:nvPr>
        </p:nvSpPr>
        <p:spPr>
          <a:xfrm>
            <a:off x="316424" y="6295292"/>
            <a:ext cx="6672887" cy="365125"/>
          </a:xfrm>
        </p:spPr>
        <p:txBody>
          <a:bodyPr/>
          <a:lstStyle/>
          <a:p>
            <a:r>
              <a:rPr lang="fr-FR" dirty="0">
                <a:solidFill>
                  <a:prstClr val="black"/>
                </a:solidFill>
              </a:rPr>
              <a:t>AP le calcul mental et en ligne Circonscription de Wittelsheim année 17-18 version complétée </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14</a:t>
            </a:fld>
            <a:endParaRPr lang="fr-FR">
              <a:solidFill>
                <a:prstClr val="black"/>
              </a:solidFill>
            </a:endParaRP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3529" y="4423531"/>
            <a:ext cx="6074394" cy="1871761"/>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424" y="1728788"/>
            <a:ext cx="5081597" cy="2749427"/>
          </a:xfrm>
          <a:prstGeom prst="rect">
            <a:avLst/>
          </a:prstGeom>
        </p:spPr>
      </p:pic>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8338" y="2057714"/>
            <a:ext cx="5692870" cy="1344504"/>
          </a:xfrm>
          <a:prstGeom prst="rect">
            <a:avLst/>
          </a:prstGeom>
        </p:spPr>
      </p:pic>
    </p:spTree>
    <p:extLst>
      <p:ext uri="{BB962C8B-B14F-4D97-AF65-F5344CB8AC3E}">
        <p14:creationId xmlns:p14="http://schemas.microsoft.com/office/powerpoint/2010/main" val="15947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0"/>
            <a:ext cx="10972800" cy="1143000"/>
          </a:xfrm>
        </p:spPr>
        <p:txBody>
          <a:bodyPr>
            <a:normAutofit/>
          </a:bodyPr>
          <a:lstStyle/>
          <a:p>
            <a:r>
              <a:rPr lang="fr-FR" dirty="0">
                <a:solidFill>
                  <a:srgbClr val="00B050"/>
                </a:solidFill>
              </a:rPr>
              <a:t>2.5. DES ENJEUX  (extrait du diaporama de Denis </a:t>
            </a:r>
            <a:r>
              <a:rPr lang="fr-FR" dirty="0" err="1">
                <a:solidFill>
                  <a:srgbClr val="00B050"/>
                </a:solidFill>
              </a:rPr>
              <a:t>Buttlen</a:t>
            </a:r>
            <a:r>
              <a:rPr lang="fr-FR" dirty="0">
                <a:solidFill>
                  <a:srgbClr val="00B050"/>
                </a:solidFill>
              </a:rPr>
              <a:t>) </a:t>
            </a:r>
          </a:p>
        </p:txBody>
      </p:sp>
      <p:pic>
        <p:nvPicPr>
          <p:cNvPr id="5" name="Espace réservé du contenu 4"/>
          <p:cNvPicPr>
            <a:picLocks noGrp="1" noChangeAspect="1"/>
          </p:cNvPicPr>
          <p:nvPr>
            <p:ph sz="quarter" idx="13"/>
          </p:nvPr>
        </p:nvPicPr>
        <p:blipFill>
          <a:blip r:embed="rId2"/>
          <a:stretch>
            <a:fillRect/>
          </a:stretch>
        </p:blipFill>
        <p:spPr>
          <a:xfrm>
            <a:off x="609600" y="1600200"/>
            <a:ext cx="10846526" cy="4525963"/>
          </a:xfrm>
          <a:prstGeom prst="rect">
            <a:avLst/>
          </a:prstGeom>
        </p:spPr>
      </p:pic>
    </p:spTree>
    <p:extLst>
      <p:ext uri="{BB962C8B-B14F-4D97-AF65-F5344CB8AC3E}">
        <p14:creationId xmlns:p14="http://schemas.microsoft.com/office/powerpoint/2010/main" val="1823969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1" y="0"/>
            <a:ext cx="11296650" cy="1596177"/>
          </a:xfrm>
        </p:spPr>
        <p:txBody>
          <a:bodyPr>
            <a:normAutofit/>
          </a:bodyPr>
          <a:lstStyle/>
          <a:p>
            <a:r>
              <a:rPr lang="fr-FR" dirty="0">
                <a:solidFill>
                  <a:srgbClr val="00B050"/>
                </a:solidFill>
              </a:rPr>
              <a:t>2.5. DES ENJEUX  (extrait du diaporama de Denis </a:t>
            </a:r>
            <a:r>
              <a:rPr lang="fr-FR" dirty="0" err="1">
                <a:solidFill>
                  <a:srgbClr val="00B050"/>
                </a:solidFill>
              </a:rPr>
              <a:t>Buttlen</a:t>
            </a:r>
            <a:r>
              <a:rPr lang="fr-FR" dirty="0">
                <a:solidFill>
                  <a:srgbClr val="00B050"/>
                </a:solidFill>
              </a:rPr>
              <a:t>) </a:t>
            </a:r>
          </a:p>
        </p:txBody>
      </p:sp>
      <p:pic>
        <p:nvPicPr>
          <p:cNvPr id="4" name="Espace réservé du contenu 3"/>
          <p:cNvPicPr>
            <a:picLocks noGrp="1" noChangeAspect="1"/>
          </p:cNvPicPr>
          <p:nvPr>
            <p:ph sz="quarter" idx="13"/>
          </p:nvPr>
        </p:nvPicPr>
        <p:blipFill>
          <a:blip r:embed="rId2"/>
          <a:stretch>
            <a:fillRect/>
          </a:stretch>
        </p:blipFill>
        <p:spPr>
          <a:xfrm>
            <a:off x="932634" y="1357444"/>
            <a:ext cx="10875290" cy="4757606"/>
          </a:xfrm>
          <a:prstGeom prst="rect">
            <a:avLst/>
          </a:prstGeom>
        </p:spPr>
      </p:pic>
    </p:spTree>
    <p:extLst>
      <p:ext uri="{BB962C8B-B14F-4D97-AF65-F5344CB8AC3E}">
        <p14:creationId xmlns:p14="http://schemas.microsoft.com/office/powerpoint/2010/main" val="1847731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6574" y="200505"/>
            <a:ext cx="11278226" cy="1596177"/>
          </a:xfrm>
        </p:spPr>
        <p:txBody>
          <a:bodyPr>
            <a:normAutofit/>
          </a:bodyPr>
          <a:lstStyle/>
          <a:p>
            <a:r>
              <a:rPr lang="fr-FR" dirty="0">
                <a:solidFill>
                  <a:srgbClr val="FF0000"/>
                </a:solidFill>
              </a:rPr>
              <a:t>3. ENSEIGNER LE CALCUL : QUOI  ? COMMENT ? QUAND ? </a:t>
            </a:r>
          </a:p>
        </p:txBody>
      </p:sp>
      <p:sp>
        <p:nvSpPr>
          <p:cNvPr id="3" name="Espace réservé du contenu 2"/>
          <p:cNvSpPr>
            <a:spLocks noGrp="1"/>
          </p:cNvSpPr>
          <p:nvPr>
            <p:ph sz="quarter" idx="13"/>
          </p:nvPr>
        </p:nvSpPr>
        <p:spPr>
          <a:xfrm>
            <a:off x="209006" y="2367092"/>
            <a:ext cx="11068594" cy="4112085"/>
          </a:xfrm>
        </p:spPr>
        <p:txBody>
          <a:bodyPr/>
          <a:lstStyle/>
          <a:p>
            <a:r>
              <a:rPr lang="fr-FR" dirty="0">
                <a:solidFill>
                  <a:srgbClr val="00B050"/>
                </a:solidFill>
              </a:rPr>
              <a:t>3.1. Des points d’appui </a:t>
            </a:r>
          </a:p>
          <a:p>
            <a:pPr marL="0" indent="0">
              <a:buNone/>
            </a:pPr>
            <a:r>
              <a:rPr lang="fr-FR" dirty="0"/>
              <a:t>- Les recommandations du CNESCO</a:t>
            </a:r>
          </a:p>
          <a:p>
            <a:pPr marL="0" indent="0">
              <a:buNone/>
            </a:pPr>
            <a:r>
              <a:rPr lang="fr-FR" dirty="0"/>
              <a:t>- Les programmes  et les documents d’accompagnement</a:t>
            </a:r>
          </a:p>
          <a:p>
            <a:r>
              <a:rPr lang="fr-FR" dirty="0">
                <a:solidFill>
                  <a:srgbClr val="00B050"/>
                </a:solidFill>
              </a:rPr>
              <a:t>3.2. des stratégies d’enseignement</a:t>
            </a:r>
          </a:p>
          <a:p>
            <a:pPr>
              <a:buFontTx/>
              <a:buChar char="-"/>
            </a:pPr>
            <a:r>
              <a:rPr lang="fr-FR" dirty="0"/>
              <a:t>La démarche type</a:t>
            </a:r>
          </a:p>
          <a:p>
            <a:pPr>
              <a:buFontTx/>
              <a:buChar char="-"/>
            </a:pPr>
            <a:r>
              <a:rPr lang="fr-FR" dirty="0"/>
              <a:t>Les questions que peuvent soulever les erreurs des élèves</a:t>
            </a:r>
          </a:p>
          <a:p>
            <a:pPr>
              <a:buFontTx/>
              <a:buChar char="-"/>
            </a:pPr>
            <a:r>
              <a:rPr lang="fr-FR" dirty="0"/>
              <a:t>DES PROGRAMMATIONS REFLECHIES PERMETTANT DE CONSTRUIRE  l’intelligence du calcul</a:t>
            </a:r>
          </a:p>
          <a:p>
            <a:pPr>
              <a:buFontTx/>
              <a:buChar char="-"/>
            </a:pPr>
            <a:endParaRPr lang="fr-FR" dirty="0"/>
          </a:p>
          <a:p>
            <a:pPr marL="0" indent="0">
              <a:buNone/>
            </a:pPr>
            <a:endParaRPr lang="fr-FR" dirty="0"/>
          </a:p>
          <a:p>
            <a:pPr>
              <a:buFontTx/>
              <a:buChar char="-"/>
            </a:pPr>
            <a:endParaRPr lang="fr-FR" dirty="0"/>
          </a:p>
          <a:p>
            <a:pPr>
              <a:buFontTx/>
              <a:buChar char="-"/>
            </a:pPr>
            <a:endParaRPr lang="fr-FR" dirty="0"/>
          </a:p>
        </p:txBody>
      </p:sp>
    </p:spTree>
    <p:extLst>
      <p:ext uri="{BB962C8B-B14F-4D97-AF65-F5344CB8AC3E}">
        <p14:creationId xmlns:p14="http://schemas.microsoft.com/office/powerpoint/2010/main" val="1538968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1706" y="135192"/>
            <a:ext cx="10364451" cy="715608"/>
          </a:xfrm>
        </p:spPr>
        <p:txBody>
          <a:bodyPr>
            <a:normAutofit/>
          </a:bodyPr>
          <a:lstStyle/>
          <a:p>
            <a:r>
              <a:rPr lang="fr-FR" dirty="0">
                <a:solidFill>
                  <a:srgbClr val="00B050"/>
                </a:solidFill>
              </a:rPr>
              <a:t>3.1.  DES POINTS D’APPUI</a:t>
            </a:r>
          </a:p>
        </p:txBody>
      </p:sp>
      <p:sp>
        <p:nvSpPr>
          <p:cNvPr id="7" name="Espace réservé du contenu 6"/>
          <p:cNvSpPr>
            <a:spLocks noGrp="1"/>
          </p:cNvSpPr>
          <p:nvPr>
            <p:ph sz="quarter" idx="13"/>
          </p:nvPr>
        </p:nvSpPr>
        <p:spPr>
          <a:xfrm>
            <a:off x="235131" y="850800"/>
            <a:ext cx="11956869" cy="5158114"/>
          </a:xfrm>
        </p:spPr>
        <p:txBody>
          <a:bodyPr>
            <a:normAutofit fontScale="92500" lnSpcReduction="20000"/>
          </a:bodyPr>
          <a:lstStyle/>
          <a:p>
            <a:pPr>
              <a:buFont typeface="Wingdings" panose="05000000000000000000" pitchFamily="2" charset="2"/>
              <a:buChar char="q"/>
            </a:pPr>
            <a:r>
              <a:rPr lang="fr-FR" sz="2600" dirty="0">
                <a:solidFill>
                  <a:schemeClr val="accent1">
                    <a:lumMod val="50000"/>
                  </a:schemeClr>
                </a:solidFill>
              </a:rPr>
              <a:t>LA CONFERENCE DU CONCENSUS ET LES RECOMMANDATIONS DU CNESCO </a:t>
            </a:r>
          </a:p>
          <a:p>
            <a:pPr marL="0" indent="0">
              <a:buNone/>
            </a:pPr>
            <a:endParaRPr lang="fr-FR" dirty="0"/>
          </a:p>
          <a:p>
            <a:r>
              <a:rPr lang="fr-FR" cap="none" dirty="0"/>
              <a:t>R14 : bien qu’il existe des outils informatiques de calcul très performants, </a:t>
            </a:r>
            <a:r>
              <a:rPr lang="fr-FR" cap="none" dirty="0">
                <a:solidFill>
                  <a:srgbClr val="FF0000"/>
                </a:solidFill>
              </a:rPr>
              <a:t>le calcul mental et le calcul posé doivent continuer à occuper une place importante dans l’enseignement des mathématiques</a:t>
            </a:r>
            <a:r>
              <a:rPr lang="fr-FR" cap="none" dirty="0"/>
              <a:t>. </a:t>
            </a:r>
          </a:p>
          <a:p>
            <a:pPr marL="0" indent="0">
              <a:buNone/>
            </a:pPr>
            <a:endParaRPr lang="fr-FR" cap="none" dirty="0"/>
          </a:p>
          <a:p>
            <a:r>
              <a:rPr lang="fr-FR" cap="none" dirty="0"/>
              <a:t>R15 : l’enseignement du calcul avec les nombres entiers et décimaux devrait associer l’apprentissage  des techniques opératoires à celui du sens des opérations. </a:t>
            </a:r>
            <a:r>
              <a:rPr lang="fr-FR" cap="none" dirty="0">
                <a:solidFill>
                  <a:srgbClr val="FF0000"/>
                </a:solidFill>
              </a:rPr>
              <a:t>Il est important de développer l’intelligence du calcul en lien avec une compréhension profonde de la notion de nombre.</a:t>
            </a:r>
          </a:p>
          <a:p>
            <a:pPr marL="0" indent="0">
              <a:buNone/>
            </a:pPr>
            <a:endParaRPr lang="fr-FR" cap="none" dirty="0">
              <a:solidFill>
                <a:srgbClr val="FF0000"/>
              </a:solidFill>
            </a:endParaRPr>
          </a:p>
          <a:p>
            <a:r>
              <a:rPr lang="fr-FR" cap="none" dirty="0"/>
              <a:t>R16 : l’enseignement du calcul, avec les nombres entiers et décimaux, doit permettre la découverte,  la compréhension progressive, l’appropriation, puis la mobilisation des propriétés des opérations</a:t>
            </a:r>
          </a:p>
          <a:p>
            <a:endParaRPr lang="fr-FR" dirty="0"/>
          </a:p>
          <a:p>
            <a:r>
              <a:rPr lang="fr-FR" dirty="0">
                <a:hlinkClick r:id="rId2"/>
              </a:rPr>
              <a:t>http://www.cnesco.fr/wp-content/uploads/2015/11/Recommandations-du-jury.pdf</a:t>
            </a:r>
            <a:endParaRPr lang="fr-FR" dirty="0"/>
          </a:p>
          <a:p>
            <a:endParaRPr lang="fr-FR" dirty="0"/>
          </a:p>
        </p:txBody>
      </p:sp>
      <p:sp>
        <p:nvSpPr>
          <p:cNvPr id="6" name="Espace réservé de la date 5"/>
          <p:cNvSpPr>
            <a:spLocks noGrp="1"/>
          </p:cNvSpPr>
          <p:nvPr>
            <p:ph type="dt" sz="half" idx="10"/>
          </p:nvPr>
        </p:nvSpPr>
        <p:spPr/>
        <p:txBody>
          <a:bodyPr/>
          <a:lstStyle/>
          <a:p>
            <a:fld id="{54578561-4012-434B-9F59-B98C1814EB88}" type="datetime1">
              <a:rPr lang="fr-FR" smtClean="0">
                <a:solidFill>
                  <a:prstClr val="black"/>
                </a:solidFill>
              </a:rPr>
              <a:t>04/10/2018</a:t>
            </a:fld>
            <a:endParaRPr lang="fr-FR">
              <a:solidFill>
                <a:prstClr val="black"/>
              </a:solidFill>
            </a:endParaRPr>
          </a:p>
        </p:txBody>
      </p:sp>
      <p:sp>
        <p:nvSpPr>
          <p:cNvPr id="4" name="Espace réservé du pied de page 3"/>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3289574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9272" y="226631"/>
            <a:ext cx="10364451" cy="840169"/>
          </a:xfrm>
        </p:spPr>
        <p:txBody>
          <a:bodyPr/>
          <a:lstStyle/>
          <a:p>
            <a:r>
              <a:rPr lang="fr-FR" dirty="0">
                <a:solidFill>
                  <a:srgbClr val="00B050"/>
                </a:solidFill>
              </a:rPr>
              <a:t>3.1.  DES POINTS d’APPUI</a:t>
            </a:r>
          </a:p>
        </p:txBody>
      </p:sp>
      <p:sp>
        <p:nvSpPr>
          <p:cNvPr id="3" name="Espace réservé du contenu 2"/>
          <p:cNvSpPr>
            <a:spLocks noGrp="1"/>
          </p:cNvSpPr>
          <p:nvPr>
            <p:ph sz="quarter" idx="13"/>
          </p:nvPr>
        </p:nvSpPr>
        <p:spPr>
          <a:xfrm>
            <a:off x="130629" y="1066800"/>
            <a:ext cx="11848011" cy="4724400"/>
          </a:xfrm>
        </p:spPr>
        <p:txBody>
          <a:bodyPr>
            <a:normAutofit/>
          </a:bodyPr>
          <a:lstStyle/>
          <a:p>
            <a:r>
              <a:rPr lang="fr-FR" cap="none" dirty="0"/>
              <a:t>R17 : </a:t>
            </a:r>
            <a:r>
              <a:rPr lang="fr-FR" cap="none" dirty="0">
                <a:solidFill>
                  <a:srgbClr val="FF0000"/>
                </a:solidFill>
              </a:rPr>
              <a:t>le calcul mental et le calcul en ligne doivent être privilégiés </a:t>
            </a:r>
            <a:r>
              <a:rPr lang="fr-FR" cap="none" dirty="0"/>
              <a:t>par rapport au calcul posé.</a:t>
            </a:r>
          </a:p>
          <a:p>
            <a:pPr marL="0" indent="0">
              <a:buNone/>
            </a:pPr>
            <a:endParaRPr lang="fr-FR" cap="none" dirty="0"/>
          </a:p>
          <a:p>
            <a:r>
              <a:rPr lang="fr-FR" cap="none" dirty="0"/>
              <a:t>R18 : l’enseignement du calcul mental et du calcul en ligne doit être organisé selon une progressivité</a:t>
            </a:r>
          </a:p>
          <a:p>
            <a:pPr marL="0" indent="0">
              <a:buNone/>
            </a:pPr>
            <a:endParaRPr lang="fr-FR" cap="none" dirty="0"/>
          </a:p>
          <a:p>
            <a:r>
              <a:rPr lang="fr-FR" cap="none" dirty="0"/>
              <a:t>R19 : l’enseignement du calcul mental et du calcul en ligne doit donner </a:t>
            </a:r>
            <a:r>
              <a:rPr lang="fr-FR" cap="none" dirty="0">
                <a:solidFill>
                  <a:srgbClr val="FF0000"/>
                </a:solidFill>
              </a:rPr>
              <a:t>une place importante à la verbalisation par les élèves de leurs façons de faire</a:t>
            </a:r>
            <a:r>
              <a:rPr lang="fr-FR" cap="none" dirty="0"/>
              <a:t>, qu’elles soient correctes ou non. </a:t>
            </a:r>
          </a:p>
          <a:p>
            <a:pPr marL="0" indent="0">
              <a:buNone/>
            </a:pPr>
            <a:endParaRPr lang="fr-FR" cap="none" dirty="0"/>
          </a:p>
          <a:p>
            <a:r>
              <a:rPr lang="fr-FR" cap="none" dirty="0"/>
              <a:t>R20 : les élèves doivent apprendre à utiliser le calcul mental ou le calcul en ligne pour </a:t>
            </a:r>
            <a:r>
              <a:rPr lang="fr-FR" cap="none" dirty="0">
                <a:solidFill>
                  <a:srgbClr val="FF0000"/>
                </a:solidFill>
              </a:rPr>
              <a:t>déterminer l’ordre de grandeur d’un résultat </a:t>
            </a:r>
            <a:r>
              <a:rPr lang="fr-FR" cap="none" dirty="0"/>
              <a:t>afin de le contrôler ou, de façon plus générale, pour effectuer un calcul approché</a:t>
            </a:r>
          </a:p>
          <a:p>
            <a:endParaRPr lang="fr-FR" cap="none" dirty="0"/>
          </a:p>
          <a:p>
            <a:endParaRPr lang="fr-FR" dirty="0"/>
          </a:p>
          <a:p>
            <a:endParaRPr lang="fr-FR" dirty="0"/>
          </a:p>
        </p:txBody>
      </p:sp>
      <p:sp>
        <p:nvSpPr>
          <p:cNvPr id="4" name="Espace réservé de la date 3"/>
          <p:cNvSpPr>
            <a:spLocks noGrp="1"/>
          </p:cNvSpPr>
          <p:nvPr>
            <p:ph type="dt" sz="half" idx="10"/>
          </p:nvPr>
        </p:nvSpPr>
        <p:spPr/>
        <p:txBody>
          <a:bodyPr/>
          <a:lstStyle/>
          <a:p>
            <a:fld id="{65C82570-4E60-408D-B422-9F11A4B85855}"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1632843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765208"/>
            <a:ext cx="11978640" cy="750084"/>
          </a:xfrm>
        </p:spPr>
        <p:txBody>
          <a:bodyPr/>
          <a:lstStyle/>
          <a:p>
            <a:r>
              <a:rPr lang="fr-FR" dirty="0">
                <a:solidFill>
                  <a:srgbClr val="FF0000"/>
                </a:solidFill>
              </a:rPr>
              <a:t>1. </a:t>
            </a:r>
            <a:r>
              <a:rPr lang="fr-FR" sz="3600" dirty="0">
                <a:solidFill>
                  <a:srgbClr val="FF0000"/>
                </a:solidFill>
              </a:rPr>
              <a:t>LES Documents d’accompagnement  DISPONIBLES </a:t>
            </a:r>
          </a:p>
        </p:txBody>
      </p:sp>
      <p:sp>
        <p:nvSpPr>
          <p:cNvPr id="7" name="Sous-titre 2"/>
          <p:cNvSpPr>
            <a:spLocks noGrp="1"/>
          </p:cNvSpPr>
          <p:nvPr>
            <p:ph type="subTitle" idx="1"/>
          </p:nvPr>
        </p:nvSpPr>
        <p:spPr>
          <a:xfrm>
            <a:off x="418011" y="2327684"/>
            <a:ext cx="11220995" cy="2675390"/>
          </a:xfrm>
        </p:spPr>
        <p:txBody>
          <a:bodyPr/>
          <a:lstStyle/>
          <a:p>
            <a:pPr algn="l"/>
            <a:r>
              <a:rPr lang="fr-FR" dirty="0">
                <a:solidFill>
                  <a:schemeClr val="tx1"/>
                </a:solidFill>
              </a:rPr>
              <a:t>1.1. Les documents disponibles  à ce jour</a:t>
            </a:r>
          </a:p>
          <a:p>
            <a:pPr algn="l"/>
            <a:r>
              <a:rPr lang="fr-FR" dirty="0">
                <a:solidFill>
                  <a:schemeClr val="tx1"/>
                </a:solidFill>
              </a:rPr>
              <a:t>1.2. LEUR CARACTERISTIQUE ET leur ARCHITECTURE</a:t>
            </a:r>
          </a:p>
        </p:txBody>
      </p:sp>
      <p:sp>
        <p:nvSpPr>
          <p:cNvPr id="6" name="Espace réservé de la date 5"/>
          <p:cNvSpPr>
            <a:spLocks noGrp="1"/>
          </p:cNvSpPr>
          <p:nvPr>
            <p:ph type="dt" sz="half" idx="10"/>
          </p:nvPr>
        </p:nvSpPr>
        <p:spPr/>
        <p:txBody>
          <a:bodyPr/>
          <a:lstStyle/>
          <a:p>
            <a:fld id="{131A2DF0-65F2-4B94-982E-A97865495D82}" type="datetime1">
              <a:rPr lang="fr-FR" smtClean="0">
                <a:solidFill>
                  <a:prstClr val="black"/>
                </a:solidFill>
              </a:rPr>
              <a:t>04/10/2018</a:t>
            </a:fld>
            <a:endParaRPr lang="fr-FR">
              <a:solidFill>
                <a:prstClr val="black"/>
              </a:solidFill>
            </a:endParaRPr>
          </a:p>
        </p:txBody>
      </p:sp>
      <p:sp>
        <p:nvSpPr>
          <p:cNvPr id="4" name="Espace réservé du pied de page 3"/>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2615496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27049" y="1111975"/>
            <a:ext cx="11051177" cy="3724096"/>
          </a:xfrm>
          <a:prstGeom prst="rect">
            <a:avLst/>
          </a:prstGeom>
          <a:noFill/>
        </p:spPr>
        <p:txBody>
          <a:bodyPr wrap="square" rtlCol="0">
            <a:spAutoFit/>
          </a:bodyPr>
          <a:lstStyle/>
          <a:p>
            <a:pPr marL="342900" indent="-342900">
              <a:buFont typeface="Wingdings" panose="05000000000000000000" pitchFamily="2" charset="2"/>
              <a:buChar char="q"/>
            </a:pPr>
            <a:r>
              <a:rPr lang="fr-FR" sz="2800" dirty="0">
                <a:solidFill>
                  <a:schemeClr val="accent1">
                    <a:lumMod val="50000"/>
                  </a:schemeClr>
                </a:solidFill>
                <a:latin typeface="Times New Roman" panose="02020603050405020304" pitchFamily="18" charset="0"/>
                <a:cs typeface="Times New Roman" panose="02020603050405020304" pitchFamily="18" charset="0"/>
              </a:rPr>
              <a:t>Les programmes  et les documents d’accompagnement </a:t>
            </a:r>
          </a:p>
          <a:p>
            <a:endParaRPr lang="fr-FR" sz="2400" dirty="0">
              <a:solidFill>
                <a:prstClr val="black"/>
              </a:solidFill>
              <a:latin typeface="Times New Roman" panose="02020603050405020304" pitchFamily="18" charset="0"/>
              <a:cs typeface="Times New Roman" panose="02020603050405020304" pitchFamily="18" charset="0"/>
            </a:endParaRPr>
          </a:p>
          <a:p>
            <a:r>
              <a:rPr lang="fr-FR" sz="2400" dirty="0">
                <a:solidFill>
                  <a:prstClr val="black"/>
                </a:solidFill>
                <a:latin typeface="Times New Roman" panose="02020603050405020304" pitchFamily="18" charset="0"/>
                <a:cs typeface="Times New Roman" panose="02020603050405020304" pitchFamily="18" charset="0"/>
              </a:rPr>
              <a:t>La pratique des différentes formes de calcul (mental, en ligne, posé, instrumenté) est menée : </a:t>
            </a:r>
          </a:p>
          <a:p>
            <a:pPr marL="457200" indent="-457200">
              <a:buAutoNum type="arabicPeriod"/>
            </a:pPr>
            <a:r>
              <a:rPr lang="fr-FR" sz="2400" dirty="0">
                <a:solidFill>
                  <a:prstClr val="black"/>
                </a:solidFill>
                <a:latin typeface="Times New Roman" panose="02020603050405020304" pitchFamily="18" charset="0"/>
                <a:cs typeface="Times New Roman" panose="02020603050405020304" pitchFamily="18" charset="0"/>
              </a:rPr>
              <a:t>dans le cadre de la résolution de problème. </a:t>
            </a:r>
          </a:p>
          <a:p>
            <a:pPr marL="457200" indent="-457200">
              <a:buAutoNum type="arabicPeriod"/>
            </a:pPr>
            <a:r>
              <a:rPr lang="fr-FR" sz="2400" dirty="0">
                <a:solidFill>
                  <a:prstClr val="black"/>
                </a:solidFill>
                <a:latin typeface="Times New Roman" panose="02020603050405020304" pitchFamily="18" charset="0"/>
                <a:cs typeface="Times New Roman" panose="02020603050405020304" pitchFamily="18" charset="0"/>
              </a:rPr>
              <a:t>dans le cadre de temps spécifiques quotidiens pour le calcul en ligne et le calcul mental. </a:t>
            </a:r>
          </a:p>
          <a:p>
            <a:pPr marL="457200" indent="-457200">
              <a:buAutoNum type="arabicPeriod"/>
            </a:pPr>
            <a:endParaRPr lang="fr-FR" sz="2400" dirty="0">
              <a:solidFill>
                <a:prstClr val="black"/>
              </a:solidFill>
              <a:latin typeface="Times New Roman" panose="02020603050405020304" pitchFamily="18" charset="0"/>
              <a:cs typeface="Times New Roman" panose="02020603050405020304" pitchFamily="18" charset="0"/>
            </a:endParaRPr>
          </a:p>
          <a:p>
            <a:pPr marL="457200" indent="-457200">
              <a:buAutoNum type="arabicPeriod"/>
            </a:pPr>
            <a:endParaRPr lang="fr-FR" sz="2000" dirty="0">
              <a:solidFill>
                <a:prstClr val="black"/>
              </a:solidFill>
              <a:latin typeface="Times New Roman" panose="02020603050405020304" pitchFamily="18" charset="0"/>
              <a:cs typeface="Times New Roman" panose="02020603050405020304" pitchFamily="18" charset="0"/>
            </a:endParaRPr>
          </a:p>
          <a:p>
            <a:pPr marL="457200" indent="-457200">
              <a:buAutoNum type="arabicPeriod"/>
            </a:pPr>
            <a:endParaRPr lang="fr-FR" sz="2000" dirty="0">
              <a:solidFill>
                <a:prstClr val="black"/>
              </a:solidFill>
              <a:latin typeface="Times New Roman" panose="02020603050405020304" pitchFamily="18" charset="0"/>
              <a:cs typeface="Times New Roman" panose="02020603050405020304" pitchFamily="18" charset="0"/>
            </a:endParaRPr>
          </a:p>
        </p:txBody>
      </p:sp>
      <p:sp>
        <p:nvSpPr>
          <p:cNvPr id="11" name="Titre 1"/>
          <p:cNvSpPr>
            <a:spLocks noGrp="1"/>
          </p:cNvSpPr>
          <p:nvPr>
            <p:ph type="title"/>
          </p:nvPr>
        </p:nvSpPr>
        <p:spPr>
          <a:xfrm>
            <a:off x="723900" y="188050"/>
            <a:ext cx="10363200" cy="923925"/>
          </a:xfrm>
        </p:spPr>
        <p:txBody>
          <a:bodyPr/>
          <a:lstStyle/>
          <a:p>
            <a:r>
              <a:rPr lang="fr-FR" dirty="0">
                <a:solidFill>
                  <a:srgbClr val="00B050"/>
                </a:solidFill>
              </a:rPr>
              <a:t>3.1.  DES POINTS d’APPUI</a:t>
            </a:r>
          </a:p>
        </p:txBody>
      </p:sp>
      <p:sp>
        <p:nvSpPr>
          <p:cNvPr id="6" name="Espace réservé de la date 5"/>
          <p:cNvSpPr>
            <a:spLocks noGrp="1"/>
          </p:cNvSpPr>
          <p:nvPr>
            <p:ph type="dt" sz="half" idx="10"/>
          </p:nvPr>
        </p:nvSpPr>
        <p:spPr/>
        <p:txBody>
          <a:bodyPr/>
          <a:lstStyle/>
          <a:p>
            <a:fld id="{6B31BB28-9BF1-4464-912A-422D43A2EA44}" type="datetime1">
              <a:rPr lang="fr-FR" smtClean="0">
                <a:solidFill>
                  <a:prstClr val="black"/>
                </a:solidFill>
              </a:rPr>
              <a:t>04/10/2018</a:t>
            </a:fld>
            <a:endParaRPr lang="fr-FR">
              <a:solidFill>
                <a:prstClr val="black"/>
              </a:solidFill>
            </a:endParaRPr>
          </a:p>
        </p:txBody>
      </p:sp>
      <p:sp>
        <p:nvSpPr>
          <p:cNvPr id="3" name="Espace réservé du pied de page 2"/>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3557455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9455" y="213568"/>
            <a:ext cx="10364451" cy="1110271"/>
          </a:xfrm>
        </p:spPr>
        <p:txBody>
          <a:bodyPr/>
          <a:lstStyle/>
          <a:p>
            <a:r>
              <a:rPr lang="fr-FR" dirty="0">
                <a:solidFill>
                  <a:srgbClr val="00B050"/>
                </a:solidFill>
              </a:rPr>
              <a:t>3.1 DES POINTS D APPUI</a:t>
            </a:r>
          </a:p>
        </p:txBody>
      </p:sp>
      <p:sp>
        <p:nvSpPr>
          <p:cNvPr id="3" name="Espace réservé du contenu 2"/>
          <p:cNvSpPr>
            <a:spLocks noGrp="1"/>
          </p:cNvSpPr>
          <p:nvPr>
            <p:ph sz="quarter" idx="13"/>
          </p:nvPr>
        </p:nvSpPr>
        <p:spPr>
          <a:xfrm>
            <a:off x="235131" y="1110344"/>
            <a:ext cx="11362509" cy="4939936"/>
          </a:xfrm>
        </p:spPr>
        <p:txBody>
          <a:bodyPr>
            <a:normAutofit fontScale="47500" lnSpcReduction="20000"/>
          </a:bodyPr>
          <a:lstStyle/>
          <a:p>
            <a:endParaRPr lang="fr-FR" dirty="0"/>
          </a:p>
          <a:p>
            <a:endParaRPr lang="fr-FR" dirty="0"/>
          </a:p>
          <a:p>
            <a:r>
              <a:rPr lang="fr-FR" sz="4200" b="1" cap="none" dirty="0">
                <a:latin typeface="Times New Roman" panose="02020603050405020304" pitchFamily="18" charset="0"/>
                <a:cs typeface="Times New Roman" panose="02020603050405020304" pitchFamily="18" charset="0"/>
              </a:rPr>
              <a:t>Le calcul mental  ? </a:t>
            </a:r>
          </a:p>
          <a:p>
            <a:r>
              <a:rPr lang="fr-FR" sz="4200" b="1" cap="none" dirty="0">
                <a:latin typeface="Times New Roman" panose="02020603050405020304" pitchFamily="18" charset="0"/>
                <a:cs typeface="Times New Roman" panose="02020603050405020304" pitchFamily="18" charset="0"/>
              </a:rPr>
              <a:t>Le calcul en ligne  ? </a:t>
            </a:r>
          </a:p>
          <a:p>
            <a:r>
              <a:rPr lang="fr-FR" sz="4200" b="1" cap="none" dirty="0">
                <a:latin typeface="Times New Roman" panose="02020603050405020304" pitchFamily="18" charset="0"/>
                <a:cs typeface="Times New Roman" panose="02020603050405020304" pitchFamily="18" charset="0"/>
              </a:rPr>
              <a:t>Le calcul posé</a:t>
            </a:r>
            <a:r>
              <a:rPr lang="fr-FR" sz="4200" cap="none" dirty="0">
                <a:latin typeface="Times New Roman" panose="02020603050405020304" pitchFamily="18" charset="0"/>
                <a:cs typeface="Times New Roman" panose="02020603050405020304" pitchFamily="18" charset="0"/>
              </a:rPr>
              <a:t> ? </a:t>
            </a:r>
          </a:p>
          <a:p>
            <a:r>
              <a:rPr lang="fr-FR" sz="4200" b="1" cap="none" dirty="0">
                <a:latin typeface="Times New Roman" panose="02020603050405020304" pitchFamily="18" charset="0"/>
                <a:cs typeface="Times New Roman" panose="02020603050405020304" pitchFamily="18" charset="0"/>
              </a:rPr>
              <a:t>Le calcul instrumenté  ? </a:t>
            </a:r>
          </a:p>
          <a:p>
            <a:endParaRPr lang="fr-FR" sz="4200" b="1" i="1" cap="none" dirty="0">
              <a:latin typeface="Times New Roman" panose="02020603050405020304" pitchFamily="18" charset="0"/>
              <a:cs typeface="Times New Roman" panose="02020603050405020304" pitchFamily="18" charset="0"/>
            </a:endParaRPr>
          </a:p>
          <a:p>
            <a:pPr marL="0" indent="0">
              <a:buNone/>
            </a:pPr>
            <a:r>
              <a:rPr lang="fr-FR" sz="4400" i="1" cap="none" dirty="0">
                <a:latin typeface="Times New Roman" panose="02020603050405020304" pitchFamily="18" charset="0"/>
                <a:cs typeface="Times New Roman" panose="02020603050405020304" pitchFamily="18" charset="0"/>
              </a:rPr>
              <a:t>L’énoncé est donné par le professeur à l’oral ou à l’écrit ; le résultat est donné par l’élève à l’écrit. Le calcul en ligne est travaillé, d’une part en complément du calcul mental, pour faciliter l’apprentissage des démarches et la mémorisation des propriétés des nombres et des opérations, et d’autre part pour permettre d’effectuer, sans recours à un algorithme de calcul posé, des calculs trop complexes pour être intégralement traités mentalement. Par exemple : 58 + 17 = 58 + 20 – 3 = 78 – 3 = 75, ou 12 × 62 = 620 + 124 = 744. </a:t>
            </a:r>
          </a:p>
          <a:p>
            <a:endParaRPr lang="fr-FR" sz="4400" cap="none" dirty="0">
              <a:latin typeface="Times New Roman" panose="02020603050405020304" pitchFamily="18" charset="0"/>
              <a:cs typeface="Times New Roman" panose="02020603050405020304" pitchFamily="18" charset="0"/>
            </a:endParaRPr>
          </a:p>
        </p:txBody>
      </p:sp>
      <p:sp>
        <p:nvSpPr>
          <p:cNvPr id="6" name="Espace réservé de la date 5"/>
          <p:cNvSpPr>
            <a:spLocks noGrp="1"/>
          </p:cNvSpPr>
          <p:nvPr>
            <p:ph type="dt" sz="half" idx="10"/>
          </p:nvPr>
        </p:nvSpPr>
        <p:spPr/>
        <p:txBody>
          <a:bodyPr/>
          <a:lstStyle/>
          <a:p>
            <a:fld id="{5859DDA5-A2E3-479C-99AE-6B9ED49BE111}" type="datetime1">
              <a:rPr lang="fr-FR" smtClean="0">
                <a:solidFill>
                  <a:prstClr val="black"/>
                </a:solidFill>
              </a:rPr>
              <a:t>04/10/2018</a:t>
            </a:fld>
            <a:endParaRPr lang="fr-FR">
              <a:solidFill>
                <a:prstClr val="black"/>
              </a:solidFill>
            </a:endParaRPr>
          </a:p>
        </p:txBody>
      </p:sp>
      <p:sp>
        <p:nvSpPr>
          <p:cNvPr id="4" name="Espace réservé du pied de page 3"/>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21</a:t>
            </a:fld>
            <a:endParaRPr lang="fr-FR">
              <a:solidFill>
                <a:prstClr val="black"/>
              </a:solidFill>
            </a:endParaRPr>
          </a:p>
        </p:txBody>
      </p:sp>
    </p:spTree>
    <p:extLst>
      <p:ext uri="{BB962C8B-B14F-4D97-AF65-F5344CB8AC3E}">
        <p14:creationId xmlns:p14="http://schemas.microsoft.com/office/powerpoint/2010/main" val="259378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65C82570-4E60-408D-B422-9F11A4B85855}"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a:xfrm>
            <a:off x="718902" y="6470025"/>
            <a:ext cx="6672887" cy="365125"/>
          </a:xfrm>
        </p:spPr>
        <p:txBody>
          <a:bodyPr/>
          <a:lstStyle/>
          <a:p>
            <a:r>
              <a:rPr lang="fr-FR">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22</a:t>
            </a:fld>
            <a:endParaRPr lang="fr-FR">
              <a:solidFill>
                <a:prstClr val="black"/>
              </a:solidFill>
            </a:endParaRPr>
          </a:p>
        </p:txBody>
      </p:sp>
      <p:graphicFrame>
        <p:nvGraphicFramePr>
          <p:cNvPr id="10" name="Tableau 9"/>
          <p:cNvGraphicFramePr>
            <a:graphicFrameLocks noGrp="1"/>
          </p:cNvGraphicFramePr>
          <p:nvPr>
            <p:extLst>
              <p:ext uri="{D42A27DB-BD31-4B8C-83A1-F6EECF244321}">
                <p14:modId xmlns:p14="http://schemas.microsoft.com/office/powerpoint/2010/main" val="6570662"/>
              </p:ext>
            </p:extLst>
          </p:nvPr>
        </p:nvGraphicFramePr>
        <p:xfrm>
          <a:off x="464687" y="1330262"/>
          <a:ext cx="11302584" cy="656590"/>
        </p:xfrm>
        <a:graphic>
          <a:graphicData uri="http://schemas.openxmlformats.org/drawingml/2006/table">
            <a:tbl>
              <a:tblPr firstRow="1" firstCol="1" bandRow="1">
                <a:tableStyleId>{5C22544A-7EE6-4342-B048-85BDC9FD1C3A}</a:tableStyleId>
              </a:tblPr>
              <a:tblGrid>
                <a:gridCol w="11302584">
                  <a:extLst>
                    <a:ext uri="{9D8B030D-6E8A-4147-A177-3AD203B41FA5}">
                      <a16:colId xmlns:a16="http://schemas.microsoft.com/office/drawing/2014/main" val="20000"/>
                    </a:ext>
                  </a:extLst>
                </a:gridCol>
              </a:tblGrid>
              <a:tr h="284813">
                <a:tc>
                  <a:txBody>
                    <a:bodyPr/>
                    <a:lstStyle/>
                    <a:p>
                      <a:pPr algn="just">
                        <a:spcAft>
                          <a:spcPts val="0"/>
                        </a:spcAft>
                      </a:pPr>
                      <a:r>
                        <a:rPr lang="fr-FR" sz="1800" dirty="0">
                          <a:effectLst/>
                        </a:rPr>
                        <a:t>1- </a:t>
                      </a:r>
                      <a:r>
                        <a:rPr lang="fr-FR" sz="1800" dirty="0">
                          <a:effectLst/>
                          <a:latin typeface="Times New Roman" panose="02020603050405020304" pitchFamily="18" charset="0"/>
                          <a:cs typeface="Times New Roman" panose="02020603050405020304" pitchFamily="18" charset="0"/>
                        </a:rPr>
                        <a:t>Il repose sur une technique, un algorithme, c’est- à̀-dire d’une succession d’étapes utilisées tout le temps dans le même ordre et de la même manière indépendamment des nombres en jeu.  CM ? CL? CP? CI? </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170" marR="90170" marT="53975" marB="53975">
                    <a:solidFill>
                      <a:schemeClr val="tx1">
                        <a:lumMod val="65000"/>
                        <a:lumOff val="35000"/>
                      </a:schemeClr>
                    </a:solidFill>
                  </a:tcPr>
                </a:tc>
                <a:extLst>
                  <a:ext uri="{0D108BD9-81ED-4DB2-BD59-A6C34878D82A}">
                    <a16:rowId xmlns:a16="http://schemas.microsoft.com/office/drawing/2014/main" val="10000"/>
                  </a:ext>
                </a:extLst>
              </a:tr>
            </a:tbl>
          </a:graphicData>
        </a:graphic>
      </p:graphicFrame>
      <p:sp>
        <p:nvSpPr>
          <p:cNvPr id="13" name="Rectangle 12"/>
          <p:cNvSpPr/>
          <p:nvPr/>
        </p:nvSpPr>
        <p:spPr>
          <a:xfrm>
            <a:off x="464687" y="2092242"/>
            <a:ext cx="11302584" cy="369332"/>
          </a:xfrm>
          <a:prstGeom prst="rect">
            <a:avLst/>
          </a:prstGeom>
          <a:solidFill>
            <a:schemeClr val="tx1">
              <a:lumMod val="75000"/>
              <a:lumOff val="25000"/>
            </a:schemeClr>
          </a:solidFill>
        </p:spPr>
        <p:txBody>
          <a:bodyPr wrap="square">
            <a:spAutoFit/>
          </a:bodyPr>
          <a:lstStyle/>
          <a:p>
            <a:r>
              <a:rPr lang="fr-F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a:t>
            </a:r>
            <a:r>
              <a:rPr lang="fr-FR" b="1" dirty="0">
                <a:latin typeface="Times New Roman" panose="02020603050405020304" pitchFamily="18" charset="0"/>
                <a:ea typeface="Calibri" panose="020F0502020204030204" pitchFamily="34" charset="0"/>
                <a:cs typeface="Times New Roman" panose="02020603050405020304" pitchFamily="18" charset="0"/>
              </a:rPr>
              <a:t>- </a:t>
            </a:r>
            <a:r>
              <a:rPr lang="fr-F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L’énoncé est donné par le professeur à l’oral ou à l’écrit ; le résultat est donné par l’élève à l’écrit</a:t>
            </a:r>
            <a:r>
              <a:rPr lang="fr-FR" b="1" dirty="0">
                <a:latin typeface="Arial" panose="020B0604020202020204" pitchFamily="34" charset="0"/>
                <a:ea typeface="Calibri" panose="020F0502020204030204" pitchFamily="34" charset="0"/>
              </a:rPr>
              <a:t>. </a:t>
            </a:r>
            <a:endParaRPr lang="fr-FR" b="1" dirty="0"/>
          </a:p>
        </p:txBody>
      </p:sp>
      <p:sp>
        <p:nvSpPr>
          <p:cNvPr id="14" name="Rectangle 13"/>
          <p:cNvSpPr/>
          <p:nvPr/>
        </p:nvSpPr>
        <p:spPr>
          <a:xfrm>
            <a:off x="464688" y="2739002"/>
            <a:ext cx="11302583" cy="369332"/>
          </a:xfrm>
          <a:prstGeom prst="rect">
            <a:avLst/>
          </a:prstGeom>
          <a:solidFill>
            <a:schemeClr val="tx1">
              <a:lumMod val="75000"/>
              <a:lumOff val="25000"/>
            </a:schemeClr>
          </a:solidFill>
        </p:spPr>
        <p:txBody>
          <a:bodyPr wrap="square">
            <a:spAutoFit/>
          </a:bodyPr>
          <a:lstStyle/>
          <a:p>
            <a:r>
              <a:rPr lang="fr-F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3- C’est une modalité de calcul écrit ou partiellement écrit</a:t>
            </a:r>
            <a:r>
              <a:rPr lang="fr-FR" b="1" dirty="0">
                <a:solidFill>
                  <a:schemeClr val="bg1"/>
                </a:solidFill>
                <a:latin typeface="Arial" panose="020B0604020202020204" pitchFamily="34" charset="0"/>
                <a:ea typeface="Calibri" panose="020F0502020204030204" pitchFamily="34" charset="0"/>
              </a:rPr>
              <a:t>. </a:t>
            </a:r>
            <a:endParaRPr lang="fr-FR" b="1" dirty="0">
              <a:solidFill>
                <a:schemeClr val="bg1"/>
              </a:solidFill>
            </a:endParaRPr>
          </a:p>
        </p:txBody>
      </p:sp>
      <p:sp>
        <p:nvSpPr>
          <p:cNvPr id="15" name="Rectangle 14"/>
          <p:cNvSpPr/>
          <p:nvPr/>
        </p:nvSpPr>
        <p:spPr>
          <a:xfrm>
            <a:off x="464689" y="3403844"/>
            <a:ext cx="11302583" cy="923330"/>
          </a:xfrm>
          <a:prstGeom prst="rect">
            <a:avLst/>
          </a:prstGeom>
          <a:solidFill>
            <a:schemeClr val="tx1">
              <a:lumMod val="75000"/>
              <a:lumOff val="25000"/>
            </a:schemeClr>
          </a:solidFill>
        </p:spPr>
        <p:txBody>
          <a:bodyPr wrap="square">
            <a:spAutoFit/>
          </a:bodyPr>
          <a:lstStyle/>
          <a:p>
            <a:r>
              <a:rPr lang="fr-F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 C’est une modalité de calcul sans recours à l’écrit si ce n’est, éventuellement, pour l’énoncé proposé par l’enseignant et la réponse fournie par l’élève. Il n’est pas exclu non plus que la correction, elle, soit écrite pour être discutée de façon collective</a:t>
            </a:r>
            <a:endParaRPr lang="fr-FR" b="1" dirty="0">
              <a:solidFill>
                <a:schemeClr val="bg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464689" y="4604602"/>
            <a:ext cx="11302583" cy="646331"/>
          </a:xfrm>
          <a:prstGeom prst="rect">
            <a:avLst/>
          </a:prstGeom>
          <a:solidFill>
            <a:schemeClr val="tx1">
              <a:lumMod val="75000"/>
              <a:lumOff val="25000"/>
            </a:schemeClr>
          </a:solidFill>
        </p:spPr>
        <p:txBody>
          <a:bodyPr wrap="square">
            <a:spAutoFit/>
          </a:bodyPr>
          <a:lstStyle/>
          <a:p>
            <a:r>
              <a:rPr lang="fr-F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5- Il donne la possibilité à chaque élève, s’il en ressent le besoin, d’écrire des étapes de calcul intermédiaires qui seraient trop lourdes à garder en mémoire</a:t>
            </a:r>
            <a:endParaRPr lang="fr-FR" b="1" dirty="0">
              <a:solidFill>
                <a:schemeClr val="bg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464690" y="5461714"/>
            <a:ext cx="11302583" cy="923330"/>
          </a:xfrm>
          <a:prstGeom prst="rect">
            <a:avLst/>
          </a:prstGeom>
          <a:solidFill>
            <a:schemeClr val="tx1">
              <a:lumMod val="75000"/>
              <a:lumOff val="25000"/>
            </a:schemeClr>
          </a:solidFill>
        </p:spPr>
        <p:txBody>
          <a:bodyPr wrap="square">
            <a:spAutoFit/>
          </a:bodyPr>
          <a:lstStyle/>
          <a:p>
            <a:r>
              <a:rPr lang="fr-F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6- Il permet à l'élève d'utiliser la richesse de ses connaissances sur le nombre et sur les propriétés des opérations. L'élève est ainsi amené à « faire parler » les nombres, c'est à dire à en envisager diverses écritures, des décompositions additives, multiplicatives ou utilisant les unités de numération</a:t>
            </a:r>
            <a:endParaRPr lang="fr-FR" b="1" dirty="0">
              <a:solidFill>
                <a:schemeClr val="bg1"/>
              </a:solidFill>
              <a:latin typeface="Times New Roman" panose="02020603050405020304" pitchFamily="18" charset="0"/>
              <a:cs typeface="Times New Roman" panose="02020603050405020304" pitchFamily="18" charset="0"/>
            </a:endParaRPr>
          </a:p>
        </p:txBody>
      </p:sp>
      <p:sp>
        <p:nvSpPr>
          <p:cNvPr id="2" name="ZoneTexte 1"/>
          <p:cNvSpPr txBox="1"/>
          <p:nvPr/>
        </p:nvSpPr>
        <p:spPr>
          <a:xfrm>
            <a:off x="586854" y="300251"/>
            <a:ext cx="10577015" cy="369332"/>
          </a:xfrm>
          <a:prstGeom prst="rect">
            <a:avLst/>
          </a:prstGeom>
          <a:noFill/>
        </p:spPr>
        <p:txBody>
          <a:bodyPr wrap="square" rtlCol="0">
            <a:spAutoFit/>
          </a:bodyPr>
          <a:lstStyle/>
          <a:p>
            <a:r>
              <a:rPr lang="fr-FR" dirty="0"/>
              <a:t>QUI SUIS-JE ? C MENTAL ? C EN LIGNE ? CALCUL POSE ? CALCUL INSTRUMENTE ? </a:t>
            </a:r>
          </a:p>
        </p:txBody>
      </p:sp>
    </p:spTree>
    <p:extLst>
      <p:ext uri="{BB962C8B-B14F-4D97-AF65-F5344CB8AC3E}">
        <p14:creationId xmlns:p14="http://schemas.microsoft.com/office/powerpoint/2010/main" val="1624472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9475" y="174018"/>
            <a:ext cx="10364451" cy="788252"/>
          </a:xfrm>
          <a:ln>
            <a:solidFill>
              <a:schemeClr val="tx1"/>
            </a:solidFill>
          </a:ln>
        </p:spPr>
        <p:txBody>
          <a:bodyPr/>
          <a:lstStyle/>
          <a:p>
            <a:r>
              <a:rPr lang="fr-FR" dirty="0"/>
              <a:t>CALCUL : MENTAL? EN LIGNE? POSE ? INSTRUMENTE? </a:t>
            </a:r>
          </a:p>
        </p:txBody>
      </p:sp>
      <p:graphicFrame>
        <p:nvGraphicFramePr>
          <p:cNvPr id="4" name="Espace réservé du contenu 3"/>
          <p:cNvGraphicFramePr>
            <a:graphicFrameLocks noGrp="1"/>
          </p:cNvGraphicFramePr>
          <p:nvPr>
            <p:ph sz="quarter" idx="13"/>
            <p:extLst>
              <p:ext uri="{D42A27DB-BD31-4B8C-83A1-F6EECF244321}">
                <p14:modId xmlns:p14="http://schemas.microsoft.com/office/powerpoint/2010/main" val="3245737081"/>
              </p:ext>
            </p:extLst>
          </p:nvPr>
        </p:nvGraphicFramePr>
        <p:xfrm>
          <a:off x="190500" y="1308100"/>
          <a:ext cx="11899900" cy="5359400"/>
        </p:xfrm>
        <a:graphic>
          <a:graphicData uri="http://schemas.openxmlformats.org/drawingml/2006/table">
            <a:tbl>
              <a:tblPr firstRow="1" bandRow="1">
                <a:tableStyleId>{5C22544A-7EE6-4342-B048-85BDC9FD1C3A}</a:tableStyleId>
              </a:tblPr>
              <a:tblGrid>
                <a:gridCol w="2396134">
                  <a:extLst>
                    <a:ext uri="{9D8B030D-6E8A-4147-A177-3AD203B41FA5}">
                      <a16:colId xmlns:a16="http://schemas.microsoft.com/office/drawing/2014/main" val="20000"/>
                    </a:ext>
                  </a:extLst>
                </a:gridCol>
                <a:gridCol w="3540355">
                  <a:extLst>
                    <a:ext uri="{9D8B030D-6E8A-4147-A177-3AD203B41FA5}">
                      <a16:colId xmlns:a16="http://schemas.microsoft.com/office/drawing/2014/main" val="20001"/>
                    </a:ext>
                  </a:extLst>
                </a:gridCol>
                <a:gridCol w="5963411">
                  <a:extLst>
                    <a:ext uri="{9D8B030D-6E8A-4147-A177-3AD203B41FA5}">
                      <a16:colId xmlns:a16="http://schemas.microsoft.com/office/drawing/2014/main" val="20002"/>
                    </a:ext>
                  </a:extLst>
                </a:gridCol>
              </a:tblGrid>
              <a:tr h="938410">
                <a:tc>
                  <a:txBody>
                    <a:bodyPr/>
                    <a:lstStyle/>
                    <a:p>
                      <a:r>
                        <a:rPr lang="fr-FR" dirty="0"/>
                        <a:t>             </a:t>
                      </a:r>
                      <a:r>
                        <a:rPr lang="fr-FR" sz="1100" dirty="0"/>
                        <a:t>Fonctionnement                 </a:t>
                      </a:r>
                    </a:p>
                    <a:p>
                      <a:r>
                        <a:rPr lang="fr-FR" sz="1100" dirty="0"/>
                        <a:t>                                          cognitif</a:t>
                      </a:r>
                    </a:p>
                    <a:p>
                      <a:endParaRPr lang="fr-FR" sz="1100" dirty="0"/>
                    </a:p>
                    <a:p>
                      <a:r>
                        <a:rPr lang="fr-FR" sz="1100" dirty="0"/>
                        <a:t>Moyens utilisés</a:t>
                      </a:r>
                    </a:p>
                  </a:txBody>
                  <a:tcPr/>
                </a:tc>
                <a:tc>
                  <a:txBody>
                    <a:bodyPr/>
                    <a:lstStyle/>
                    <a:p>
                      <a:r>
                        <a:rPr lang="fr-FR" dirty="0"/>
                        <a:t>Calcul « automatisé »</a:t>
                      </a:r>
                    </a:p>
                    <a:p>
                      <a:endParaRPr lang="fr-FR" dirty="0"/>
                    </a:p>
                  </a:txBody>
                  <a:tcPr/>
                </a:tc>
                <a:tc>
                  <a:txBody>
                    <a:bodyPr/>
                    <a:lstStyle/>
                    <a:p>
                      <a:r>
                        <a:rPr lang="fr-FR" dirty="0"/>
                        <a:t>Calcul « raisonné »</a:t>
                      </a:r>
                    </a:p>
                  </a:txBody>
                  <a:tcPr/>
                </a:tc>
                <a:extLst>
                  <a:ext uri="{0D108BD9-81ED-4DB2-BD59-A6C34878D82A}">
                    <a16:rowId xmlns:a16="http://schemas.microsoft.com/office/drawing/2014/main" val="10000"/>
                  </a:ext>
                </a:extLst>
              </a:tr>
              <a:tr h="2411449">
                <a:tc>
                  <a:txBody>
                    <a:bodyPr/>
                    <a:lstStyle/>
                    <a:p>
                      <a:r>
                        <a:rPr lang="fr-FR" dirty="0"/>
                        <a:t>Calcul sans support de l’écrit (de tête) </a:t>
                      </a:r>
                    </a:p>
                  </a:txBody>
                  <a:tcPr/>
                </a:tc>
                <a:tc>
                  <a:txBody>
                    <a:bodyPr/>
                    <a:lstStyle/>
                    <a:p>
                      <a:r>
                        <a:rPr lang="fr-FR" sz="1400" dirty="0"/>
                        <a:t>Les doubles – les compléments- – les tables (81 faits numériques) -</a:t>
                      </a:r>
                      <a:r>
                        <a:rPr lang="fr-FR" sz="1400" baseline="0" dirty="0"/>
                        <a:t> les relations arithmétiques 100 =4x25 et 15x4=60( relation avec l’heure) </a:t>
                      </a:r>
                    </a:p>
                    <a:p>
                      <a:r>
                        <a:rPr lang="fr-FR" sz="1400" baseline="0" dirty="0"/>
                        <a:t>0,25+0,75=1</a:t>
                      </a:r>
                    </a:p>
                    <a:p>
                      <a:r>
                        <a:rPr lang="fr-FR" sz="1400" baseline="0" dirty="0"/>
                        <a:t>X11 / x9/ x15</a:t>
                      </a:r>
                    </a:p>
                    <a:p>
                      <a:r>
                        <a:rPr lang="fr-FR" sz="1400" baseline="0" dirty="0"/>
                        <a:t>X10/x100/x1000</a:t>
                      </a:r>
                    </a:p>
                    <a:p>
                      <a:r>
                        <a:rPr lang="fr-FR" sz="1400" baseline="0" dirty="0"/>
                        <a:t>X5/x25</a:t>
                      </a:r>
                    </a:p>
                    <a:p>
                      <a:r>
                        <a:rPr lang="fr-FR" sz="1400" baseline="0" dirty="0">
                          <a:solidFill>
                            <a:srgbClr val="FF0000"/>
                          </a:solidFill>
                        </a:rPr>
                        <a:t>(Calcul mental)</a:t>
                      </a:r>
                      <a:endParaRPr lang="fr-FR" sz="1400" dirty="0">
                        <a:solidFill>
                          <a:srgbClr val="FF0000"/>
                        </a:solidFill>
                      </a:endParaRPr>
                    </a:p>
                  </a:txBody>
                  <a:tcPr>
                    <a:solidFill>
                      <a:srgbClr val="92D050"/>
                    </a:solidFill>
                  </a:tcPr>
                </a:tc>
                <a:tc>
                  <a:txBody>
                    <a:bodyPr/>
                    <a:lstStyle/>
                    <a:p>
                      <a:r>
                        <a:rPr lang="fr-FR" dirty="0"/>
                        <a:t>6+7</a:t>
                      </a:r>
                    </a:p>
                    <a:p>
                      <a:r>
                        <a:rPr lang="fr-FR" dirty="0"/>
                        <a:t>11x25 </a:t>
                      </a:r>
                    </a:p>
                    <a:p>
                      <a:r>
                        <a:rPr lang="fr-FR" dirty="0">
                          <a:solidFill>
                            <a:srgbClr val="FF0000"/>
                          </a:solidFill>
                        </a:rPr>
                        <a:t>(calcul mental) </a:t>
                      </a:r>
                    </a:p>
                    <a:p>
                      <a:r>
                        <a:rPr lang="fr-FR" i="1" dirty="0"/>
                        <a:t>Donner un ordre de grandeur du produit 152x21 (CE2) </a:t>
                      </a:r>
                    </a:p>
                    <a:p>
                      <a:endParaRPr lang="fr-FR" i="1" dirty="0"/>
                    </a:p>
                    <a:p>
                      <a:r>
                        <a:rPr lang="fr-FR" i="1" dirty="0"/>
                        <a:t>Avec 25 € puis-je acheter 15 cahiers à 1.90 € chacun ?</a:t>
                      </a:r>
                      <a:endParaRPr lang="fr-FR" i="1" dirty="0">
                        <a:solidFill>
                          <a:srgbClr val="FF0000"/>
                        </a:solidFill>
                      </a:endParaRPr>
                    </a:p>
                  </a:txBody>
                  <a:tcPr/>
                </a:tc>
                <a:extLst>
                  <a:ext uri="{0D108BD9-81ED-4DB2-BD59-A6C34878D82A}">
                    <a16:rowId xmlns:a16="http://schemas.microsoft.com/office/drawing/2014/main" val="10001"/>
                  </a:ext>
                </a:extLst>
              </a:tr>
              <a:tr h="1132650">
                <a:tc>
                  <a:txBody>
                    <a:bodyPr/>
                    <a:lstStyle/>
                    <a:p>
                      <a:r>
                        <a:rPr lang="fr-FR" dirty="0"/>
                        <a:t>Calcul avec support de l’écrit</a:t>
                      </a:r>
                    </a:p>
                    <a:p>
                      <a:endParaRPr lang="fr-FR" dirty="0"/>
                    </a:p>
                  </a:txBody>
                  <a:tcPr/>
                </a:tc>
                <a:tc>
                  <a:txBody>
                    <a:bodyPr/>
                    <a:lstStyle/>
                    <a:p>
                      <a:r>
                        <a:rPr lang="fr-FR" dirty="0"/>
                        <a:t>TO : mise en œuvre d’un algorithme</a:t>
                      </a:r>
                    </a:p>
                    <a:p>
                      <a:endParaRPr lang="fr-FR" dirty="0"/>
                    </a:p>
                  </a:txBody>
                  <a:tcPr/>
                </a:tc>
                <a:tc>
                  <a:txBody>
                    <a:bodyPr/>
                    <a:lstStyle/>
                    <a:p>
                      <a:r>
                        <a:rPr lang="fr-FR" sz="1400" dirty="0"/>
                        <a:t>Au CP : 15+7 / 32+27/ </a:t>
                      </a:r>
                    </a:p>
                    <a:p>
                      <a:r>
                        <a:rPr lang="fr-FR" sz="1400" dirty="0"/>
                        <a:t>738 +? = 2563</a:t>
                      </a:r>
                    </a:p>
                    <a:p>
                      <a:r>
                        <a:rPr lang="fr-FR" sz="1400" dirty="0"/>
                        <a:t>Trouver le nombre le plus proche de 295x38 </a:t>
                      </a:r>
                      <a:r>
                        <a:rPr lang="fr-FR" sz="1400" baseline="0" dirty="0"/>
                        <a:t> (900; 1200;10 000)</a:t>
                      </a:r>
                    </a:p>
                    <a:p>
                      <a:r>
                        <a:rPr lang="fr-FR" sz="1400" baseline="0" dirty="0"/>
                        <a:t>Donner un ordre de grandeur 152x21  </a:t>
                      </a:r>
                      <a:r>
                        <a:rPr lang="fr-FR" sz="1400" baseline="0" dirty="0">
                          <a:solidFill>
                            <a:srgbClr val="FF0000"/>
                          </a:solidFill>
                        </a:rPr>
                        <a:t>(Calcul en ligne)</a:t>
                      </a:r>
                      <a:endParaRPr lang="fr-FR" sz="1400" dirty="0">
                        <a:solidFill>
                          <a:srgbClr val="FF0000"/>
                        </a:solidFill>
                      </a:endParaRPr>
                    </a:p>
                  </a:txBody>
                  <a:tcPr>
                    <a:solidFill>
                      <a:srgbClr val="92D050"/>
                    </a:solidFill>
                  </a:tcPr>
                </a:tc>
                <a:extLst>
                  <a:ext uri="{0D108BD9-81ED-4DB2-BD59-A6C34878D82A}">
                    <a16:rowId xmlns:a16="http://schemas.microsoft.com/office/drawing/2014/main" val="10002"/>
                  </a:ext>
                </a:extLst>
              </a:tr>
              <a:tr h="876891">
                <a:tc>
                  <a:txBody>
                    <a:bodyPr/>
                    <a:lstStyle/>
                    <a:p>
                      <a:r>
                        <a:rPr lang="fr-FR" dirty="0"/>
                        <a:t>Calcul instrumenté</a:t>
                      </a:r>
                    </a:p>
                  </a:txBody>
                  <a:tcPr>
                    <a:solidFill>
                      <a:schemeClr val="accent1">
                        <a:lumMod val="40000"/>
                        <a:lumOff val="60000"/>
                      </a:schemeClr>
                    </a:solidFill>
                  </a:tcPr>
                </a:tc>
                <a:tc>
                  <a:txBody>
                    <a:bodyPr/>
                    <a:lstStyle/>
                    <a:p>
                      <a:endParaRPr lang="fr-FR" dirty="0"/>
                    </a:p>
                  </a:txBody>
                  <a:tcPr>
                    <a:solidFill>
                      <a:schemeClr val="accent1">
                        <a:lumMod val="40000"/>
                        <a:lumOff val="60000"/>
                      </a:schemeClr>
                    </a:solidFill>
                  </a:tcPr>
                </a:tc>
                <a:tc>
                  <a:txBody>
                    <a:bodyPr/>
                    <a:lstStyle/>
                    <a:p>
                      <a:r>
                        <a:rPr lang="fr-FR" sz="1400" dirty="0"/>
                        <a:t>Calculer 64x28 puis, sans effacer, ni revenir à zéro calculer 64x29 (CE2)</a:t>
                      </a:r>
                    </a:p>
                    <a:p>
                      <a:r>
                        <a:rPr lang="fr-FR" sz="1400" dirty="0"/>
                        <a:t>8 étant affiché,</a:t>
                      </a:r>
                      <a:r>
                        <a:rPr lang="fr-FR" sz="1400" baseline="0" dirty="0"/>
                        <a:t> quelle touche dois-je appuyer pour arriver )à 14 sans effacer le 8 (CP)? </a:t>
                      </a:r>
                      <a:endParaRPr lang="fr-FR" sz="1400" dirty="0"/>
                    </a:p>
                  </a:txBody>
                  <a:tcPr>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
        <p:nvSpPr>
          <p:cNvPr id="6" name="Espace réservé de la date 5"/>
          <p:cNvSpPr>
            <a:spLocks noGrp="1"/>
          </p:cNvSpPr>
          <p:nvPr>
            <p:ph type="dt" sz="half" idx="10"/>
          </p:nvPr>
        </p:nvSpPr>
        <p:spPr/>
        <p:txBody>
          <a:bodyPr/>
          <a:lstStyle/>
          <a:p>
            <a:fld id="{FF61437A-CA66-4C44-B678-8C849EA830F1}" type="datetime1">
              <a:rPr lang="fr-FR" smtClean="0">
                <a:solidFill>
                  <a:prstClr val="black"/>
                </a:solidFill>
              </a:rPr>
              <a:t>04/10/2018</a:t>
            </a:fld>
            <a:endParaRPr lang="fr-FR">
              <a:solidFill>
                <a:prstClr val="black"/>
              </a:solidFill>
            </a:endParaRPr>
          </a:p>
        </p:txBody>
      </p:sp>
      <p:sp>
        <p:nvSpPr>
          <p:cNvPr id="3" name="Espace réservé du pied de page 2"/>
          <p:cNvSpPr>
            <a:spLocks noGrp="1"/>
          </p:cNvSpPr>
          <p:nvPr>
            <p:ph type="ftr" sz="quarter" idx="11"/>
          </p:nvPr>
        </p:nvSpPr>
        <p:spPr>
          <a:xfrm>
            <a:off x="190500" y="6248400"/>
            <a:ext cx="6672887" cy="365125"/>
          </a:xfrm>
        </p:spPr>
        <p:txBody>
          <a:bodyPr/>
          <a:lstStyle/>
          <a:p>
            <a:r>
              <a:rPr lang="fr-FR" dirty="0">
                <a:solidFill>
                  <a:prstClr val="black"/>
                </a:solidFill>
              </a:rPr>
              <a:t>AP le calcul mental et en ligne Circonscription de Wittelsheim année 17-18 version complétée </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23</a:t>
            </a:fld>
            <a:endParaRPr lang="fr-FR">
              <a:solidFill>
                <a:prstClr val="black"/>
              </a:solidFill>
            </a:endParaRPr>
          </a:p>
        </p:txBody>
      </p:sp>
      <p:cxnSp>
        <p:nvCxnSpPr>
          <p:cNvPr id="8" name="Connecteur droit avec flèche 7"/>
          <p:cNvCxnSpPr/>
          <p:nvPr/>
        </p:nvCxnSpPr>
        <p:spPr>
          <a:xfrm>
            <a:off x="190500" y="1308100"/>
            <a:ext cx="2349500" cy="86360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58150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149" y="351817"/>
            <a:ext cx="10364451" cy="664851"/>
          </a:xfrm>
        </p:spPr>
        <p:txBody>
          <a:bodyPr/>
          <a:lstStyle/>
          <a:p>
            <a:r>
              <a:rPr lang="fr-FR" dirty="0"/>
              <a:t>Calcul MENTAL, CALCUL en ligne</a:t>
            </a:r>
          </a:p>
        </p:txBody>
      </p:sp>
      <p:sp>
        <p:nvSpPr>
          <p:cNvPr id="3" name="Espace réservé du contenu 2"/>
          <p:cNvSpPr>
            <a:spLocks noGrp="1"/>
          </p:cNvSpPr>
          <p:nvPr>
            <p:ph sz="quarter" idx="13"/>
          </p:nvPr>
        </p:nvSpPr>
        <p:spPr/>
        <p:txBody>
          <a:bodyPr/>
          <a:lstStyle/>
          <a:p>
            <a:endParaRPr lang="fr-FR" dirty="0"/>
          </a:p>
        </p:txBody>
      </p:sp>
      <p:sp>
        <p:nvSpPr>
          <p:cNvPr id="7" name="Espace réservé de la date 6"/>
          <p:cNvSpPr>
            <a:spLocks noGrp="1"/>
          </p:cNvSpPr>
          <p:nvPr>
            <p:ph type="dt" sz="half" idx="10"/>
          </p:nvPr>
        </p:nvSpPr>
        <p:spPr/>
        <p:txBody>
          <a:bodyPr/>
          <a:lstStyle/>
          <a:p>
            <a:fld id="{C7C925C8-7DC2-417B-8A3B-78932574E752}"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24</a:t>
            </a:fld>
            <a:endParaRPr lang="fr-FR">
              <a:solidFill>
                <a:prstClr val="black"/>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2849166264"/>
              </p:ext>
            </p:extLst>
          </p:nvPr>
        </p:nvGraphicFramePr>
        <p:xfrm>
          <a:off x="266700" y="1108745"/>
          <a:ext cx="11582399" cy="3882355"/>
        </p:xfrm>
        <a:graphic>
          <a:graphicData uri="http://schemas.openxmlformats.org/drawingml/2006/table">
            <a:tbl>
              <a:tblPr firstRow="1" bandRow="1">
                <a:tableStyleId>{5C22544A-7EE6-4342-B048-85BDC9FD1C3A}</a:tableStyleId>
              </a:tblPr>
              <a:tblGrid>
                <a:gridCol w="5293635">
                  <a:extLst>
                    <a:ext uri="{9D8B030D-6E8A-4147-A177-3AD203B41FA5}">
                      <a16:colId xmlns:a16="http://schemas.microsoft.com/office/drawing/2014/main" val="20000"/>
                    </a:ext>
                  </a:extLst>
                </a:gridCol>
                <a:gridCol w="6288764">
                  <a:extLst>
                    <a:ext uri="{9D8B030D-6E8A-4147-A177-3AD203B41FA5}">
                      <a16:colId xmlns:a16="http://schemas.microsoft.com/office/drawing/2014/main" val="20001"/>
                    </a:ext>
                  </a:extLst>
                </a:gridCol>
              </a:tblGrid>
              <a:tr h="1058824">
                <a:tc>
                  <a:txBody>
                    <a:bodyPr/>
                    <a:lstStyle/>
                    <a:p>
                      <a:r>
                        <a:rPr lang="fr-FR" dirty="0"/>
                        <a:t>CALCUL MENTAL </a:t>
                      </a:r>
                    </a:p>
                  </a:txBody>
                  <a:tcPr/>
                </a:tc>
                <a:tc>
                  <a:txBody>
                    <a:bodyPr/>
                    <a:lstStyle/>
                    <a:p>
                      <a:r>
                        <a:rPr lang="fr-FR" dirty="0"/>
                        <a:t>CALCUL EN LIGNE</a:t>
                      </a:r>
                    </a:p>
                  </a:txBody>
                  <a:tcPr/>
                </a:tc>
                <a:extLst>
                  <a:ext uri="{0D108BD9-81ED-4DB2-BD59-A6C34878D82A}">
                    <a16:rowId xmlns:a16="http://schemas.microsoft.com/office/drawing/2014/main" val="10000"/>
                  </a:ext>
                </a:extLst>
              </a:tr>
              <a:tr h="988236">
                <a:tc>
                  <a:txBody>
                    <a:bodyPr/>
                    <a:lstStyle/>
                    <a:p>
                      <a:r>
                        <a:rPr lang="fr-FR" dirty="0"/>
                        <a:t>L’énoncé est donné à l’oral ou à l’écrit</a:t>
                      </a:r>
                    </a:p>
                    <a:p>
                      <a:endParaRPr lang="fr-FR" dirty="0"/>
                    </a:p>
                  </a:txBody>
                  <a:tcPr/>
                </a:tc>
                <a:tc>
                  <a:txBody>
                    <a:bodyPr/>
                    <a:lstStyle/>
                    <a:p>
                      <a:r>
                        <a:rPr lang="fr-FR" dirty="0"/>
                        <a:t>L’énoncé est donné à l’oral ou à l’écrit</a:t>
                      </a:r>
                    </a:p>
                    <a:p>
                      <a:endParaRPr lang="fr-FR" dirty="0"/>
                    </a:p>
                  </a:txBody>
                  <a:tcPr/>
                </a:tc>
                <a:extLst>
                  <a:ext uri="{0D108BD9-81ED-4DB2-BD59-A6C34878D82A}">
                    <a16:rowId xmlns:a16="http://schemas.microsoft.com/office/drawing/2014/main" val="10001"/>
                  </a:ext>
                </a:extLst>
              </a:tr>
              <a:tr h="1835295">
                <a:tc>
                  <a:txBody>
                    <a:bodyPr/>
                    <a:lstStyle/>
                    <a:p>
                      <a:r>
                        <a:rPr lang="fr-FR" dirty="0"/>
                        <a:t>Sans recours à l’écrit sauf pour fournir le</a:t>
                      </a:r>
                      <a:r>
                        <a:rPr lang="fr-FR" baseline="0" dirty="0"/>
                        <a:t> </a:t>
                      </a:r>
                      <a:r>
                        <a:rPr lang="fr-FR" dirty="0"/>
                        <a:t> résultat. </a:t>
                      </a:r>
                    </a:p>
                  </a:txBody>
                  <a:tcPr/>
                </a:tc>
                <a:tc>
                  <a:txBody>
                    <a:bodyPr/>
                    <a:lstStyle/>
                    <a:p>
                      <a:r>
                        <a:rPr lang="fr-FR" dirty="0"/>
                        <a:t>Le résultat est donné par écrit</a:t>
                      </a:r>
                      <a:r>
                        <a:rPr lang="fr-FR" baseline="0" dirty="0"/>
                        <a:t> avec les étapes nécessaires à chacun.</a:t>
                      </a:r>
                    </a:p>
                    <a:p>
                      <a:r>
                        <a:rPr lang="fr-FR" dirty="0"/>
                        <a:t>Les étapes écrites sont un support à la pensée. </a:t>
                      </a:r>
                    </a:p>
                    <a:p>
                      <a:endParaRPr lang="fr-FR"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7673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283090"/>
            <a:ext cx="10364451" cy="616725"/>
          </a:xfrm>
        </p:spPr>
        <p:txBody>
          <a:bodyPr/>
          <a:lstStyle/>
          <a:p>
            <a:r>
              <a:rPr lang="fr-FR" dirty="0"/>
              <a:t>CALCUL POSE, CALCUL EN LIGNE</a:t>
            </a:r>
          </a:p>
        </p:txBody>
      </p:sp>
      <p:graphicFrame>
        <p:nvGraphicFramePr>
          <p:cNvPr id="4" name="Espace réservé du contenu 3"/>
          <p:cNvGraphicFramePr>
            <a:graphicFrameLocks noGrp="1"/>
          </p:cNvGraphicFramePr>
          <p:nvPr>
            <p:ph sz="quarter" idx="13"/>
            <p:extLst>
              <p:ext uri="{D42A27DB-BD31-4B8C-83A1-F6EECF244321}">
                <p14:modId xmlns:p14="http://schemas.microsoft.com/office/powerpoint/2010/main" val="4240860653"/>
              </p:ext>
            </p:extLst>
          </p:nvPr>
        </p:nvGraphicFramePr>
        <p:xfrm>
          <a:off x="289617" y="1451274"/>
          <a:ext cx="11758863" cy="3263817"/>
        </p:xfrm>
        <a:graphic>
          <a:graphicData uri="http://schemas.openxmlformats.org/drawingml/2006/table">
            <a:tbl>
              <a:tblPr firstRow="1" bandRow="1">
                <a:tableStyleId>{5C22544A-7EE6-4342-B048-85BDC9FD1C3A}</a:tableStyleId>
              </a:tblPr>
              <a:tblGrid>
                <a:gridCol w="6847809">
                  <a:extLst>
                    <a:ext uri="{9D8B030D-6E8A-4147-A177-3AD203B41FA5}">
                      <a16:colId xmlns:a16="http://schemas.microsoft.com/office/drawing/2014/main" val="20000"/>
                    </a:ext>
                  </a:extLst>
                </a:gridCol>
                <a:gridCol w="4911054">
                  <a:extLst>
                    <a:ext uri="{9D8B030D-6E8A-4147-A177-3AD203B41FA5}">
                      <a16:colId xmlns:a16="http://schemas.microsoft.com/office/drawing/2014/main" val="20001"/>
                    </a:ext>
                  </a:extLst>
                </a:gridCol>
              </a:tblGrid>
              <a:tr h="652652">
                <a:tc>
                  <a:txBody>
                    <a:bodyPr/>
                    <a:lstStyle/>
                    <a:p>
                      <a:r>
                        <a:rPr lang="fr-FR" dirty="0"/>
                        <a:t>Le calcul en ligne </a:t>
                      </a:r>
                    </a:p>
                  </a:txBody>
                  <a:tcPr/>
                </a:tc>
                <a:tc>
                  <a:txBody>
                    <a:bodyPr/>
                    <a:lstStyle/>
                    <a:p>
                      <a:r>
                        <a:rPr lang="fr-FR" dirty="0"/>
                        <a:t>Le calcul posé </a:t>
                      </a:r>
                    </a:p>
                  </a:txBody>
                  <a:tcPr/>
                </a:tc>
                <a:extLst>
                  <a:ext uri="{0D108BD9-81ED-4DB2-BD59-A6C34878D82A}">
                    <a16:rowId xmlns:a16="http://schemas.microsoft.com/office/drawing/2014/main" val="10000"/>
                  </a:ext>
                </a:extLst>
              </a:tr>
              <a:tr h="652652">
                <a:tc>
                  <a:txBody>
                    <a:bodyPr/>
                    <a:lstStyle/>
                    <a:p>
                      <a:r>
                        <a:rPr lang="fr-FR" dirty="0"/>
                        <a:t>Repose sur la compréhension de la notion de</a:t>
                      </a:r>
                      <a:r>
                        <a:rPr lang="fr-FR" baseline="0" dirty="0"/>
                        <a:t>  </a:t>
                      </a:r>
                      <a:r>
                        <a:rPr lang="fr-FR" dirty="0"/>
                        <a:t>nombre</a:t>
                      </a:r>
                    </a:p>
                  </a:txBody>
                  <a:tcPr/>
                </a:tc>
                <a:tc>
                  <a:txBody>
                    <a:bodyPr/>
                    <a:lstStyle/>
                    <a:p>
                      <a:r>
                        <a:rPr lang="fr-FR" dirty="0"/>
                        <a:t>Repose sur une technique, un algorithme</a:t>
                      </a:r>
                    </a:p>
                  </a:txBody>
                  <a:tcPr/>
                </a:tc>
                <a:extLst>
                  <a:ext uri="{0D108BD9-81ED-4DB2-BD59-A6C34878D82A}">
                    <a16:rowId xmlns:a16="http://schemas.microsoft.com/office/drawing/2014/main" val="10001"/>
                  </a:ext>
                </a:extLst>
              </a:tr>
              <a:tr h="1126495">
                <a:tc>
                  <a:txBody>
                    <a:bodyPr/>
                    <a:lstStyle/>
                    <a:p>
                      <a:r>
                        <a:rPr lang="fr-FR" dirty="0"/>
                        <a:t>Repose</a:t>
                      </a:r>
                      <a:r>
                        <a:rPr lang="fr-FR" baseline="0" dirty="0"/>
                        <a:t> sur la compréhension du </a:t>
                      </a:r>
                      <a:r>
                        <a:rPr lang="fr-FR" dirty="0"/>
                        <a:t> principe de la numération décimale de position</a:t>
                      </a:r>
                    </a:p>
                  </a:txBody>
                  <a:tcPr/>
                </a:tc>
                <a:tc>
                  <a:txBody>
                    <a:bodyPr/>
                    <a:lstStyle/>
                    <a:p>
                      <a:endParaRPr lang="fr-FR" dirty="0"/>
                    </a:p>
                  </a:txBody>
                  <a:tcPr/>
                </a:tc>
                <a:extLst>
                  <a:ext uri="{0D108BD9-81ED-4DB2-BD59-A6C34878D82A}">
                    <a16:rowId xmlns:a16="http://schemas.microsoft.com/office/drawing/2014/main" val="10002"/>
                  </a:ext>
                </a:extLst>
              </a:tr>
              <a:tr h="416009">
                <a:tc>
                  <a:txBody>
                    <a:bodyPr/>
                    <a:lstStyle/>
                    <a:p>
                      <a:r>
                        <a:rPr lang="fr-FR" dirty="0"/>
                        <a:t>Repose sur la compréhension des propriétés des opérations.</a:t>
                      </a:r>
                    </a:p>
                  </a:txBody>
                  <a:tcPr/>
                </a:tc>
                <a:tc>
                  <a:txBody>
                    <a:bodyPr/>
                    <a:lstStyle/>
                    <a:p>
                      <a:endParaRPr lang="fr-FR" dirty="0"/>
                    </a:p>
                  </a:txBody>
                  <a:tcPr/>
                </a:tc>
                <a:extLst>
                  <a:ext uri="{0D108BD9-81ED-4DB2-BD59-A6C34878D82A}">
                    <a16:rowId xmlns:a16="http://schemas.microsoft.com/office/drawing/2014/main" val="10003"/>
                  </a:ext>
                </a:extLst>
              </a:tr>
              <a:tr h="416009">
                <a:tc>
                  <a:txBody>
                    <a:bodyPr/>
                    <a:lstStyle/>
                    <a:p>
                      <a:r>
                        <a:rPr lang="fr-FR" dirty="0"/>
                        <a:t>Il s’effectue de gauche à droite </a:t>
                      </a:r>
                    </a:p>
                  </a:txBody>
                  <a:tcPr/>
                </a:tc>
                <a:tc>
                  <a:txBody>
                    <a:bodyPr/>
                    <a:lstStyle/>
                    <a:p>
                      <a:r>
                        <a:rPr lang="fr-FR" dirty="0"/>
                        <a:t>Il s’effectue de droite à gauche</a:t>
                      </a:r>
                    </a:p>
                  </a:txBody>
                  <a:tcPr/>
                </a:tc>
                <a:extLst>
                  <a:ext uri="{0D108BD9-81ED-4DB2-BD59-A6C34878D82A}">
                    <a16:rowId xmlns:a16="http://schemas.microsoft.com/office/drawing/2014/main" val="10004"/>
                  </a:ext>
                </a:extLst>
              </a:tr>
            </a:tbl>
          </a:graphicData>
        </a:graphic>
      </p:graphicFrame>
      <p:sp>
        <p:nvSpPr>
          <p:cNvPr id="6" name="Espace réservé de la date 5"/>
          <p:cNvSpPr>
            <a:spLocks noGrp="1"/>
          </p:cNvSpPr>
          <p:nvPr>
            <p:ph type="dt" sz="half" idx="10"/>
          </p:nvPr>
        </p:nvSpPr>
        <p:spPr/>
        <p:txBody>
          <a:bodyPr/>
          <a:lstStyle/>
          <a:p>
            <a:fld id="{DEC7391B-5F5E-4B68-9DC8-35A7AA9B9C04}" type="datetime1">
              <a:rPr lang="fr-FR" smtClean="0">
                <a:solidFill>
                  <a:prstClr val="black"/>
                </a:solidFill>
              </a:rPr>
              <a:t>04/10/2018</a:t>
            </a:fld>
            <a:endParaRPr lang="fr-FR">
              <a:solidFill>
                <a:prstClr val="black"/>
              </a:solidFill>
            </a:endParaRPr>
          </a:p>
        </p:txBody>
      </p:sp>
      <p:sp>
        <p:nvSpPr>
          <p:cNvPr id="3" name="Espace réservé du pied de page 2"/>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25</a:t>
            </a:fld>
            <a:endParaRPr lang="fr-FR">
              <a:solidFill>
                <a:prstClr val="black"/>
              </a:solidFill>
            </a:endParaRPr>
          </a:p>
        </p:txBody>
      </p:sp>
    </p:spTree>
    <p:extLst>
      <p:ext uri="{BB962C8B-B14F-4D97-AF65-F5344CB8AC3E}">
        <p14:creationId xmlns:p14="http://schemas.microsoft.com/office/powerpoint/2010/main" val="4127414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3294" y="389917"/>
            <a:ext cx="10364451" cy="473683"/>
          </a:xfrm>
        </p:spPr>
        <p:txBody>
          <a:bodyPr>
            <a:normAutofit fontScale="90000"/>
          </a:bodyPr>
          <a:lstStyle/>
          <a:p>
            <a:r>
              <a:rPr lang="fr-FR" dirty="0"/>
              <a:t>CONCLUSION</a:t>
            </a:r>
          </a:p>
        </p:txBody>
      </p:sp>
      <p:sp>
        <p:nvSpPr>
          <p:cNvPr id="3" name="Espace réservé du contenu 2"/>
          <p:cNvSpPr>
            <a:spLocks noGrp="1"/>
          </p:cNvSpPr>
          <p:nvPr>
            <p:ph sz="quarter" idx="13"/>
          </p:nvPr>
        </p:nvSpPr>
        <p:spPr>
          <a:xfrm>
            <a:off x="304800" y="990600"/>
            <a:ext cx="11521440" cy="4800599"/>
          </a:xfrm>
        </p:spPr>
        <p:txBody>
          <a:bodyPr>
            <a:normAutofit/>
          </a:bodyPr>
          <a:lstStyle/>
          <a:p>
            <a:pPr marL="0" indent="0">
              <a:buNone/>
            </a:pPr>
            <a:r>
              <a:rPr lang="fr-FR" cap="none" dirty="0"/>
              <a:t>Le calcul </a:t>
            </a:r>
            <a:r>
              <a:rPr lang="fr-FR" cap="none" dirty="0">
                <a:solidFill>
                  <a:srgbClr val="FF0000"/>
                </a:solidFill>
              </a:rPr>
              <a:t>mental </a:t>
            </a:r>
            <a:r>
              <a:rPr lang="fr-FR" cap="none" dirty="0"/>
              <a:t>et le calcul </a:t>
            </a:r>
            <a:r>
              <a:rPr lang="fr-FR" cap="none" dirty="0">
                <a:solidFill>
                  <a:srgbClr val="FF0000"/>
                </a:solidFill>
              </a:rPr>
              <a:t>en ligne </a:t>
            </a:r>
            <a:r>
              <a:rPr lang="fr-FR" cap="none" dirty="0"/>
              <a:t>vivent </a:t>
            </a:r>
            <a:r>
              <a:rPr lang="fr-FR" cap="none" dirty="0">
                <a:solidFill>
                  <a:srgbClr val="FF0000"/>
                </a:solidFill>
              </a:rPr>
              <a:t>indépendamment</a:t>
            </a:r>
            <a:r>
              <a:rPr lang="fr-FR" cap="none" dirty="0"/>
              <a:t> mais </a:t>
            </a:r>
            <a:r>
              <a:rPr lang="fr-FR" cap="none" dirty="0">
                <a:solidFill>
                  <a:srgbClr val="FF0000"/>
                </a:solidFill>
              </a:rPr>
              <a:t>se nourrissent mutuellement </a:t>
            </a:r>
            <a:r>
              <a:rPr lang="fr-FR" cap="none" dirty="0"/>
              <a:t>: </a:t>
            </a:r>
          </a:p>
          <a:p>
            <a:pPr>
              <a:buFontTx/>
              <a:buChar char="-"/>
            </a:pPr>
            <a:r>
              <a:rPr lang="fr-FR" cap="none" dirty="0"/>
              <a:t>Les habiletés développées en calcul mental sont au service du calcul en ligne, </a:t>
            </a:r>
          </a:p>
          <a:p>
            <a:pPr>
              <a:buFontTx/>
              <a:buChar char="-"/>
            </a:pPr>
            <a:r>
              <a:rPr lang="fr-FR" cap="none" dirty="0"/>
              <a:t>Le calcul en ligne peut aussi être vu comme une étape dans le développement du calcul mental ; le fait d’écrire certaines étapes de calcul permet en effet de libérer la mémoire de travail, favorisant ainsi l’entrée dans le calcul mental. </a:t>
            </a:r>
          </a:p>
          <a:p>
            <a:pPr marL="0" indent="0">
              <a:buNone/>
            </a:pPr>
            <a:endParaRPr lang="fr-FR" cap="none" dirty="0"/>
          </a:p>
          <a:p>
            <a:pPr>
              <a:buFontTx/>
              <a:buChar char="-"/>
            </a:pPr>
            <a:r>
              <a:rPr lang="fr-FR" cap="none" dirty="0"/>
              <a:t>Le calcul en ligne ne se limite toutefois pas à cette conception (certains calculs proposés en ligne ne peuvent pas être gérés de façon mentale).</a:t>
            </a:r>
          </a:p>
          <a:p>
            <a:pPr>
              <a:buFontTx/>
              <a:buChar char="-"/>
            </a:pPr>
            <a:endParaRPr lang="fr-FR" dirty="0"/>
          </a:p>
        </p:txBody>
      </p:sp>
      <p:sp>
        <p:nvSpPr>
          <p:cNvPr id="6" name="Espace réservé de la date 5"/>
          <p:cNvSpPr>
            <a:spLocks noGrp="1"/>
          </p:cNvSpPr>
          <p:nvPr>
            <p:ph type="dt" sz="half" idx="10"/>
          </p:nvPr>
        </p:nvSpPr>
        <p:spPr/>
        <p:txBody>
          <a:bodyPr/>
          <a:lstStyle/>
          <a:p>
            <a:fld id="{4951D0C5-A2CE-472F-BA26-162E7B8D5227}" type="datetime1">
              <a:rPr lang="fr-FR" smtClean="0">
                <a:solidFill>
                  <a:prstClr val="black"/>
                </a:solidFill>
              </a:rPr>
              <a:t>04/10/2018</a:t>
            </a:fld>
            <a:endParaRPr lang="fr-FR">
              <a:solidFill>
                <a:prstClr val="black"/>
              </a:solidFill>
            </a:endParaRPr>
          </a:p>
        </p:txBody>
      </p:sp>
      <p:sp>
        <p:nvSpPr>
          <p:cNvPr id="4" name="Espace réservé du pied de page 3"/>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26</a:t>
            </a:fld>
            <a:endParaRPr lang="fr-FR">
              <a:solidFill>
                <a:prstClr val="black"/>
              </a:solidFill>
            </a:endParaRPr>
          </a:p>
        </p:txBody>
      </p:sp>
    </p:spTree>
    <p:extLst>
      <p:ext uri="{BB962C8B-B14F-4D97-AF65-F5344CB8AC3E}">
        <p14:creationId xmlns:p14="http://schemas.microsoft.com/office/powerpoint/2010/main" val="3908893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7"/>
            <a:ext cx="10364451" cy="702283"/>
          </a:xfrm>
        </p:spPr>
        <p:txBody>
          <a:bodyPr/>
          <a:lstStyle/>
          <a:p>
            <a:r>
              <a:rPr lang="fr-FR" dirty="0"/>
              <a:t>EXEMPLES ET CONTRE EXEMPLES </a:t>
            </a:r>
          </a:p>
        </p:txBody>
      </p:sp>
      <p:pic>
        <p:nvPicPr>
          <p:cNvPr id="3" name="Espace réservé du contenu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60119" y="1813784"/>
            <a:ext cx="8381999" cy="2056184"/>
          </a:xfrm>
        </p:spPr>
      </p:pic>
      <p:sp>
        <p:nvSpPr>
          <p:cNvPr id="7" name="Espace réservé de la date 6"/>
          <p:cNvSpPr>
            <a:spLocks noGrp="1"/>
          </p:cNvSpPr>
          <p:nvPr>
            <p:ph type="dt" sz="half" idx="10"/>
          </p:nvPr>
        </p:nvSpPr>
        <p:spPr/>
        <p:txBody>
          <a:bodyPr/>
          <a:lstStyle/>
          <a:p>
            <a:fld id="{436206FF-84E3-4D2E-B84A-B6B8951280E6}"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27</a:t>
            </a:fld>
            <a:endParaRPr lang="fr-FR">
              <a:solidFill>
                <a:prstClr val="black"/>
              </a:solidFill>
            </a:endParaRPr>
          </a:p>
        </p:txBody>
      </p:sp>
      <p:pic>
        <p:nvPicPr>
          <p:cNvPr id="4" name="Image 3"/>
          <p:cNvPicPr>
            <a:picLocks noChangeAspect="1"/>
          </p:cNvPicPr>
          <p:nvPr/>
        </p:nvPicPr>
        <p:blipFill>
          <a:blip r:embed="rId4"/>
          <a:stretch>
            <a:fillRect/>
          </a:stretch>
        </p:blipFill>
        <p:spPr>
          <a:xfrm>
            <a:off x="728777" y="4245166"/>
            <a:ext cx="5840474" cy="2231329"/>
          </a:xfrm>
          <a:prstGeom prst="rect">
            <a:avLst/>
          </a:prstGeom>
        </p:spPr>
      </p:pic>
    </p:spTree>
    <p:extLst>
      <p:ext uri="{BB962C8B-B14F-4D97-AF65-F5344CB8AC3E}">
        <p14:creationId xmlns:p14="http://schemas.microsoft.com/office/powerpoint/2010/main" val="2799782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ET CONTRE EXEMPLES </a:t>
            </a:r>
          </a:p>
        </p:txBody>
      </p:sp>
      <p:pic>
        <p:nvPicPr>
          <p:cNvPr id="4" name="Espace réservé du contenu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99348" y="1977986"/>
            <a:ext cx="5536751" cy="2207647"/>
          </a:xfrm>
        </p:spPr>
      </p:pic>
      <p:sp>
        <p:nvSpPr>
          <p:cNvPr id="9" name="Espace réservé de la date 8"/>
          <p:cNvSpPr>
            <a:spLocks noGrp="1"/>
          </p:cNvSpPr>
          <p:nvPr>
            <p:ph type="dt" sz="half" idx="10"/>
          </p:nvPr>
        </p:nvSpPr>
        <p:spPr/>
        <p:txBody>
          <a:bodyPr/>
          <a:lstStyle/>
          <a:p>
            <a:fld id="{C6F0DB9C-51DB-4205-A4B8-A922571E4052}" type="datetime1">
              <a:rPr lang="fr-FR" smtClean="0">
                <a:solidFill>
                  <a:prstClr val="black"/>
                </a:solidFill>
              </a:rPr>
              <a:t>04/10/2018</a:t>
            </a:fld>
            <a:endParaRPr lang="fr-FR">
              <a:solidFill>
                <a:prstClr val="black"/>
              </a:solidFill>
            </a:endParaRPr>
          </a:p>
        </p:txBody>
      </p:sp>
      <p:sp>
        <p:nvSpPr>
          <p:cNvPr id="7" name="Espace réservé du pied de page 6"/>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8" name="Espace réservé du numéro de diapositive 7"/>
          <p:cNvSpPr>
            <a:spLocks noGrp="1"/>
          </p:cNvSpPr>
          <p:nvPr>
            <p:ph type="sldNum" sz="quarter" idx="12"/>
          </p:nvPr>
        </p:nvSpPr>
        <p:spPr/>
        <p:txBody>
          <a:bodyPr/>
          <a:lstStyle/>
          <a:p>
            <a:fld id="{41E2637F-F9EE-4AB0-8AC7-6F1F0F506099}" type="slidenum">
              <a:rPr lang="fr-FR" smtClean="0">
                <a:solidFill>
                  <a:prstClr val="black"/>
                </a:solidFill>
              </a:rPr>
              <a:pPr/>
              <a:t>28</a:t>
            </a:fld>
            <a:endParaRPr lang="fr-FR">
              <a:solidFill>
                <a:prstClr val="black"/>
              </a:solidFill>
            </a:endParaRPr>
          </a:p>
        </p:txBody>
      </p:sp>
      <p:pic>
        <p:nvPicPr>
          <p:cNvPr id="3" name="Image 2"/>
          <p:cNvPicPr>
            <a:picLocks noChangeAspect="1"/>
          </p:cNvPicPr>
          <p:nvPr/>
        </p:nvPicPr>
        <p:blipFill>
          <a:blip r:embed="rId4"/>
          <a:stretch>
            <a:fillRect/>
          </a:stretch>
        </p:blipFill>
        <p:spPr>
          <a:xfrm>
            <a:off x="6400799" y="3342556"/>
            <a:ext cx="5021427" cy="2185935"/>
          </a:xfrm>
          <a:prstGeom prst="rect">
            <a:avLst/>
          </a:prstGeom>
        </p:spPr>
      </p:pic>
      <p:sp>
        <p:nvSpPr>
          <p:cNvPr id="5" name="ZoneTexte 4"/>
          <p:cNvSpPr txBox="1"/>
          <p:nvPr/>
        </p:nvSpPr>
        <p:spPr>
          <a:xfrm>
            <a:off x="6400800" y="5734553"/>
            <a:ext cx="4877426" cy="646331"/>
          </a:xfrm>
          <a:prstGeom prst="rect">
            <a:avLst/>
          </a:prstGeom>
          <a:noFill/>
        </p:spPr>
        <p:txBody>
          <a:bodyPr wrap="square" rtlCol="0">
            <a:spAutoFit/>
          </a:bodyPr>
          <a:lstStyle/>
          <a:p>
            <a:r>
              <a:rPr lang="fr-FR" dirty="0"/>
              <a:t>Ici, l’élève pose en ligne. Il est important de le remarquer et le lui faire remarquer. </a:t>
            </a:r>
          </a:p>
        </p:txBody>
      </p:sp>
      <p:sp>
        <p:nvSpPr>
          <p:cNvPr id="6" name="ZoneTexte 5"/>
          <p:cNvSpPr txBox="1"/>
          <p:nvPr/>
        </p:nvSpPr>
        <p:spPr>
          <a:xfrm>
            <a:off x="334850" y="4435523"/>
            <a:ext cx="5357611" cy="923330"/>
          </a:xfrm>
          <a:prstGeom prst="rect">
            <a:avLst/>
          </a:prstGeom>
          <a:noFill/>
        </p:spPr>
        <p:txBody>
          <a:bodyPr wrap="square" rtlCol="0">
            <a:spAutoFit/>
          </a:bodyPr>
          <a:lstStyle/>
          <a:p>
            <a:r>
              <a:rPr lang="fr-FR" dirty="0"/>
              <a:t>Ici, pour 48-18, l’élève effectue  sa soustraction par étapes. Il fait une erreur de calcul mais semble avoir compris ce qu’est le calcul en ligne.  </a:t>
            </a:r>
          </a:p>
        </p:txBody>
      </p:sp>
    </p:spTree>
    <p:extLst>
      <p:ext uri="{BB962C8B-B14F-4D97-AF65-F5344CB8AC3E}">
        <p14:creationId xmlns:p14="http://schemas.microsoft.com/office/powerpoint/2010/main" val="2650186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8797" y="242960"/>
            <a:ext cx="10364451" cy="573469"/>
          </a:xfrm>
        </p:spPr>
        <p:txBody>
          <a:bodyPr>
            <a:normAutofit fontScale="90000"/>
          </a:bodyPr>
          <a:lstStyle/>
          <a:p>
            <a:r>
              <a:rPr lang="fr-FR" dirty="0"/>
              <a:t>EXEMPLES ET CONTRE EXEMPLES </a:t>
            </a:r>
          </a:p>
        </p:txBody>
      </p:sp>
      <p:pic>
        <p:nvPicPr>
          <p:cNvPr id="6" name="Espace réservé du contenu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95143" y="1319166"/>
            <a:ext cx="5425879" cy="2389950"/>
          </a:xfrm>
        </p:spPr>
      </p:pic>
      <p:sp>
        <p:nvSpPr>
          <p:cNvPr id="8" name="Espace réservé de la date 7"/>
          <p:cNvSpPr>
            <a:spLocks noGrp="1"/>
          </p:cNvSpPr>
          <p:nvPr>
            <p:ph type="dt" sz="half" idx="10"/>
          </p:nvPr>
        </p:nvSpPr>
        <p:spPr/>
        <p:txBody>
          <a:bodyPr/>
          <a:lstStyle/>
          <a:p>
            <a:fld id="{258A9079-CC3E-4DDA-9844-F5F717A2AD86}" type="datetime1">
              <a:rPr lang="fr-FR" smtClean="0">
                <a:solidFill>
                  <a:prstClr val="black"/>
                </a:solidFill>
              </a:rPr>
              <a:t>04/10/2018</a:t>
            </a:fld>
            <a:endParaRPr lang="fr-FR">
              <a:solidFill>
                <a:prstClr val="black"/>
              </a:solidFill>
            </a:endParaRPr>
          </a:p>
        </p:txBody>
      </p:sp>
      <p:sp>
        <p:nvSpPr>
          <p:cNvPr id="3" name="Espace réservé du pied de page 2"/>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7" name="Espace réservé du numéro de diapositive 6"/>
          <p:cNvSpPr>
            <a:spLocks noGrp="1"/>
          </p:cNvSpPr>
          <p:nvPr>
            <p:ph type="sldNum" sz="quarter" idx="12"/>
          </p:nvPr>
        </p:nvSpPr>
        <p:spPr/>
        <p:txBody>
          <a:bodyPr/>
          <a:lstStyle/>
          <a:p>
            <a:fld id="{41E2637F-F9EE-4AB0-8AC7-6F1F0F506099}" type="slidenum">
              <a:rPr lang="fr-FR" smtClean="0">
                <a:solidFill>
                  <a:prstClr val="black"/>
                </a:solidFill>
              </a:rPr>
              <a:pPr/>
              <a:t>29</a:t>
            </a:fld>
            <a:endParaRPr lang="fr-FR">
              <a:solidFill>
                <a:prstClr val="black"/>
              </a:solidFill>
            </a:endParaRPr>
          </a:p>
        </p:txBody>
      </p:sp>
      <p:pic>
        <p:nvPicPr>
          <p:cNvPr id="4" name="Image 3"/>
          <p:cNvPicPr>
            <a:picLocks noChangeAspect="1"/>
          </p:cNvPicPr>
          <p:nvPr/>
        </p:nvPicPr>
        <p:blipFill>
          <a:blip r:embed="rId4"/>
          <a:stretch>
            <a:fillRect/>
          </a:stretch>
        </p:blipFill>
        <p:spPr>
          <a:xfrm>
            <a:off x="7111744" y="2781837"/>
            <a:ext cx="4645413" cy="2268690"/>
          </a:xfrm>
          <a:prstGeom prst="rect">
            <a:avLst/>
          </a:prstGeom>
        </p:spPr>
      </p:pic>
      <p:sp>
        <p:nvSpPr>
          <p:cNvPr id="5" name="ZoneTexte 4"/>
          <p:cNvSpPr txBox="1"/>
          <p:nvPr/>
        </p:nvSpPr>
        <p:spPr>
          <a:xfrm>
            <a:off x="495143" y="3966693"/>
            <a:ext cx="4913984" cy="1477328"/>
          </a:xfrm>
          <a:prstGeom prst="rect">
            <a:avLst/>
          </a:prstGeom>
          <a:noFill/>
        </p:spPr>
        <p:txBody>
          <a:bodyPr wrap="square" rtlCol="0">
            <a:spAutoFit/>
          </a:bodyPr>
          <a:lstStyle/>
          <a:p>
            <a:r>
              <a:rPr lang="fr-FR" dirty="0"/>
              <a:t>Pour le calcul en ligne il convient de laisser suffisamment de place. La place ici restreinte induit une procédure (l’utilisation de l’addition posée, on remarque la retenue). Il est important de le relever et le signaler à l’élève. </a:t>
            </a:r>
          </a:p>
        </p:txBody>
      </p:sp>
    </p:spTree>
    <p:extLst>
      <p:ext uri="{BB962C8B-B14F-4D97-AF65-F5344CB8AC3E}">
        <p14:creationId xmlns:p14="http://schemas.microsoft.com/office/powerpoint/2010/main" val="156226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2088" y="0"/>
            <a:ext cx="10364451" cy="504967"/>
          </a:xfrm>
        </p:spPr>
        <p:txBody>
          <a:bodyPr>
            <a:normAutofit fontScale="90000"/>
          </a:bodyPr>
          <a:lstStyle/>
          <a:p>
            <a:r>
              <a:rPr lang="fr-FR" dirty="0">
                <a:solidFill>
                  <a:srgbClr val="00B050"/>
                </a:solidFill>
              </a:rPr>
              <a:t>1.1LES documents disponibles</a:t>
            </a:r>
          </a:p>
        </p:txBody>
      </p:sp>
      <p:graphicFrame>
        <p:nvGraphicFramePr>
          <p:cNvPr id="4" name="Espace réservé du contenu 3"/>
          <p:cNvGraphicFramePr>
            <a:graphicFrameLocks noGrp="1"/>
          </p:cNvGraphicFramePr>
          <p:nvPr>
            <p:ph sz="quarter" idx="13"/>
            <p:extLst>
              <p:ext uri="{D42A27DB-BD31-4B8C-83A1-F6EECF244321}">
                <p14:modId xmlns:p14="http://schemas.microsoft.com/office/powerpoint/2010/main" val="4200477063"/>
              </p:ext>
            </p:extLst>
          </p:nvPr>
        </p:nvGraphicFramePr>
        <p:xfrm>
          <a:off x="0" y="504967"/>
          <a:ext cx="12112668" cy="6229515"/>
        </p:xfrm>
        <a:graphic>
          <a:graphicData uri="http://schemas.openxmlformats.org/drawingml/2006/table">
            <a:tbl>
              <a:tblPr firstRow="1" firstCol="1" bandRow="1">
                <a:tableStyleId>{5C22544A-7EE6-4342-B048-85BDC9FD1C3A}</a:tableStyleId>
              </a:tblPr>
              <a:tblGrid>
                <a:gridCol w="3672840">
                  <a:extLst>
                    <a:ext uri="{9D8B030D-6E8A-4147-A177-3AD203B41FA5}">
                      <a16:colId xmlns:a16="http://schemas.microsoft.com/office/drawing/2014/main" val="20000"/>
                    </a:ext>
                  </a:extLst>
                </a:gridCol>
                <a:gridCol w="8439828">
                  <a:extLst>
                    <a:ext uri="{9D8B030D-6E8A-4147-A177-3AD203B41FA5}">
                      <a16:colId xmlns:a16="http://schemas.microsoft.com/office/drawing/2014/main" val="20001"/>
                    </a:ext>
                  </a:extLst>
                </a:gridCol>
              </a:tblGrid>
              <a:tr h="592560">
                <a:tc>
                  <a:txBody>
                    <a:bodyPr/>
                    <a:lstStyle/>
                    <a:p>
                      <a:pPr>
                        <a:lnSpc>
                          <a:spcPct val="107000"/>
                        </a:lnSpc>
                        <a:spcAft>
                          <a:spcPts val="0"/>
                        </a:spcAft>
                      </a:pPr>
                      <a:r>
                        <a:rPr lang="fr-FR" sz="1100" dirty="0">
                          <a:solidFill>
                            <a:schemeClr val="accent1">
                              <a:lumMod val="75000"/>
                            </a:schemeClr>
                          </a:solidFill>
                          <a:effectLst/>
                          <a:latin typeface="+mn-lt"/>
                        </a:rPr>
                        <a:t>CYCLE II</a:t>
                      </a:r>
                      <a:endParaRPr lang="fr-FR" sz="1100" dirty="0">
                        <a:solidFill>
                          <a:schemeClr val="tx1"/>
                        </a:solidFill>
                        <a:effectLst/>
                        <a:latin typeface="+mn-lt"/>
                        <a:ea typeface="Calibri" panose="020F0502020204030204" pitchFamily="34" charset="0"/>
                        <a:cs typeface="Times New Roman" panose="02020603050405020304" pitchFamily="18" charset="0"/>
                        <a:hlinkClick r:id="" action="ppaction://noaction"/>
                      </a:endParaRPr>
                    </a:p>
                    <a:p>
                      <a:pPr>
                        <a:lnSpc>
                          <a:spcPct val="107000"/>
                        </a:lnSpc>
                        <a:spcAft>
                          <a:spcPts val="0"/>
                        </a:spcAft>
                      </a:pPr>
                      <a:r>
                        <a:rPr lang="fr-FR" sz="1200" dirty="0">
                          <a:solidFill>
                            <a:schemeClr val="tx1"/>
                          </a:solidFill>
                          <a:effectLst/>
                          <a:latin typeface="+mn-lt"/>
                          <a:ea typeface="Calibri" panose="020F0502020204030204" pitchFamily="34" charset="0"/>
                          <a:cs typeface="Times New Roman" panose="02020603050405020304" pitchFamily="18" charset="0"/>
                          <a:hlinkClick r:id="" action="ppaction://noaction"/>
                        </a:rPr>
                        <a:t>http://eduscol.education.fr/cid102696/ressources-maths-cycle-2.html</a:t>
                      </a:r>
                      <a:endParaRPr lang="fr-FR"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fr-FR" sz="1100" dirty="0">
                          <a:solidFill>
                            <a:schemeClr val="accent6">
                              <a:lumMod val="75000"/>
                            </a:schemeClr>
                          </a:solidFill>
                          <a:effectLst/>
                          <a:latin typeface="+mn-lt"/>
                        </a:rPr>
                        <a:t>CYCLE III </a:t>
                      </a:r>
                    </a:p>
                    <a:p>
                      <a:pPr>
                        <a:lnSpc>
                          <a:spcPct val="107000"/>
                        </a:lnSpc>
                        <a:spcAft>
                          <a:spcPts val="0"/>
                        </a:spcAft>
                      </a:pPr>
                      <a:r>
                        <a:rPr lang="fr-FR" sz="1200" dirty="0">
                          <a:solidFill>
                            <a:schemeClr val="tx1"/>
                          </a:solidFill>
                          <a:effectLst/>
                          <a:latin typeface="+mn-lt"/>
                          <a:hlinkClick r:id="rId2"/>
                        </a:rPr>
                        <a:t>http://eduscol.education.fr/cid101461/ressources-maths-cycle-3.html</a:t>
                      </a:r>
                      <a:endParaRPr lang="fr-FR" sz="1200" dirty="0">
                        <a:solidFill>
                          <a:schemeClr val="tx1"/>
                        </a:solidFill>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38568">
                <a:tc gridSpan="2">
                  <a:txBody>
                    <a:bodyPr/>
                    <a:lstStyle/>
                    <a:p>
                      <a:pPr algn="ctr">
                        <a:lnSpc>
                          <a:spcPct val="107000"/>
                        </a:lnSpc>
                        <a:spcAft>
                          <a:spcPts val="0"/>
                        </a:spcAft>
                      </a:pPr>
                      <a:r>
                        <a:rPr lang="fr-FR" sz="2000" b="0" i="1" dirty="0">
                          <a:solidFill>
                            <a:srgbClr val="FF0000"/>
                          </a:solidFill>
                          <a:effectLst/>
                          <a:latin typeface="+mn-lt"/>
                        </a:rPr>
                        <a:t> </a:t>
                      </a:r>
                      <a:r>
                        <a:rPr lang="fr-FR" sz="1400" b="0" i="0" dirty="0">
                          <a:solidFill>
                            <a:schemeClr val="tx1"/>
                          </a:solidFill>
                          <a:effectLst/>
                          <a:latin typeface="+mn-lt"/>
                        </a:rPr>
                        <a:t>LE CALCUL</a:t>
                      </a:r>
                      <a:r>
                        <a:rPr lang="fr-FR" sz="1400" b="0" i="0" baseline="0" dirty="0">
                          <a:solidFill>
                            <a:schemeClr val="tx1"/>
                          </a:solidFill>
                          <a:effectLst/>
                          <a:latin typeface="+mn-lt"/>
                        </a:rPr>
                        <a:t>  AUX CYCLES 2 ET 3</a:t>
                      </a:r>
                      <a:r>
                        <a:rPr lang="fr-FR" sz="2000" dirty="0">
                          <a:solidFill>
                            <a:schemeClr val="tx1"/>
                          </a:solidFill>
                          <a:effectLst/>
                          <a:latin typeface="+mn-lt"/>
                        </a:rPr>
                        <a:t> </a:t>
                      </a:r>
                      <a:r>
                        <a:rPr lang="fr-FR" sz="1000" dirty="0">
                          <a:solidFill>
                            <a:schemeClr val="accent1">
                              <a:lumMod val="60000"/>
                              <a:lumOff val="40000"/>
                            </a:schemeClr>
                          </a:solidFill>
                          <a:effectLst/>
                          <a:latin typeface="+mn-lt"/>
                        </a:rPr>
                        <a:t>http://cache.media.eduscol.education.fr/file/Nombres_et_calculs/99/2/RA16_C2C3_MATH_math_calc_c2c3_N.D_600992.pdf</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fr-FR"/>
                    </a:p>
                  </a:txBody>
                  <a:tcPr/>
                </a:tc>
                <a:extLst>
                  <a:ext uri="{0D108BD9-81ED-4DB2-BD59-A6C34878D82A}">
                    <a16:rowId xmlns:a16="http://schemas.microsoft.com/office/drawing/2014/main" val="10001"/>
                  </a:ext>
                </a:extLst>
              </a:tr>
              <a:tr h="621305">
                <a:tc>
                  <a:txBody>
                    <a:bodyPr/>
                    <a:lstStyle/>
                    <a:p>
                      <a:pPr>
                        <a:lnSpc>
                          <a:spcPct val="107000"/>
                        </a:lnSpc>
                        <a:spcAft>
                          <a:spcPts val="0"/>
                        </a:spcAft>
                      </a:pPr>
                      <a:r>
                        <a:rPr lang="fr-FR" sz="1400" b="0" dirty="0">
                          <a:solidFill>
                            <a:schemeClr val="accent1">
                              <a:lumMod val="50000"/>
                            </a:schemeClr>
                          </a:solidFill>
                          <a:effectLst/>
                          <a:latin typeface="+mn-lt"/>
                        </a:rPr>
                        <a:t>LE CALCUL EN LIGNE AU CYCLE II</a:t>
                      </a:r>
                    </a:p>
                    <a:p>
                      <a:pPr>
                        <a:lnSpc>
                          <a:spcPct val="107000"/>
                        </a:lnSpc>
                        <a:spcAft>
                          <a:spcPts val="0"/>
                        </a:spcAft>
                      </a:pPr>
                      <a:r>
                        <a:rPr lang="fr-FR" sz="1000" b="0" dirty="0">
                          <a:solidFill>
                            <a:schemeClr val="accent1">
                              <a:lumMod val="50000"/>
                            </a:schemeClr>
                          </a:solidFill>
                          <a:effectLst/>
                          <a:latin typeface="+mn-lt"/>
                          <a:ea typeface="Calibri" panose="020F0502020204030204" pitchFamily="34" charset="0"/>
                          <a:cs typeface="Times New Roman" panose="02020603050405020304" pitchFamily="18" charset="0"/>
                          <a:hlinkClick r:id="rId3"/>
                        </a:rPr>
                        <a:t>http://cache.media.eduscol.education.fr/file/Mathematiques/87/9/RA16_C2_MATHS_calcul_en_ligne_587879.pdf</a:t>
                      </a:r>
                      <a:endParaRPr lang="fr-FR" sz="1000" b="0" dirty="0">
                        <a:solidFill>
                          <a:schemeClr val="accent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fr-FR" sz="1400" dirty="0">
                          <a:solidFill>
                            <a:schemeClr val="accent6">
                              <a:lumMod val="75000"/>
                            </a:schemeClr>
                          </a:solidFill>
                          <a:effectLst/>
                          <a:latin typeface="+mn-lt"/>
                        </a:rPr>
                        <a:t>LE CALCUL EN LIGNE AU CYCLE III</a:t>
                      </a:r>
                    </a:p>
                    <a:p>
                      <a:pPr>
                        <a:lnSpc>
                          <a:spcPct val="107000"/>
                        </a:lnSpc>
                        <a:spcAft>
                          <a:spcPts val="0"/>
                        </a:spcAft>
                      </a:pPr>
                      <a:r>
                        <a:rPr lang="fr-FR" sz="1100" dirty="0">
                          <a:solidFill>
                            <a:schemeClr val="accent6">
                              <a:lumMod val="75000"/>
                            </a:schemeClr>
                          </a:solidFill>
                          <a:effectLst/>
                          <a:latin typeface="+mn-lt"/>
                          <a:ea typeface="Calibri" panose="020F0502020204030204" pitchFamily="34" charset="0"/>
                          <a:cs typeface="Times New Roman" panose="02020603050405020304" pitchFamily="18" charset="0"/>
                          <a:hlinkClick r:id="rId4"/>
                        </a:rPr>
                        <a:t>http://cache.media.eduscol.education.fr/file/Nombres_et_calculs/00/2/RA_16_C3_MATH_calcul_ligne_c3_N.D_601002.pdf</a:t>
                      </a:r>
                      <a:endParaRPr lang="fr-FR" sz="1100" dirty="0">
                        <a:solidFill>
                          <a:schemeClr val="accent6">
                            <a:lumMod val="75000"/>
                          </a:schemeClr>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fr-FR" sz="1100" dirty="0">
                        <a:solidFill>
                          <a:schemeClr val="accent6">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148840">
                <a:tc>
                  <a:txBody>
                    <a:bodyPr/>
                    <a:lstStyle/>
                    <a:p>
                      <a:pPr>
                        <a:lnSpc>
                          <a:spcPct val="107000"/>
                        </a:lnSpc>
                        <a:spcAft>
                          <a:spcPts val="0"/>
                        </a:spcAft>
                      </a:pPr>
                      <a:r>
                        <a:rPr lang="fr-FR" sz="2000" dirty="0">
                          <a:solidFill>
                            <a:schemeClr val="accent1">
                              <a:lumMod val="50000"/>
                            </a:schemeClr>
                          </a:solidFill>
                          <a:effectLst/>
                          <a:latin typeface="+mn-lt"/>
                        </a:rPr>
                        <a:t> </a:t>
                      </a:r>
                      <a:endParaRPr lang="fr-FR" sz="2000" dirty="0">
                        <a:solidFill>
                          <a:schemeClr val="accent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fr-FR" sz="1400" dirty="0">
                          <a:solidFill>
                            <a:schemeClr val="accent6">
                              <a:lumMod val="75000"/>
                            </a:schemeClr>
                          </a:solidFill>
                          <a:effectLst/>
                          <a:latin typeface="+mn-lt"/>
                        </a:rPr>
                        <a:t>FRACTIONS ET NOMBRES DÉCIMAUX AU CYCLE III</a:t>
                      </a:r>
                    </a:p>
                    <a:p>
                      <a:pPr>
                        <a:lnSpc>
                          <a:spcPct val="107000"/>
                        </a:lnSpc>
                        <a:spcAft>
                          <a:spcPts val="0"/>
                        </a:spcAft>
                      </a:pPr>
                      <a:r>
                        <a:rPr lang="fr-FR" sz="1100" dirty="0">
                          <a:solidFill>
                            <a:schemeClr val="accent6">
                              <a:lumMod val="75000"/>
                            </a:schemeClr>
                          </a:solidFill>
                          <a:effectLst/>
                          <a:latin typeface="+mn-lt"/>
                          <a:hlinkClick r:id="rId5"/>
                        </a:rPr>
                        <a:t>http://cache.media.eduscol.education.fr/file/Fractions_et_decimaux/60/1/RA16_C3_MATH_frac_dec_doc_maitre_V2_681601.pdf</a:t>
                      </a:r>
                      <a:endParaRPr lang="fr-FR" sz="1100" dirty="0">
                        <a:solidFill>
                          <a:schemeClr val="accent6">
                            <a:lumMod val="75000"/>
                          </a:schemeClr>
                        </a:solidFill>
                        <a:effectLst/>
                        <a:latin typeface="+mn-lt"/>
                      </a:endParaRPr>
                    </a:p>
                    <a:p>
                      <a:pPr>
                        <a:lnSpc>
                          <a:spcPct val="107000"/>
                        </a:lnSpc>
                        <a:spcAft>
                          <a:spcPts val="0"/>
                        </a:spcAft>
                      </a:pPr>
                      <a:r>
                        <a:rPr lang="fr-FR" sz="1400" dirty="0">
                          <a:solidFill>
                            <a:schemeClr val="accent6">
                              <a:lumMod val="75000"/>
                            </a:schemeClr>
                          </a:solidFill>
                          <a:effectLst/>
                          <a:latin typeface="+mn-lt"/>
                          <a:ea typeface="Calibri" panose="020F0502020204030204" pitchFamily="34" charset="0"/>
                          <a:cs typeface="Times New Roman" panose="02020603050405020304" pitchFamily="18" charset="0"/>
                        </a:rPr>
                        <a:t>Annexe1découverte des fractions</a:t>
                      </a:r>
                      <a:r>
                        <a:rPr lang="fr-FR" sz="1400" baseline="0" dirty="0">
                          <a:solidFill>
                            <a:schemeClr val="accent6">
                              <a:lumMod val="75000"/>
                            </a:schemeClr>
                          </a:solidFill>
                          <a:effectLst/>
                          <a:latin typeface="+mn-lt"/>
                          <a:ea typeface="Calibri" panose="020F0502020204030204" pitchFamily="34" charset="0"/>
                          <a:cs typeface="Times New Roman" panose="02020603050405020304" pitchFamily="18" charset="0"/>
                        </a:rPr>
                        <a:t> </a:t>
                      </a:r>
                      <a:r>
                        <a:rPr lang="fr-FR" sz="1000" baseline="0" dirty="0">
                          <a:solidFill>
                            <a:schemeClr val="accent6">
                              <a:lumMod val="75000"/>
                            </a:schemeClr>
                          </a:solidFill>
                          <a:effectLst/>
                          <a:latin typeface="+mn-lt"/>
                          <a:ea typeface="Calibri" panose="020F0502020204030204" pitchFamily="34" charset="0"/>
                          <a:cs typeface="Times New Roman" panose="02020603050405020304" pitchFamily="18" charset="0"/>
                          <a:hlinkClick r:id="rId6"/>
                        </a:rPr>
                        <a:t>http://cache.media.education.gouv.fr/file/Fractions_et_decimaux/41/8/RA16_C3_MATH_frac_dec_annexe_2_673418.pdf</a:t>
                      </a:r>
                      <a:endParaRPr lang="fr-FR" sz="1000" baseline="0" dirty="0">
                        <a:solidFill>
                          <a:schemeClr val="accent6">
                            <a:lumMod val="75000"/>
                          </a:schemeClr>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fr-FR" sz="1400" dirty="0">
                          <a:solidFill>
                            <a:schemeClr val="accent6">
                              <a:lumMod val="75000"/>
                            </a:schemeClr>
                          </a:solidFill>
                          <a:effectLst/>
                          <a:latin typeface="+mn-lt"/>
                          <a:ea typeface="Calibri" panose="020F0502020204030204" pitchFamily="34" charset="0"/>
                          <a:cs typeface="Times New Roman" panose="02020603050405020304" pitchFamily="18" charset="0"/>
                        </a:rPr>
                        <a:t>Annexe2 de la fraction simple à la fraction décimale</a:t>
                      </a:r>
                    </a:p>
                    <a:p>
                      <a:pPr>
                        <a:lnSpc>
                          <a:spcPct val="107000"/>
                        </a:lnSpc>
                        <a:spcAft>
                          <a:spcPts val="0"/>
                        </a:spcAft>
                      </a:pPr>
                      <a:r>
                        <a:rPr lang="fr-FR" sz="1000" dirty="0">
                          <a:solidFill>
                            <a:schemeClr val="accent6">
                              <a:lumMod val="75000"/>
                            </a:schemeClr>
                          </a:solidFill>
                          <a:effectLst/>
                          <a:latin typeface="+mn-lt"/>
                          <a:ea typeface="Calibri" panose="020F0502020204030204" pitchFamily="34" charset="0"/>
                          <a:cs typeface="Times New Roman" panose="02020603050405020304" pitchFamily="18" charset="0"/>
                          <a:hlinkClick r:id="rId6"/>
                        </a:rPr>
                        <a:t>http://cache.media.education.gouv.fr/file/Fractions_et_decimaux/41/8/RA16_C3_MATH_frac_dec_annexe_2_673418.pdf</a:t>
                      </a:r>
                      <a:endParaRPr lang="fr-FR" sz="1400" dirty="0">
                        <a:solidFill>
                          <a:schemeClr val="accent6">
                            <a:lumMod val="75000"/>
                          </a:schemeClr>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fr-FR" sz="1400" dirty="0">
                          <a:solidFill>
                            <a:schemeClr val="accent6">
                              <a:lumMod val="75000"/>
                            </a:schemeClr>
                          </a:solidFill>
                          <a:effectLst/>
                          <a:latin typeface="+mn-lt"/>
                          <a:ea typeface="Calibri" panose="020F0502020204030204" pitchFamily="34" charset="0"/>
                          <a:cs typeface="Times New Roman" panose="02020603050405020304" pitchFamily="18" charset="0"/>
                        </a:rPr>
                        <a:t>Annexe3 introduction de l’écriture à virgule</a:t>
                      </a:r>
                      <a:r>
                        <a:rPr lang="fr-FR" sz="1400" baseline="0" dirty="0">
                          <a:solidFill>
                            <a:schemeClr val="accent6">
                              <a:lumMod val="75000"/>
                            </a:schemeClr>
                          </a:solidFill>
                          <a:effectLst/>
                          <a:latin typeface="+mn-lt"/>
                          <a:ea typeface="Calibri" panose="020F0502020204030204" pitchFamily="34" charset="0"/>
                          <a:cs typeface="Times New Roman" panose="02020603050405020304" pitchFamily="18" charset="0"/>
                        </a:rPr>
                        <a:t> - </a:t>
                      </a:r>
                      <a:r>
                        <a:rPr lang="fr-FR" sz="1400" dirty="0">
                          <a:solidFill>
                            <a:schemeClr val="accent6">
                              <a:lumMod val="75000"/>
                            </a:schemeClr>
                          </a:solidFill>
                          <a:effectLst/>
                          <a:latin typeface="+mn-lt"/>
                          <a:ea typeface="Calibri" panose="020F0502020204030204" pitchFamily="34" charset="0"/>
                          <a:cs typeface="Times New Roman" panose="02020603050405020304" pitchFamily="18" charset="0"/>
                        </a:rPr>
                        <a:t>Annexe4 la glissière à nombre</a:t>
                      </a:r>
                    </a:p>
                    <a:p>
                      <a:pPr>
                        <a:lnSpc>
                          <a:spcPct val="107000"/>
                        </a:lnSpc>
                        <a:spcAft>
                          <a:spcPts val="0"/>
                        </a:spcAft>
                      </a:pPr>
                      <a:r>
                        <a:rPr lang="fr-FR" sz="1000" dirty="0">
                          <a:solidFill>
                            <a:schemeClr val="accent6">
                              <a:lumMod val="75000"/>
                            </a:schemeClr>
                          </a:solidFill>
                          <a:effectLst/>
                          <a:latin typeface="+mn-lt"/>
                          <a:ea typeface="Calibri" panose="020F0502020204030204" pitchFamily="34" charset="0"/>
                          <a:cs typeface="Times New Roman" panose="02020603050405020304" pitchFamily="18" charset="0"/>
                          <a:hlinkClick r:id="rId7"/>
                        </a:rPr>
                        <a:t>http://cache.media.education.gouv.fr/file/Fractions_et_decimaux/42/0/RA16_C3_MATH_frac_dec_annexe_3_673420.pdf</a:t>
                      </a:r>
                      <a:endParaRPr lang="fr-FR" sz="1000" dirty="0">
                        <a:solidFill>
                          <a:schemeClr val="accent6">
                            <a:lumMod val="75000"/>
                          </a:schemeClr>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fr-FR" sz="1400" dirty="0">
                          <a:solidFill>
                            <a:schemeClr val="accent6">
                              <a:lumMod val="75000"/>
                            </a:schemeClr>
                          </a:solidFill>
                          <a:effectLst/>
                          <a:latin typeface="+mn-lt"/>
                          <a:ea typeface="Calibri" panose="020F0502020204030204" pitchFamily="34" charset="0"/>
                          <a:cs typeface="Times New Roman" panose="02020603050405020304" pitchFamily="18" charset="0"/>
                        </a:rPr>
                        <a:t>Annexe4 le glisse nombre </a:t>
                      </a:r>
                      <a:r>
                        <a:rPr lang="fr-FR" sz="1000" dirty="0">
                          <a:solidFill>
                            <a:schemeClr val="accent1">
                              <a:lumMod val="60000"/>
                              <a:lumOff val="40000"/>
                            </a:schemeClr>
                          </a:solidFill>
                          <a:effectLst/>
                          <a:latin typeface="+mn-lt"/>
                          <a:ea typeface="Calibri" panose="020F0502020204030204" pitchFamily="34" charset="0"/>
                          <a:cs typeface="Times New Roman" panose="02020603050405020304" pitchFamily="18" charset="0"/>
                          <a:hlinkClick r:id="rId8"/>
                        </a:rPr>
                        <a:t>http://cache.media.education.gouv.fr/file/Fractions_et_decimaux/42/2/RA16_C3_MATH_frac_dec_annexe_4_673422.pdf</a:t>
                      </a:r>
                      <a:endParaRPr lang="fr-FR" sz="1400" dirty="0">
                        <a:solidFill>
                          <a:schemeClr val="accent1">
                            <a:lumMod val="60000"/>
                            <a:lumOff val="40000"/>
                          </a:schemeClr>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fr-FR" sz="1400" dirty="0">
                          <a:solidFill>
                            <a:schemeClr val="accent6">
                              <a:lumMod val="75000"/>
                            </a:schemeClr>
                          </a:solidFill>
                          <a:effectLst/>
                          <a:latin typeface="+mn-lt"/>
                          <a:ea typeface="Calibri" panose="020F0502020204030204" pitchFamily="34" charset="0"/>
                          <a:cs typeface="Times New Roman" panose="02020603050405020304" pitchFamily="18" charset="0"/>
                        </a:rPr>
                        <a:t>Annexe5 le guide âne </a:t>
                      </a:r>
                      <a:r>
                        <a:rPr lang="fr-FR" sz="1000" dirty="0">
                          <a:solidFill>
                            <a:schemeClr val="accent6">
                              <a:lumMod val="75000"/>
                            </a:schemeClr>
                          </a:solidFill>
                          <a:effectLst/>
                          <a:latin typeface="+mn-lt"/>
                          <a:ea typeface="Calibri" panose="020F0502020204030204" pitchFamily="34" charset="0"/>
                          <a:cs typeface="Times New Roman" panose="02020603050405020304" pitchFamily="18" charset="0"/>
                          <a:hlinkClick r:id="rId9"/>
                        </a:rPr>
                        <a:t>http://cache.media.education.gouv.fr/file/Fractions_et_decimaux/42/4/RA16_C3_MATH_frac_dec_annexe_5_673424.pdf</a:t>
                      </a:r>
                      <a:endParaRPr lang="fr-FR" sz="1000" dirty="0">
                        <a:solidFill>
                          <a:schemeClr val="accent6">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1554480">
                <a:tc>
                  <a:txBody>
                    <a:bodyPr/>
                    <a:lstStyle/>
                    <a:p>
                      <a:pPr>
                        <a:lnSpc>
                          <a:spcPct val="107000"/>
                        </a:lnSpc>
                        <a:spcAft>
                          <a:spcPts val="0"/>
                        </a:spcAft>
                      </a:pPr>
                      <a:r>
                        <a:rPr lang="fr-FR" sz="1400" b="0" dirty="0">
                          <a:solidFill>
                            <a:schemeClr val="accent1">
                              <a:lumMod val="50000"/>
                            </a:schemeClr>
                          </a:solidFill>
                          <a:effectLst/>
                          <a:latin typeface="+mn-lt"/>
                        </a:rPr>
                        <a:t>GRANDEURS ET MESURES AU CYCLE II</a:t>
                      </a:r>
                    </a:p>
                    <a:p>
                      <a:pPr>
                        <a:lnSpc>
                          <a:spcPct val="107000"/>
                        </a:lnSpc>
                        <a:spcAft>
                          <a:spcPts val="0"/>
                        </a:spcAft>
                      </a:pPr>
                      <a:r>
                        <a:rPr lang="fr-FR" sz="1400" b="0" dirty="0">
                          <a:solidFill>
                            <a:schemeClr val="accent1">
                              <a:lumMod val="50000"/>
                            </a:schemeClr>
                          </a:solidFill>
                          <a:effectLst/>
                          <a:latin typeface="+mn-lt"/>
                          <a:ea typeface="Calibri" panose="020F0502020204030204" pitchFamily="34" charset="0"/>
                          <a:cs typeface="Times New Roman" panose="02020603050405020304" pitchFamily="18" charset="0"/>
                        </a:rPr>
                        <a:t>SEANCE SUR LES MASSES</a:t>
                      </a:r>
                    </a:p>
                    <a:p>
                      <a:pPr>
                        <a:lnSpc>
                          <a:spcPct val="107000"/>
                        </a:lnSpc>
                        <a:spcAft>
                          <a:spcPts val="0"/>
                        </a:spcAft>
                      </a:pPr>
                      <a:r>
                        <a:rPr lang="fr-FR" sz="1100" b="0" dirty="0">
                          <a:solidFill>
                            <a:schemeClr val="accent1">
                              <a:lumMod val="50000"/>
                            </a:schemeClr>
                          </a:solidFill>
                          <a:effectLst/>
                          <a:latin typeface="+mn-lt"/>
                          <a:ea typeface="Calibri" panose="020F0502020204030204" pitchFamily="34" charset="0"/>
                          <a:cs typeface="Times New Roman" panose="02020603050405020304" pitchFamily="18" charset="0"/>
                          <a:hlinkClick r:id="rId10"/>
                        </a:rPr>
                        <a:t>http://cache.media.eduscol.education.fr/file/Mathematiques/69/5/RA16_C2_MATHS_grandeur_et_mesures_doc_maitre_587695.pdf</a:t>
                      </a:r>
                      <a:endParaRPr lang="fr-FR" sz="1100" b="0" dirty="0">
                        <a:solidFill>
                          <a:schemeClr val="accent1">
                            <a:lumMod val="50000"/>
                          </a:schemeClr>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fr-FR" sz="1100" b="0" dirty="0">
                          <a:solidFill>
                            <a:schemeClr val="accent1">
                              <a:lumMod val="50000"/>
                            </a:schemeClr>
                          </a:solidFill>
                          <a:effectLst/>
                          <a:latin typeface="+mn-lt"/>
                          <a:ea typeface="Calibri" panose="020F0502020204030204" pitchFamily="34" charset="0"/>
                          <a:cs typeface="Times New Roman" panose="02020603050405020304" pitchFamily="18" charset="0"/>
                          <a:hlinkClick r:id="rId11"/>
                        </a:rPr>
                        <a:t>http://cache.media.eduscol.education.fr/file/Mathematiques/25/8/RA16_C2_MATHS_grandeur_et_mesures_masses_635258.pdf</a:t>
                      </a:r>
                      <a:endParaRPr lang="fr-FR" sz="1100" b="0" dirty="0">
                        <a:solidFill>
                          <a:schemeClr val="accent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fr-FR" sz="1400" dirty="0">
                          <a:solidFill>
                            <a:schemeClr val="accent6">
                              <a:lumMod val="75000"/>
                            </a:schemeClr>
                          </a:solidFill>
                          <a:effectLst/>
                          <a:latin typeface="+mn-lt"/>
                        </a:rPr>
                        <a:t>GRANDEURS ET MESURES AU CYCLE  III</a:t>
                      </a:r>
                    </a:p>
                    <a:p>
                      <a:pPr>
                        <a:lnSpc>
                          <a:spcPct val="107000"/>
                        </a:lnSpc>
                        <a:spcAft>
                          <a:spcPts val="0"/>
                        </a:spcAft>
                      </a:pPr>
                      <a:r>
                        <a:rPr lang="fr-FR" sz="1400" dirty="0">
                          <a:solidFill>
                            <a:schemeClr val="accent6">
                              <a:lumMod val="75000"/>
                            </a:schemeClr>
                          </a:solidFill>
                          <a:effectLst/>
                          <a:latin typeface="+mn-lt"/>
                          <a:ea typeface="Calibri" panose="020F0502020204030204" pitchFamily="34" charset="0"/>
                          <a:cs typeface="Times New Roman" panose="02020603050405020304" pitchFamily="18" charset="0"/>
                        </a:rPr>
                        <a:t>SEANCE SUR LES PERIMETRES ET LES AIRES</a:t>
                      </a:r>
                    </a:p>
                    <a:p>
                      <a:pPr>
                        <a:lnSpc>
                          <a:spcPct val="107000"/>
                        </a:lnSpc>
                        <a:spcAft>
                          <a:spcPts val="0"/>
                        </a:spcAft>
                      </a:pPr>
                      <a:r>
                        <a:rPr lang="fr-FR" sz="1100" dirty="0">
                          <a:solidFill>
                            <a:schemeClr val="accent6">
                              <a:lumMod val="75000"/>
                            </a:schemeClr>
                          </a:solidFill>
                          <a:effectLst/>
                          <a:latin typeface="+mn-lt"/>
                          <a:ea typeface="Calibri" panose="020F0502020204030204" pitchFamily="34" charset="0"/>
                          <a:cs typeface="Times New Roman" panose="02020603050405020304" pitchFamily="18" charset="0"/>
                          <a:hlinkClick r:id="rId12"/>
                        </a:rPr>
                        <a:t>http://cache.media.eduscol.education.fr/file/Mathematiques/16/8/RA16_C3_MATH_grand_mesur_N.D_609168.pdf</a:t>
                      </a:r>
                      <a:endParaRPr lang="fr-FR" sz="1100" dirty="0">
                        <a:solidFill>
                          <a:schemeClr val="accent6">
                            <a:lumMod val="75000"/>
                          </a:schemeClr>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fr-FR" sz="1100" dirty="0">
                        <a:solidFill>
                          <a:schemeClr val="accent6">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524794">
                <a:tc>
                  <a:txBody>
                    <a:bodyPr/>
                    <a:lstStyle/>
                    <a:p>
                      <a:pPr>
                        <a:lnSpc>
                          <a:spcPct val="107000"/>
                        </a:lnSpc>
                        <a:spcAft>
                          <a:spcPts val="0"/>
                        </a:spcAft>
                      </a:pPr>
                      <a:r>
                        <a:rPr lang="fr-FR" sz="2000" dirty="0">
                          <a:solidFill>
                            <a:schemeClr val="tx1"/>
                          </a:solidFill>
                          <a:effectLst/>
                          <a:latin typeface="+mn-lt"/>
                        </a:rPr>
                        <a:t> </a:t>
                      </a:r>
                      <a:endParaRPr lang="fr-FR"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fr-FR" sz="2000" dirty="0">
                          <a:solidFill>
                            <a:schemeClr val="accent6">
                              <a:lumMod val="75000"/>
                            </a:schemeClr>
                          </a:solidFill>
                          <a:effectLst/>
                          <a:latin typeface="+mn-lt"/>
                        </a:rPr>
                        <a:t> </a:t>
                      </a:r>
                      <a:r>
                        <a:rPr lang="fr-FR" sz="1400" dirty="0">
                          <a:solidFill>
                            <a:schemeClr val="accent6">
                              <a:lumMod val="75000"/>
                            </a:schemeClr>
                          </a:solidFill>
                          <a:effectLst/>
                          <a:latin typeface="+mn-lt"/>
                        </a:rPr>
                        <a:t>RESOUDRE DES PROBLEMES DE PROPORTIONNNALITE AU CYCLE III</a:t>
                      </a:r>
                    </a:p>
                    <a:p>
                      <a:pPr>
                        <a:lnSpc>
                          <a:spcPct val="107000"/>
                        </a:lnSpc>
                        <a:spcAft>
                          <a:spcPts val="0"/>
                        </a:spcAft>
                      </a:pPr>
                      <a:r>
                        <a:rPr lang="fr-FR" sz="1100" dirty="0">
                          <a:solidFill>
                            <a:schemeClr val="accent6">
                              <a:lumMod val="75000"/>
                            </a:schemeClr>
                          </a:solidFill>
                          <a:effectLst/>
                          <a:latin typeface="+mn-lt"/>
                          <a:ea typeface="Calibri" panose="020F0502020204030204" pitchFamily="34" charset="0"/>
                          <a:cs typeface="Times New Roman" panose="02020603050405020304" pitchFamily="18" charset="0"/>
                          <a:hlinkClick r:id="rId13"/>
                        </a:rPr>
                        <a:t>http://cache.media.eduscol.education.fr/file/Proportionnalite/95/5/RA16_C3_MATH_doc_maitre_proport_N.D_576955.pdf</a:t>
                      </a:r>
                      <a:endParaRPr lang="fr-FR" sz="1100" dirty="0">
                        <a:solidFill>
                          <a:schemeClr val="accent6">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448968">
                <a:tc gridSpan="2">
                  <a:txBody>
                    <a:bodyPr/>
                    <a:lstStyle/>
                    <a:p>
                      <a:pPr algn="l">
                        <a:lnSpc>
                          <a:spcPct val="107000"/>
                        </a:lnSpc>
                        <a:spcAft>
                          <a:spcPts val="0"/>
                        </a:spcAft>
                      </a:pPr>
                      <a:r>
                        <a:rPr lang="fr-FR" sz="1400" b="0" i="0" dirty="0">
                          <a:solidFill>
                            <a:schemeClr val="tx1"/>
                          </a:solidFill>
                          <a:effectLst/>
                          <a:latin typeface="+mn-lt"/>
                        </a:rPr>
                        <a:t>INITIATION</a:t>
                      </a:r>
                      <a:r>
                        <a:rPr lang="fr-FR" sz="1400" b="0" i="0" baseline="0" dirty="0">
                          <a:solidFill>
                            <a:schemeClr val="tx1"/>
                          </a:solidFill>
                          <a:effectLst/>
                          <a:latin typeface="+mn-lt"/>
                        </a:rPr>
                        <a:t> A LA PROGRAMMATION AU CYCLES II ET III</a:t>
                      </a:r>
                      <a:r>
                        <a:rPr lang="fr-FR" sz="1400" i="0" dirty="0">
                          <a:solidFill>
                            <a:schemeClr val="tx1"/>
                          </a:solidFill>
                          <a:effectLst/>
                          <a:latin typeface="+mn-lt"/>
                        </a:rPr>
                        <a:t> </a:t>
                      </a:r>
                    </a:p>
                    <a:p>
                      <a:pPr algn="ctr">
                        <a:lnSpc>
                          <a:spcPct val="107000"/>
                        </a:lnSpc>
                        <a:spcAft>
                          <a:spcPts val="0"/>
                        </a:spcAft>
                      </a:pPr>
                      <a:r>
                        <a:rPr lang="fr-FR" sz="1100" dirty="0">
                          <a:solidFill>
                            <a:schemeClr val="tx1"/>
                          </a:solidFill>
                          <a:effectLst/>
                          <a:latin typeface="+mn-lt"/>
                          <a:ea typeface="Calibri" panose="020F0502020204030204" pitchFamily="34" charset="0"/>
                          <a:cs typeface="Times New Roman" panose="02020603050405020304" pitchFamily="18" charset="0"/>
                          <a:hlinkClick r:id="rId14"/>
                        </a:rPr>
                        <a:t>http://cache.media.eduscol.education.fr/file/Initiation_a_la_programmation/92/6/RA16_C2_C3_MATH_inititation_programmation_doc_maitre_624926.pdf</a:t>
                      </a:r>
                      <a:endParaRPr lang="fr-FR"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fr-FR"/>
                    </a:p>
                  </a:txBody>
                  <a:tcPr/>
                </a:tc>
                <a:extLst>
                  <a:ext uri="{0D108BD9-81ED-4DB2-BD59-A6C34878D82A}">
                    <a16:rowId xmlns:a16="http://schemas.microsoft.com/office/drawing/2014/main" val="10006"/>
                  </a:ext>
                </a:extLst>
              </a:tr>
            </a:tbl>
          </a:graphicData>
        </a:graphic>
      </p:graphicFrame>
      <p:sp>
        <p:nvSpPr>
          <p:cNvPr id="6" name="Espace réservé de la date 5"/>
          <p:cNvSpPr>
            <a:spLocks noGrp="1"/>
          </p:cNvSpPr>
          <p:nvPr>
            <p:ph type="dt" sz="half" idx="10"/>
          </p:nvPr>
        </p:nvSpPr>
        <p:spPr>
          <a:xfrm>
            <a:off x="9264113" y="5326144"/>
            <a:ext cx="2743200" cy="365125"/>
          </a:xfrm>
        </p:spPr>
        <p:txBody>
          <a:bodyPr/>
          <a:lstStyle/>
          <a:p>
            <a:fld id="{00B41287-3DB6-4A61-A820-176799498E70}" type="datetime1">
              <a:rPr lang="fr-FR" smtClean="0">
                <a:solidFill>
                  <a:prstClr val="black"/>
                </a:solidFill>
              </a:rPr>
              <a:t>04/10/2018</a:t>
            </a:fld>
            <a:endParaRPr lang="fr-FR" dirty="0">
              <a:solidFill>
                <a:prstClr val="black"/>
              </a:solidFill>
            </a:endParaRPr>
          </a:p>
        </p:txBody>
      </p:sp>
      <p:sp>
        <p:nvSpPr>
          <p:cNvPr id="3" name="Espace réservé du pied de page 2"/>
          <p:cNvSpPr>
            <a:spLocks noGrp="1"/>
          </p:cNvSpPr>
          <p:nvPr>
            <p:ph type="ftr" sz="quarter" idx="11"/>
          </p:nvPr>
        </p:nvSpPr>
        <p:spPr>
          <a:xfrm>
            <a:off x="5229071" y="5083104"/>
            <a:ext cx="6672887" cy="365125"/>
          </a:xfrm>
        </p:spPr>
        <p:txBody>
          <a:bodyPr/>
          <a:lstStyle/>
          <a:p>
            <a:r>
              <a:rPr lang="fr-FR" dirty="0">
                <a:solidFill>
                  <a:prstClr val="black"/>
                </a:solidFill>
              </a:rPr>
              <a:t>AP le calcul mental et en ligne Circonscription de Wittelsheim année 17-18 version complétée </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1747429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7"/>
            <a:ext cx="10364451" cy="1019783"/>
          </a:xfrm>
        </p:spPr>
        <p:txBody>
          <a:bodyPr/>
          <a:lstStyle/>
          <a:p>
            <a:r>
              <a:rPr lang="fr-FR" dirty="0"/>
              <a:t>EXEMPLES ET CONTRE EXEMPLES </a:t>
            </a:r>
          </a:p>
        </p:txBody>
      </p:sp>
      <p:pic>
        <p:nvPicPr>
          <p:cNvPr id="4" name="Espace réservé du contenu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43343" y="1561057"/>
            <a:ext cx="9448800" cy="2898167"/>
          </a:xfrm>
        </p:spPr>
      </p:pic>
      <p:sp>
        <p:nvSpPr>
          <p:cNvPr id="8" name="Espace réservé de la date 7"/>
          <p:cNvSpPr>
            <a:spLocks noGrp="1"/>
          </p:cNvSpPr>
          <p:nvPr>
            <p:ph type="dt" sz="half" idx="10"/>
          </p:nvPr>
        </p:nvSpPr>
        <p:spPr/>
        <p:txBody>
          <a:bodyPr/>
          <a:lstStyle/>
          <a:p>
            <a:fld id="{F1DC971D-61A3-448B-B774-D8BCFE2A486E}"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7" name="Espace réservé du numéro de diapositive 6"/>
          <p:cNvSpPr>
            <a:spLocks noGrp="1"/>
          </p:cNvSpPr>
          <p:nvPr>
            <p:ph type="sldNum" sz="quarter" idx="12"/>
          </p:nvPr>
        </p:nvSpPr>
        <p:spPr/>
        <p:txBody>
          <a:bodyPr/>
          <a:lstStyle/>
          <a:p>
            <a:fld id="{41E2637F-F9EE-4AB0-8AC7-6F1F0F506099}" type="slidenum">
              <a:rPr lang="fr-FR" smtClean="0">
                <a:solidFill>
                  <a:prstClr val="black"/>
                </a:solidFill>
              </a:rPr>
              <a:pPr/>
              <a:t>30</a:t>
            </a:fld>
            <a:endParaRPr lang="fr-FR">
              <a:solidFill>
                <a:prstClr val="black"/>
              </a:solidFill>
            </a:endParaRPr>
          </a:p>
        </p:txBody>
      </p:sp>
      <p:cxnSp>
        <p:nvCxnSpPr>
          <p:cNvPr id="6" name="Connecteur droit 5"/>
          <p:cNvCxnSpPr/>
          <p:nvPr/>
        </p:nvCxnSpPr>
        <p:spPr>
          <a:xfrm>
            <a:off x="7959969" y="3118338"/>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759854" y="4801599"/>
            <a:ext cx="8465712" cy="923330"/>
          </a:xfrm>
          <a:prstGeom prst="rect">
            <a:avLst/>
          </a:prstGeom>
          <a:noFill/>
        </p:spPr>
        <p:txBody>
          <a:bodyPr wrap="square" rtlCol="0">
            <a:spAutoFit/>
          </a:bodyPr>
          <a:lstStyle/>
          <a:p>
            <a:r>
              <a:rPr lang="fr-FR" dirty="0"/>
              <a:t>Le calcul en ligne n’est pas une autre manière d’écrire un calcul posé. Ici l’élève pose son calcul mais le pose en ligne. Il est important de le remarquer et de le lui faire remarquer. Il a une représentation erronée de ce qu’est le calcul en ligne. </a:t>
            </a:r>
          </a:p>
        </p:txBody>
      </p:sp>
    </p:spTree>
    <p:extLst>
      <p:ext uri="{BB962C8B-B14F-4D97-AF65-F5344CB8AC3E}">
        <p14:creationId xmlns:p14="http://schemas.microsoft.com/office/powerpoint/2010/main" val="3315370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8"/>
            <a:ext cx="10364451" cy="640310"/>
          </a:xfrm>
        </p:spPr>
        <p:txBody>
          <a:bodyPr/>
          <a:lstStyle/>
          <a:p>
            <a:r>
              <a:rPr lang="fr-FR" dirty="0"/>
              <a:t>LES ECRITS DANS LE CALCUL EN LIGNE</a:t>
            </a:r>
          </a:p>
        </p:txBody>
      </p:sp>
      <p:sp>
        <p:nvSpPr>
          <p:cNvPr id="3" name="Espace réservé du contenu 2"/>
          <p:cNvSpPr>
            <a:spLocks noGrp="1"/>
          </p:cNvSpPr>
          <p:nvPr>
            <p:ph sz="quarter" idx="13"/>
          </p:nvPr>
        </p:nvSpPr>
        <p:spPr>
          <a:xfrm>
            <a:off x="206063" y="1899138"/>
            <a:ext cx="11071538" cy="4806462"/>
          </a:xfrm>
        </p:spPr>
        <p:txBody>
          <a:bodyPr>
            <a:normAutofit/>
          </a:bodyPr>
          <a:lstStyle/>
          <a:p>
            <a:pPr>
              <a:buFontTx/>
              <a:buChar char="-"/>
            </a:pPr>
            <a:endParaRPr lang="fr-FR" cap="none" dirty="0"/>
          </a:p>
          <a:p>
            <a:pPr>
              <a:buFontTx/>
              <a:buChar char="-"/>
            </a:pPr>
            <a:endParaRPr lang="fr-FR" cap="none" dirty="0"/>
          </a:p>
          <a:p>
            <a:endParaRPr lang="fr-FR" dirty="0"/>
          </a:p>
        </p:txBody>
      </p:sp>
      <p:sp>
        <p:nvSpPr>
          <p:cNvPr id="11" name="Espace réservé de la date 10"/>
          <p:cNvSpPr>
            <a:spLocks noGrp="1"/>
          </p:cNvSpPr>
          <p:nvPr>
            <p:ph type="dt" sz="half" idx="10"/>
          </p:nvPr>
        </p:nvSpPr>
        <p:spPr/>
        <p:txBody>
          <a:bodyPr/>
          <a:lstStyle/>
          <a:p>
            <a:fld id="{BA7B79AF-3AF7-486B-8F86-9821C1CDF65A}" type="datetime1">
              <a:rPr lang="fr-FR" smtClean="0">
                <a:solidFill>
                  <a:prstClr val="black"/>
                </a:solidFill>
              </a:rPr>
              <a:t>04/10/2018</a:t>
            </a:fld>
            <a:endParaRPr lang="fr-FR">
              <a:solidFill>
                <a:prstClr val="black"/>
              </a:solidFill>
            </a:endParaRPr>
          </a:p>
        </p:txBody>
      </p:sp>
      <p:sp>
        <p:nvSpPr>
          <p:cNvPr id="9" name="Espace réservé du pied de page 8"/>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10" name="Espace réservé du numéro de diapositive 9"/>
          <p:cNvSpPr>
            <a:spLocks noGrp="1"/>
          </p:cNvSpPr>
          <p:nvPr>
            <p:ph type="sldNum" sz="quarter" idx="12"/>
          </p:nvPr>
        </p:nvSpPr>
        <p:spPr/>
        <p:txBody>
          <a:bodyPr/>
          <a:lstStyle/>
          <a:p>
            <a:fld id="{41E2637F-F9EE-4AB0-8AC7-6F1F0F506099}" type="slidenum">
              <a:rPr lang="fr-FR" smtClean="0">
                <a:solidFill>
                  <a:prstClr val="black"/>
                </a:solidFill>
              </a:rPr>
              <a:pPr/>
              <a:t>31</a:t>
            </a:fld>
            <a:endParaRPr lang="fr-FR">
              <a:solidFill>
                <a:prstClr val="black"/>
              </a:solidFill>
            </a:endParaRPr>
          </a:p>
        </p:txBody>
      </p:sp>
      <p:pic>
        <p:nvPicPr>
          <p:cNvPr id="4" name="Image 3"/>
          <p:cNvPicPr>
            <a:picLocks noChangeAspect="1"/>
          </p:cNvPicPr>
          <p:nvPr/>
        </p:nvPicPr>
        <p:blipFill>
          <a:blip r:embed="rId3"/>
          <a:stretch>
            <a:fillRect/>
          </a:stretch>
        </p:blipFill>
        <p:spPr>
          <a:xfrm>
            <a:off x="3416650" y="1671916"/>
            <a:ext cx="8175445" cy="1091279"/>
          </a:xfrm>
          <a:prstGeom prst="rect">
            <a:avLst/>
          </a:prstGeom>
        </p:spPr>
      </p:pic>
      <p:pic>
        <p:nvPicPr>
          <p:cNvPr id="5" name="Image 4"/>
          <p:cNvPicPr>
            <a:picLocks noChangeAspect="1"/>
          </p:cNvPicPr>
          <p:nvPr/>
        </p:nvPicPr>
        <p:blipFill>
          <a:blip r:embed="rId4">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3918884" y="3810283"/>
            <a:ext cx="6573269" cy="26140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ZoneTexte 5"/>
          <p:cNvSpPr txBox="1"/>
          <p:nvPr/>
        </p:nvSpPr>
        <p:spPr>
          <a:xfrm>
            <a:off x="206063" y="1899138"/>
            <a:ext cx="2176529" cy="2308324"/>
          </a:xfrm>
          <a:prstGeom prst="rect">
            <a:avLst/>
          </a:prstGeom>
          <a:noFill/>
        </p:spPr>
        <p:txBody>
          <a:bodyPr wrap="square" rtlCol="0">
            <a:spAutoFit/>
          </a:bodyPr>
          <a:lstStyle/>
          <a:p>
            <a:r>
              <a:rPr lang="fr-FR" dirty="0"/>
              <a:t>Les étapes écrites se présenter sous différentes formes </a:t>
            </a:r>
          </a:p>
          <a:p>
            <a:endParaRPr lang="fr-FR" dirty="0"/>
          </a:p>
          <a:p>
            <a:r>
              <a:rPr lang="fr-FR" dirty="0"/>
              <a:t>Cela suppose qu’on ait de la place pour écrire ! </a:t>
            </a:r>
          </a:p>
          <a:p>
            <a:endParaRPr lang="fr-FR" dirty="0"/>
          </a:p>
        </p:txBody>
      </p:sp>
      <p:sp>
        <p:nvSpPr>
          <p:cNvPr id="7" name="Rectangle 6"/>
          <p:cNvSpPr/>
          <p:nvPr/>
        </p:nvSpPr>
        <p:spPr>
          <a:xfrm>
            <a:off x="2052667" y="6102077"/>
            <a:ext cx="1907702" cy="369332"/>
          </a:xfrm>
          <a:prstGeom prst="rect">
            <a:avLst/>
          </a:prstGeom>
        </p:spPr>
        <p:txBody>
          <a:bodyPr wrap="none">
            <a:spAutoFit/>
          </a:bodyPr>
          <a:lstStyle/>
          <a:p>
            <a:r>
              <a:rPr lang="fr-FR" b="1" u="sng" dirty="0"/>
              <a:t>Arbres de calcul   </a:t>
            </a:r>
          </a:p>
        </p:txBody>
      </p:sp>
      <p:sp>
        <p:nvSpPr>
          <p:cNvPr id="8" name="Rectangle 7"/>
          <p:cNvSpPr/>
          <p:nvPr/>
        </p:nvSpPr>
        <p:spPr>
          <a:xfrm>
            <a:off x="3416650" y="2817949"/>
            <a:ext cx="1848583" cy="369332"/>
          </a:xfrm>
          <a:prstGeom prst="rect">
            <a:avLst/>
          </a:prstGeom>
        </p:spPr>
        <p:txBody>
          <a:bodyPr wrap="none">
            <a:spAutoFit/>
          </a:bodyPr>
          <a:lstStyle/>
          <a:p>
            <a:r>
              <a:rPr lang="fr-FR" b="1" u="sng" dirty="0"/>
              <a:t>Calculs séparés   </a:t>
            </a:r>
          </a:p>
        </p:txBody>
      </p:sp>
    </p:spTree>
    <p:extLst>
      <p:ext uri="{BB962C8B-B14F-4D97-AF65-F5344CB8AC3E}">
        <p14:creationId xmlns:p14="http://schemas.microsoft.com/office/powerpoint/2010/main" val="3865992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7021" y="135193"/>
            <a:ext cx="11130179" cy="935962"/>
          </a:xfrm>
        </p:spPr>
        <p:txBody>
          <a:bodyPr/>
          <a:lstStyle/>
          <a:p>
            <a:r>
              <a:rPr lang="fr-FR" dirty="0">
                <a:solidFill>
                  <a:srgbClr val="00B050"/>
                </a:solidFill>
              </a:rPr>
              <a:t>3.1. DES POINTS D’APPUI</a:t>
            </a:r>
          </a:p>
        </p:txBody>
      </p:sp>
      <p:sp>
        <p:nvSpPr>
          <p:cNvPr id="3" name="Espace réservé du contenu 2"/>
          <p:cNvSpPr>
            <a:spLocks noGrp="1"/>
          </p:cNvSpPr>
          <p:nvPr>
            <p:ph sz="quarter" idx="13"/>
          </p:nvPr>
        </p:nvSpPr>
        <p:spPr>
          <a:xfrm>
            <a:off x="196569" y="1071155"/>
            <a:ext cx="11690631" cy="4563925"/>
          </a:xfrm>
        </p:spPr>
        <p:txBody>
          <a:bodyPr>
            <a:normAutofit/>
          </a:bodyPr>
          <a:lstStyle/>
          <a:p>
            <a:r>
              <a:rPr lang="fr-FR" sz="2800" cap="none" dirty="0">
                <a:latin typeface="Times New Roman" panose="02020603050405020304" pitchFamily="18" charset="0"/>
                <a:cs typeface="Times New Roman" panose="02020603050405020304" pitchFamily="18" charset="0"/>
              </a:rPr>
              <a:t>Chercher : tester, comparer, choisir…..</a:t>
            </a:r>
          </a:p>
          <a:p>
            <a:r>
              <a:rPr lang="fr-FR" sz="2800" cap="none" dirty="0">
                <a:latin typeface="Times New Roman" panose="02020603050405020304" pitchFamily="18" charset="0"/>
                <a:cs typeface="Times New Roman" panose="02020603050405020304" pitchFamily="18" charset="0"/>
              </a:rPr>
              <a:t>Modéliser : reconnaître et distinguer des problèmes relevant  de situations +,-,</a:t>
            </a:r>
            <a:r>
              <a:rPr lang="fr-FR" sz="2800" cap="none" dirty="0" err="1">
                <a:latin typeface="Times New Roman" panose="02020603050405020304" pitchFamily="18" charset="0"/>
                <a:cs typeface="Times New Roman" panose="02020603050405020304" pitchFamily="18" charset="0"/>
              </a:rPr>
              <a:t>x,etc</a:t>
            </a:r>
            <a:endParaRPr lang="fr-FR" sz="2800" cap="none" dirty="0">
              <a:latin typeface="Times New Roman" panose="02020603050405020304" pitchFamily="18" charset="0"/>
              <a:cs typeface="Times New Roman" panose="02020603050405020304" pitchFamily="18" charset="0"/>
            </a:endParaRPr>
          </a:p>
          <a:p>
            <a:r>
              <a:rPr lang="fr-FR" sz="2800" cap="none" dirty="0">
                <a:latin typeface="Times New Roman" panose="02020603050405020304" pitchFamily="18" charset="0"/>
                <a:cs typeface="Times New Roman" panose="02020603050405020304" pitchFamily="18" charset="0"/>
              </a:rPr>
              <a:t>Représenter : différentes écritures d’un nombre</a:t>
            </a:r>
          </a:p>
          <a:p>
            <a:r>
              <a:rPr lang="fr-FR" sz="2800" cap="none" dirty="0">
                <a:latin typeface="Times New Roman" panose="02020603050405020304" pitchFamily="18" charset="0"/>
                <a:cs typeface="Times New Roman" panose="02020603050405020304" pitchFamily="18" charset="0"/>
              </a:rPr>
              <a:t>Raisonner : choisir la démarche, faire parler les nombres</a:t>
            </a:r>
          </a:p>
          <a:p>
            <a:r>
              <a:rPr lang="fr-FR" sz="2800" cap="none" dirty="0">
                <a:latin typeface="Times New Roman" panose="02020603050405020304" pitchFamily="18" charset="0"/>
                <a:cs typeface="Times New Roman" panose="02020603050405020304" pitchFamily="18" charset="0"/>
              </a:rPr>
              <a:t>Calculer </a:t>
            </a:r>
          </a:p>
          <a:p>
            <a:r>
              <a:rPr lang="fr-FR" sz="2800" cap="none" dirty="0">
                <a:latin typeface="Times New Roman" panose="02020603050405020304" pitchFamily="18" charset="0"/>
                <a:cs typeface="Times New Roman" panose="02020603050405020304" pitchFamily="18" charset="0"/>
              </a:rPr>
              <a:t>Communiquer </a:t>
            </a:r>
          </a:p>
        </p:txBody>
      </p:sp>
      <p:sp>
        <p:nvSpPr>
          <p:cNvPr id="6" name="Espace réservé de la date 5"/>
          <p:cNvSpPr>
            <a:spLocks noGrp="1"/>
          </p:cNvSpPr>
          <p:nvPr>
            <p:ph type="dt" sz="half" idx="10"/>
          </p:nvPr>
        </p:nvSpPr>
        <p:spPr/>
        <p:txBody>
          <a:bodyPr/>
          <a:lstStyle/>
          <a:p>
            <a:fld id="{4D7B2B88-5E1C-40B4-B18B-3B7534CC7AEC}" type="datetime1">
              <a:rPr lang="fr-FR" smtClean="0">
                <a:solidFill>
                  <a:prstClr val="black"/>
                </a:solidFill>
              </a:rPr>
              <a:t>04/10/2018</a:t>
            </a:fld>
            <a:endParaRPr lang="fr-FR">
              <a:solidFill>
                <a:prstClr val="black"/>
              </a:solidFill>
            </a:endParaRPr>
          </a:p>
        </p:txBody>
      </p:sp>
      <p:sp>
        <p:nvSpPr>
          <p:cNvPr id="4" name="Espace réservé du pied de page 3"/>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32</a:t>
            </a:fld>
            <a:endParaRPr lang="fr-FR">
              <a:solidFill>
                <a:prstClr val="black"/>
              </a:solidFill>
            </a:endParaRPr>
          </a:p>
        </p:txBody>
      </p:sp>
    </p:spTree>
    <p:extLst>
      <p:ext uri="{BB962C8B-B14F-4D97-AF65-F5344CB8AC3E}">
        <p14:creationId xmlns:p14="http://schemas.microsoft.com/office/powerpoint/2010/main" val="3107585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9412" y="135320"/>
            <a:ext cx="11612075" cy="645730"/>
          </a:xfrm>
        </p:spPr>
        <p:txBody>
          <a:bodyPr>
            <a:normAutofit/>
          </a:bodyPr>
          <a:lstStyle/>
          <a:p>
            <a:r>
              <a:rPr lang="fr-FR" dirty="0">
                <a:solidFill>
                  <a:srgbClr val="00B050"/>
                </a:solidFill>
              </a:rPr>
              <a:t>3.1.  DES POINTS D’APPUI</a:t>
            </a:r>
            <a:endParaRPr lang="fr-FR" dirty="0"/>
          </a:p>
        </p:txBody>
      </p:sp>
      <p:sp>
        <p:nvSpPr>
          <p:cNvPr id="6" name="Espace réservé de la date 5"/>
          <p:cNvSpPr>
            <a:spLocks noGrp="1"/>
          </p:cNvSpPr>
          <p:nvPr>
            <p:ph type="dt" sz="half" idx="10"/>
          </p:nvPr>
        </p:nvSpPr>
        <p:spPr/>
        <p:txBody>
          <a:bodyPr/>
          <a:lstStyle/>
          <a:p>
            <a:fld id="{06CDEE33-66FA-49CB-9CF7-C7E1A2CD3AF5}" type="datetime1">
              <a:rPr lang="fr-FR" smtClean="0">
                <a:solidFill>
                  <a:prstClr val="black"/>
                </a:solidFill>
              </a:rPr>
              <a:t>04/10/2018</a:t>
            </a:fld>
            <a:endParaRPr lang="fr-FR">
              <a:solidFill>
                <a:prstClr val="black"/>
              </a:solidFill>
            </a:endParaRPr>
          </a:p>
        </p:txBody>
      </p:sp>
      <p:sp>
        <p:nvSpPr>
          <p:cNvPr id="3" name="Espace réservé du pied de page 2"/>
          <p:cNvSpPr>
            <a:spLocks noGrp="1"/>
          </p:cNvSpPr>
          <p:nvPr>
            <p:ph type="ftr" sz="quarter" idx="11"/>
          </p:nvPr>
        </p:nvSpPr>
        <p:spPr>
          <a:xfrm rot="16200000">
            <a:off x="-1503156" y="4008343"/>
            <a:ext cx="4350557" cy="283669"/>
          </a:xfrm>
        </p:spPr>
        <p:txBody>
          <a:bodyPr/>
          <a:lstStyle/>
          <a:p>
            <a:r>
              <a:rPr lang="fr-FR" dirty="0">
                <a:solidFill>
                  <a:prstClr val="black"/>
                </a:solidFill>
              </a:rPr>
              <a:t>AP le calcul mental et en ligne Circonscription de Wittelsheim année 17-18 version complétée </a:t>
            </a:r>
          </a:p>
        </p:txBody>
      </p:sp>
      <p:sp>
        <p:nvSpPr>
          <p:cNvPr id="4" name="Espace réservé du numéro de diapositive 3"/>
          <p:cNvSpPr>
            <a:spLocks noGrp="1"/>
          </p:cNvSpPr>
          <p:nvPr>
            <p:ph type="sldNum" sz="quarter" idx="12"/>
          </p:nvPr>
        </p:nvSpPr>
        <p:spPr/>
        <p:txBody>
          <a:bodyPr/>
          <a:lstStyle/>
          <a:p>
            <a:fld id="{41E2637F-F9EE-4AB0-8AC7-6F1F0F506099}" type="slidenum">
              <a:rPr lang="fr-FR" smtClean="0">
                <a:solidFill>
                  <a:prstClr val="black"/>
                </a:solidFill>
              </a:rPr>
              <a:pPr/>
              <a:t>33</a:t>
            </a:fld>
            <a:endParaRPr lang="fr-FR">
              <a:solidFill>
                <a:prstClr val="black"/>
              </a:solidFill>
            </a:endParaRPr>
          </a:p>
        </p:txBody>
      </p:sp>
      <p:graphicFrame>
        <p:nvGraphicFramePr>
          <p:cNvPr id="5" name="Espace réservé du contenu 3"/>
          <p:cNvGraphicFramePr>
            <a:graphicFrameLocks/>
          </p:cNvGraphicFramePr>
          <p:nvPr>
            <p:extLst>
              <p:ext uri="{D42A27DB-BD31-4B8C-83A1-F6EECF244321}">
                <p14:modId xmlns:p14="http://schemas.microsoft.com/office/powerpoint/2010/main" val="943188157"/>
              </p:ext>
            </p:extLst>
          </p:nvPr>
        </p:nvGraphicFramePr>
        <p:xfrm>
          <a:off x="0" y="1025978"/>
          <a:ext cx="12192000" cy="6157342"/>
        </p:xfrm>
        <a:graphic>
          <a:graphicData uri="http://schemas.openxmlformats.org/drawingml/2006/table">
            <a:tbl>
              <a:tblPr firstRow="1" bandRow="1">
                <a:tableStyleId>{5C22544A-7EE6-4342-B048-85BDC9FD1C3A}</a:tableStyleId>
              </a:tblPr>
              <a:tblGrid>
                <a:gridCol w="902704">
                  <a:extLst>
                    <a:ext uri="{9D8B030D-6E8A-4147-A177-3AD203B41FA5}">
                      <a16:colId xmlns:a16="http://schemas.microsoft.com/office/drawing/2014/main" val="20000"/>
                    </a:ext>
                  </a:extLst>
                </a:gridCol>
                <a:gridCol w="3702073">
                  <a:extLst>
                    <a:ext uri="{9D8B030D-6E8A-4147-A177-3AD203B41FA5}">
                      <a16:colId xmlns:a16="http://schemas.microsoft.com/office/drawing/2014/main" val="20001"/>
                    </a:ext>
                  </a:extLst>
                </a:gridCol>
                <a:gridCol w="1796023">
                  <a:extLst>
                    <a:ext uri="{9D8B030D-6E8A-4147-A177-3AD203B41FA5}">
                      <a16:colId xmlns:a16="http://schemas.microsoft.com/office/drawing/2014/main" val="20002"/>
                    </a:ext>
                  </a:extLst>
                </a:gridCol>
                <a:gridCol w="5791200">
                  <a:extLst>
                    <a:ext uri="{9D8B030D-6E8A-4147-A177-3AD203B41FA5}">
                      <a16:colId xmlns:a16="http://schemas.microsoft.com/office/drawing/2014/main" val="20003"/>
                    </a:ext>
                  </a:extLst>
                </a:gridCol>
              </a:tblGrid>
              <a:tr h="299684">
                <a:tc>
                  <a:txBody>
                    <a:bodyPr/>
                    <a:lstStyle/>
                    <a:p>
                      <a:endParaRPr lang="fr-FR" sz="1400" dirty="0">
                        <a:solidFill>
                          <a:schemeClr val="tx1"/>
                        </a:solidFill>
                      </a:endParaRPr>
                    </a:p>
                  </a:txBody>
                  <a:tcPr marL="90114" marR="90114">
                    <a:solidFill>
                      <a:schemeClr val="accent1">
                        <a:lumMod val="20000"/>
                        <a:lumOff val="80000"/>
                      </a:schemeClr>
                    </a:solidFill>
                  </a:tcPr>
                </a:tc>
                <a:tc gridSpan="2">
                  <a:txBody>
                    <a:bodyPr/>
                    <a:lstStyle/>
                    <a:p>
                      <a:r>
                        <a:rPr lang="fr-FR" sz="1400" dirty="0">
                          <a:solidFill>
                            <a:schemeClr val="tx1"/>
                          </a:solidFill>
                        </a:rPr>
                        <a:t>Cycle II</a:t>
                      </a:r>
                    </a:p>
                  </a:txBody>
                  <a:tcPr marL="90114" marR="90114">
                    <a:solidFill>
                      <a:schemeClr val="accent1">
                        <a:lumMod val="20000"/>
                        <a:lumOff val="80000"/>
                      </a:schemeClr>
                    </a:solidFill>
                  </a:tcPr>
                </a:tc>
                <a:tc hMerge="1">
                  <a:txBody>
                    <a:bodyPr/>
                    <a:lstStyle/>
                    <a:p>
                      <a:endParaRPr lang="fr-FR" sz="1400" dirty="0">
                        <a:solidFill>
                          <a:schemeClr val="tx1"/>
                        </a:solidFill>
                      </a:endParaRPr>
                    </a:p>
                  </a:txBody>
                  <a:tcPr marL="90114" marR="90114">
                    <a:solidFill>
                      <a:schemeClr val="accent1">
                        <a:lumMod val="20000"/>
                        <a:lumOff val="80000"/>
                      </a:schemeClr>
                    </a:solidFill>
                  </a:tcPr>
                </a:tc>
                <a:tc>
                  <a:txBody>
                    <a:bodyPr/>
                    <a:lstStyle/>
                    <a:p>
                      <a:r>
                        <a:rPr lang="fr-FR" sz="1400" dirty="0">
                          <a:solidFill>
                            <a:schemeClr val="tx1"/>
                          </a:solidFill>
                        </a:rPr>
                        <a:t>Cycle III</a:t>
                      </a:r>
                    </a:p>
                  </a:txBody>
                  <a:tcPr marL="90114" marR="90114">
                    <a:solidFill>
                      <a:schemeClr val="accent1">
                        <a:lumMod val="20000"/>
                        <a:lumOff val="80000"/>
                      </a:schemeClr>
                    </a:solidFill>
                  </a:tcPr>
                </a:tc>
                <a:extLst>
                  <a:ext uri="{0D108BD9-81ED-4DB2-BD59-A6C34878D82A}">
                    <a16:rowId xmlns:a16="http://schemas.microsoft.com/office/drawing/2014/main" val="10000"/>
                  </a:ext>
                </a:extLst>
              </a:tr>
              <a:tr h="5334382">
                <a:tc>
                  <a:txBody>
                    <a:bodyPr/>
                    <a:lstStyle/>
                    <a:p>
                      <a:r>
                        <a:rPr lang="fr-FR" sz="1400" dirty="0">
                          <a:solidFill>
                            <a:schemeClr val="tx1"/>
                          </a:solidFill>
                          <a:latin typeface="Times New Roman" panose="02020603050405020304" pitchFamily="18" charset="0"/>
                          <a:cs typeface="Times New Roman" panose="02020603050405020304" pitchFamily="18" charset="0"/>
                        </a:rPr>
                        <a:t>Variables </a:t>
                      </a:r>
                    </a:p>
                  </a:txBody>
                  <a:tcPr marL="90114" marR="90114">
                    <a:solidFill>
                      <a:schemeClr val="accent1">
                        <a:lumMod val="20000"/>
                        <a:lumOff val="80000"/>
                      </a:schemeClr>
                    </a:solidFill>
                  </a:tcPr>
                </a:tc>
                <a:tc gridSpan="2">
                  <a:txBody>
                    <a:bodyPr/>
                    <a:lstStyle/>
                    <a:p>
                      <a:r>
                        <a:rPr lang="fr-FR" sz="1400" b="0" dirty="0">
                          <a:solidFill>
                            <a:schemeClr val="tx1"/>
                          </a:solidFill>
                          <a:latin typeface="Times New Roman" panose="02020603050405020304" pitchFamily="18" charset="0"/>
                          <a:cs typeface="Times New Roman" panose="02020603050405020304" pitchFamily="18" charset="0"/>
                        </a:rPr>
                        <a:t>Nature des nombres (entiers) , avec ou sans unités</a:t>
                      </a:r>
                    </a:p>
                    <a:p>
                      <a:r>
                        <a:rPr lang="fr-FR" sz="1400" b="0" dirty="0">
                          <a:solidFill>
                            <a:schemeClr val="tx1"/>
                          </a:solidFill>
                          <a:latin typeface="Times New Roman" panose="02020603050405020304" pitchFamily="18" charset="0"/>
                          <a:cs typeface="Times New Roman" panose="02020603050405020304" pitchFamily="18" charset="0"/>
                        </a:rPr>
                        <a:t>Taille des nombres</a:t>
                      </a:r>
                    </a:p>
                    <a:p>
                      <a:r>
                        <a:rPr lang="fr-FR" sz="1400" b="0" dirty="0">
                          <a:solidFill>
                            <a:schemeClr val="tx1"/>
                          </a:solidFill>
                          <a:latin typeface="Times New Roman" panose="02020603050405020304" pitchFamily="18" charset="0"/>
                          <a:cs typeface="Times New Roman" panose="02020603050405020304" pitchFamily="18" charset="0"/>
                        </a:rPr>
                        <a:t>Variété des décompositions</a:t>
                      </a:r>
                    </a:p>
                    <a:p>
                      <a:r>
                        <a:rPr lang="fr-FR" sz="1400" b="0" dirty="0">
                          <a:solidFill>
                            <a:schemeClr val="tx1"/>
                          </a:solidFill>
                          <a:latin typeface="Times New Roman" panose="02020603050405020304" pitchFamily="18" charset="0"/>
                          <a:cs typeface="Times New Roman" panose="02020603050405020304" pitchFamily="18" charset="0"/>
                        </a:rPr>
                        <a:t>Désignations des nombres (littérale, chiffrée, iconique)</a:t>
                      </a:r>
                      <a:r>
                        <a:rPr lang="fr-FR" sz="1400" b="0" baseline="0" dirty="0">
                          <a:solidFill>
                            <a:schemeClr val="tx1"/>
                          </a:solidFill>
                          <a:latin typeface="Times New Roman" panose="02020603050405020304" pitchFamily="18" charset="0"/>
                          <a:cs typeface="Times New Roman" panose="02020603050405020304" pitchFamily="18" charset="0"/>
                        </a:rPr>
                        <a:t> </a:t>
                      </a:r>
                      <a:r>
                        <a:rPr lang="fr-FR" sz="1400" b="0" baseline="0" dirty="0">
                          <a:solidFill>
                            <a:srgbClr val="C00000"/>
                          </a:solidFill>
                          <a:latin typeface="Times New Roman" panose="02020603050405020304" pitchFamily="18" charset="0"/>
                          <a:cs typeface="Times New Roman" panose="02020603050405020304" pitchFamily="18" charset="0"/>
                        </a:rPr>
                        <a:t>forme orale, forme écrite </a:t>
                      </a:r>
                      <a:endParaRPr lang="fr-FR" sz="1400" b="0" dirty="0">
                        <a:solidFill>
                          <a:srgbClr val="C00000"/>
                        </a:solidFill>
                        <a:latin typeface="Times New Roman" panose="02020603050405020304" pitchFamily="18" charset="0"/>
                        <a:cs typeface="Times New Roman" panose="02020603050405020304" pitchFamily="18" charset="0"/>
                      </a:endParaRPr>
                    </a:p>
                    <a:p>
                      <a:r>
                        <a:rPr lang="fr-FR" sz="1400" b="0" dirty="0">
                          <a:solidFill>
                            <a:schemeClr val="tx1"/>
                          </a:solidFill>
                          <a:latin typeface="Times New Roman" panose="02020603050405020304" pitchFamily="18" charset="0"/>
                          <a:cs typeface="Times New Roman" panose="02020603050405020304" pitchFamily="18" charset="0"/>
                        </a:rPr>
                        <a:t>Relations entre les nombres</a:t>
                      </a:r>
                    </a:p>
                    <a:p>
                      <a:r>
                        <a:rPr lang="fr-FR" sz="1400" b="0" dirty="0">
                          <a:solidFill>
                            <a:schemeClr val="tx1"/>
                          </a:solidFill>
                          <a:latin typeface="Times New Roman" panose="02020603050405020304" pitchFamily="18" charset="0"/>
                          <a:cs typeface="Times New Roman" panose="02020603050405020304" pitchFamily="18" charset="0"/>
                        </a:rPr>
                        <a:t>Mobilisation de faits numériques  variables</a:t>
                      </a:r>
                    </a:p>
                    <a:p>
                      <a:r>
                        <a:rPr lang="fr-FR" sz="1400" b="0" dirty="0">
                          <a:solidFill>
                            <a:schemeClr val="tx1"/>
                          </a:solidFill>
                          <a:latin typeface="Times New Roman" panose="02020603050405020304" pitchFamily="18" charset="0"/>
                          <a:cs typeface="Times New Roman" panose="02020603050405020304" pitchFamily="18" charset="0"/>
                        </a:rPr>
                        <a:t>Mobilisation de procédures</a:t>
                      </a:r>
                    </a:p>
                    <a:p>
                      <a:r>
                        <a:rPr lang="fr-FR" sz="1400" b="0" dirty="0">
                          <a:solidFill>
                            <a:schemeClr val="tx1"/>
                          </a:solidFill>
                          <a:latin typeface="Times New Roman" panose="02020603050405020304" pitchFamily="18" charset="0"/>
                          <a:cs typeface="Times New Roman" panose="02020603050405020304" pitchFamily="18" charset="0"/>
                        </a:rPr>
                        <a:t>En calcul posé on découvre les algorithmes de calcul pour les 3 opérations (+,-,x) que lorsque le calcul en ligne et mental ont montré leurs limites. </a:t>
                      </a:r>
                    </a:p>
                    <a:p>
                      <a:r>
                        <a:rPr lang="fr-FR" sz="1400" b="0" dirty="0">
                          <a:solidFill>
                            <a:schemeClr val="tx1"/>
                          </a:solidFill>
                          <a:latin typeface="Times New Roman" panose="02020603050405020304" pitchFamily="18" charset="0"/>
                          <a:cs typeface="Times New Roman" panose="02020603050405020304" pitchFamily="18" charset="0"/>
                        </a:rPr>
                        <a:t>Calcul exact et calcul approché</a:t>
                      </a:r>
                    </a:p>
                    <a:p>
                      <a:r>
                        <a:rPr lang="fr-FR" sz="1400" b="0" dirty="0">
                          <a:solidFill>
                            <a:schemeClr val="tx1"/>
                          </a:solidFill>
                          <a:latin typeface="Times New Roman" panose="02020603050405020304" pitchFamily="18" charset="0"/>
                          <a:cs typeface="Times New Roman" panose="02020603050405020304" pitchFamily="18" charset="0"/>
                        </a:rPr>
                        <a:t>La visée : acquisition de faits numériques, de procédures, exploratoire, </a:t>
                      </a:r>
                    </a:p>
                    <a:p>
                      <a:r>
                        <a:rPr lang="fr-FR" sz="1400" b="0" dirty="0">
                          <a:solidFill>
                            <a:schemeClr val="tx1"/>
                          </a:solidFill>
                          <a:latin typeface="Times New Roman" panose="02020603050405020304" pitchFamily="18" charset="0"/>
                          <a:cs typeface="Times New Roman" panose="02020603050405020304" pitchFamily="18" charset="0"/>
                        </a:rPr>
                        <a:t>jouer sur :</a:t>
                      </a:r>
                    </a:p>
                    <a:p>
                      <a:r>
                        <a:rPr lang="fr-FR" sz="1400" b="0" dirty="0">
                          <a:solidFill>
                            <a:schemeClr val="tx1"/>
                          </a:solidFill>
                          <a:latin typeface="Times New Roman" panose="02020603050405020304" pitchFamily="18" charset="0"/>
                          <a:cs typeface="Times New Roman" panose="02020603050405020304" pitchFamily="18" charset="0"/>
                        </a:rPr>
                        <a:t>• la présentation des tâches (oral/oral ou oral/écrit ou écrit/écrit, avec ou sans projection);</a:t>
                      </a:r>
                    </a:p>
                    <a:p>
                      <a:r>
                        <a:rPr lang="fr-FR" sz="1400" b="0" dirty="0">
                          <a:solidFill>
                            <a:schemeClr val="tx1"/>
                          </a:solidFill>
                          <a:latin typeface="Times New Roman" panose="02020603050405020304" pitchFamily="18" charset="0"/>
                          <a:cs typeface="Times New Roman" panose="02020603050405020304" pitchFamily="18" charset="0"/>
                        </a:rPr>
                        <a:t>• la durée accordée aux élèves pour répondre;</a:t>
                      </a:r>
                    </a:p>
                    <a:p>
                      <a:r>
                        <a:rPr lang="fr-FR" sz="1400" b="0" dirty="0">
                          <a:solidFill>
                            <a:schemeClr val="tx1"/>
                          </a:solidFill>
                          <a:latin typeface="Times New Roman" panose="02020603050405020304" pitchFamily="18" charset="0"/>
                          <a:cs typeface="Times New Roman" panose="02020603050405020304" pitchFamily="18" charset="0"/>
                        </a:rPr>
                        <a:t>• le recours possible à des écrits intermédiaires ou non;</a:t>
                      </a:r>
                    </a:p>
                    <a:p>
                      <a:r>
                        <a:rPr lang="fr-FR" sz="1400" b="0" dirty="0">
                          <a:solidFill>
                            <a:schemeClr val="tx1"/>
                          </a:solidFill>
                          <a:latin typeface="Times New Roman" panose="02020603050405020304" pitchFamily="18" charset="0"/>
                          <a:cs typeface="Times New Roman" panose="02020603050405020304" pitchFamily="18" charset="0"/>
                        </a:rPr>
                        <a:t>• des tâches identiques pour tous les élèves ou non, simultanées ou non;</a:t>
                      </a:r>
                    </a:p>
                    <a:p>
                      <a:r>
                        <a:rPr lang="fr-FR" sz="1400" b="0" dirty="0">
                          <a:solidFill>
                            <a:schemeClr val="tx1"/>
                          </a:solidFill>
                          <a:latin typeface="Times New Roman" panose="02020603050405020304" pitchFamily="18" charset="0"/>
                          <a:cs typeface="Times New Roman" panose="02020603050405020304" pitchFamily="18" charset="0"/>
                        </a:rPr>
                        <a:t>• des tâches individuelles ou collectives;</a:t>
                      </a:r>
                    </a:p>
                    <a:p>
                      <a:r>
                        <a:rPr lang="fr-FR" sz="1400" b="0" dirty="0">
                          <a:solidFill>
                            <a:schemeClr val="tx1"/>
                          </a:solidFill>
                          <a:latin typeface="Times New Roman" panose="02020603050405020304" pitchFamily="18" charset="0"/>
                          <a:cs typeface="Times New Roman" panose="02020603050405020304" pitchFamily="18" charset="0"/>
                        </a:rPr>
                        <a:t>• l’utilisation de logiciels spécifiques (« ligne numérique », opérations, comparaison)</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dirty="0">
                          <a:solidFill>
                            <a:schemeClr val="dk1"/>
                          </a:solidFill>
                          <a:latin typeface="+mn-lt"/>
                          <a:ea typeface="+mn-ea"/>
                          <a:cs typeface="+mn-cs"/>
                        </a:rPr>
                        <a:t>Faire des liens avec  grandeurs et mesures </a:t>
                      </a:r>
                    </a:p>
                    <a:p>
                      <a:endParaRPr lang="fr-FR" sz="1400" b="0" dirty="0">
                        <a:solidFill>
                          <a:schemeClr val="tx1"/>
                        </a:solidFill>
                        <a:latin typeface="Times New Roman" panose="02020603050405020304" pitchFamily="18" charset="0"/>
                        <a:cs typeface="Times New Roman" panose="02020603050405020304" pitchFamily="18" charset="0"/>
                      </a:endParaRPr>
                    </a:p>
                  </a:txBody>
                  <a:tcPr marL="90114" marR="90114">
                    <a:solidFill>
                      <a:schemeClr val="accent1">
                        <a:lumMod val="20000"/>
                        <a:lumOff val="80000"/>
                      </a:schemeClr>
                    </a:solidFill>
                  </a:tcPr>
                </a:tc>
                <a:tc hMerge="1">
                  <a:txBody>
                    <a:bodyPr/>
                    <a:lstStyle/>
                    <a:p>
                      <a:endParaRPr lang="fr-FR" sz="1400" b="0" dirty="0">
                        <a:solidFill>
                          <a:schemeClr val="tx1"/>
                        </a:solidFill>
                        <a:latin typeface="Times New Roman" panose="02020603050405020304" pitchFamily="18" charset="0"/>
                        <a:cs typeface="Times New Roman" panose="02020603050405020304" pitchFamily="18" charset="0"/>
                      </a:endParaRPr>
                    </a:p>
                  </a:txBody>
                  <a:tcPr marL="90114" marR="90114">
                    <a:solidFill>
                      <a:schemeClr val="accent1">
                        <a:lumMod val="20000"/>
                        <a:lumOff val="80000"/>
                      </a:schemeClr>
                    </a:solidFill>
                  </a:tcPr>
                </a:tc>
                <a:tc>
                  <a:txBody>
                    <a:bodyPr/>
                    <a:lstStyle/>
                    <a:p>
                      <a:r>
                        <a:rPr lang="fr-FR" sz="1400" dirty="0">
                          <a:solidFill>
                            <a:schemeClr val="tx1"/>
                          </a:solidFill>
                          <a:latin typeface="Times New Roman" panose="02020603050405020304" pitchFamily="18" charset="0"/>
                          <a:cs typeface="Times New Roman" panose="02020603050405020304" pitchFamily="18" charset="0"/>
                        </a:rPr>
                        <a:t>On</a:t>
                      </a:r>
                      <a:r>
                        <a:rPr lang="fr-FR" sz="1400" baseline="0" dirty="0">
                          <a:solidFill>
                            <a:schemeClr val="tx1"/>
                          </a:solidFill>
                          <a:latin typeface="Times New Roman" panose="02020603050405020304" pitchFamily="18" charset="0"/>
                          <a:cs typeface="Times New Roman" panose="02020603050405020304" pitchFamily="18" charset="0"/>
                        </a:rPr>
                        <a:t> complexifie</a:t>
                      </a:r>
                    </a:p>
                    <a:p>
                      <a:r>
                        <a:rPr lang="fr-FR" sz="1400" baseline="0" dirty="0">
                          <a:solidFill>
                            <a:schemeClr val="tx1"/>
                          </a:solidFill>
                          <a:latin typeface="Times New Roman" panose="02020603050405020304" pitchFamily="18" charset="0"/>
                          <a:cs typeface="Times New Roman" panose="02020603050405020304" pitchFamily="18" charset="0"/>
                        </a:rPr>
                        <a:t>Nature des nombres (nombres entiers, décimaux)</a:t>
                      </a:r>
                    </a:p>
                    <a:p>
                      <a:r>
                        <a:rPr lang="fr-FR" sz="1400" baseline="0" dirty="0">
                          <a:solidFill>
                            <a:schemeClr val="tx1"/>
                          </a:solidFill>
                          <a:latin typeface="Times New Roman" panose="02020603050405020304" pitchFamily="18" charset="0"/>
                          <a:cs typeface="Times New Roman" panose="02020603050405020304" pitchFamily="18" charset="0"/>
                        </a:rPr>
                        <a:t>Leurs différentes écritures (fractions décimales, décompositions, écritures à virgule)</a:t>
                      </a:r>
                    </a:p>
                    <a:p>
                      <a:r>
                        <a:rPr lang="fr-FR" sz="1400" baseline="0" dirty="0">
                          <a:solidFill>
                            <a:schemeClr val="tx1"/>
                          </a:solidFill>
                          <a:latin typeface="Times New Roman" panose="02020603050405020304" pitchFamily="18" charset="0"/>
                          <a:cs typeface="Times New Roman" panose="02020603050405020304" pitchFamily="18" charset="0"/>
                        </a:rPr>
                        <a:t>Questions flash (activités mentales)*</a:t>
                      </a:r>
                    </a:p>
                    <a:p>
                      <a:r>
                        <a:rPr lang="fr-FR" sz="1400" baseline="0" dirty="0">
                          <a:solidFill>
                            <a:schemeClr val="tx1"/>
                          </a:solidFill>
                          <a:latin typeface="Times New Roman" panose="02020603050405020304" pitchFamily="18" charset="0"/>
                          <a:cs typeface="Times New Roman" panose="02020603050405020304" pitchFamily="18" charset="0"/>
                        </a:rPr>
                        <a:t>En calcul posé le diviseur ne peut être qu’un entier</a:t>
                      </a:r>
                    </a:p>
                    <a:p>
                      <a:r>
                        <a:rPr lang="fr-FR" sz="1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Calcul exact et calcul approché</a:t>
                      </a:r>
                    </a:p>
                    <a:p>
                      <a:r>
                        <a:rPr lang="fr-FR" sz="1400" b="0" dirty="0">
                          <a:solidFill>
                            <a:schemeClr val="tx1"/>
                          </a:solidFill>
                          <a:latin typeface="Times New Roman" panose="02020603050405020304" pitchFamily="18" charset="0"/>
                          <a:cs typeface="Times New Roman" panose="02020603050405020304" pitchFamily="18" charset="0"/>
                        </a:rPr>
                        <a:t>Les tables « dans tous les sens » et toujours! </a:t>
                      </a:r>
                    </a:p>
                    <a:p>
                      <a:r>
                        <a:rPr lang="fr-FR" sz="1400" b="0" dirty="0">
                          <a:solidFill>
                            <a:schemeClr val="tx1"/>
                          </a:solidFill>
                          <a:latin typeface="Times New Roman" panose="02020603050405020304" pitchFamily="18" charset="0"/>
                          <a:cs typeface="Times New Roman" panose="02020603050405020304" pitchFamily="18" charset="0"/>
                        </a:rPr>
                        <a:t>Des classiques : 45 + 29 ; 92 + 15 ; 37 + 99 ; </a:t>
                      </a:r>
                    </a:p>
                    <a:p>
                      <a:r>
                        <a:rPr lang="fr-FR" sz="1400" b="0" dirty="0">
                          <a:solidFill>
                            <a:schemeClr val="tx1"/>
                          </a:solidFill>
                          <a:latin typeface="Times New Roman" panose="02020603050405020304" pitchFamily="18" charset="0"/>
                          <a:cs typeface="Times New Roman" panose="02020603050405020304" pitchFamily="18" charset="0"/>
                        </a:rPr>
                        <a:t>73 -27 ; 3600 + 1400</a:t>
                      </a:r>
                    </a:p>
                    <a:p>
                      <a:r>
                        <a:rPr lang="fr-FR" sz="1400" b="0" dirty="0">
                          <a:solidFill>
                            <a:schemeClr val="tx1"/>
                          </a:solidFill>
                          <a:latin typeface="Times New Roman" panose="02020603050405020304" pitchFamily="18" charset="0"/>
                          <a:cs typeface="Times New Roman" panose="02020603050405020304" pitchFamily="18" charset="0"/>
                        </a:rPr>
                        <a:t> 2,3 + 1,7 ; 2,4 + 3,21 ; 53,71 + 9,99 </a:t>
                      </a:r>
                    </a:p>
                    <a:p>
                      <a:r>
                        <a:rPr lang="fr-FR" sz="1400" b="0" dirty="0">
                          <a:solidFill>
                            <a:schemeClr val="tx1"/>
                          </a:solidFill>
                          <a:latin typeface="Times New Roman" panose="02020603050405020304" pitchFamily="18" charset="0"/>
                          <a:cs typeface="Times New Roman" panose="02020603050405020304" pitchFamily="18" charset="0"/>
                        </a:rPr>
                        <a:t>2 dixièmes + 1,75 ; </a:t>
                      </a:r>
                    </a:p>
                    <a:p>
                      <a:r>
                        <a:rPr lang="fr-FR" sz="1400" b="0" dirty="0">
                          <a:solidFill>
                            <a:schemeClr val="tx1"/>
                          </a:solidFill>
                          <a:latin typeface="Times New Roman" panose="02020603050405020304" pitchFamily="18" charset="0"/>
                          <a:cs typeface="Times New Roman" panose="02020603050405020304" pitchFamily="18" charset="0"/>
                        </a:rPr>
                        <a:t>compter de 3 dixièmes en 3 dixièmes à partir de 0,2 ou de 0,58 sans dépasser 5</a:t>
                      </a:r>
                    </a:p>
                    <a:p>
                      <a:r>
                        <a:rPr lang="fr-FR" sz="1400" b="0" dirty="0">
                          <a:solidFill>
                            <a:schemeClr val="tx1"/>
                          </a:solidFill>
                          <a:latin typeface="Times New Roman" panose="02020603050405020304" pitchFamily="18" charset="0"/>
                          <a:cs typeface="Times New Roman" panose="02020603050405020304" pitchFamily="18" charset="0"/>
                        </a:rPr>
                        <a:t> 32 × 25 ; 32 × 2,5 ; 3,2 × 25 ; 0,2 × 3 ; 0,2 × 5 ; 0,2 × 0,3 </a:t>
                      </a:r>
                    </a:p>
                    <a:p>
                      <a:r>
                        <a:rPr lang="fr-FR" sz="1400" b="0" dirty="0">
                          <a:solidFill>
                            <a:schemeClr val="tx1"/>
                          </a:solidFill>
                          <a:latin typeface="Times New Roman" panose="02020603050405020304" pitchFamily="18" charset="0"/>
                          <a:cs typeface="Times New Roman" panose="02020603050405020304" pitchFamily="18" charset="0"/>
                        </a:rPr>
                        <a:t>La moitié, le tiers, le quart d’une quantité, </a:t>
                      </a:r>
                    </a:p>
                    <a:p>
                      <a:r>
                        <a:rPr lang="fr-FR" sz="1400" b="0" dirty="0">
                          <a:solidFill>
                            <a:schemeClr val="tx1"/>
                          </a:solidFill>
                          <a:latin typeface="Times New Roman" panose="02020603050405020304" pitchFamily="18" charset="0"/>
                          <a:cs typeface="Times New Roman" panose="02020603050405020304" pitchFamily="18" charset="0"/>
                        </a:rPr>
                        <a:t>puis les deux tiers , les trois quarts,… </a:t>
                      </a:r>
                    </a:p>
                    <a:p>
                      <a:r>
                        <a:rPr lang="fr-FR" sz="1400" b="0" dirty="0">
                          <a:solidFill>
                            <a:schemeClr val="tx1"/>
                          </a:solidFill>
                          <a:latin typeface="Times New Roman" panose="02020603050405020304" pitchFamily="18" charset="0"/>
                          <a:cs typeface="Times New Roman" panose="02020603050405020304" pitchFamily="18" charset="0"/>
                        </a:rPr>
                        <a:t>75 % de 12 min; 20 % de 35 kg ; 5 % de 32 € ;</a:t>
                      </a:r>
                    </a:p>
                    <a:p>
                      <a:endParaRPr lang="fr-FR" sz="1800" b="0" i="0" u="none" strike="noStrike" kern="1200" baseline="0" dirty="0">
                        <a:solidFill>
                          <a:schemeClr val="dk1"/>
                        </a:solidFill>
                        <a:latin typeface="+mn-lt"/>
                        <a:ea typeface="+mn-ea"/>
                        <a:cs typeface="+mn-cs"/>
                      </a:endParaRPr>
                    </a:p>
                    <a:p>
                      <a:r>
                        <a:rPr lang="fr-FR" sz="1400" b="0" i="0" u="none" strike="noStrike" kern="1200" baseline="0" dirty="0">
                          <a:solidFill>
                            <a:schemeClr val="dk1"/>
                          </a:solidFill>
                          <a:latin typeface="+mn-lt"/>
                          <a:ea typeface="+mn-ea"/>
                          <a:cs typeface="+mn-cs"/>
                        </a:rPr>
                        <a:t>Faire des liens avec avec grandeurs et mesures :</a:t>
                      </a:r>
                    </a:p>
                    <a:p>
                      <a:r>
                        <a:rPr lang="fr-FR" sz="1400" b="0" i="0" u="none" strike="noStrike" kern="1200" baseline="0" dirty="0">
                          <a:solidFill>
                            <a:schemeClr val="dk1"/>
                          </a:solidFill>
                          <a:latin typeface="+mn-lt"/>
                          <a:ea typeface="+mn-ea"/>
                          <a:cs typeface="+mn-cs"/>
                        </a:rPr>
                        <a:t>Proposer des séries à convertir (</a:t>
                      </a:r>
                      <a:r>
                        <a:rPr lang="nn-NO" sz="1400" b="0" i="0" u="none" strike="noStrike" kern="1200" baseline="0" dirty="0">
                          <a:solidFill>
                            <a:schemeClr val="dk1"/>
                          </a:solidFill>
                          <a:latin typeface="+mn-lt"/>
                          <a:ea typeface="+mn-ea"/>
                          <a:cs typeface="+mn-cs"/>
                        </a:rPr>
                        <a:t> 1 m = … cm / 1 km = … m/ 1 cm = … mm/ 2 m = … cm/  5 km = … m)</a:t>
                      </a:r>
                    </a:p>
                    <a:p>
                      <a:r>
                        <a:rPr lang="fr-FR" sz="1400" b="0" dirty="0">
                          <a:solidFill>
                            <a:schemeClr val="tx1"/>
                          </a:solidFill>
                          <a:latin typeface="Times New Roman" panose="02020603050405020304" pitchFamily="18" charset="0"/>
                          <a:cs typeface="Times New Roman" panose="02020603050405020304" pitchFamily="18" charset="0"/>
                        </a:rPr>
                        <a:t>Calculs</a:t>
                      </a:r>
                      <a:r>
                        <a:rPr lang="fr-FR" sz="1400" b="0" baseline="0" dirty="0">
                          <a:solidFill>
                            <a:schemeClr val="tx1"/>
                          </a:solidFill>
                          <a:latin typeface="Times New Roman" panose="02020603050405020304" pitchFamily="18" charset="0"/>
                          <a:cs typeface="Times New Roman" panose="02020603050405020304" pitchFamily="18" charset="0"/>
                        </a:rPr>
                        <a:t> de p</a:t>
                      </a:r>
                      <a:r>
                        <a:rPr lang="fr-FR" sz="1400" b="0" dirty="0">
                          <a:solidFill>
                            <a:schemeClr val="tx1"/>
                          </a:solidFill>
                          <a:latin typeface="Times New Roman" panose="02020603050405020304" pitchFamily="18" charset="0"/>
                          <a:cs typeface="Times New Roman" panose="02020603050405020304" pitchFamily="18" charset="0"/>
                        </a:rPr>
                        <a:t>érimètre (d’un carré,</a:t>
                      </a:r>
                      <a:r>
                        <a:rPr lang="fr-FR" sz="1400" b="0" baseline="0" dirty="0">
                          <a:solidFill>
                            <a:schemeClr val="tx1"/>
                          </a:solidFill>
                          <a:latin typeface="Times New Roman" panose="02020603050405020304" pitchFamily="18" charset="0"/>
                          <a:cs typeface="Times New Roman" panose="02020603050405020304" pitchFamily="18" charset="0"/>
                        </a:rPr>
                        <a:t> rectangle, triangle)</a:t>
                      </a:r>
                      <a:endParaRPr lang="fr-FR" sz="1400" b="0" dirty="0">
                        <a:solidFill>
                          <a:schemeClr val="tx1"/>
                        </a:solidFill>
                        <a:latin typeface="Times New Roman" panose="02020603050405020304" pitchFamily="18" charset="0"/>
                        <a:cs typeface="Times New Roman" panose="02020603050405020304" pitchFamily="18" charset="0"/>
                      </a:endParaRPr>
                    </a:p>
                    <a:p>
                      <a:r>
                        <a:rPr lang="fr-FR" sz="1400" b="0" dirty="0">
                          <a:solidFill>
                            <a:schemeClr val="tx1"/>
                          </a:solidFill>
                          <a:latin typeface="Times New Roman" panose="02020603050405020304" pitchFamily="18" charset="0"/>
                          <a:cs typeface="Times New Roman" panose="02020603050405020304" pitchFamily="18" charset="0"/>
                        </a:rPr>
                        <a:t>Calculs</a:t>
                      </a:r>
                      <a:r>
                        <a:rPr lang="fr-FR" sz="1400" b="0" baseline="0" dirty="0">
                          <a:solidFill>
                            <a:schemeClr val="tx1"/>
                          </a:solidFill>
                          <a:latin typeface="Times New Roman" panose="02020603050405020304" pitchFamily="18" charset="0"/>
                          <a:cs typeface="Times New Roman" panose="02020603050405020304" pitchFamily="18" charset="0"/>
                        </a:rPr>
                        <a:t> d’a</a:t>
                      </a:r>
                      <a:r>
                        <a:rPr lang="fr-FR" sz="1400" b="0" dirty="0">
                          <a:solidFill>
                            <a:schemeClr val="tx1"/>
                          </a:solidFill>
                          <a:latin typeface="Times New Roman" panose="02020603050405020304" pitchFamily="18" charset="0"/>
                          <a:cs typeface="Times New Roman" panose="02020603050405020304" pitchFamily="18" charset="0"/>
                        </a:rPr>
                        <a:t>ire d’un carré de côté 8 m</a:t>
                      </a:r>
                    </a:p>
                  </a:txBody>
                  <a:tcPr marL="90114" marR="90114">
                    <a:solidFill>
                      <a:schemeClr val="accent1">
                        <a:lumMod val="20000"/>
                        <a:lumOff val="80000"/>
                      </a:schemeClr>
                    </a:solidFill>
                  </a:tcPr>
                </a:tc>
                <a:extLst>
                  <a:ext uri="{0D108BD9-81ED-4DB2-BD59-A6C34878D82A}">
                    <a16:rowId xmlns:a16="http://schemas.microsoft.com/office/drawing/2014/main" val="10001"/>
                  </a:ext>
                </a:extLst>
              </a:tr>
              <a:tr h="509463">
                <a:tc>
                  <a:txBody>
                    <a:bodyPr/>
                    <a:lstStyle/>
                    <a:p>
                      <a:r>
                        <a:rPr lang="fr-FR" sz="1400" dirty="0">
                          <a:solidFill>
                            <a:schemeClr val="tx1"/>
                          </a:solidFill>
                          <a:latin typeface="Times New Roman" panose="02020603050405020304" pitchFamily="18" charset="0"/>
                          <a:cs typeface="Times New Roman" panose="02020603050405020304" pitchFamily="18" charset="0"/>
                        </a:rPr>
                        <a:t>Signes utilisés</a:t>
                      </a:r>
                    </a:p>
                  </a:txBody>
                  <a:tcPr marL="90114" marR="90114">
                    <a:solidFill>
                      <a:schemeClr val="accent1">
                        <a:lumMod val="20000"/>
                        <a:lumOff val="80000"/>
                      </a:schemeClr>
                    </a:solidFill>
                  </a:tcPr>
                </a:tc>
                <a:tc>
                  <a:txBody>
                    <a:bodyPr/>
                    <a:lstStyle/>
                    <a:p>
                      <a:endParaRPr lang="fr-FR" sz="1400" dirty="0">
                        <a:solidFill>
                          <a:schemeClr val="tx1"/>
                        </a:solidFill>
                        <a:latin typeface="Times New Roman" panose="02020603050405020304" pitchFamily="18" charset="0"/>
                        <a:cs typeface="Times New Roman" panose="02020603050405020304" pitchFamily="18" charset="0"/>
                      </a:endParaRPr>
                    </a:p>
                  </a:txBody>
                  <a:tcPr marL="90114" marR="90114">
                    <a:solidFill>
                      <a:schemeClr val="accent1">
                        <a:lumMod val="20000"/>
                        <a:lumOff val="80000"/>
                      </a:schemeClr>
                    </a:solidFill>
                  </a:tcPr>
                </a:tc>
                <a:tc>
                  <a:txBody>
                    <a:bodyPr/>
                    <a:lstStyle/>
                    <a:p>
                      <a:r>
                        <a:rPr lang="fr-FR" sz="1400" dirty="0">
                          <a:solidFill>
                            <a:schemeClr val="tx1"/>
                          </a:solidFill>
                          <a:latin typeface="Times New Roman" panose="02020603050405020304" pitchFamily="18" charset="0"/>
                          <a:cs typeface="Times New Roman" panose="02020603050405020304" pitchFamily="18" charset="0"/>
                        </a:rPr>
                        <a:t>+</a:t>
                      </a:r>
                      <a:r>
                        <a:rPr lang="fr-FR" sz="1400" baseline="0" dirty="0">
                          <a:solidFill>
                            <a:schemeClr val="tx1"/>
                          </a:solidFill>
                          <a:latin typeface="Times New Roman" panose="02020603050405020304" pitchFamily="18" charset="0"/>
                          <a:cs typeface="Times New Roman" panose="02020603050405020304" pitchFamily="18" charset="0"/>
                        </a:rPr>
                        <a:t>   </a:t>
                      </a:r>
                      <a:r>
                        <a:rPr lang="fr-FR" sz="1400" dirty="0">
                          <a:solidFill>
                            <a:schemeClr val="tx1"/>
                          </a:solidFill>
                          <a:latin typeface="Times New Roman" panose="02020603050405020304" pitchFamily="18" charset="0"/>
                          <a:cs typeface="Times New Roman" panose="02020603050405020304" pitchFamily="18" charset="0"/>
                        </a:rPr>
                        <a:t>-</a:t>
                      </a:r>
                      <a:r>
                        <a:rPr lang="fr-FR" sz="1400" baseline="0" dirty="0">
                          <a:solidFill>
                            <a:schemeClr val="tx1"/>
                          </a:solidFill>
                          <a:latin typeface="Times New Roman" panose="02020603050405020304" pitchFamily="18" charset="0"/>
                          <a:cs typeface="Times New Roman" panose="02020603050405020304" pitchFamily="18" charset="0"/>
                        </a:rPr>
                        <a:t>  </a:t>
                      </a:r>
                      <a:r>
                        <a:rPr lang="fr-FR" sz="1400" dirty="0">
                          <a:solidFill>
                            <a:schemeClr val="tx1"/>
                          </a:solidFill>
                          <a:latin typeface="Times New Roman" panose="02020603050405020304" pitchFamily="18" charset="0"/>
                          <a:cs typeface="Times New Roman" panose="02020603050405020304" pitchFamily="18" charset="0"/>
                        </a:rPr>
                        <a:t>X</a:t>
                      </a:r>
                    </a:p>
                  </a:txBody>
                  <a:tcPr marL="90114" marR="90114">
                    <a:solidFill>
                      <a:schemeClr val="accent1">
                        <a:lumMod val="20000"/>
                        <a:lumOff val="80000"/>
                      </a:schemeClr>
                    </a:solidFill>
                  </a:tcPr>
                </a:tc>
                <a:tc>
                  <a:txBody>
                    <a:bodyPr/>
                    <a:lstStyle/>
                    <a:p>
                      <a:r>
                        <a:rPr lang="fr-FR" sz="1400" dirty="0">
                          <a:solidFill>
                            <a:schemeClr val="tx1"/>
                          </a:solidFill>
                          <a:latin typeface="Times New Roman" panose="02020603050405020304" pitchFamily="18" charset="0"/>
                          <a:cs typeface="Times New Roman" panose="02020603050405020304" pitchFamily="18" charset="0"/>
                        </a:rPr>
                        <a:t>+         -       x              ÷</a:t>
                      </a:r>
                    </a:p>
                  </a:txBody>
                  <a:tcPr marL="90114" marR="90114">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74123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8437"/>
            <a:ext cx="10364451" cy="781731"/>
          </a:xfrm>
        </p:spPr>
        <p:txBody>
          <a:bodyPr>
            <a:normAutofit fontScale="90000"/>
          </a:bodyPr>
          <a:lstStyle/>
          <a:p>
            <a:r>
              <a:rPr lang="fr-FR" dirty="0">
                <a:solidFill>
                  <a:srgbClr val="00B050"/>
                </a:solidFill>
              </a:rPr>
              <a:t>3.2. DES STRATEGIES d’enseignement : la démarche type</a:t>
            </a:r>
          </a:p>
        </p:txBody>
      </p:sp>
      <p:sp>
        <p:nvSpPr>
          <p:cNvPr id="3" name="Espace réservé du contenu 2"/>
          <p:cNvSpPr>
            <a:spLocks noGrp="1"/>
          </p:cNvSpPr>
          <p:nvPr>
            <p:ph sz="quarter" idx="13"/>
          </p:nvPr>
        </p:nvSpPr>
        <p:spPr>
          <a:xfrm>
            <a:off x="977790" y="850167"/>
            <a:ext cx="11184292" cy="5638501"/>
          </a:xfrm>
        </p:spPr>
        <p:txBody>
          <a:bodyPr>
            <a:normAutofit fontScale="40000" lnSpcReduction="20000"/>
          </a:bodyPr>
          <a:lstStyle/>
          <a:p>
            <a:pPr marL="0" indent="0">
              <a:buNone/>
            </a:pPr>
            <a:r>
              <a:rPr lang="fr-FR" sz="5900" dirty="0">
                <a:solidFill>
                  <a:srgbClr val="FF0000"/>
                </a:solidFill>
              </a:rPr>
              <a:t>TEMPS</a:t>
            </a:r>
            <a:r>
              <a:rPr lang="fr-FR" sz="5900" dirty="0"/>
              <a:t> </a:t>
            </a:r>
            <a:r>
              <a:rPr lang="fr-FR" sz="5900" b="1" dirty="0">
                <a:solidFill>
                  <a:srgbClr val="FF0000"/>
                </a:solidFill>
              </a:rPr>
              <a:t>1. apprentissage</a:t>
            </a:r>
            <a:r>
              <a:rPr lang="fr-FR" sz="5900" dirty="0">
                <a:solidFill>
                  <a:srgbClr val="FF0000"/>
                </a:solidFill>
              </a:rPr>
              <a:t> </a:t>
            </a:r>
            <a:r>
              <a:rPr lang="fr-FR" sz="3500" dirty="0">
                <a:solidFill>
                  <a:srgbClr val="FF0000"/>
                </a:solidFill>
              </a:rPr>
              <a:t>: </a:t>
            </a:r>
            <a:r>
              <a:rPr lang="fr-FR" sz="3500" b="1" dirty="0" err="1"/>
              <a:t>séanceS</a:t>
            </a:r>
            <a:r>
              <a:rPr lang="fr-FR" sz="3500" b="1" dirty="0"/>
              <a:t> longues </a:t>
            </a:r>
            <a:r>
              <a:rPr lang="fr-FR" sz="3500" dirty="0">
                <a:solidFill>
                  <a:srgbClr val="FF0000"/>
                </a:solidFill>
              </a:rPr>
              <a:t>pour réinvestir les compétences apprises, dans des situations VARIEES ET BIEN CHOISIES</a:t>
            </a:r>
            <a:r>
              <a:rPr lang="fr-FR" sz="3500" b="1" dirty="0">
                <a:solidFill>
                  <a:srgbClr val="FF0000"/>
                </a:solidFill>
              </a:rPr>
              <a:t>, découvrir UNE procédure </a:t>
            </a:r>
            <a:r>
              <a:rPr lang="fr-FR" sz="3500" dirty="0">
                <a:solidFill>
                  <a:srgbClr val="FF0000"/>
                </a:solidFill>
              </a:rPr>
              <a:t>, INTERROGER les relations entre les nombres, TRAVAILLER Des propriétés.</a:t>
            </a:r>
          </a:p>
          <a:p>
            <a:pPr marL="0" indent="0">
              <a:buNone/>
            </a:pPr>
            <a:r>
              <a:rPr lang="fr-FR" dirty="0">
                <a:solidFill>
                  <a:srgbClr val="FF0000"/>
                </a:solidFill>
              </a:rPr>
              <a:t>                       </a:t>
            </a:r>
          </a:p>
          <a:p>
            <a:pPr marL="0" indent="0">
              <a:buNone/>
            </a:pPr>
            <a:endParaRPr lang="fr-FR" dirty="0">
              <a:solidFill>
                <a:srgbClr val="FF0000"/>
              </a:solidFill>
            </a:endParaRPr>
          </a:p>
          <a:p>
            <a:pPr marL="0" indent="0">
              <a:buNone/>
            </a:pPr>
            <a:r>
              <a:rPr lang="fr-FR" sz="2400" dirty="0"/>
              <a:t>     </a:t>
            </a:r>
          </a:p>
          <a:p>
            <a:pPr marL="0" indent="0">
              <a:buNone/>
            </a:pPr>
            <a:r>
              <a:rPr lang="fr-FR" sz="4500" dirty="0"/>
              <a:t>        </a:t>
            </a:r>
          </a:p>
          <a:p>
            <a:pPr marL="0" indent="0">
              <a:buNone/>
            </a:pPr>
            <a:r>
              <a:rPr lang="fr-FR" sz="5900" dirty="0">
                <a:solidFill>
                  <a:srgbClr val="00B050"/>
                </a:solidFill>
              </a:rPr>
              <a:t>TEMPS 2. APPROPRIATION   (de façon massée)</a:t>
            </a:r>
          </a:p>
          <a:p>
            <a:pPr marL="0" indent="0">
              <a:buNone/>
            </a:pPr>
            <a:r>
              <a:rPr lang="fr-FR" sz="5900" dirty="0">
                <a:solidFill>
                  <a:schemeClr val="accent1">
                    <a:lumMod val="75000"/>
                  </a:schemeClr>
                </a:solidFill>
              </a:rPr>
              <a:t>TEMPS 3. ENTRAINEMENT </a:t>
            </a:r>
            <a:r>
              <a:rPr lang="fr-FR" sz="5900" dirty="0"/>
              <a:t>: </a:t>
            </a:r>
            <a:r>
              <a:rPr lang="fr-FR" sz="5900" dirty="0">
                <a:solidFill>
                  <a:srgbClr val="0070C0"/>
                </a:solidFill>
              </a:rPr>
              <a:t>(de façon filée)  </a:t>
            </a:r>
            <a:r>
              <a:rPr lang="fr-FR" sz="3500" b="1" dirty="0"/>
              <a:t>séances courtes régulières </a:t>
            </a:r>
            <a:r>
              <a:rPr lang="fr-FR" sz="3500" dirty="0">
                <a:solidFill>
                  <a:srgbClr val="FF0000"/>
                </a:solidFill>
              </a:rPr>
              <a:t>pour s'approprier les procédures DECOUVERTES,  travailler les faits  numériques,  les relations entre les nombres, les </a:t>
            </a:r>
            <a:r>
              <a:rPr lang="fr-FR" sz="3500" dirty="0" err="1">
                <a:solidFill>
                  <a:srgbClr val="FF0000"/>
                </a:solidFill>
              </a:rPr>
              <a:t>proprietés</a:t>
            </a:r>
            <a:r>
              <a:rPr lang="fr-FR" sz="3500" dirty="0">
                <a:solidFill>
                  <a:srgbClr val="FF0000"/>
                </a:solidFill>
              </a:rPr>
              <a:t>. </a:t>
            </a:r>
          </a:p>
          <a:p>
            <a:pPr marL="0" indent="0">
              <a:buNone/>
            </a:pPr>
            <a:endParaRPr lang="fr-FR" dirty="0"/>
          </a:p>
          <a:p>
            <a:pPr marL="0" indent="0">
              <a:buNone/>
            </a:pPr>
            <a:r>
              <a:rPr lang="fr-FR" dirty="0"/>
              <a:t>                       </a:t>
            </a:r>
          </a:p>
          <a:p>
            <a:pPr marL="0" indent="0">
              <a:buNone/>
            </a:pPr>
            <a:r>
              <a:rPr lang="fr-FR" dirty="0"/>
              <a:t>                       </a:t>
            </a:r>
          </a:p>
          <a:p>
            <a:pPr marL="0" indent="0">
              <a:buNone/>
            </a:pPr>
            <a:r>
              <a:rPr lang="fr-FR" dirty="0"/>
              <a:t>                       </a:t>
            </a:r>
          </a:p>
          <a:p>
            <a:pPr marL="0" indent="0">
              <a:buNone/>
            </a:pPr>
            <a:r>
              <a:rPr lang="fr-FR" dirty="0"/>
              <a:t>                        </a:t>
            </a:r>
            <a:endParaRPr lang="fr-FR" dirty="0">
              <a:solidFill>
                <a:srgbClr val="FF0000"/>
              </a:solidFill>
            </a:endParaRPr>
          </a:p>
          <a:p>
            <a:pPr marL="0" indent="0">
              <a:buNone/>
            </a:pPr>
            <a:r>
              <a:rPr lang="fr-FR" sz="3200" dirty="0">
                <a:solidFill>
                  <a:srgbClr val="FF0000"/>
                </a:solidFill>
              </a:rPr>
              <a:t>   </a:t>
            </a:r>
          </a:p>
          <a:p>
            <a:pPr marL="0" indent="0">
              <a:buNone/>
            </a:pPr>
            <a:endParaRPr lang="fr-FR" sz="5900" dirty="0">
              <a:solidFill>
                <a:srgbClr val="FF0000"/>
              </a:solidFill>
            </a:endParaRPr>
          </a:p>
          <a:p>
            <a:pPr marL="0" indent="0">
              <a:buNone/>
            </a:pPr>
            <a:r>
              <a:rPr lang="fr-FR" sz="5900" dirty="0">
                <a:solidFill>
                  <a:srgbClr val="FF0000"/>
                </a:solidFill>
              </a:rPr>
              <a:t>TEMPS 4. EVALUATION</a:t>
            </a:r>
            <a:r>
              <a:rPr lang="fr-FR" sz="5900" dirty="0"/>
              <a:t>  et CONSOLIDATION</a:t>
            </a:r>
          </a:p>
          <a:p>
            <a:pPr marL="0" indent="0">
              <a:buNone/>
            </a:pPr>
            <a:endParaRPr lang="fr-FR" dirty="0"/>
          </a:p>
          <a:p>
            <a:endParaRPr lang="fr-FR" dirty="0"/>
          </a:p>
        </p:txBody>
      </p:sp>
      <p:sp>
        <p:nvSpPr>
          <p:cNvPr id="10" name="Espace réservé de la date 9"/>
          <p:cNvSpPr>
            <a:spLocks noGrp="1"/>
          </p:cNvSpPr>
          <p:nvPr>
            <p:ph type="dt" sz="half" idx="10"/>
          </p:nvPr>
        </p:nvSpPr>
        <p:spPr/>
        <p:txBody>
          <a:bodyPr/>
          <a:lstStyle/>
          <a:p>
            <a:fld id="{37465231-4686-407E-ADF0-CF8D0DF95260}" type="datetime1">
              <a:rPr lang="fr-FR" smtClean="0">
                <a:solidFill>
                  <a:prstClr val="black"/>
                </a:solidFill>
              </a:rPr>
              <a:t>04/10/2018</a:t>
            </a:fld>
            <a:endParaRPr lang="fr-FR">
              <a:solidFill>
                <a:prstClr val="black"/>
              </a:solidFill>
            </a:endParaRPr>
          </a:p>
        </p:txBody>
      </p:sp>
      <p:sp>
        <p:nvSpPr>
          <p:cNvPr id="4" name="Espace réservé du pied de page 3"/>
          <p:cNvSpPr>
            <a:spLocks noGrp="1"/>
          </p:cNvSpPr>
          <p:nvPr>
            <p:ph type="ftr" sz="quarter" idx="11"/>
          </p:nvPr>
        </p:nvSpPr>
        <p:spPr>
          <a:xfrm>
            <a:off x="913775" y="6488669"/>
            <a:ext cx="6672887" cy="369331"/>
          </a:xfrm>
        </p:spPr>
        <p:txBody>
          <a:bodyPr/>
          <a:lstStyle/>
          <a:p>
            <a:r>
              <a:rPr lang="fr-FR" dirty="0">
                <a:solidFill>
                  <a:prstClr val="black"/>
                </a:solidFill>
              </a:rPr>
              <a:t>AP le calcul mental et en ligne Circonscription de Wittelsheim année 17-18 version complétée </a:t>
            </a:r>
          </a:p>
        </p:txBody>
      </p:sp>
      <p:sp>
        <p:nvSpPr>
          <p:cNvPr id="8" name="Espace réservé du numéro de diapositive 7"/>
          <p:cNvSpPr>
            <a:spLocks noGrp="1"/>
          </p:cNvSpPr>
          <p:nvPr>
            <p:ph type="sldNum" sz="quarter" idx="12"/>
          </p:nvPr>
        </p:nvSpPr>
        <p:spPr/>
        <p:txBody>
          <a:bodyPr/>
          <a:lstStyle/>
          <a:p>
            <a:fld id="{41E2637F-F9EE-4AB0-8AC7-6F1F0F506099}" type="slidenum">
              <a:rPr lang="fr-FR" smtClean="0">
                <a:solidFill>
                  <a:prstClr val="black"/>
                </a:solidFill>
              </a:rPr>
              <a:pPr/>
              <a:t>34</a:t>
            </a:fld>
            <a:endParaRPr lang="fr-FR">
              <a:solidFill>
                <a:prstClr val="black"/>
              </a:solidFill>
            </a:endParaRPr>
          </a:p>
        </p:txBody>
      </p:sp>
      <p:sp>
        <p:nvSpPr>
          <p:cNvPr id="9" name="ZoneTexte 8"/>
          <p:cNvSpPr txBox="1"/>
          <p:nvPr/>
        </p:nvSpPr>
        <p:spPr>
          <a:xfrm>
            <a:off x="977790" y="1509987"/>
            <a:ext cx="10936697" cy="120032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dirty="0">
                <a:solidFill>
                  <a:srgbClr val="FF0000"/>
                </a:solidFill>
              </a:rPr>
              <a:t>- Découverte</a:t>
            </a:r>
            <a:r>
              <a:rPr lang="fr-FR" dirty="0">
                <a:solidFill>
                  <a:prstClr val="black"/>
                </a:solidFill>
              </a:rPr>
              <a:t>  et </a:t>
            </a:r>
            <a:r>
              <a:rPr lang="fr-FR" dirty="0">
                <a:solidFill>
                  <a:srgbClr val="FF0000"/>
                </a:solidFill>
              </a:rPr>
              <a:t>recherche</a:t>
            </a:r>
          </a:p>
          <a:p>
            <a:r>
              <a:rPr lang="fr-FR" dirty="0">
                <a:solidFill>
                  <a:srgbClr val="FF0000"/>
                </a:solidFill>
              </a:rPr>
              <a:t>- Mises en commun et  explicitation orales des procédures </a:t>
            </a:r>
            <a:r>
              <a:rPr lang="fr-FR" dirty="0">
                <a:solidFill>
                  <a:prstClr val="black"/>
                </a:solidFill>
              </a:rPr>
              <a:t>(correctes, erronées, abouties ou pas) </a:t>
            </a:r>
          </a:p>
          <a:p>
            <a:r>
              <a:rPr lang="fr-FR" dirty="0">
                <a:solidFill>
                  <a:srgbClr val="FF0000"/>
                </a:solidFill>
              </a:rPr>
              <a:t>-  </a:t>
            </a:r>
            <a:r>
              <a:rPr lang="fr-FR" dirty="0" err="1">
                <a:solidFill>
                  <a:srgbClr val="FF0000"/>
                </a:solidFill>
              </a:rPr>
              <a:t>Institutionalisation</a:t>
            </a:r>
            <a:r>
              <a:rPr lang="fr-FR" dirty="0">
                <a:solidFill>
                  <a:srgbClr val="FF0000"/>
                </a:solidFill>
              </a:rPr>
              <a:t> </a:t>
            </a:r>
            <a:r>
              <a:rPr lang="fr-FR" i="1" dirty="0"/>
              <a:t>(mise en avant du savoir par l’enseignant)  </a:t>
            </a:r>
            <a:r>
              <a:rPr lang="fr-FR" dirty="0">
                <a:solidFill>
                  <a:prstClr val="black"/>
                </a:solidFill>
              </a:rPr>
              <a:t>et élaboration collective d’un écrit évolutif de savoir (</a:t>
            </a:r>
            <a:r>
              <a:rPr lang="fr-FR" dirty="0" err="1">
                <a:solidFill>
                  <a:prstClr val="black"/>
                </a:solidFill>
              </a:rPr>
              <a:t>institutionalisation</a:t>
            </a:r>
            <a:r>
              <a:rPr lang="fr-FR" dirty="0">
                <a:solidFill>
                  <a:prstClr val="black"/>
                </a:solidFill>
              </a:rPr>
              <a:t> écrite) </a:t>
            </a:r>
          </a:p>
        </p:txBody>
      </p:sp>
      <p:cxnSp>
        <p:nvCxnSpPr>
          <p:cNvPr id="14" name="Connecteur droit avec flèche 13"/>
          <p:cNvCxnSpPr/>
          <p:nvPr/>
        </p:nvCxnSpPr>
        <p:spPr>
          <a:xfrm flipH="1">
            <a:off x="4012653" y="2533226"/>
            <a:ext cx="4711" cy="3000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Connecteur droit avec flèche 15"/>
          <p:cNvCxnSpPr/>
          <p:nvPr/>
        </p:nvCxnSpPr>
        <p:spPr>
          <a:xfrm flipH="1">
            <a:off x="4012653" y="3087685"/>
            <a:ext cx="9639" cy="2773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ZoneTexte 19"/>
          <p:cNvSpPr txBox="1"/>
          <p:nvPr/>
        </p:nvSpPr>
        <p:spPr>
          <a:xfrm>
            <a:off x="4340278" y="5347864"/>
            <a:ext cx="6676918" cy="400110"/>
          </a:xfrm>
          <a:prstGeom prst="rect">
            <a:avLst/>
          </a:prstGeom>
          <a:noFill/>
        </p:spPr>
        <p:txBody>
          <a:bodyPr wrap="square" rtlCol="0">
            <a:spAutoFit/>
          </a:bodyPr>
          <a:lstStyle/>
          <a:p>
            <a:r>
              <a:rPr lang="fr-FR" sz="2000" dirty="0">
                <a:solidFill>
                  <a:prstClr val="black"/>
                </a:solidFill>
              </a:rPr>
              <a:t>REMEDIATION  ou d’autres temps d’entrainement si nécessaire</a:t>
            </a:r>
          </a:p>
        </p:txBody>
      </p:sp>
      <p:sp>
        <p:nvSpPr>
          <p:cNvPr id="21" name="ZoneTexte 20"/>
          <p:cNvSpPr txBox="1"/>
          <p:nvPr/>
        </p:nvSpPr>
        <p:spPr>
          <a:xfrm>
            <a:off x="54459" y="850168"/>
            <a:ext cx="677108" cy="5820456"/>
          </a:xfrm>
          <a:prstGeom prst="rect">
            <a:avLst/>
          </a:prstGeom>
          <a:noFill/>
          <a:ln>
            <a:solidFill>
              <a:srgbClr val="FF0000"/>
            </a:solidFill>
          </a:ln>
        </p:spPr>
        <p:txBody>
          <a:bodyPr vert="vert270" wrap="square" rtlCol="0">
            <a:spAutoFit/>
          </a:bodyPr>
          <a:lstStyle/>
          <a:p>
            <a:pPr algn="ctr"/>
            <a:r>
              <a:rPr lang="fr-FR" sz="3200" dirty="0">
                <a:solidFill>
                  <a:srgbClr val="FF0000"/>
                </a:solidFill>
              </a:rPr>
              <a:t>SEQUENCE D’APPRENTISSAGE</a:t>
            </a:r>
          </a:p>
        </p:txBody>
      </p:sp>
      <p:sp>
        <p:nvSpPr>
          <p:cNvPr id="24" name="ZoneTexte 23"/>
          <p:cNvSpPr txBox="1"/>
          <p:nvPr/>
        </p:nvSpPr>
        <p:spPr>
          <a:xfrm>
            <a:off x="977790" y="4465878"/>
            <a:ext cx="10426944" cy="369332"/>
          </a:xfrm>
          <a:prstGeom prst="rect">
            <a:avLst/>
          </a:prstGeom>
          <a:solidFill>
            <a:schemeClr val="accent1">
              <a:lumMod val="60000"/>
              <a:lumOff val="40000"/>
            </a:schemeClr>
          </a:solidFill>
          <a:ln>
            <a:solidFill>
              <a:srgbClr val="FF0000"/>
            </a:solidFill>
          </a:ln>
        </p:spPr>
        <p:txBody>
          <a:bodyPr wrap="square" rtlCol="0">
            <a:spAutoFit/>
          </a:bodyPr>
          <a:lstStyle/>
          <a:p>
            <a:r>
              <a:rPr lang="fr-FR" dirty="0">
                <a:solidFill>
                  <a:prstClr val="black"/>
                </a:solidFill>
              </a:rPr>
              <a:t>AUTO EVALUATION (élève) et SUIVI DES PROGRES (tableau de bord de l’enseignant) </a:t>
            </a:r>
          </a:p>
        </p:txBody>
      </p:sp>
      <p:sp>
        <p:nvSpPr>
          <p:cNvPr id="28" name="Flèche vers le bas 27"/>
          <p:cNvSpPr/>
          <p:nvPr/>
        </p:nvSpPr>
        <p:spPr>
          <a:xfrm>
            <a:off x="6099971" y="4801736"/>
            <a:ext cx="45719" cy="4731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30" name="Connecteur droit avec flèche 29"/>
          <p:cNvCxnSpPr/>
          <p:nvPr/>
        </p:nvCxnSpPr>
        <p:spPr>
          <a:xfrm flipH="1">
            <a:off x="1920009" y="4877532"/>
            <a:ext cx="2" cy="1042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en angle 31"/>
          <p:cNvCxnSpPr/>
          <p:nvPr/>
        </p:nvCxnSpPr>
        <p:spPr>
          <a:xfrm rot="10800000" flipV="1">
            <a:off x="6569936" y="5832618"/>
            <a:ext cx="1581753" cy="466437"/>
          </a:xfrm>
          <a:prstGeom prst="bentConnector3">
            <a:avLst/>
          </a:prstGeom>
          <a:ln>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172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173154"/>
            <a:ext cx="4122296" cy="828353"/>
          </a:xfrm>
        </p:spPr>
        <p:txBody>
          <a:bodyPr>
            <a:normAutofit/>
          </a:bodyPr>
          <a:lstStyle/>
          <a:p>
            <a:r>
              <a:rPr lang="fr-FR" sz="2400" dirty="0">
                <a:solidFill>
                  <a:srgbClr val="FF0000"/>
                </a:solidFill>
              </a:rPr>
              <a:t>TEMPS</a:t>
            </a:r>
            <a:r>
              <a:rPr lang="fr-FR" sz="2400" dirty="0"/>
              <a:t> </a:t>
            </a:r>
            <a:r>
              <a:rPr lang="fr-FR" sz="2400" b="1" dirty="0">
                <a:solidFill>
                  <a:srgbClr val="FF0000"/>
                </a:solidFill>
              </a:rPr>
              <a:t>1. apprentissage</a:t>
            </a:r>
            <a:r>
              <a:rPr lang="fr-FR" sz="2400" dirty="0">
                <a:solidFill>
                  <a:srgbClr val="FF0000"/>
                </a:solidFill>
              </a:rPr>
              <a:t> : </a:t>
            </a:r>
            <a:br>
              <a:rPr lang="fr-FR" sz="2400" dirty="0">
                <a:solidFill>
                  <a:srgbClr val="FF0000"/>
                </a:solidFill>
              </a:rPr>
            </a:br>
            <a:endParaRPr lang="fr-FR" sz="2400" dirty="0"/>
          </a:p>
        </p:txBody>
      </p:sp>
      <p:sp>
        <p:nvSpPr>
          <p:cNvPr id="4" name="Espace réservé de la date 3"/>
          <p:cNvSpPr>
            <a:spLocks noGrp="1"/>
          </p:cNvSpPr>
          <p:nvPr>
            <p:ph type="dt" sz="half" idx="10"/>
          </p:nvPr>
        </p:nvSpPr>
        <p:spPr/>
        <p:txBody>
          <a:bodyPr/>
          <a:lstStyle/>
          <a:p>
            <a:fld id="{65C82570-4E60-408D-B422-9F11A4B85855}"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a:xfrm>
            <a:off x="0" y="107413"/>
            <a:ext cx="6672887" cy="365125"/>
          </a:xfrm>
        </p:spPr>
        <p:txBody>
          <a:bodyPr/>
          <a:lstStyle/>
          <a:p>
            <a:r>
              <a:rPr lang="fr-FR" dirty="0">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35</a:t>
            </a:fld>
            <a:endParaRPr lang="fr-FR">
              <a:solidFill>
                <a:prstClr val="black"/>
              </a:solidFill>
            </a:endParaRPr>
          </a:p>
        </p:txBody>
      </p:sp>
      <p:pic>
        <p:nvPicPr>
          <p:cNvPr id="7" name="Espace réservé du contenu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246947" y="2357555"/>
            <a:ext cx="6700214" cy="3291498"/>
          </a:xfrm>
          <a:prstGeom prst="rect">
            <a:avLst/>
          </a:prstGeom>
        </p:spPr>
      </p:pic>
      <p:sp>
        <p:nvSpPr>
          <p:cNvPr id="8" name="Rectangle 7"/>
          <p:cNvSpPr/>
          <p:nvPr/>
        </p:nvSpPr>
        <p:spPr>
          <a:xfrm>
            <a:off x="4538661" y="1078177"/>
            <a:ext cx="7048736" cy="923330"/>
          </a:xfrm>
          <a:prstGeom prst="rect">
            <a:avLst/>
          </a:prstGeom>
        </p:spPr>
        <p:txBody>
          <a:bodyPr wrap="square">
            <a:spAutoFit/>
          </a:bodyPr>
          <a:lstStyle/>
          <a:p>
            <a:r>
              <a:rPr lang="fr-FR" b="1" dirty="0"/>
              <a:t>Séance longue </a:t>
            </a:r>
            <a:r>
              <a:rPr lang="fr-FR" dirty="0">
                <a:solidFill>
                  <a:srgbClr val="FF0000"/>
                </a:solidFill>
              </a:rPr>
              <a:t>pour réinvestir les compétences apprises, dans des situations VARIEES ET BIEN CHOISIES, découvrir une notion et  procédure , INTERROGER les relations entre les nombres, TRAVAILLER des propriétés</a:t>
            </a:r>
            <a:endParaRPr lang="fr-FR" dirty="0"/>
          </a:p>
        </p:txBody>
      </p:sp>
      <p:sp>
        <p:nvSpPr>
          <p:cNvPr id="9" name="ZoneTexte 8"/>
          <p:cNvSpPr txBox="1"/>
          <p:nvPr/>
        </p:nvSpPr>
        <p:spPr>
          <a:xfrm>
            <a:off x="494051" y="5527228"/>
            <a:ext cx="9503228" cy="1077218"/>
          </a:xfrm>
          <a:prstGeom prst="rect">
            <a:avLst/>
          </a:prstGeom>
          <a:noFill/>
        </p:spPr>
        <p:txBody>
          <a:bodyPr wrap="square" rtlCol="0">
            <a:spAutoFit/>
          </a:bodyPr>
          <a:lstStyle/>
          <a:p>
            <a:pPr marL="457200" indent="-457200">
              <a:buClr>
                <a:srgbClr val="0070C0"/>
              </a:buClr>
              <a:buFont typeface="HiraMinProN-W3" charset="-128"/>
              <a:buChar char="⚠"/>
            </a:pPr>
            <a:r>
              <a:rPr lang="fr-FR" sz="3200" dirty="0">
                <a:solidFill>
                  <a:srgbClr val="0070C0"/>
                </a:solidFill>
              </a:rPr>
              <a:t> </a:t>
            </a:r>
            <a:r>
              <a:rPr lang="fr-FR" sz="3200" b="1" dirty="0">
                <a:solidFill>
                  <a:srgbClr val="0070C0"/>
                </a:solidFill>
              </a:rPr>
              <a:t>Dans cette étape , la rapidité d’exécution des calculs n’est nullement l’objectif.   </a:t>
            </a:r>
          </a:p>
        </p:txBody>
      </p:sp>
      <p:sp>
        <p:nvSpPr>
          <p:cNvPr id="10" name="ZoneTexte 9"/>
          <p:cNvSpPr txBox="1"/>
          <p:nvPr/>
        </p:nvSpPr>
        <p:spPr>
          <a:xfrm>
            <a:off x="0" y="3740948"/>
            <a:ext cx="5440680" cy="646331"/>
          </a:xfrm>
          <a:prstGeom prst="rect">
            <a:avLst/>
          </a:prstGeom>
          <a:noFill/>
        </p:spPr>
        <p:txBody>
          <a:bodyPr wrap="square" rtlCol="0">
            <a:spAutoFit/>
          </a:bodyPr>
          <a:lstStyle/>
          <a:p>
            <a:r>
              <a:rPr lang="fr-FR" dirty="0"/>
              <a:t>Extrait du PPT de </a:t>
            </a:r>
            <a:r>
              <a:rPr lang="fr-FR" dirty="0" err="1"/>
              <a:t>Gaëan</a:t>
            </a:r>
            <a:r>
              <a:rPr lang="fr-FR" dirty="0"/>
              <a:t> </a:t>
            </a:r>
            <a:r>
              <a:rPr lang="fr-FR" dirty="0" err="1"/>
              <a:t>Duprey</a:t>
            </a:r>
            <a:r>
              <a:rPr lang="fr-FR" dirty="0"/>
              <a:t> et Hélène </a:t>
            </a:r>
            <a:r>
              <a:rPr lang="fr-FR" dirty="0" err="1"/>
              <a:t>Tanoh</a:t>
            </a:r>
            <a:r>
              <a:rPr lang="fr-FR" dirty="0"/>
              <a:t>  légèrement modifié</a:t>
            </a:r>
          </a:p>
        </p:txBody>
      </p:sp>
    </p:spTree>
    <p:extLst>
      <p:ext uri="{BB962C8B-B14F-4D97-AF65-F5344CB8AC3E}">
        <p14:creationId xmlns:p14="http://schemas.microsoft.com/office/powerpoint/2010/main" val="2773088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r="44061" b="77252"/>
          <a:stretch/>
        </p:blipFill>
        <p:spPr>
          <a:xfrm>
            <a:off x="4235631" y="340023"/>
            <a:ext cx="4603569" cy="1021638"/>
          </a:xfrm>
          <a:prstGeom prst="rect">
            <a:avLst/>
          </a:prstGeom>
        </p:spPr>
      </p:pic>
      <p:sp>
        <p:nvSpPr>
          <p:cNvPr id="2" name="ZoneTexte 1"/>
          <p:cNvSpPr txBox="1"/>
          <p:nvPr/>
        </p:nvSpPr>
        <p:spPr>
          <a:xfrm>
            <a:off x="304344" y="1701684"/>
            <a:ext cx="10877889" cy="4647426"/>
          </a:xfrm>
          <a:prstGeom prst="rect">
            <a:avLst/>
          </a:prstGeom>
          <a:noFill/>
        </p:spPr>
        <p:txBody>
          <a:bodyPr wrap="square" rtlCol="0">
            <a:spAutoFit/>
          </a:bodyPr>
          <a:lstStyle/>
          <a:p>
            <a:pPr marL="457200" indent="-457200">
              <a:buFont typeface="Wingdings" charset="2"/>
              <a:buChar char="q"/>
            </a:pPr>
            <a:r>
              <a:rPr lang="fr-FR" sz="3200" b="1" dirty="0">
                <a:latin typeface="+mj-lt"/>
              </a:rPr>
              <a:t> Un problème arithmétique simple et des contraintes </a:t>
            </a:r>
          </a:p>
          <a:p>
            <a:pPr marL="457200" indent="-457200">
              <a:buFont typeface="Wingdings" charset="2"/>
              <a:buChar char="q"/>
            </a:pPr>
            <a:endParaRPr lang="fr-FR" sz="3200" b="1" dirty="0">
              <a:solidFill>
                <a:srgbClr val="00B0F0"/>
              </a:solidFill>
            </a:endParaRPr>
          </a:p>
          <a:p>
            <a:pPr algn="ctr"/>
            <a:r>
              <a:rPr lang="fr-FR" sz="3200" b="1" dirty="0">
                <a:solidFill>
                  <a:srgbClr val="00B0F0"/>
                </a:solidFill>
              </a:rPr>
              <a:t>Un ballon de basket coûte 34 €. </a:t>
            </a:r>
          </a:p>
          <a:p>
            <a:pPr algn="ctr"/>
            <a:r>
              <a:rPr lang="fr-FR" sz="3200" b="1" dirty="0">
                <a:solidFill>
                  <a:srgbClr val="00B0F0"/>
                </a:solidFill>
              </a:rPr>
              <a:t>Combien paiera une école qui en achète 9 ? </a:t>
            </a:r>
          </a:p>
          <a:p>
            <a:pPr marL="457200" indent="-457200">
              <a:buFont typeface="Wingdings" charset="2"/>
              <a:buChar char="q"/>
            </a:pPr>
            <a:endParaRPr lang="fr-FR" sz="3200" dirty="0">
              <a:latin typeface="+mj-lt"/>
            </a:endParaRPr>
          </a:p>
          <a:p>
            <a:pPr marL="457200" indent="-457200" algn="just">
              <a:buFontTx/>
              <a:buChar char="-"/>
            </a:pPr>
            <a:r>
              <a:rPr lang="fr-FR" sz="3200" dirty="0">
                <a:latin typeface="+mj-lt"/>
              </a:rPr>
              <a:t>Contraintes : pas d’écrit possible et pas de calculatrice</a:t>
            </a:r>
          </a:p>
          <a:p>
            <a:pPr algn="just"/>
            <a:r>
              <a:rPr lang="fr-FR" sz="2400" i="1" dirty="0">
                <a:latin typeface="+mj-lt"/>
              </a:rPr>
              <a:t>Variante : </a:t>
            </a:r>
          </a:p>
          <a:p>
            <a:pPr algn="just"/>
            <a:r>
              <a:rPr lang="fr-FR" sz="2400" i="1" dirty="0">
                <a:latin typeface="+mj-lt"/>
              </a:rPr>
              <a:t>1</a:t>
            </a:r>
            <a:r>
              <a:rPr lang="fr-FR" sz="2400" i="1" baseline="30000" dirty="0">
                <a:latin typeface="+mj-lt"/>
              </a:rPr>
              <a:t>er</a:t>
            </a:r>
            <a:r>
              <a:rPr lang="fr-FR" sz="2400" i="1" dirty="0">
                <a:latin typeface="+mj-lt"/>
              </a:rPr>
              <a:t> temps : l’énoncé est lu deux fois avec prise de notes possible </a:t>
            </a:r>
          </a:p>
          <a:p>
            <a:pPr algn="just"/>
            <a:r>
              <a:rPr lang="fr-FR" sz="2400" i="1" dirty="0">
                <a:latin typeface="+mj-lt"/>
              </a:rPr>
              <a:t>2</a:t>
            </a:r>
            <a:r>
              <a:rPr lang="fr-FR" sz="2400" i="1" baseline="30000" dirty="0">
                <a:latin typeface="+mj-lt"/>
              </a:rPr>
              <a:t>ème</a:t>
            </a:r>
            <a:r>
              <a:rPr lang="fr-FR" sz="2400" i="1" dirty="0">
                <a:latin typeface="+mj-lt"/>
              </a:rPr>
              <a:t> temps : les élèves résolvent mentalement le problème</a:t>
            </a:r>
          </a:p>
          <a:p>
            <a:pPr algn="just"/>
            <a:r>
              <a:rPr lang="fr-FR" sz="2400" i="1" dirty="0">
                <a:latin typeface="+mj-lt"/>
              </a:rPr>
              <a:t>3</a:t>
            </a:r>
            <a:r>
              <a:rPr lang="fr-FR" sz="2400" i="1" baseline="30000" dirty="0">
                <a:latin typeface="+mj-lt"/>
              </a:rPr>
              <a:t>ème</a:t>
            </a:r>
            <a:r>
              <a:rPr lang="fr-FR" sz="2400" i="1" dirty="0">
                <a:latin typeface="+mj-lt"/>
              </a:rPr>
              <a:t> temps : les élèves écrivent le résultat                       </a:t>
            </a:r>
          </a:p>
        </p:txBody>
      </p:sp>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8937" t="27173" r="59179" b="54237"/>
          <a:stretch/>
        </p:blipFill>
        <p:spPr>
          <a:xfrm>
            <a:off x="9205583" y="463216"/>
            <a:ext cx="2623931" cy="834887"/>
          </a:xfrm>
          <a:prstGeom prst="rect">
            <a:avLst/>
          </a:prstGeom>
        </p:spPr>
      </p:pic>
      <p:sp>
        <p:nvSpPr>
          <p:cNvPr id="6" name="ZoneTexte 5"/>
          <p:cNvSpPr txBox="1"/>
          <p:nvPr/>
        </p:nvSpPr>
        <p:spPr>
          <a:xfrm>
            <a:off x="5791200" y="6278880"/>
            <a:ext cx="5440680" cy="369332"/>
          </a:xfrm>
          <a:prstGeom prst="rect">
            <a:avLst/>
          </a:prstGeom>
          <a:noFill/>
        </p:spPr>
        <p:txBody>
          <a:bodyPr wrap="square" rtlCol="0">
            <a:spAutoFit/>
          </a:bodyPr>
          <a:lstStyle/>
          <a:p>
            <a:r>
              <a:rPr lang="fr-FR" dirty="0"/>
              <a:t>Extrait du PPT de </a:t>
            </a:r>
            <a:r>
              <a:rPr lang="fr-FR" dirty="0" err="1"/>
              <a:t>Gaëan</a:t>
            </a:r>
            <a:r>
              <a:rPr lang="fr-FR" dirty="0"/>
              <a:t> </a:t>
            </a:r>
            <a:r>
              <a:rPr lang="fr-FR" dirty="0" err="1"/>
              <a:t>Duprey</a:t>
            </a:r>
            <a:r>
              <a:rPr lang="fr-FR" dirty="0"/>
              <a:t> et Hélène </a:t>
            </a:r>
            <a:r>
              <a:rPr lang="fr-FR" dirty="0" err="1"/>
              <a:t>Tanoh</a:t>
            </a:r>
            <a:endParaRPr lang="fr-FR" dirty="0"/>
          </a:p>
        </p:txBody>
      </p:sp>
      <p:sp>
        <p:nvSpPr>
          <p:cNvPr id="3" name="ZoneTexte 2"/>
          <p:cNvSpPr txBox="1"/>
          <p:nvPr/>
        </p:nvSpPr>
        <p:spPr>
          <a:xfrm>
            <a:off x="304344" y="511326"/>
            <a:ext cx="3564904" cy="830997"/>
          </a:xfrm>
          <a:prstGeom prst="rect">
            <a:avLst/>
          </a:prstGeom>
          <a:noFill/>
        </p:spPr>
        <p:txBody>
          <a:bodyPr wrap="square" rtlCol="0">
            <a:spAutoFit/>
          </a:bodyPr>
          <a:lstStyle/>
          <a:p>
            <a:r>
              <a:rPr lang="fr-FR" sz="2400" dirty="0">
                <a:solidFill>
                  <a:srgbClr val="FF0000"/>
                </a:solidFill>
                <a:latin typeface="Times New Roman" panose="02020603050405020304" pitchFamily="18" charset="0"/>
                <a:cs typeface="Times New Roman" panose="02020603050405020304" pitchFamily="18" charset="0"/>
              </a:rPr>
              <a:t>Exemple 1 de TEMPS 1 POSSIBLES</a:t>
            </a:r>
          </a:p>
        </p:txBody>
      </p:sp>
    </p:spTree>
    <p:extLst>
      <p:ext uri="{BB962C8B-B14F-4D97-AF65-F5344CB8AC3E}">
        <p14:creationId xmlns:p14="http://schemas.microsoft.com/office/powerpoint/2010/main" val="3896227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r="44444" b="77252"/>
          <a:stretch/>
        </p:blipFill>
        <p:spPr>
          <a:xfrm>
            <a:off x="4381014" y="340023"/>
            <a:ext cx="4571999" cy="1021638"/>
          </a:xfrm>
          <a:prstGeom prst="rect">
            <a:avLst/>
          </a:prstGeom>
        </p:spPr>
      </p:pic>
      <p:sp>
        <p:nvSpPr>
          <p:cNvPr id="2" name="ZoneTexte 1"/>
          <p:cNvSpPr txBox="1"/>
          <p:nvPr/>
        </p:nvSpPr>
        <p:spPr>
          <a:xfrm>
            <a:off x="1113183" y="1860711"/>
            <a:ext cx="10038522" cy="4216539"/>
          </a:xfrm>
          <a:prstGeom prst="rect">
            <a:avLst/>
          </a:prstGeom>
          <a:noFill/>
        </p:spPr>
        <p:txBody>
          <a:bodyPr wrap="square" rtlCol="0">
            <a:spAutoFit/>
          </a:bodyPr>
          <a:lstStyle/>
          <a:p>
            <a:pPr marL="457200" indent="-457200">
              <a:buFont typeface="Wingdings" charset="2"/>
              <a:buChar char="q"/>
            </a:pPr>
            <a:r>
              <a:rPr lang="fr-FR" sz="3200" b="1" dirty="0">
                <a:latin typeface="+mj-lt"/>
              </a:rPr>
              <a:t> Un calcul avec contraintes</a:t>
            </a:r>
            <a:endParaRPr lang="fr-FR" sz="3200" dirty="0">
              <a:latin typeface="+mj-lt"/>
            </a:endParaRPr>
          </a:p>
          <a:p>
            <a:pPr algn="ctr"/>
            <a:endParaRPr lang="fr-FR" sz="3600" b="1" dirty="0">
              <a:solidFill>
                <a:srgbClr val="00B0F0"/>
              </a:solidFill>
              <a:latin typeface="+mj-lt"/>
            </a:endParaRPr>
          </a:p>
          <a:p>
            <a:pPr algn="ctr"/>
            <a:r>
              <a:rPr lang="fr-FR" sz="3600" b="1" dirty="0">
                <a:solidFill>
                  <a:srgbClr val="00B0F0"/>
                </a:solidFill>
                <a:latin typeface="+mj-lt"/>
              </a:rPr>
              <a:t>34 x 9 = </a:t>
            </a:r>
          </a:p>
          <a:p>
            <a:pPr algn="ctr"/>
            <a:endParaRPr lang="fr-FR" sz="3600" b="1" dirty="0">
              <a:solidFill>
                <a:srgbClr val="00B0F0"/>
              </a:solidFill>
              <a:latin typeface="+mj-lt"/>
            </a:endParaRPr>
          </a:p>
          <a:p>
            <a:pPr algn="just"/>
            <a:r>
              <a:rPr lang="fr-FR" sz="3200" dirty="0">
                <a:latin typeface="+mj-lt"/>
              </a:rPr>
              <a:t>-   Contraintes : temps limité, pas de calcul posé</a:t>
            </a:r>
          </a:p>
          <a:p>
            <a:pPr marL="457200" indent="-457200" algn="just">
              <a:buFontTx/>
              <a:buChar char="-"/>
            </a:pPr>
            <a:r>
              <a:rPr lang="fr-FR" sz="3200" dirty="0">
                <a:latin typeface="+mj-lt"/>
              </a:rPr>
              <a:t>Travail sur l’ardoise. </a:t>
            </a:r>
          </a:p>
          <a:p>
            <a:pPr marL="457200" indent="-457200" algn="just">
              <a:buFontTx/>
              <a:buChar char="-"/>
            </a:pPr>
            <a:r>
              <a:rPr lang="fr-FR" sz="3200" dirty="0">
                <a:latin typeface="+mj-lt"/>
              </a:rPr>
              <a:t>Possibilité d’écrire les calculs intermédiaires</a:t>
            </a:r>
          </a:p>
          <a:p>
            <a:pPr algn="just"/>
            <a:endParaRPr lang="fr-FR" sz="3200" dirty="0">
              <a:latin typeface="+mj-lt"/>
            </a:endParaRPr>
          </a:p>
        </p:txBody>
      </p:sp>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8937" t="27173" r="59179" b="54237"/>
          <a:stretch/>
        </p:blipFill>
        <p:spPr>
          <a:xfrm>
            <a:off x="9168166" y="433398"/>
            <a:ext cx="2623931" cy="834887"/>
          </a:xfrm>
          <a:prstGeom prst="rect">
            <a:avLst/>
          </a:prstGeom>
        </p:spPr>
      </p:pic>
      <p:sp>
        <p:nvSpPr>
          <p:cNvPr id="3" name="ZoneTexte 2"/>
          <p:cNvSpPr txBox="1"/>
          <p:nvPr/>
        </p:nvSpPr>
        <p:spPr>
          <a:xfrm>
            <a:off x="5791200" y="6278880"/>
            <a:ext cx="5440680" cy="369332"/>
          </a:xfrm>
          <a:prstGeom prst="rect">
            <a:avLst/>
          </a:prstGeom>
          <a:noFill/>
        </p:spPr>
        <p:txBody>
          <a:bodyPr wrap="square" rtlCol="0">
            <a:spAutoFit/>
          </a:bodyPr>
          <a:lstStyle/>
          <a:p>
            <a:r>
              <a:rPr lang="fr-FR" dirty="0"/>
              <a:t>Extrait du PPT de </a:t>
            </a:r>
            <a:r>
              <a:rPr lang="fr-FR" dirty="0" err="1"/>
              <a:t>Gaëan</a:t>
            </a:r>
            <a:r>
              <a:rPr lang="fr-FR" dirty="0"/>
              <a:t> </a:t>
            </a:r>
            <a:r>
              <a:rPr lang="fr-FR" dirty="0" err="1"/>
              <a:t>Duprey</a:t>
            </a:r>
            <a:r>
              <a:rPr lang="fr-FR" dirty="0"/>
              <a:t> et Hélène </a:t>
            </a:r>
            <a:r>
              <a:rPr lang="fr-FR" dirty="0" err="1"/>
              <a:t>Tanoh</a:t>
            </a:r>
            <a:endParaRPr lang="fr-FR" dirty="0"/>
          </a:p>
        </p:txBody>
      </p:sp>
      <p:sp>
        <p:nvSpPr>
          <p:cNvPr id="7" name="ZoneTexte 6"/>
          <p:cNvSpPr txBox="1"/>
          <p:nvPr/>
        </p:nvSpPr>
        <p:spPr>
          <a:xfrm>
            <a:off x="304344" y="511326"/>
            <a:ext cx="3564904" cy="830997"/>
          </a:xfrm>
          <a:prstGeom prst="rect">
            <a:avLst/>
          </a:prstGeom>
          <a:noFill/>
        </p:spPr>
        <p:txBody>
          <a:bodyPr wrap="square" rtlCol="0">
            <a:spAutoFit/>
          </a:bodyPr>
          <a:lstStyle/>
          <a:p>
            <a:r>
              <a:rPr lang="fr-FR" sz="2400" dirty="0">
                <a:solidFill>
                  <a:srgbClr val="FF0000"/>
                </a:solidFill>
                <a:latin typeface="Times New Roman" panose="02020603050405020304" pitchFamily="18" charset="0"/>
                <a:cs typeface="Times New Roman" panose="02020603050405020304" pitchFamily="18" charset="0"/>
              </a:rPr>
              <a:t>Exemple 2 de TEMPS 1 POSSIBLES</a:t>
            </a:r>
          </a:p>
        </p:txBody>
      </p:sp>
    </p:spTree>
    <p:extLst>
      <p:ext uri="{BB962C8B-B14F-4D97-AF65-F5344CB8AC3E}">
        <p14:creationId xmlns:p14="http://schemas.microsoft.com/office/powerpoint/2010/main" val="2510612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l="-1" r="44204" b="77252"/>
          <a:stretch/>
        </p:blipFill>
        <p:spPr>
          <a:xfrm>
            <a:off x="4271489" y="340023"/>
            <a:ext cx="4591877" cy="1021638"/>
          </a:xfrm>
          <a:prstGeom prst="rect">
            <a:avLst/>
          </a:prstGeom>
        </p:spPr>
      </p:pic>
      <p:sp>
        <p:nvSpPr>
          <p:cNvPr id="2" name="ZoneTexte 1"/>
          <p:cNvSpPr txBox="1"/>
          <p:nvPr/>
        </p:nvSpPr>
        <p:spPr>
          <a:xfrm>
            <a:off x="477079" y="1841242"/>
            <a:ext cx="10038522" cy="4031873"/>
          </a:xfrm>
          <a:prstGeom prst="rect">
            <a:avLst/>
          </a:prstGeom>
          <a:noFill/>
        </p:spPr>
        <p:txBody>
          <a:bodyPr wrap="square" rtlCol="0">
            <a:spAutoFit/>
          </a:bodyPr>
          <a:lstStyle/>
          <a:p>
            <a:pPr marL="457200" indent="-457200">
              <a:buFont typeface="Wingdings" charset="2"/>
              <a:buChar char="q"/>
            </a:pPr>
            <a:r>
              <a:rPr lang="fr-FR" sz="3200" b="1" dirty="0">
                <a:latin typeface="+mj-lt"/>
              </a:rPr>
              <a:t> Plusieurs calculs avec des contraintes</a:t>
            </a:r>
            <a:endParaRPr lang="fr-FR" sz="3200" dirty="0">
              <a:latin typeface="+mj-lt"/>
            </a:endParaRPr>
          </a:p>
          <a:p>
            <a:pPr algn="ctr"/>
            <a:endParaRPr lang="fr-FR" sz="3200" b="1" dirty="0">
              <a:solidFill>
                <a:srgbClr val="00B0F0"/>
              </a:solidFill>
            </a:endParaRPr>
          </a:p>
          <a:p>
            <a:pPr algn="ctr"/>
            <a:r>
              <a:rPr lang="fr-FR" sz="3200" b="1" dirty="0">
                <a:solidFill>
                  <a:srgbClr val="00B0F0"/>
                </a:solidFill>
              </a:rPr>
              <a:t>24 x 9 ; 38 x 9 ; 25  x 9 ;  10 x 9 ; 50 x 9 ; </a:t>
            </a:r>
          </a:p>
          <a:p>
            <a:pPr algn="ctr"/>
            <a:r>
              <a:rPr lang="fr-FR" sz="3200" b="1" dirty="0">
                <a:solidFill>
                  <a:srgbClr val="00B0F0"/>
                </a:solidFill>
              </a:rPr>
              <a:t> 200 x 9 ; 4 X 9 ; 43 x 9 ; 36 x 9</a:t>
            </a:r>
          </a:p>
          <a:p>
            <a:pPr algn="ctr"/>
            <a:endParaRPr lang="fr-FR" sz="3200" b="1" dirty="0">
              <a:solidFill>
                <a:srgbClr val="00B0F0"/>
              </a:solidFill>
            </a:endParaRPr>
          </a:p>
          <a:p>
            <a:pPr algn="just"/>
            <a:r>
              <a:rPr lang="fr-FR" sz="3200" dirty="0">
                <a:latin typeface="+mj-lt"/>
              </a:rPr>
              <a:t>-   </a:t>
            </a:r>
            <a:r>
              <a:rPr lang="fr-FR" sz="3200" dirty="0"/>
              <a:t>Contraintes : t</a:t>
            </a:r>
            <a:r>
              <a:rPr lang="fr-FR" sz="3200" dirty="0">
                <a:latin typeface="+mj-lt"/>
              </a:rPr>
              <a:t>emps limité, pas de calcul posé</a:t>
            </a:r>
          </a:p>
          <a:p>
            <a:pPr marL="457200" indent="-457200" algn="just">
              <a:buFontTx/>
              <a:buChar char="-"/>
            </a:pPr>
            <a:r>
              <a:rPr lang="fr-FR" sz="3200" dirty="0">
                <a:latin typeface="+mj-lt"/>
              </a:rPr>
              <a:t>Travail dans le cahier. </a:t>
            </a:r>
          </a:p>
          <a:p>
            <a:pPr marL="457200" indent="-457200" algn="just">
              <a:buFontTx/>
              <a:buChar char="-"/>
            </a:pPr>
            <a:r>
              <a:rPr lang="fr-FR" sz="3200" dirty="0">
                <a:latin typeface="+mj-lt"/>
              </a:rPr>
              <a:t>Possibilité d’écrire les calculs intermédiaires        </a:t>
            </a:r>
          </a:p>
        </p:txBody>
      </p:sp>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8937" t="27173" r="59179" b="54237"/>
          <a:stretch/>
        </p:blipFill>
        <p:spPr>
          <a:xfrm>
            <a:off x="9203635" y="433189"/>
            <a:ext cx="2623931" cy="835305"/>
          </a:xfrm>
          <a:prstGeom prst="rect">
            <a:avLst/>
          </a:prstGeom>
        </p:spPr>
      </p:pic>
      <p:sp>
        <p:nvSpPr>
          <p:cNvPr id="6" name="ZoneTexte 5"/>
          <p:cNvSpPr txBox="1"/>
          <p:nvPr/>
        </p:nvSpPr>
        <p:spPr>
          <a:xfrm>
            <a:off x="5791200" y="6278880"/>
            <a:ext cx="5440680" cy="369332"/>
          </a:xfrm>
          <a:prstGeom prst="rect">
            <a:avLst/>
          </a:prstGeom>
          <a:noFill/>
        </p:spPr>
        <p:txBody>
          <a:bodyPr wrap="square" rtlCol="0">
            <a:spAutoFit/>
          </a:bodyPr>
          <a:lstStyle/>
          <a:p>
            <a:r>
              <a:rPr lang="fr-FR" dirty="0"/>
              <a:t>Extrait du PPT de </a:t>
            </a:r>
            <a:r>
              <a:rPr lang="fr-FR" dirty="0" err="1"/>
              <a:t>Gaëan</a:t>
            </a:r>
            <a:r>
              <a:rPr lang="fr-FR" dirty="0"/>
              <a:t> </a:t>
            </a:r>
            <a:r>
              <a:rPr lang="fr-FR" dirty="0" err="1"/>
              <a:t>Duprey</a:t>
            </a:r>
            <a:r>
              <a:rPr lang="fr-FR" dirty="0"/>
              <a:t> et Hélène </a:t>
            </a:r>
            <a:r>
              <a:rPr lang="fr-FR" dirty="0" err="1"/>
              <a:t>Tanoh</a:t>
            </a:r>
            <a:endParaRPr lang="fr-FR" dirty="0"/>
          </a:p>
        </p:txBody>
      </p:sp>
      <p:sp>
        <p:nvSpPr>
          <p:cNvPr id="7" name="ZoneTexte 6"/>
          <p:cNvSpPr txBox="1"/>
          <p:nvPr/>
        </p:nvSpPr>
        <p:spPr>
          <a:xfrm>
            <a:off x="304344" y="511326"/>
            <a:ext cx="3564904" cy="830997"/>
          </a:xfrm>
          <a:prstGeom prst="rect">
            <a:avLst/>
          </a:prstGeom>
          <a:noFill/>
        </p:spPr>
        <p:txBody>
          <a:bodyPr wrap="square" rtlCol="0">
            <a:spAutoFit/>
          </a:bodyPr>
          <a:lstStyle/>
          <a:p>
            <a:r>
              <a:rPr lang="fr-FR" sz="2400" dirty="0">
                <a:solidFill>
                  <a:srgbClr val="FF0000"/>
                </a:solidFill>
                <a:latin typeface="Times New Roman" panose="02020603050405020304" pitchFamily="18" charset="0"/>
                <a:cs typeface="Times New Roman" panose="02020603050405020304" pitchFamily="18" charset="0"/>
              </a:rPr>
              <a:t>Exemple 3 de TEMPS 1 POSSIBLES</a:t>
            </a:r>
          </a:p>
        </p:txBody>
      </p:sp>
    </p:spTree>
    <p:extLst>
      <p:ext uri="{BB962C8B-B14F-4D97-AF65-F5344CB8AC3E}">
        <p14:creationId xmlns:p14="http://schemas.microsoft.com/office/powerpoint/2010/main" val="644854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l="-1" r="44644" b="77252"/>
          <a:stretch/>
        </p:blipFill>
        <p:spPr>
          <a:xfrm>
            <a:off x="4475272" y="340023"/>
            <a:ext cx="4555628" cy="1021638"/>
          </a:xfrm>
          <a:prstGeom prst="rect">
            <a:avLst/>
          </a:prstGeom>
        </p:spPr>
      </p:pic>
      <p:sp>
        <p:nvSpPr>
          <p:cNvPr id="2" name="ZoneTexte 1"/>
          <p:cNvSpPr txBox="1"/>
          <p:nvPr/>
        </p:nvSpPr>
        <p:spPr>
          <a:xfrm>
            <a:off x="304344" y="1920346"/>
            <a:ext cx="10038522" cy="4524315"/>
          </a:xfrm>
          <a:prstGeom prst="rect">
            <a:avLst/>
          </a:prstGeom>
          <a:noFill/>
        </p:spPr>
        <p:txBody>
          <a:bodyPr wrap="square" rtlCol="0">
            <a:spAutoFit/>
          </a:bodyPr>
          <a:lstStyle/>
          <a:p>
            <a:pPr marL="457200" indent="-457200">
              <a:buFont typeface="Wingdings" charset="2"/>
              <a:buChar char="q"/>
            </a:pPr>
            <a:r>
              <a:rPr lang="fr-FR" sz="3200" b="1" dirty="0">
                <a:latin typeface="+mj-lt"/>
              </a:rPr>
              <a:t> Plusieurs calculs avec une contrainte</a:t>
            </a:r>
            <a:endParaRPr lang="fr-FR" sz="3200" dirty="0">
              <a:latin typeface="+mj-lt"/>
            </a:endParaRPr>
          </a:p>
          <a:p>
            <a:pPr algn="ctr"/>
            <a:endParaRPr lang="fr-FR" sz="3200" b="1" dirty="0">
              <a:solidFill>
                <a:srgbClr val="00B0F0"/>
              </a:solidFill>
            </a:endParaRPr>
          </a:p>
          <a:p>
            <a:pPr algn="ctr"/>
            <a:r>
              <a:rPr lang="fr-FR" sz="3200" b="1" dirty="0">
                <a:solidFill>
                  <a:srgbClr val="00B0F0"/>
                </a:solidFill>
              </a:rPr>
              <a:t>12 x 9        36 x 9      60 x 9   1002 x 9   222 x 9 </a:t>
            </a:r>
          </a:p>
          <a:p>
            <a:pPr algn="ctr"/>
            <a:endParaRPr lang="fr-FR" sz="3200" b="1" dirty="0">
              <a:solidFill>
                <a:srgbClr val="00B0F0"/>
              </a:solidFill>
            </a:endParaRPr>
          </a:p>
          <a:p>
            <a:pPr marL="457200" indent="-457200" algn="just">
              <a:buFontTx/>
              <a:buChar char="-"/>
            </a:pPr>
            <a:r>
              <a:rPr lang="fr-FR" sz="3200" dirty="0"/>
              <a:t>Contrainte : pour chaque calcul, utiliser la calculatrice pour trouver le résultat, mais sans utiliser la touche [x]. </a:t>
            </a:r>
          </a:p>
          <a:p>
            <a:pPr marL="457200" indent="-457200" algn="just">
              <a:buFontTx/>
              <a:buChar char="-"/>
            </a:pPr>
            <a:endParaRPr lang="fr-FR" sz="3200" dirty="0">
              <a:latin typeface="+mj-lt"/>
            </a:endParaRPr>
          </a:p>
          <a:p>
            <a:pPr marL="457200" indent="-457200" algn="just">
              <a:buFontTx/>
              <a:buChar char="-"/>
            </a:pPr>
            <a:endParaRPr lang="fr-FR" sz="3200" dirty="0">
              <a:latin typeface="+mj-lt"/>
            </a:endParaRPr>
          </a:p>
          <a:p>
            <a:pPr marL="457200" indent="-457200" algn="just">
              <a:buFontTx/>
              <a:buChar char="-"/>
            </a:pPr>
            <a:endParaRPr lang="fr-FR" sz="3200" dirty="0">
              <a:latin typeface="+mj-lt"/>
            </a:endParaRPr>
          </a:p>
        </p:txBody>
      </p:sp>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8937" t="27173" r="59179" b="54237"/>
          <a:stretch/>
        </p:blipFill>
        <p:spPr>
          <a:xfrm>
            <a:off x="9371559" y="433398"/>
            <a:ext cx="2623931" cy="834887"/>
          </a:xfrm>
          <a:prstGeom prst="rect">
            <a:avLst/>
          </a:prstGeom>
        </p:spPr>
      </p:pic>
      <p:sp>
        <p:nvSpPr>
          <p:cNvPr id="6" name="ZoneTexte 5"/>
          <p:cNvSpPr txBox="1"/>
          <p:nvPr/>
        </p:nvSpPr>
        <p:spPr>
          <a:xfrm>
            <a:off x="5791200" y="6278880"/>
            <a:ext cx="5440680" cy="369332"/>
          </a:xfrm>
          <a:prstGeom prst="rect">
            <a:avLst/>
          </a:prstGeom>
          <a:noFill/>
        </p:spPr>
        <p:txBody>
          <a:bodyPr wrap="square" rtlCol="0">
            <a:spAutoFit/>
          </a:bodyPr>
          <a:lstStyle/>
          <a:p>
            <a:r>
              <a:rPr lang="fr-FR" dirty="0"/>
              <a:t>Extrait du PPT de </a:t>
            </a:r>
            <a:r>
              <a:rPr lang="fr-FR" dirty="0" err="1"/>
              <a:t>Gaëan</a:t>
            </a:r>
            <a:r>
              <a:rPr lang="fr-FR" dirty="0"/>
              <a:t> </a:t>
            </a:r>
            <a:r>
              <a:rPr lang="fr-FR" dirty="0" err="1"/>
              <a:t>Duprey</a:t>
            </a:r>
            <a:r>
              <a:rPr lang="fr-FR" dirty="0"/>
              <a:t> et Hélène </a:t>
            </a:r>
            <a:r>
              <a:rPr lang="fr-FR" dirty="0" err="1"/>
              <a:t>Tanoh</a:t>
            </a:r>
            <a:endParaRPr lang="fr-FR" dirty="0"/>
          </a:p>
        </p:txBody>
      </p:sp>
      <p:sp>
        <p:nvSpPr>
          <p:cNvPr id="7" name="ZoneTexte 6"/>
          <p:cNvSpPr txBox="1"/>
          <p:nvPr/>
        </p:nvSpPr>
        <p:spPr>
          <a:xfrm>
            <a:off x="304344" y="511326"/>
            <a:ext cx="3564904" cy="830997"/>
          </a:xfrm>
          <a:prstGeom prst="rect">
            <a:avLst/>
          </a:prstGeom>
          <a:noFill/>
        </p:spPr>
        <p:txBody>
          <a:bodyPr wrap="square" rtlCol="0">
            <a:spAutoFit/>
          </a:bodyPr>
          <a:lstStyle/>
          <a:p>
            <a:r>
              <a:rPr lang="fr-FR" sz="2400" dirty="0">
                <a:solidFill>
                  <a:srgbClr val="FF0000"/>
                </a:solidFill>
                <a:latin typeface="Times New Roman" panose="02020603050405020304" pitchFamily="18" charset="0"/>
                <a:cs typeface="Times New Roman" panose="02020603050405020304" pitchFamily="18" charset="0"/>
              </a:rPr>
              <a:t>Exemple 4 de TEMPS 1 POSSIBLES</a:t>
            </a:r>
          </a:p>
        </p:txBody>
      </p:sp>
    </p:spTree>
    <p:extLst>
      <p:ext uri="{BB962C8B-B14F-4D97-AF65-F5344CB8AC3E}">
        <p14:creationId xmlns:p14="http://schemas.microsoft.com/office/powerpoint/2010/main" val="353999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0446" y="281106"/>
            <a:ext cx="11730445" cy="790049"/>
          </a:xfrm>
        </p:spPr>
        <p:txBody>
          <a:bodyPr>
            <a:normAutofit fontScale="90000"/>
          </a:bodyPr>
          <a:lstStyle/>
          <a:p>
            <a:r>
              <a:rPr lang="fr-FR" dirty="0">
                <a:solidFill>
                  <a:srgbClr val="00B050"/>
                </a:solidFill>
              </a:rPr>
              <a:t>I.2. LEUR CARACTERISTIQUE et architecture : Un plan commun </a:t>
            </a:r>
            <a:endParaRPr lang="fr-FR" sz="2000" dirty="0">
              <a:solidFill>
                <a:srgbClr val="00B050"/>
              </a:solidFill>
            </a:endParaRPr>
          </a:p>
        </p:txBody>
      </p:sp>
      <p:sp>
        <p:nvSpPr>
          <p:cNvPr id="3" name="Espace réservé du contenu 2"/>
          <p:cNvSpPr>
            <a:spLocks noGrp="1"/>
          </p:cNvSpPr>
          <p:nvPr>
            <p:ph sz="quarter" idx="13"/>
          </p:nvPr>
        </p:nvSpPr>
        <p:spPr>
          <a:xfrm>
            <a:off x="600075" y="1267098"/>
            <a:ext cx="10678151" cy="4524102"/>
          </a:xfrm>
        </p:spPr>
        <p:txBody>
          <a:bodyPr>
            <a:normAutofit/>
          </a:bodyPr>
          <a:lstStyle/>
          <a:p>
            <a:r>
              <a:rPr lang="fr-FR" cap="none" dirty="0">
                <a:latin typeface="Times New Roman" panose="02020603050405020304" pitchFamily="18" charset="0"/>
                <a:cs typeface="Times New Roman" panose="02020603050405020304" pitchFamily="18" charset="0"/>
              </a:rPr>
              <a:t>Introduction                                                                                                     </a:t>
            </a:r>
          </a:p>
          <a:p>
            <a:r>
              <a:rPr lang="fr-FR" cap="none" dirty="0">
                <a:latin typeface="Times New Roman" panose="02020603050405020304" pitchFamily="18" charset="0"/>
                <a:cs typeface="Times New Roman" panose="02020603050405020304" pitchFamily="18" charset="0"/>
              </a:rPr>
              <a:t>Objectifs                                                               </a:t>
            </a:r>
          </a:p>
          <a:p>
            <a:r>
              <a:rPr lang="fr-FR" cap="none" dirty="0">
                <a:latin typeface="Times New Roman" panose="02020603050405020304" pitchFamily="18" charset="0"/>
                <a:cs typeface="Times New Roman" panose="02020603050405020304" pitchFamily="18" charset="0"/>
              </a:rPr>
              <a:t>Progressivité  des apprentissages </a:t>
            </a:r>
          </a:p>
          <a:p>
            <a:r>
              <a:rPr lang="fr-FR" cap="none" dirty="0">
                <a:latin typeface="Times New Roman" panose="02020603050405020304" pitchFamily="18" charset="0"/>
                <a:cs typeface="Times New Roman" panose="02020603050405020304" pitchFamily="18" charset="0"/>
              </a:rPr>
              <a:t>Stratégies d’enseignement (éléments pouvant servir pour enseigner) </a:t>
            </a:r>
          </a:p>
          <a:p>
            <a:r>
              <a:rPr lang="fr-FR" cap="none" dirty="0">
                <a:latin typeface="Times New Roman" panose="02020603050405020304" pitchFamily="18" charset="0"/>
                <a:cs typeface="Times New Roman" panose="02020603050405020304" pitchFamily="18" charset="0"/>
              </a:rPr>
              <a:t>Exemples de situation d’apprentissage. </a:t>
            </a:r>
          </a:p>
          <a:p>
            <a:pPr marL="0" indent="0">
              <a:buNone/>
            </a:pPr>
            <a:endParaRPr lang="fr-FR" cap="none" dirty="0">
              <a:latin typeface="Times New Roman" panose="02020603050405020304" pitchFamily="18" charset="0"/>
              <a:cs typeface="Times New Roman" panose="02020603050405020304" pitchFamily="18" charset="0"/>
            </a:endParaRPr>
          </a:p>
          <a:p>
            <a:pPr marL="0" indent="0">
              <a:buNone/>
            </a:pPr>
            <a:r>
              <a:rPr lang="fr-FR" i="1" cap="none" dirty="0">
                <a:solidFill>
                  <a:srgbClr val="FF0000"/>
                </a:solidFill>
                <a:latin typeface="Times New Roman" panose="02020603050405020304" pitchFamily="18" charset="0"/>
                <a:cs typeface="Times New Roman" panose="02020603050405020304" pitchFamily="18" charset="0"/>
              </a:rPr>
              <a:t>Une volonté de produire des documents d’accompagnement accessibles à tout PE.</a:t>
            </a:r>
            <a:br>
              <a:rPr lang="fr-FR" i="1" cap="none" dirty="0">
                <a:solidFill>
                  <a:srgbClr val="FF0000"/>
                </a:solidFill>
                <a:latin typeface="Times New Roman" panose="02020603050405020304" pitchFamily="18" charset="0"/>
                <a:cs typeface="Times New Roman" panose="02020603050405020304" pitchFamily="18" charset="0"/>
              </a:rPr>
            </a:br>
            <a:endParaRPr lang="fr-FR" i="1" cap="none" dirty="0">
              <a:solidFill>
                <a:srgbClr val="FF0000"/>
              </a:solidFill>
              <a:latin typeface="Times New Roman" panose="02020603050405020304" pitchFamily="18" charset="0"/>
              <a:cs typeface="Times New Roman" panose="02020603050405020304" pitchFamily="18" charset="0"/>
            </a:endParaRPr>
          </a:p>
        </p:txBody>
      </p:sp>
      <p:sp>
        <p:nvSpPr>
          <p:cNvPr id="6" name="Espace réservé de la date 5"/>
          <p:cNvSpPr>
            <a:spLocks noGrp="1"/>
          </p:cNvSpPr>
          <p:nvPr>
            <p:ph type="dt" sz="half" idx="10"/>
          </p:nvPr>
        </p:nvSpPr>
        <p:spPr/>
        <p:txBody>
          <a:bodyPr/>
          <a:lstStyle/>
          <a:p>
            <a:fld id="{1F885C94-3C35-46B5-AD70-49DB33EBCD7A}" type="datetime1">
              <a:rPr lang="fr-FR" smtClean="0">
                <a:solidFill>
                  <a:prstClr val="black"/>
                </a:solidFill>
              </a:rPr>
              <a:t>04/10/2018</a:t>
            </a:fld>
            <a:endParaRPr lang="fr-FR">
              <a:solidFill>
                <a:prstClr val="black"/>
              </a:solidFill>
            </a:endParaRPr>
          </a:p>
        </p:txBody>
      </p:sp>
      <p:sp>
        <p:nvSpPr>
          <p:cNvPr id="4" name="Espace réservé du pied de page 3"/>
          <p:cNvSpPr>
            <a:spLocks noGrp="1"/>
          </p:cNvSpPr>
          <p:nvPr>
            <p:ph type="ftr" sz="quarter" idx="11"/>
          </p:nvPr>
        </p:nvSpPr>
        <p:spPr/>
        <p:txBody>
          <a:bodyPr/>
          <a:lstStyle/>
          <a:p>
            <a:r>
              <a:rPr lang="fr-FR" dirty="0">
                <a:solidFill>
                  <a:prstClr val="black"/>
                </a:solidFill>
              </a:rPr>
              <a:t>AP le calcul mental et en ligne Circonscription de Wittelsheim année 17-18 version complétée </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170797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5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5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25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r="44061" b="77252"/>
          <a:stretch/>
        </p:blipFill>
        <p:spPr>
          <a:xfrm>
            <a:off x="4375944" y="248741"/>
            <a:ext cx="4603570" cy="1021638"/>
          </a:xfrm>
          <a:prstGeom prst="rect">
            <a:avLst/>
          </a:prstGeom>
        </p:spPr>
      </p:pic>
      <p:sp>
        <p:nvSpPr>
          <p:cNvPr id="2" name="ZoneTexte 1"/>
          <p:cNvSpPr txBox="1"/>
          <p:nvPr/>
        </p:nvSpPr>
        <p:spPr>
          <a:xfrm>
            <a:off x="1113183" y="1860711"/>
            <a:ext cx="10038522" cy="4524315"/>
          </a:xfrm>
          <a:prstGeom prst="rect">
            <a:avLst/>
          </a:prstGeom>
          <a:noFill/>
        </p:spPr>
        <p:txBody>
          <a:bodyPr wrap="square" rtlCol="0">
            <a:spAutoFit/>
          </a:bodyPr>
          <a:lstStyle/>
          <a:p>
            <a:pPr marL="457200" indent="-457200">
              <a:buFont typeface="Wingdings" charset="2"/>
              <a:buChar char="q"/>
            </a:pPr>
            <a:r>
              <a:rPr lang="fr-FR" sz="3200" b="1" dirty="0">
                <a:latin typeface="+mj-lt"/>
              </a:rPr>
              <a:t> Une question </a:t>
            </a:r>
          </a:p>
          <a:p>
            <a:pPr marL="457200" indent="-457200">
              <a:buFont typeface="Wingdings" charset="2"/>
              <a:buChar char="q"/>
            </a:pPr>
            <a:endParaRPr lang="fr-FR" sz="3200" b="1" i="1" dirty="0">
              <a:latin typeface="+mj-lt"/>
            </a:endParaRPr>
          </a:p>
          <a:p>
            <a:pPr algn="just"/>
            <a:r>
              <a:rPr lang="fr-FR" sz="3200" b="1" i="1" dirty="0">
                <a:solidFill>
                  <a:srgbClr val="00B0F0"/>
                </a:solidFill>
              </a:rPr>
              <a:t>« Dans votre cahier de recherche, expliquez comment vous calculez: « 9 x 34 » sans poser l’opération. »</a:t>
            </a:r>
          </a:p>
          <a:p>
            <a:pPr algn="just"/>
            <a:endParaRPr lang="fr-FR" sz="3200" b="1" i="1" dirty="0">
              <a:solidFill>
                <a:srgbClr val="00B0F0"/>
              </a:solidFill>
            </a:endParaRPr>
          </a:p>
          <a:p>
            <a:pPr algn="just"/>
            <a:endParaRPr lang="fr-FR" sz="3200" b="1" i="1" dirty="0">
              <a:solidFill>
                <a:srgbClr val="00B0F0"/>
              </a:solidFill>
            </a:endParaRPr>
          </a:p>
          <a:p>
            <a:pPr algn="just"/>
            <a:endParaRPr lang="fr-FR" sz="3200" b="1" i="1" dirty="0">
              <a:solidFill>
                <a:srgbClr val="00B0F0"/>
              </a:solidFill>
            </a:endParaRPr>
          </a:p>
          <a:p>
            <a:pPr algn="just"/>
            <a:endParaRPr lang="fr-FR" sz="3200" b="1" i="1" dirty="0">
              <a:solidFill>
                <a:srgbClr val="00B0F0"/>
              </a:solidFill>
            </a:endParaRPr>
          </a:p>
          <a:p>
            <a:pPr algn="just"/>
            <a:endParaRPr lang="fr-FR" sz="3200" b="1" dirty="0">
              <a:solidFill>
                <a:srgbClr val="00B0F0"/>
              </a:solidFill>
            </a:endParaRPr>
          </a:p>
        </p:txBody>
      </p:sp>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8937" t="27173" r="59179" b="54237"/>
          <a:stretch/>
        </p:blipFill>
        <p:spPr>
          <a:xfrm>
            <a:off x="9393451" y="342116"/>
            <a:ext cx="2623931" cy="834887"/>
          </a:xfrm>
          <a:prstGeom prst="rect">
            <a:avLst/>
          </a:prstGeom>
        </p:spPr>
      </p:pic>
      <p:sp>
        <p:nvSpPr>
          <p:cNvPr id="6" name="ZoneTexte 5"/>
          <p:cNvSpPr txBox="1"/>
          <p:nvPr/>
        </p:nvSpPr>
        <p:spPr>
          <a:xfrm>
            <a:off x="5791200" y="6278880"/>
            <a:ext cx="5440680" cy="369332"/>
          </a:xfrm>
          <a:prstGeom prst="rect">
            <a:avLst/>
          </a:prstGeom>
          <a:noFill/>
        </p:spPr>
        <p:txBody>
          <a:bodyPr wrap="square" rtlCol="0">
            <a:spAutoFit/>
          </a:bodyPr>
          <a:lstStyle/>
          <a:p>
            <a:r>
              <a:rPr lang="fr-FR" dirty="0"/>
              <a:t>Extrait du PPT de </a:t>
            </a:r>
            <a:r>
              <a:rPr lang="fr-FR" dirty="0" err="1"/>
              <a:t>Gaëan</a:t>
            </a:r>
            <a:r>
              <a:rPr lang="fr-FR" dirty="0"/>
              <a:t> </a:t>
            </a:r>
            <a:r>
              <a:rPr lang="fr-FR" dirty="0" err="1"/>
              <a:t>Duprey</a:t>
            </a:r>
            <a:r>
              <a:rPr lang="fr-FR" dirty="0"/>
              <a:t> et Hélène </a:t>
            </a:r>
            <a:r>
              <a:rPr lang="fr-FR" dirty="0" err="1"/>
              <a:t>Tanoh</a:t>
            </a:r>
            <a:endParaRPr lang="fr-FR" dirty="0"/>
          </a:p>
        </p:txBody>
      </p:sp>
      <p:sp>
        <p:nvSpPr>
          <p:cNvPr id="7" name="ZoneTexte 6"/>
          <p:cNvSpPr txBox="1"/>
          <p:nvPr/>
        </p:nvSpPr>
        <p:spPr>
          <a:xfrm>
            <a:off x="304344" y="511326"/>
            <a:ext cx="3564904" cy="830997"/>
          </a:xfrm>
          <a:prstGeom prst="rect">
            <a:avLst/>
          </a:prstGeom>
          <a:noFill/>
        </p:spPr>
        <p:txBody>
          <a:bodyPr wrap="square" rtlCol="0">
            <a:spAutoFit/>
          </a:bodyPr>
          <a:lstStyle/>
          <a:p>
            <a:r>
              <a:rPr lang="fr-FR" sz="2400" dirty="0">
                <a:solidFill>
                  <a:srgbClr val="FF0000"/>
                </a:solidFill>
                <a:latin typeface="Times New Roman" panose="02020603050405020304" pitchFamily="18" charset="0"/>
                <a:cs typeface="Times New Roman" panose="02020603050405020304" pitchFamily="18" charset="0"/>
              </a:rPr>
              <a:t>Exemple 5 de TEMPS 1 POSSIBLES</a:t>
            </a:r>
          </a:p>
        </p:txBody>
      </p:sp>
    </p:spTree>
    <p:extLst>
      <p:ext uri="{BB962C8B-B14F-4D97-AF65-F5344CB8AC3E}">
        <p14:creationId xmlns:p14="http://schemas.microsoft.com/office/powerpoint/2010/main" val="1762814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l="12802" t="48861" r="36473" b="26795"/>
          <a:stretch/>
        </p:blipFill>
        <p:spPr>
          <a:xfrm>
            <a:off x="7712766" y="380172"/>
            <a:ext cx="4174434" cy="1093304"/>
          </a:xfrm>
          <a:prstGeom prst="rect">
            <a:avLst/>
          </a:prstGeom>
        </p:spPr>
      </p:pic>
      <p:sp>
        <p:nvSpPr>
          <p:cNvPr id="6" name="ZoneTexte 5"/>
          <p:cNvSpPr txBox="1"/>
          <p:nvPr/>
        </p:nvSpPr>
        <p:spPr>
          <a:xfrm>
            <a:off x="304344" y="1701684"/>
            <a:ext cx="11582856" cy="5262979"/>
          </a:xfrm>
          <a:prstGeom prst="rect">
            <a:avLst/>
          </a:prstGeom>
          <a:noFill/>
        </p:spPr>
        <p:txBody>
          <a:bodyPr wrap="square" rtlCol="0">
            <a:spAutoFit/>
          </a:bodyPr>
          <a:lstStyle/>
          <a:p>
            <a:pPr marL="457200" indent="-457200">
              <a:buFont typeface="Arial" charset="0"/>
              <a:buChar char="•"/>
            </a:pPr>
            <a:r>
              <a:rPr lang="fr-FR" sz="2800" b="1" dirty="0"/>
              <a:t>L’enseignant </a:t>
            </a:r>
            <a:r>
              <a:rPr lang="fr-FR" sz="2800" b="1" dirty="0">
                <a:solidFill>
                  <a:srgbClr val="FF0000"/>
                </a:solidFill>
              </a:rPr>
              <a:t>traduit oralement et par écrit </a:t>
            </a:r>
            <a:r>
              <a:rPr lang="fr-FR" sz="2800" b="1" dirty="0"/>
              <a:t>ce que dit l’élève</a:t>
            </a:r>
          </a:p>
          <a:p>
            <a:r>
              <a:rPr lang="fr-FR" sz="2800" dirty="0"/>
              <a:t>-   verbalisation</a:t>
            </a:r>
          </a:p>
          <a:p>
            <a:pPr marL="457200" indent="-457200">
              <a:buFontTx/>
              <a:buChar char="-"/>
            </a:pPr>
            <a:r>
              <a:rPr lang="fr-FR" sz="2800" dirty="0"/>
              <a:t>appui sur des représentations dans différents registres (schéma, demi-droite graduée, arbres de calculs</a:t>
            </a:r>
            <a:r>
              <a:rPr lang="is-IS" sz="2800" dirty="0"/>
              <a:t>…)</a:t>
            </a:r>
            <a:endParaRPr lang="fr-FR" sz="2800" dirty="0"/>
          </a:p>
          <a:p>
            <a:pPr marL="457200" indent="-457200">
              <a:buFontTx/>
              <a:buChar char="-"/>
            </a:pPr>
            <a:r>
              <a:rPr lang="fr-FR" sz="2800" dirty="0"/>
              <a:t>utilisation des écritures symboliques</a:t>
            </a:r>
          </a:p>
          <a:p>
            <a:endParaRPr lang="fr-FR" sz="2800" dirty="0"/>
          </a:p>
          <a:p>
            <a:r>
              <a:rPr lang="fr-FR" sz="2800" i="1" dirty="0"/>
              <a:t>Exemples</a:t>
            </a:r>
          </a:p>
          <a:p>
            <a:r>
              <a:rPr lang="fr-FR" sz="2800" i="1" dirty="0"/>
              <a:t> - en </a:t>
            </a:r>
            <a:r>
              <a:rPr lang="fr-FR" sz="2800" b="1" i="1" dirty="0"/>
              <a:t>langage ordinaire </a:t>
            </a:r>
            <a:r>
              <a:rPr lang="fr-FR" sz="2800" i="1" dirty="0"/>
              <a:t>: 9 fois 34, c’est 10 fois 34 et il faut enlever 1 fois 34 ; </a:t>
            </a:r>
          </a:p>
          <a:p>
            <a:r>
              <a:rPr lang="fr-FR" sz="2800" i="1" dirty="0"/>
              <a:t>– puis en </a:t>
            </a:r>
            <a:r>
              <a:rPr lang="fr-FR" sz="2800" b="1" i="1" dirty="0"/>
              <a:t>langage mathématique </a:t>
            </a:r>
            <a:r>
              <a:rPr lang="fr-FR" sz="2800" i="1" dirty="0"/>
              <a:t>: 34× 9 = (34 × 10) – (34 × 1) </a:t>
            </a:r>
          </a:p>
          <a:p>
            <a:endParaRPr lang="fr-FR" sz="2800" i="1" dirty="0"/>
          </a:p>
          <a:p>
            <a:endParaRPr lang="fr-FR" sz="2800" i="1" dirty="0"/>
          </a:p>
          <a:p>
            <a:endParaRPr lang="fr-FR" altLang="fr-FR" sz="2800" b="1" dirty="0">
              <a:ea typeface="Calibri" charset="0"/>
              <a:cs typeface="Times" charset="0"/>
            </a:endParaRPr>
          </a:p>
        </p:txBody>
      </p:sp>
      <p:sp>
        <p:nvSpPr>
          <p:cNvPr id="5" name="ZoneTexte 4"/>
          <p:cNvSpPr txBox="1"/>
          <p:nvPr/>
        </p:nvSpPr>
        <p:spPr>
          <a:xfrm>
            <a:off x="5791200" y="6278880"/>
            <a:ext cx="5440680" cy="369332"/>
          </a:xfrm>
          <a:prstGeom prst="rect">
            <a:avLst/>
          </a:prstGeom>
          <a:noFill/>
        </p:spPr>
        <p:txBody>
          <a:bodyPr wrap="square" rtlCol="0">
            <a:spAutoFit/>
          </a:bodyPr>
          <a:lstStyle/>
          <a:p>
            <a:r>
              <a:rPr lang="fr-FR" dirty="0"/>
              <a:t>Extrait du PPT de </a:t>
            </a:r>
            <a:r>
              <a:rPr lang="fr-FR" dirty="0" err="1"/>
              <a:t>Gaëan</a:t>
            </a:r>
            <a:r>
              <a:rPr lang="fr-FR" dirty="0"/>
              <a:t> </a:t>
            </a:r>
            <a:r>
              <a:rPr lang="fr-FR" dirty="0" err="1"/>
              <a:t>Duprey</a:t>
            </a:r>
            <a:r>
              <a:rPr lang="fr-FR" dirty="0"/>
              <a:t> et Hélène </a:t>
            </a:r>
            <a:r>
              <a:rPr lang="fr-FR" dirty="0" err="1"/>
              <a:t>Tanoh</a:t>
            </a:r>
            <a:endParaRPr lang="fr-FR" dirty="0"/>
          </a:p>
        </p:txBody>
      </p:sp>
      <p:sp>
        <p:nvSpPr>
          <p:cNvPr id="7" name="ZoneTexte 6"/>
          <p:cNvSpPr txBox="1"/>
          <p:nvPr/>
        </p:nvSpPr>
        <p:spPr>
          <a:xfrm>
            <a:off x="304342" y="511326"/>
            <a:ext cx="6261349" cy="461665"/>
          </a:xfrm>
          <a:prstGeom prst="rect">
            <a:avLst/>
          </a:prstGeom>
          <a:noFill/>
        </p:spPr>
        <p:txBody>
          <a:bodyPr wrap="square" rtlCol="0">
            <a:spAutoFit/>
          </a:bodyPr>
          <a:lstStyle/>
          <a:p>
            <a:r>
              <a:rPr lang="fr-FR" sz="2400" dirty="0">
                <a:solidFill>
                  <a:srgbClr val="FF0000"/>
                </a:solidFill>
                <a:latin typeface="Times New Roman" panose="02020603050405020304" pitchFamily="18" charset="0"/>
                <a:cs typeface="Times New Roman" panose="02020603050405020304" pitchFamily="18" charset="0"/>
              </a:rPr>
              <a:t>TEMPS 1 SEANCE APPRENTISSAGE </a:t>
            </a:r>
          </a:p>
        </p:txBody>
      </p:sp>
    </p:spTree>
    <p:extLst>
      <p:ext uri="{BB962C8B-B14F-4D97-AF65-F5344CB8AC3E}">
        <p14:creationId xmlns:p14="http://schemas.microsoft.com/office/powerpoint/2010/main" val="1344640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l="21558" t="75362" r="21498" b="2157"/>
          <a:stretch/>
        </p:blipFill>
        <p:spPr>
          <a:xfrm>
            <a:off x="7473910" y="512569"/>
            <a:ext cx="4358326" cy="938989"/>
          </a:xfrm>
          <a:prstGeom prst="rect">
            <a:avLst/>
          </a:prstGeom>
        </p:spPr>
      </p:pic>
      <p:sp>
        <p:nvSpPr>
          <p:cNvPr id="2" name="Rectangle 1"/>
          <p:cNvSpPr/>
          <p:nvPr/>
        </p:nvSpPr>
        <p:spPr>
          <a:xfrm>
            <a:off x="523580" y="1556166"/>
            <a:ext cx="10363200" cy="4154984"/>
          </a:xfrm>
          <a:prstGeom prst="rect">
            <a:avLst/>
          </a:prstGeom>
        </p:spPr>
        <p:txBody>
          <a:bodyPr wrap="square">
            <a:spAutoFit/>
          </a:bodyPr>
          <a:lstStyle/>
          <a:p>
            <a:pPr marL="457200" indent="-457200" algn="just">
              <a:spcAft>
                <a:spcPts val="0"/>
              </a:spcAft>
              <a:buFont typeface="Arial" charset="0"/>
              <a:buChar char="•"/>
            </a:pPr>
            <a:r>
              <a:rPr lang="fr-FR" sz="2400" dirty="0">
                <a:latin typeface="+mj-lt"/>
                <a:ea typeface="Calibri" charset="0"/>
                <a:cs typeface="Times New Roman" charset="0"/>
              </a:rPr>
              <a:t>Comparer les procédures en termes d’efficacité et de coût, les </a:t>
            </a:r>
            <a:r>
              <a:rPr lang="fr-FR" sz="2400" b="1" dirty="0">
                <a:latin typeface="+mj-lt"/>
                <a:ea typeface="Calibri" charset="0"/>
                <a:cs typeface="Times New Roman" charset="0"/>
              </a:rPr>
              <a:t>hiérarchiser</a:t>
            </a:r>
            <a:r>
              <a:rPr lang="fr-FR" sz="2400" dirty="0">
                <a:latin typeface="+mj-lt"/>
                <a:ea typeface="Calibri" charset="0"/>
                <a:cs typeface="Times New Roman" charset="0"/>
              </a:rPr>
              <a:t>. </a:t>
            </a:r>
          </a:p>
          <a:p>
            <a:pPr marL="457200" indent="-457200" algn="just">
              <a:spcAft>
                <a:spcPts val="0"/>
              </a:spcAft>
              <a:buFont typeface="Arial" charset="0"/>
              <a:buChar char="•"/>
            </a:pPr>
            <a:endParaRPr lang="fr-FR" sz="2400" dirty="0">
              <a:latin typeface="+mj-lt"/>
              <a:ea typeface="Calibri" charset="0"/>
              <a:cs typeface="Times New Roman" charset="0"/>
            </a:endParaRPr>
          </a:p>
          <a:p>
            <a:pPr marL="457200" indent="-457200" algn="just">
              <a:spcAft>
                <a:spcPts val="0"/>
              </a:spcAft>
              <a:buFont typeface="Arial" charset="0"/>
              <a:buChar char="•"/>
            </a:pPr>
            <a:r>
              <a:rPr lang="fr-FR" sz="2400" dirty="0">
                <a:latin typeface="+mj-lt"/>
                <a:ea typeface="Calibri" charset="0"/>
                <a:cs typeface="Times New Roman" charset="0"/>
              </a:rPr>
              <a:t>Faire émerger une </a:t>
            </a:r>
            <a:r>
              <a:rPr lang="fr-FR" sz="2400" b="1" dirty="0">
                <a:latin typeface="+mj-lt"/>
                <a:ea typeface="Calibri" charset="0"/>
                <a:cs typeface="Times New Roman" charset="0"/>
              </a:rPr>
              <a:t>procédure </a:t>
            </a:r>
            <a:r>
              <a:rPr lang="fr-FR" sz="2400" dirty="0">
                <a:latin typeface="+mj-lt"/>
                <a:ea typeface="Calibri" charset="0"/>
                <a:cs typeface="Times New Roman" charset="0"/>
              </a:rPr>
              <a:t>(ou de plusieurs procédures) </a:t>
            </a:r>
            <a:r>
              <a:rPr lang="fr-FR" sz="2400" b="1" dirty="0">
                <a:latin typeface="+mj-lt"/>
                <a:ea typeface="Calibri" charset="0"/>
                <a:cs typeface="Times New Roman" charset="0"/>
              </a:rPr>
              <a:t>et son domaine d’efficacité</a:t>
            </a:r>
            <a:r>
              <a:rPr lang="fr-FR" sz="2400" dirty="0">
                <a:latin typeface="+mj-lt"/>
                <a:ea typeface="Calibri" charset="0"/>
                <a:cs typeface="Times New Roman" charset="0"/>
              </a:rPr>
              <a:t>. </a:t>
            </a:r>
          </a:p>
          <a:p>
            <a:pPr marL="457200" indent="-457200" algn="just">
              <a:spcAft>
                <a:spcPts val="0"/>
              </a:spcAft>
              <a:buFont typeface="Arial" charset="0"/>
              <a:buChar char="•"/>
            </a:pPr>
            <a:endParaRPr lang="fr-FR" sz="2400" dirty="0">
              <a:latin typeface="+mj-lt"/>
              <a:ea typeface="Calibri" charset="0"/>
              <a:cs typeface="Times New Roman" charset="0"/>
            </a:endParaRPr>
          </a:p>
          <a:p>
            <a:pPr marL="457200" indent="-457200" algn="just">
              <a:spcAft>
                <a:spcPts val="0"/>
              </a:spcAft>
              <a:buFont typeface="Arial" charset="0"/>
              <a:buChar char="•"/>
            </a:pPr>
            <a:r>
              <a:rPr lang="fr-FR" sz="2400" dirty="0">
                <a:latin typeface="+mj-lt"/>
                <a:ea typeface="Calibri" charset="0"/>
                <a:cs typeface="Times New Roman" charset="0"/>
              </a:rPr>
              <a:t>Le but est de rendre l’élève capable de </a:t>
            </a:r>
            <a:r>
              <a:rPr lang="fr-FR" sz="2400" b="1" dirty="0">
                <a:latin typeface="+mj-lt"/>
                <a:ea typeface="Calibri" charset="0"/>
                <a:cs typeface="Times New Roman" charset="0"/>
              </a:rPr>
              <a:t>s’adapter</a:t>
            </a:r>
            <a:r>
              <a:rPr lang="fr-FR" sz="2400" dirty="0">
                <a:latin typeface="+mj-lt"/>
                <a:ea typeface="Calibri" charset="0"/>
                <a:cs typeface="Times New Roman" charset="0"/>
              </a:rPr>
              <a:t> et de </a:t>
            </a:r>
            <a:r>
              <a:rPr lang="fr-FR" sz="2400" b="1" dirty="0">
                <a:latin typeface="+mj-lt"/>
                <a:ea typeface="Calibri" charset="0"/>
                <a:cs typeface="Times New Roman" charset="0"/>
              </a:rPr>
              <a:t>choisir</a:t>
            </a:r>
            <a:r>
              <a:rPr lang="fr-FR" sz="2400" dirty="0">
                <a:latin typeface="+mj-lt"/>
                <a:ea typeface="Calibri" charset="0"/>
                <a:cs typeface="Times New Roman" charset="0"/>
              </a:rPr>
              <a:t> la procédure adaptée.</a:t>
            </a:r>
          </a:p>
          <a:p>
            <a:pPr algn="just">
              <a:spcAft>
                <a:spcPts val="0"/>
              </a:spcAft>
            </a:pPr>
            <a:r>
              <a:rPr lang="fr-FR" b="1" dirty="0">
                <a:solidFill>
                  <a:srgbClr val="00B0F0"/>
                </a:solidFill>
                <a:latin typeface="+mj-lt"/>
                <a:ea typeface="Calibri" charset="0"/>
                <a:cs typeface="Times New Roman" charset="0"/>
              </a:rPr>
              <a:t>Exemple </a:t>
            </a:r>
          </a:p>
          <a:p>
            <a:pPr algn="just">
              <a:spcAft>
                <a:spcPts val="0"/>
              </a:spcAft>
            </a:pPr>
            <a:r>
              <a:rPr lang="fr-FR" b="1" dirty="0">
                <a:solidFill>
                  <a:srgbClr val="00B0F0"/>
                </a:solidFill>
                <a:latin typeface="Calibri" charset="0"/>
                <a:ea typeface="Calibri" charset="0"/>
                <a:cs typeface="Times New Roman" charset="0"/>
              </a:rPr>
              <a:t>Il se peut qu’une autre procédure soit préférable pour certains calculs particuliers 40 x 9 = ?  </a:t>
            </a:r>
            <a:r>
              <a:rPr lang="fr-FR" b="1" dirty="0">
                <a:solidFill>
                  <a:srgbClr val="00B0F0"/>
                </a:solidFill>
                <a:latin typeface="Calibri" charset="0"/>
                <a:ea typeface="Calibri" charset="0"/>
                <a:cs typeface="Times New Roman" charset="0"/>
                <a:sym typeface="Wingdings" charset="2"/>
              </a:rPr>
              <a:t></a:t>
            </a:r>
            <a:r>
              <a:rPr lang="fr-FR" b="1" dirty="0">
                <a:solidFill>
                  <a:srgbClr val="00B0F0"/>
                </a:solidFill>
                <a:latin typeface="Calibri" charset="0"/>
                <a:ea typeface="Calibri" charset="0"/>
                <a:cs typeface="Times New Roman" charset="0"/>
              </a:rPr>
              <a:t> 4 x 9 x 10 </a:t>
            </a:r>
            <a:r>
              <a:rPr lang="fr-FR" b="1" u="sng" dirty="0">
                <a:solidFill>
                  <a:srgbClr val="00B0F0"/>
                </a:solidFill>
                <a:latin typeface="Calibri" charset="0"/>
                <a:ea typeface="Calibri" charset="0"/>
                <a:cs typeface="Times New Roman" charset="0"/>
              </a:rPr>
              <a:t>et  non</a:t>
            </a:r>
            <a:r>
              <a:rPr lang="fr-FR" b="1" dirty="0">
                <a:solidFill>
                  <a:srgbClr val="00B0F0"/>
                </a:solidFill>
                <a:latin typeface="Calibri" charset="0"/>
                <a:ea typeface="Calibri" charset="0"/>
                <a:cs typeface="Times New Roman" charset="0"/>
              </a:rPr>
              <a:t> 40 x (10 – 1) comme dans la règle souvent appliquée quand on multiplie par 9</a:t>
            </a:r>
          </a:p>
          <a:p>
            <a:pPr algn="just">
              <a:spcAft>
                <a:spcPts val="0"/>
              </a:spcAft>
            </a:pPr>
            <a:endParaRPr lang="fr-FR" b="1" dirty="0">
              <a:solidFill>
                <a:srgbClr val="00B0F0"/>
              </a:solidFill>
              <a:latin typeface="Calibri" charset="0"/>
              <a:ea typeface="Calibri" charset="0"/>
              <a:cs typeface="Times New Roman" charset="0"/>
            </a:endParaRPr>
          </a:p>
          <a:p>
            <a:pPr marL="457200" indent="-457200" algn="just">
              <a:spcAft>
                <a:spcPts val="0"/>
              </a:spcAft>
              <a:buFont typeface="Arial" charset="0"/>
              <a:buChar char="•"/>
            </a:pPr>
            <a:r>
              <a:rPr lang="fr-FR" sz="2400" dirty="0">
                <a:latin typeface="+mj-lt"/>
                <a:ea typeface="Calibri" charset="0"/>
                <a:cs typeface="Times New Roman" charset="0"/>
              </a:rPr>
              <a:t>Déterminer </a:t>
            </a:r>
            <a:r>
              <a:rPr lang="fr-FR" sz="2400" b="1" u="sng" dirty="0">
                <a:solidFill>
                  <a:srgbClr val="FF0000"/>
                </a:solidFill>
                <a:latin typeface="+mj-lt"/>
                <a:ea typeface="Calibri" charset="0"/>
                <a:cs typeface="Times New Roman" charset="0"/>
              </a:rPr>
              <a:t>ce qu’il faut retenir</a:t>
            </a:r>
            <a:r>
              <a:rPr lang="fr-FR" sz="2400" b="1" dirty="0">
                <a:solidFill>
                  <a:srgbClr val="FF0000"/>
                </a:solidFill>
                <a:latin typeface="+mj-lt"/>
                <a:ea typeface="Calibri" charset="0"/>
                <a:cs typeface="Times New Roman" charset="0"/>
              </a:rPr>
              <a:t>  +  t</a:t>
            </a:r>
            <a:r>
              <a:rPr lang="fr-FR" sz="2400" b="1" dirty="0">
                <a:solidFill>
                  <a:srgbClr val="FF0000"/>
                </a:solidFill>
                <a:effectLst/>
                <a:latin typeface="+mj-lt"/>
                <a:ea typeface="Calibri" charset="0"/>
                <a:cs typeface="Times New Roman" charset="0"/>
              </a:rPr>
              <a:t>race écrite </a:t>
            </a:r>
            <a:r>
              <a:rPr lang="fr-FR" sz="2400" dirty="0">
                <a:solidFill>
                  <a:srgbClr val="FF0000"/>
                </a:solidFill>
                <a:effectLst/>
                <a:latin typeface="+mj-lt"/>
                <a:ea typeface="Calibri" charset="0"/>
                <a:cs typeface="Times New Roman" charset="0"/>
              </a:rPr>
              <a:t>dans le cahier </a:t>
            </a:r>
          </a:p>
        </p:txBody>
      </p:sp>
      <p:sp>
        <p:nvSpPr>
          <p:cNvPr id="5" name="ZoneTexte 4"/>
          <p:cNvSpPr txBox="1"/>
          <p:nvPr/>
        </p:nvSpPr>
        <p:spPr>
          <a:xfrm>
            <a:off x="304342" y="511326"/>
            <a:ext cx="6261349" cy="461665"/>
          </a:xfrm>
          <a:prstGeom prst="rect">
            <a:avLst/>
          </a:prstGeom>
          <a:noFill/>
        </p:spPr>
        <p:txBody>
          <a:bodyPr wrap="square" rtlCol="0">
            <a:spAutoFit/>
          </a:bodyPr>
          <a:lstStyle/>
          <a:p>
            <a:r>
              <a:rPr lang="fr-FR" sz="2400" dirty="0">
                <a:solidFill>
                  <a:srgbClr val="FF0000"/>
                </a:solidFill>
                <a:latin typeface="Times New Roman" panose="02020603050405020304" pitchFamily="18" charset="0"/>
                <a:cs typeface="Times New Roman" panose="02020603050405020304" pitchFamily="18" charset="0"/>
              </a:rPr>
              <a:t>TEMPS 1 SEANCE APPRENTISSAGE </a:t>
            </a:r>
          </a:p>
        </p:txBody>
      </p:sp>
      <p:pic>
        <p:nvPicPr>
          <p:cNvPr id="3" name="Image 2"/>
          <p:cNvPicPr>
            <a:picLocks noChangeAspect="1"/>
          </p:cNvPicPr>
          <p:nvPr/>
        </p:nvPicPr>
        <p:blipFill>
          <a:blip r:embed="rId4"/>
          <a:stretch>
            <a:fillRect/>
          </a:stretch>
        </p:blipFill>
        <p:spPr>
          <a:xfrm>
            <a:off x="6565691" y="6294325"/>
            <a:ext cx="5492972" cy="493819"/>
          </a:xfrm>
          <a:prstGeom prst="rect">
            <a:avLst/>
          </a:prstGeom>
        </p:spPr>
      </p:pic>
    </p:spTree>
    <p:extLst>
      <p:ext uri="{BB962C8B-B14F-4D97-AF65-F5344CB8AC3E}">
        <p14:creationId xmlns:p14="http://schemas.microsoft.com/office/powerpoint/2010/main" val="1532461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90234" y="2629985"/>
            <a:ext cx="2801263" cy="1073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b="1" kern="1200"/>
              <a:t>ETAPE 2</a:t>
            </a:r>
          </a:p>
        </p:txBody>
      </p:sp>
      <p:sp>
        <p:nvSpPr>
          <p:cNvPr id="9" name="Rectangle 8"/>
          <p:cNvSpPr/>
          <p:nvPr/>
        </p:nvSpPr>
        <p:spPr>
          <a:xfrm>
            <a:off x="408846" y="1272988"/>
            <a:ext cx="11413039" cy="5607689"/>
          </a:xfrm>
          <a:prstGeom prst="rect">
            <a:avLst/>
          </a:prstGeom>
        </p:spPr>
        <p:txBody>
          <a:bodyPr wrap="square">
            <a:spAutoFit/>
          </a:bodyPr>
          <a:lstStyle/>
          <a:p>
            <a:pPr algn="just">
              <a:lnSpc>
                <a:spcPct val="80000"/>
              </a:lnSpc>
            </a:pPr>
            <a:r>
              <a:rPr lang="fr-FR" altLang="fr-FR" sz="2400" b="1" dirty="0">
                <a:solidFill>
                  <a:srgbClr val="FF0000"/>
                </a:solidFill>
                <a:latin typeface="+mj-lt"/>
              </a:rPr>
              <a:t>                                                </a:t>
            </a:r>
            <a:r>
              <a:rPr lang="fr-FR" altLang="fr-FR" sz="3200" b="1" dirty="0">
                <a:solidFill>
                  <a:srgbClr val="92D050"/>
                </a:solidFill>
                <a:latin typeface="+mj-lt"/>
              </a:rPr>
              <a:t>sur une procédure </a:t>
            </a:r>
            <a:endParaRPr lang="fr-FR" altLang="fr-FR" sz="3200" dirty="0">
              <a:latin typeface="+mj-lt"/>
            </a:endParaRPr>
          </a:p>
          <a:p>
            <a:pPr marL="457200" indent="-457200" algn="just">
              <a:lnSpc>
                <a:spcPct val="80000"/>
              </a:lnSpc>
              <a:buFont typeface="Arial" charset="0"/>
              <a:buChar char="•"/>
            </a:pPr>
            <a:endParaRPr lang="fr-FR" altLang="fr-FR" sz="2400" dirty="0">
              <a:latin typeface="+mj-lt"/>
            </a:endParaRPr>
          </a:p>
          <a:p>
            <a:pPr algn="just">
              <a:lnSpc>
                <a:spcPct val="80000"/>
              </a:lnSpc>
            </a:pPr>
            <a:r>
              <a:rPr lang="fr-FR" altLang="fr-FR" sz="2400" b="1" dirty="0">
                <a:latin typeface="+mj-lt"/>
              </a:rPr>
              <a:t>- 1 à 4  séances courtes </a:t>
            </a:r>
            <a:r>
              <a:rPr lang="fr-FR" altLang="fr-FR" sz="2400" dirty="0">
                <a:latin typeface="+mj-lt"/>
              </a:rPr>
              <a:t>(15 minutes) et </a:t>
            </a:r>
            <a:r>
              <a:rPr lang="fr-FR" altLang="fr-FR" sz="2400" b="1" dirty="0">
                <a:latin typeface="+mj-lt"/>
              </a:rPr>
              <a:t>quotidiennes</a:t>
            </a:r>
          </a:p>
          <a:p>
            <a:pPr marL="457200" indent="-457200" algn="just">
              <a:lnSpc>
                <a:spcPct val="80000"/>
              </a:lnSpc>
              <a:buFont typeface="Arial" charset="0"/>
              <a:buChar char="•"/>
            </a:pPr>
            <a:endParaRPr lang="fr-FR" altLang="fr-FR" sz="2400" dirty="0">
              <a:latin typeface="+mj-lt"/>
            </a:endParaRPr>
          </a:p>
          <a:p>
            <a:pPr algn="just">
              <a:lnSpc>
                <a:spcPct val="80000"/>
              </a:lnSpc>
            </a:pPr>
            <a:r>
              <a:rPr lang="fr-FR" altLang="fr-FR" sz="2400" dirty="0">
                <a:latin typeface="+mj-lt"/>
              </a:rPr>
              <a:t>- Reformulations et explicitations des procédures par les élèves en donnant des exemples, jeu du vrai-faux,  arbres à calculs à compléter, </a:t>
            </a:r>
            <a:r>
              <a:rPr lang="is-IS" altLang="fr-FR" sz="2400" dirty="0">
                <a:latin typeface="+mj-lt"/>
              </a:rPr>
              <a:t>…</a:t>
            </a:r>
            <a:endParaRPr lang="fr-FR" altLang="fr-FR" sz="2400" dirty="0">
              <a:latin typeface="+mj-lt"/>
            </a:endParaRPr>
          </a:p>
          <a:p>
            <a:pPr algn="just">
              <a:lnSpc>
                <a:spcPct val="80000"/>
              </a:lnSpc>
            </a:pPr>
            <a:endParaRPr lang="fr-FR" altLang="fr-FR" sz="2400" dirty="0">
              <a:latin typeface="+mj-lt"/>
            </a:endParaRPr>
          </a:p>
          <a:p>
            <a:pPr algn="just">
              <a:lnSpc>
                <a:spcPct val="80000"/>
              </a:lnSpc>
            </a:pPr>
            <a:r>
              <a:rPr lang="fr-FR" altLang="fr-FR" sz="2400" b="1" dirty="0">
                <a:latin typeface="+mj-lt"/>
              </a:rPr>
              <a:t>- Exercices </a:t>
            </a:r>
            <a:r>
              <a:rPr lang="fr-FR" altLang="fr-FR" sz="2400" dirty="0">
                <a:latin typeface="+mj-lt"/>
              </a:rPr>
              <a:t>nombreux, variés et différenciés</a:t>
            </a:r>
          </a:p>
          <a:p>
            <a:pPr marL="457200" indent="-457200" algn="just">
              <a:lnSpc>
                <a:spcPct val="80000"/>
              </a:lnSpc>
              <a:buFont typeface="Arial" charset="0"/>
              <a:buChar char="•"/>
            </a:pPr>
            <a:endParaRPr lang="fr-FR" altLang="fr-FR" sz="2400" dirty="0">
              <a:latin typeface="+mj-lt"/>
            </a:endParaRPr>
          </a:p>
          <a:p>
            <a:pPr algn="just">
              <a:lnSpc>
                <a:spcPct val="80000"/>
              </a:lnSpc>
            </a:pPr>
            <a:endParaRPr lang="fr-FR" altLang="fr-FR" sz="2400" dirty="0">
              <a:latin typeface="+mj-lt"/>
            </a:endParaRPr>
          </a:p>
          <a:p>
            <a:pPr algn="just">
              <a:lnSpc>
                <a:spcPct val="80000"/>
              </a:lnSpc>
            </a:pPr>
            <a:endParaRPr lang="fr-FR" altLang="fr-FR" sz="2400" dirty="0">
              <a:latin typeface="+mj-lt"/>
            </a:endParaRPr>
          </a:p>
          <a:p>
            <a:pPr algn="just">
              <a:lnSpc>
                <a:spcPct val="80000"/>
              </a:lnSpc>
            </a:pPr>
            <a:endParaRPr lang="fr-FR" altLang="fr-FR" sz="2400" dirty="0">
              <a:latin typeface="+mj-lt"/>
            </a:endParaRPr>
          </a:p>
          <a:p>
            <a:pPr marL="457200" indent="-457200" algn="just">
              <a:lnSpc>
                <a:spcPct val="80000"/>
              </a:lnSpc>
              <a:buFont typeface="Arial" charset="0"/>
              <a:buChar char="•"/>
            </a:pPr>
            <a:endParaRPr lang="fr-FR" altLang="fr-FR" sz="2400" dirty="0">
              <a:latin typeface="+mj-lt"/>
            </a:endParaRPr>
          </a:p>
          <a:p>
            <a:pPr marL="457200" indent="-457200">
              <a:lnSpc>
                <a:spcPct val="80000"/>
              </a:lnSpc>
              <a:buFont typeface="Arial" charset="0"/>
              <a:buChar char="•"/>
            </a:pPr>
            <a:endParaRPr lang="fr-FR" altLang="fr-FR" sz="3200" b="1" dirty="0">
              <a:latin typeface="+mj-lt"/>
            </a:endParaRPr>
          </a:p>
          <a:p>
            <a:pPr>
              <a:lnSpc>
                <a:spcPct val="80000"/>
              </a:lnSpc>
            </a:pPr>
            <a:endParaRPr lang="fr-FR" altLang="fr-FR" sz="3200" dirty="0">
              <a:latin typeface="+mj-lt"/>
            </a:endParaRPr>
          </a:p>
          <a:p>
            <a:pPr>
              <a:lnSpc>
                <a:spcPct val="80000"/>
              </a:lnSpc>
            </a:pPr>
            <a:r>
              <a:rPr lang="fr-FR" altLang="fr-FR" sz="3200" dirty="0">
                <a:latin typeface="+mj-lt"/>
              </a:rPr>
              <a:t> </a:t>
            </a:r>
          </a:p>
          <a:p>
            <a:pPr>
              <a:lnSpc>
                <a:spcPct val="80000"/>
              </a:lnSpc>
            </a:pPr>
            <a:r>
              <a:rPr lang="fr-FR" altLang="fr-FR" sz="3200" dirty="0">
                <a:latin typeface="+mj-lt"/>
              </a:rPr>
              <a:t>  </a:t>
            </a:r>
          </a:p>
        </p:txBody>
      </p:sp>
      <p:sp>
        <p:nvSpPr>
          <p:cNvPr id="6" name="ZoneTexte 5"/>
          <p:cNvSpPr txBox="1"/>
          <p:nvPr/>
        </p:nvSpPr>
        <p:spPr>
          <a:xfrm>
            <a:off x="3507698" y="6278880"/>
            <a:ext cx="7724182" cy="369332"/>
          </a:xfrm>
          <a:prstGeom prst="rect">
            <a:avLst/>
          </a:prstGeom>
          <a:noFill/>
        </p:spPr>
        <p:txBody>
          <a:bodyPr wrap="square" rtlCol="0">
            <a:spAutoFit/>
          </a:bodyPr>
          <a:lstStyle/>
          <a:p>
            <a:r>
              <a:rPr lang="fr-FR" dirty="0"/>
              <a:t>Extrait du PPT de </a:t>
            </a:r>
            <a:r>
              <a:rPr lang="fr-FR" dirty="0" err="1"/>
              <a:t>Gaëan</a:t>
            </a:r>
            <a:r>
              <a:rPr lang="fr-FR" dirty="0"/>
              <a:t> </a:t>
            </a:r>
            <a:r>
              <a:rPr lang="fr-FR" dirty="0" err="1"/>
              <a:t>Duprey</a:t>
            </a:r>
            <a:r>
              <a:rPr lang="fr-FR" dirty="0"/>
              <a:t> et Hélène </a:t>
            </a:r>
            <a:r>
              <a:rPr lang="fr-FR" dirty="0" err="1"/>
              <a:t>Tanoh</a:t>
            </a:r>
            <a:r>
              <a:rPr lang="fr-FR" dirty="0"/>
              <a:t>  légèrement modifié </a:t>
            </a:r>
          </a:p>
        </p:txBody>
      </p:sp>
      <p:sp>
        <p:nvSpPr>
          <p:cNvPr id="3" name="ZoneTexte 2"/>
          <p:cNvSpPr txBox="1"/>
          <p:nvPr/>
        </p:nvSpPr>
        <p:spPr>
          <a:xfrm>
            <a:off x="703847" y="318881"/>
            <a:ext cx="10823035" cy="954107"/>
          </a:xfrm>
          <a:prstGeom prst="rect">
            <a:avLst/>
          </a:prstGeom>
          <a:noFill/>
        </p:spPr>
        <p:txBody>
          <a:bodyPr wrap="square" rtlCol="0">
            <a:spAutoFit/>
          </a:bodyPr>
          <a:lstStyle/>
          <a:p>
            <a:r>
              <a:rPr lang="fr-FR" sz="3200" dirty="0">
                <a:solidFill>
                  <a:srgbClr val="FF0000"/>
                </a:solidFill>
              </a:rPr>
              <a:t>TEMPS 2.</a:t>
            </a:r>
            <a:r>
              <a:rPr lang="fr-FR" sz="3200" dirty="0">
                <a:solidFill>
                  <a:srgbClr val="00B050"/>
                </a:solidFill>
              </a:rPr>
              <a:t> TEMPS 2. APPROPRIATION   (de façon massée)</a:t>
            </a:r>
          </a:p>
          <a:p>
            <a:r>
              <a:rPr lang="fr-FR" sz="2400" dirty="0">
                <a:solidFill>
                  <a:srgbClr val="FF0000"/>
                </a:solidFill>
              </a:rPr>
              <a:t> </a:t>
            </a:r>
          </a:p>
        </p:txBody>
      </p:sp>
    </p:spTree>
    <p:extLst>
      <p:ext uri="{BB962C8B-B14F-4D97-AF65-F5344CB8AC3E}">
        <p14:creationId xmlns:p14="http://schemas.microsoft.com/office/powerpoint/2010/main" val="4161606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90234" y="2629985"/>
            <a:ext cx="2801263" cy="1073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b="1" kern="1200"/>
              <a:t>ETAPE 2</a:t>
            </a:r>
          </a:p>
        </p:txBody>
      </p:sp>
      <p:sp>
        <p:nvSpPr>
          <p:cNvPr id="9" name="Rectangle 8"/>
          <p:cNvSpPr/>
          <p:nvPr/>
        </p:nvSpPr>
        <p:spPr>
          <a:xfrm>
            <a:off x="878542" y="1410785"/>
            <a:ext cx="10526806" cy="1668149"/>
          </a:xfrm>
          <a:prstGeom prst="rect">
            <a:avLst/>
          </a:prstGeom>
        </p:spPr>
        <p:txBody>
          <a:bodyPr wrap="square">
            <a:spAutoFit/>
          </a:bodyPr>
          <a:lstStyle/>
          <a:p>
            <a:pPr marL="457200" indent="-457200">
              <a:lnSpc>
                <a:spcPct val="80000"/>
              </a:lnSpc>
              <a:buFont typeface="Arial" charset="0"/>
              <a:buChar char="•"/>
            </a:pPr>
            <a:endParaRPr lang="fr-FR" altLang="fr-FR" sz="3200" b="1" dirty="0">
              <a:latin typeface="+mj-lt"/>
            </a:endParaRPr>
          </a:p>
          <a:p>
            <a:pPr>
              <a:lnSpc>
                <a:spcPct val="80000"/>
              </a:lnSpc>
            </a:pPr>
            <a:endParaRPr lang="fr-FR" altLang="fr-FR" sz="3200" dirty="0">
              <a:latin typeface="+mj-lt"/>
            </a:endParaRPr>
          </a:p>
          <a:p>
            <a:pPr>
              <a:lnSpc>
                <a:spcPct val="80000"/>
              </a:lnSpc>
            </a:pPr>
            <a:r>
              <a:rPr lang="fr-FR" altLang="fr-FR" sz="3200" dirty="0">
                <a:latin typeface="+mj-lt"/>
              </a:rPr>
              <a:t> </a:t>
            </a:r>
          </a:p>
          <a:p>
            <a:pPr>
              <a:lnSpc>
                <a:spcPct val="80000"/>
              </a:lnSpc>
            </a:pPr>
            <a:r>
              <a:rPr lang="fr-FR" altLang="fr-FR" sz="3200" dirty="0">
                <a:latin typeface="+mj-lt"/>
              </a:rPr>
              <a:t>  </a:t>
            </a:r>
          </a:p>
        </p:txBody>
      </p:sp>
      <p:sp>
        <p:nvSpPr>
          <p:cNvPr id="3" name="Espace réservé du contenu 2"/>
          <p:cNvSpPr>
            <a:spLocks noGrp="1"/>
          </p:cNvSpPr>
          <p:nvPr>
            <p:ph sz="quarter" idx="13"/>
          </p:nvPr>
        </p:nvSpPr>
        <p:spPr>
          <a:xfrm>
            <a:off x="1024128" y="1410785"/>
            <a:ext cx="9720073" cy="4898575"/>
          </a:xfrm>
          <a:prstGeom prst="rect">
            <a:avLst/>
          </a:prstGeom>
        </p:spPr>
        <p:txBody>
          <a:bodyPr>
            <a:normAutofit fontScale="92500" lnSpcReduction="20000"/>
          </a:bodyPr>
          <a:lstStyle/>
          <a:p>
            <a:pPr algn="just">
              <a:lnSpc>
                <a:spcPct val="100000"/>
              </a:lnSpc>
              <a:spcBef>
                <a:spcPts val="0"/>
              </a:spcBef>
              <a:spcAft>
                <a:spcPts val="2600"/>
              </a:spcAft>
              <a:buClr>
                <a:schemeClr val="tx1"/>
              </a:buClr>
              <a:buSzPct val="105000"/>
              <a:buFont typeface="Arial" charset="0"/>
              <a:buChar char="•"/>
            </a:pPr>
            <a:r>
              <a:rPr lang="fr-FR" b="1" cap="none" dirty="0"/>
              <a:t> </a:t>
            </a:r>
            <a:r>
              <a:rPr lang="fr-FR" sz="3200" b="1" cap="none" dirty="0">
                <a:solidFill>
                  <a:srgbClr val="FF0000"/>
                </a:solidFill>
              </a:rPr>
              <a:t>De façon filée </a:t>
            </a:r>
            <a:r>
              <a:rPr lang="fr-FR" sz="3200" cap="none" dirty="0">
                <a:solidFill>
                  <a:srgbClr val="FF0000"/>
                </a:solidFill>
              </a:rPr>
              <a:t>tout au long de l’année </a:t>
            </a:r>
            <a:r>
              <a:rPr lang="fr-FR" sz="3200" cap="none" dirty="0"/>
              <a:t>sur une variété de procédures :</a:t>
            </a:r>
          </a:p>
          <a:p>
            <a:pPr marL="0" indent="0" algn="just">
              <a:lnSpc>
                <a:spcPct val="100000"/>
              </a:lnSpc>
              <a:spcBef>
                <a:spcPts val="0"/>
              </a:spcBef>
              <a:spcAft>
                <a:spcPts val="2600"/>
              </a:spcAft>
              <a:buClr>
                <a:schemeClr val="tx1"/>
              </a:buClr>
              <a:buSzPct val="105000"/>
              <a:buNone/>
            </a:pPr>
            <a:r>
              <a:rPr lang="fr-FR" sz="3200" b="1" cap="none" dirty="0"/>
              <a:t>- Situations de rappel </a:t>
            </a:r>
            <a:r>
              <a:rPr lang="fr-FR" sz="3200" cap="none" dirty="0"/>
              <a:t>lors de séances portant sur un autre objectif </a:t>
            </a:r>
            <a:r>
              <a:rPr lang="fr-FR" sz="3200" b="1" cap="none" dirty="0"/>
              <a:t>, </a:t>
            </a:r>
            <a:r>
              <a:rPr lang="fr-FR" sz="3200" cap="none" dirty="0"/>
              <a:t>exemple : </a:t>
            </a:r>
            <a:r>
              <a:rPr lang="is-IS" sz="3200" cap="none" dirty="0"/>
              <a:t> pour </a:t>
            </a:r>
            <a:r>
              <a:rPr lang="fr-FR" sz="3200" cap="none" dirty="0"/>
              <a:t>mémoriser les tables de multiplication : 7 X 9 = (7 x 10) - 7, </a:t>
            </a:r>
            <a:r>
              <a:rPr lang="is-IS" sz="3200" cap="none" dirty="0"/>
              <a:t>…</a:t>
            </a:r>
            <a:endParaRPr lang="fr-FR" sz="3200" cap="none" dirty="0"/>
          </a:p>
          <a:p>
            <a:pPr marL="0" indent="0" algn="just">
              <a:lnSpc>
                <a:spcPct val="100000"/>
              </a:lnSpc>
              <a:spcBef>
                <a:spcPts val="0"/>
              </a:spcBef>
              <a:spcAft>
                <a:spcPts val="2600"/>
              </a:spcAft>
              <a:buClr>
                <a:schemeClr val="tx1"/>
              </a:buClr>
              <a:buSzPct val="105000"/>
              <a:buNone/>
            </a:pPr>
            <a:r>
              <a:rPr lang="fr-FR" sz="3200" b="1" cap="none" dirty="0"/>
              <a:t>- résolution de problèmes </a:t>
            </a:r>
            <a:r>
              <a:rPr lang="fr-FR" sz="3200" cap="none" dirty="0"/>
              <a:t>simples relevant du calcul mental</a:t>
            </a:r>
            <a:r>
              <a:rPr lang="fr-FR" sz="3200" b="1" cap="none" dirty="0"/>
              <a:t>.</a:t>
            </a:r>
          </a:p>
          <a:p>
            <a:pPr marL="0" indent="0" algn="just">
              <a:lnSpc>
                <a:spcPct val="100000"/>
              </a:lnSpc>
              <a:spcBef>
                <a:spcPts val="0"/>
              </a:spcBef>
              <a:spcAft>
                <a:spcPts val="2600"/>
              </a:spcAft>
              <a:buClr>
                <a:schemeClr val="tx1"/>
              </a:buClr>
              <a:buSzPct val="105000"/>
              <a:buNone/>
            </a:pPr>
            <a:r>
              <a:rPr lang="fr-FR" sz="3200" b="1" cap="none" dirty="0"/>
              <a:t>- Dans le cadre de jeux de calcul mental </a:t>
            </a:r>
          </a:p>
          <a:p>
            <a:pPr marL="0" indent="0" algn="just">
              <a:lnSpc>
                <a:spcPct val="100000"/>
              </a:lnSpc>
              <a:spcBef>
                <a:spcPts val="0"/>
              </a:spcBef>
              <a:spcAft>
                <a:spcPts val="2600"/>
              </a:spcAft>
              <a:buClr>
                <a:schemeClr val="tx1"/>
              </a:buClr>
              <a:buSzPct val="105000"/>
              <a:buNone/>
            </a:pPr>
            <a:br>
              <a:rPr lang="fr-FR" sz="3200" cap="none" dirty="0"/>
            </a:br>
            <a:endParaRPr lang="fr-FR" sz="3200" cap="none" dirty="0"/>
          </a:p>
        </p:txBody>
      </p:sp>
      <p:sp>
        <p:nvSpPr>
          <p:cNvPr id="8" name="ZoneTexte 7"/>
          <p:cNvSpPr txBox="1"/>
          <p:nvPr/>
        </p:nvSpPr>
        <p:spPr>
          <a:xfrm>
            <a:off x="1648918" y="6278880"/>
            <a:ext cx="9582962" cy="369332"/>
          </a:xfrm>
          <a:prstGeom prst="rect">
            <a:avLst/>
          </a:prstGeom>
          <a:noFill/>
        </p:spPr>
        <p:txBody>
          <a:bodyPr wrap="square" rtlCol="0">
            <a:spAutoFit/>
          </a:bodyPr>
          <a:lstStyle/>
          <a:p>
            <a:r>
              <a:rPr lang="fr-FR" dirty="0"/>
              <a:t>Extrait du PPT de </a:t>
            </a:r>
            <a:r>
              <a:rPr lang="fr-FR" dirty="0" err="1"/>
              <a:t>Gaëan</a:t>
            </a:r>
            <a:r>
              <a:rPr lang="fr-FR" dirty="0"/>
              <a:t> </a:t>
            </a:r>
            <a:r>
              <a:rPr lang="fr-FR" dirty="0" err="1"/>
              <a:t>Duprey</a:t>
            </a:r>
            <a:r>
              <a:rPr lang="fr-FR" dirty="0"/>
              <a:t> et Hélène </a:t>
            </a:r>
            <a:r>
              <a:rPr lang="fr-FR" dirty="0" err="1"/>
              <a:t>Tanoh</a:t>
            </a:r>
            <a:r>
              <a:rPr lang="fr-FR" dirty="0"/>
              <a:t>  légèrement modifié</a:t>
            </a:r>
          </a:p>
        </p:txBody>
      </p:sp>
      <p:sp>
        <p:nvSpPr>
          <p:cNvPr id="2" name="Rectangle 1"/>
          <p:cNvSpPr/>
          <p:nvPr/>
        </p:nvSpPr>
        <p:spPr>
          <a:xfrm>
            <a:off x="449705" y="194770"/>
            <a:ext cx="11392525" cy="1200329"/>
          </a:xfrm>
          <a:prstGeom prst="rect">
            <a:avLst/>
          </a:prstGeom>
        </p:spPr>
        <p:txBody>
          <a:bodyPr wrap="square">
            <a:spAutoFit/>
          </a:bodyPr>
          <a:lstStyle/>
          <a:p>
            <a:r>
              <a:rPr lang="fr-FR" sz="3600" dirty="0">
                <a:solidFill>
                  <a:schemeClr val="accent1">
                    <a:lumMod val="75000"/>
                  </a:schemeClr>
                </a:solidFill>
              </a:rPr>
              <a:t>TEMPS 3. ENTRAINEMENT </a:t>
            </a:r>
            <a:r>
              <a:rPr lang="fr-FR" sz="3600" dirty="0"/>
              <a:t>: </a:t>
            </a:r>
            <a:r>
              <a:rPr lang="fr-FR" sz="3600" dirty="0">
                <a:solidFill>
                  <a:srgbClr val="0070C0"/>
                </a:solidFill>
              </a:rPr>
              <a:t>(de façon filée)  </a:t>
            </a:r>
            <a:r>
              <a:rPr lang="fr-FR" b="1" dirty="0"/>
              <a:t>séances courtes régulières </a:t>
            </a:r>
            <a:r>
              <a:rPr lang="fr-FR" dirty="0">
                <a:solidFill>
                  <a:srgbClr val="FF0000"/>
                </a:solidFill>
              </a:rPr>
              <a:t>pour entraîner  les procédures et notions DECOUVERTES,  travailler les faits  numériques,  les relations entre les nombres, les propriétés. </a:t>
            </a:r>
          </a:p>
        </p:txBody>
      </p:sp>
    </p:spTree>
    <p:extLst>
      <p:ext uri="{BB962C8B-B14F-4D97-AF65-F5344CB8AC3E}">
        <p14:creationId xmlns:p14="http://schemas.microsoft.com/office/powerpoint/2010/main" val="428522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90234" y="2629985"/>
            <a:ext cx="2801263" cy="1073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fr-FR" sz="900" b="1" kern="1200"/>
              <a:t>ETAPE 2</a:t>
            </a:r>
          </a:p>
        </p:txBody>
      </p:sp>
      <p:sp>
        <p:nvSpPr>
          <p:cNvPr id="9" name="Rectangle 8"/>
          <p:cNvSpPr/>
          <p:nvPr/>
        </p:nvSpPr>
        <p:spPr>
          <a:xfrm>
            <a:off x="878542" y="1410785"/>
            <a:ext cx="10526806" cy="1668149"/>
          </a:xfrm>
          <a:prstGeom prst="rect">
            <a:avLst/>
          </a:prstGeom>
        </p:spPr>
        <p:txBody>
          <a:bodyPr wrap="square">
            <a:spAutoFit/>
          </a:bodyPr>
          <a:lstStyle/>
          <a:p>
            <a:pPr marL="457200" indent="-457200">
              <a:lnSpc>
                <a:spcPct val="80000"/>
              </a:lnSpc>
              <a:buFont typeface="Arial" charset="0"/>
              <a:buChar char="•"/>
            </a:pPr>
            <a:endParaRPr lang="fr-FR" altLang="fr-FR" sz="3200" b="1" dirty="0">
              <a:latin typeface="+mj-lt"/>
            </a:endParaRPr>
          </a:p>
          <a:p>
            <a:pPr>
              <a:lnSpc>
                <a:spcPct val="80000"/>
              </a:lnSpc>
            </a:pPr>
            <a:endParaRPr lang="fr-FR" altLang="fr-FR" sz="3200" dirty="0">
              <a:latin typeface="+mj-lt"/>
            </a:endParaRPr>
          </a:p>
          <a:p>
            <a:pPr>
              <a:lnSpc>
                <a:spcPct val="80000"/>
              </a:lnSpc>
            </a:pPr>
            <a:r>
              <a:rPr lang="fr-FR" altLang="fr-FR" sz="3200" dirty="0">
                <a:latin typeface="+mj-lt"/>
              </a:rPr>
              <a:t> </a:t>
            </a:r>
          </a:p>
          <a:p>
            <a:pPr>
              <a:lnSpc>
                <a:spcPct val="80000"/>
              </a:lnSpc>
            </a:pPr>
            <a:r>
              <a:rPr lang="fr-FR" altLang="fr-FR" sz="3200" dirty="0">
                <a:latin typeface="+mj-lt"/>
              </a:rPr>
              <a:t>  </a:t>
            </a:r>
          </a:p>
        </p:txBody>
      </p:sp>
      <p:sp>
        <p:nvSpPr>
          <p:cNvPr id="3" name="Espace réservé du contenu 2"/>
          <p:cNvSpPr>
            <a:spLocks noGrp="1"/>
          </p:cNvSpPr>
          <p:nvPr>
            <p:ph sz="quarter" idx="13"/>
          </p:nvPr>
        </p:nvSpPr>
        <p:spPr>
          <a:xfrm>
            <a:off x="1024128" y="1792941"/>
            <a:ext cx="10056248" cy="4516419"/>
          </a:xfrm>
          <a:prstGeom prst="rect">
            <a:avLst/>
          </a:prstGeom>
        </p:spPr>
        <p:txBody>
          <a:bodyPr>
            <a:normAutofit/>
          </a:bodyPr>
          <a:lstStyle/>
          <a:p>
            <a:pPr algn="just">
              <a:buClr>
                <a:schemeClr val="tx1"/>
              </a:buClr>
              <a:buSzPct val="105000"/>
              <a:buFont typeface="Arial" charset="0"/>
              <a:buChar char="•"/>
            </a:pPr>
            <a:endParaRPr lang="fr-FR" sz="3200" b="1" dirty="0"/>
          </a:p>
          <a:p>
            <a:pPr algn="just">
              <a:buClr>
                <a:schemeClr val="tx1"/>
              </a:buClr>
              <a:buSzPct val="105000"/>
              <a:buFont typeface="Arial" charset="0"/>
              <a:buChar char="•"/>
            </a:pPr>
            <a:r>
              <a:rPr lang="fr-FR" sz="3200" dirty="0"/>
              <a:t> </a:t>
            </a:r>
            <a:r>
              <a:rPr lang="fr-FR" sz="3200" b="1" cap="none" dirty="0"/>
              <a:t>Autoévaluation</a:t>
            </a:r>
            <a:r>
              <a:rPr lang="fr-FR" sz="3200" cap="none" dirty="0"/>
              <a:t> (et si nécessaire remédiation) acter  </a:t>
            </a:r>
            <a:r>
              <a:rPr lang="fr-FR" sz="3200" b="1" cap="none" dirty="0"/>
              <a:t>progrès</a:t>
            </a:r>
            <a:r>
              <a:rPr lang="fr-FR" sz="3200" cap="none" dirty="0"/>
              <a:t>. </a:t>
            </a:r>
          </a:p>
          <a:p>
            <a:pPr algn="just">
              <a:buClr>
                <a:schemeClr val="tx1"/>
              </a:buClr>
              <a:buSzPct val="105000"/>
              <a:buFont typeface="Arial" charset="0"/>
              <a:buChar char="•"/>
            </a:pPr>
            <a:endParaRPr lang="fr-FR" sz="3200" cap="none" dirty="0"/>
          </a:p>
          <a:p>
            <a:pPr algn="just">
              <a:buClr>
                <a:schemeClr val="tx1"/>
              </a:buClr>
              <a:buSzPct val="105000"/>
              <a:buFont typeface="Arial" charset="0"/>
              <a:buChar char="•"/>
            </a:pPr>
            <a:r>
              <a:rPr lang="fr-FR" sz="3200" b="1" cap="none" dirty="0">
                <a:latin typeface="+mj-lt"/>
              </a:rPr>
              <a:t> Évaluation différenciée.</a:t>
            </a:r>
          </a:p>
          <a:p>
            <a:pPr marL="0" indent="0" algn="just">
              <a:buClr>
                <a:schemeClr val="tx1"/>
              </a:buClr>
              <a:buSzPct val="105000"/>
              <a:buNone/>
            </a:pPr>
            <a:endParaRPr lang="fr-FR" sz="3200" b="1" dirty="0">
              <a:latin typeface="+mj-lt"/>
            </a:endParaRPr>
          </a:p>
          <a:p>
            <a:pPr marL="0" indent="0" algn="just">
              <a:buClr>
                <a:schemeClr val="tx1"/>
              </a:buClr>
              <a:buSzPct val="105000"/>
              <a:buNone/>
            </a:pPr>
            <a:endParaRPr lang="fr-FR" sz="3200" b="1" dirty="0"/>
          </a:p>
          <a:p>
            <a:pPr algn="just">
              <a:buClr>
                <a:schemeClr val="tx1"/>
              </a:buClr>
              <a:buSzPct val="105000"/>
              <a:buFont typeface="Arial" charset="0"/>
              <a:buChar char="•"/>
            </a:pPr>
            <a:endParaRPr lang="fr-FR" sz="3200" b="1" dirty="0">
              <a:latin typeface="+mj-lt"/>
            </a:endParaRPr>
          </a:p>
        </p:txBody>
      </p:sp>
      <p:sp>
        <p:nvSpPr>
          <p:cNvPr id="8" name="ZoneTexte 7"/>
          <p:cNvSpPr txBox="1"/>
          <p:nvPr/>
        </p:nvSpPr>
        <p:spPr>
          <a:xfrm>
            <a:off x="3028013" y="6278880"/>
            <a:ext cx="8203867" cy="369332"/>
          </a:xfrm>
          <a:prstGeom prst="rect">
            <a:avLst/>
          </a:prstGeom>
          <a:noFill/>
        </p:spPr>
        <p:txBody>
          <a:bodyPr wrap="square" rtlCol="0">
            <a:spAutoFit/>
          </a:bodyPr>
          <a:lstStyle/>
          <a:p>
            <a:r>
              <a:rPr lang="fr-FR" dirty="0"/>
              <a:t>Extrait du PPT de </a:t>
            </a:r>
            <a:r>
              <a:rPr lang="fr-FR" dirty="0" err="1"/>
              <a:t>Gaëan</a:t>
            </a:r>
            <a:r>
              <a:rPr lang="fr-FR" dirty="0"/>
              <a:t> </a:t>
            </a:r>
            <a:r>
              <a:rPr lang="fr-FR" dirty="0" err="1"/>
              <a:t>Duprey</a:t>
            </a:r>
            <a:r>
              <a:rPr lang="fr-FR" dirty="0"/>
              <a:t> et Hélène </a:t>
            </a:r>
            <a:r>
              <a:rPr lang="fr-FR" dirty="0" err="1"/>
              <a:t>Tanoh</a:t>
            </a:r>
            <a:r>
              <a:rPr lang="fr-FR" dirty="0"/>
              <a:t> légèrement modifié </a:t>
            </a:r>
          </a:p>
        </p:txBody>
      </p:sp>
      <p:sp>
        <p:nvSpPr>
          <p:cNvPr id="2" name="Rectangle 1"/>
          <p:cNvSpPr/>
          <p:nvPr/>
        </p:nvSpPr>
        <p:spPr>
          <a:xfrm>
            <a:off x="404734" y="509666"/>
            <a:ext cx="11787266" cy="584775"/>
          </a:xfrm>
          <a:prstGeom prst="rect">
            <a:avLst/>
          </a:prstGeom>
        </p:spPr>
        <p:txBody>
          <a:bodyPr wrap="square">
            <a:spAutoFit/>
          </a:bodyPr>
          <a:lstStyle/>
          <a:p>
            <a:r>
              <a:rPr lang="fr-FR" sz="3200" dirty="0">
                <a:solidFill>
                  <a:srgbClr val="FF0000"/>
                </a:solidFill>
                <a:latin typeface="Times New Roman" panose="02020603050405020304" pitchFamily="18" charset="0"/>
                <a:cs typeface="Times New Roman" panose="02020603050405020304" pitchFamily="18" charset="0"/>
              </a:rPr>
              <a:t>TEMPS 4. EVALUATION</a:t>
            </a:r>
            <a:r>
              <a:rPr lang="fr-FR" sz="3200" dirty="0">
                <a:latin typeface="Times New Roman" panose="02020603050405020304" pitchFamily="18" charset="0"/>
                <a:cs typeface="Times New Roman" panose="02020603050405020304" pitchFamily="18" charset="0"/>
              </a:rPr>
              <a:t>  et CONSOLIDATION</a:t>
            </a:r>
          </a:p>
        </p:txBody>
      </p:sp>
    </p:spTree>
    <p:extLst>
      <p:ext uri="{BB962C8B-B14F-4D97-AF65-F5344CB8AC3E}">
        <p14:creationId xmlns:p14="http://schemas.microsoft.com/office/powerpoint/2010/main" val="39092485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7"/>
            <a:ext cx="10364451" cy="700617"/>
          </a:xfrm>
        </p:spPr>
        <p:txBody>
          <a:bodyPr/>
          <a:lstStyle/>
          <a:p>
            <a:endParaRPr lang="fr-FR" dirty="0"/>
          </a:p>
        </p:txBody>
      </p:sp>
      <p:sp>
        <p:nvSpPr>
          <p:cNvPr id="3" name="Espace réservé du contenu 2"/>
          <p:cNvSpPr>
            <a:spLocks noGrp="1"/>
          </p:cNvSpPr>
          <p:nvPr>
            <p:ph sz="quarter" idx="13"/>
          </p:nvPr>
        </p:nvSpPr>
        <p:spPr>
          <a:xfrm>
            <a:off x="179882" y="1738860"/>
            <a:ext cx="11097718" cy="4257206"/>
          </a:xfrm>
        </p:spPr>
        <p:txBody>
          <a:bodyPr>
            <a:normAutofit fontScale="92500"/>
          </a:bodyPr>
          <a:lstStyle/>
          <a:p>
            <a:r>
              <a:rPr lang="fr-FR" dirty="0">
                <a:hlinkClick r:id="rId3" action="ppaction://hlinkfile"/>
              </a:rPr>
              <a:t>Trois séances de calcul mental CM2 à ne déposer que sur site protégé et usage privé.mp4</a:t>
            </a:r>
            <a:endParaRPr lang="fr-FR" dirty="0"/>
          </a:p>
          <a:p>
            <a:pPr marL="0" indent="0">
              <a:buNone/>
            </a:pPr>
            <a:r>
              <a:rPr lang="fr-FR" dirty="0"/>
              <a:t>Consignes : </a:t>
            </a:r>
          </a:p>
          <a:p>
            <a:pPr>
              <a:buFontTx/>
              <a:buChar char="-"/>
            </a:pPr>
            <a:r>
              <a:rPr lang="fr-FR" dirty="0"/>
              <a:t>Repérer les différentes étapes  de la séquence d’apprentissage</a:t>
            </a:r>
          </a:p>
          <a:p>
            <a:pPr>
              <a:buFontTx/>
              <a:buChar char="-"/>
            </a:pPr>
            <a:r>
              <a:rPr lang="fr-FR" dirty="0"/>
              <a:t>Notions visées et développées (objectifs enseignant et intentions) et nature des nombres</a:t>
            </a:r>
          </a:p>
          <a:p>
            <a:pPr>
              <a:buFontTx/>
              <a:buChar char="-"/>
            </a:pPr>
            <a:r>
              <a:rPr lang="fr-FR" dirty="0"/>
              <a:t>Outils à disposition</a:t>
            </a:r>
          </a:p>
          <a:p>
            <a:pPr>
              <a:buFontTx/>
              <a:buChar char="-"/>
            </a:pPr>
            <a:r>
              <a:rPr lang="fr-FR" dirty="0"/>
              <a:t>Modalités de travail (individuel? Groupe? Collectif? Contraintes? Écrit? Oral? ….?)</a:t>
            </a:r>
          </a:p>
          <a:p>
            <a:pPr>
              <a:buFontTx/>
              <a:buChar char="-"/>
            </a:pPr>
            <a:r>
              <a:rPr lang="fr-FR" dirty="0"/>
              <a:t>Traces écrites des élèves</a:t>
            </a:r>
          </a:p>
          <a:p>
            <a:pPr marL="0" indent="0">
              <a:buNone/>
            </a:pPr>
            <a:r>
              <a:rPr lang="fr-FR" dirty="0">
                <a:sym typeface="Wingdings" panose="05000000000000000000" pitchFamily="2" charset="2"/>
              </a:rPr>
              <a:t> </a:t>
            </a:r>
            <a:r>
              <a:rPr lang="fr-FR" dirty="0"/>
              <a:t>CONCLUSION </a:t>
            </a:r>
          </a:p>
          <a:p>
            <a:pPr marL="0" indent="0">
              <a:buNone/>
            </a:pPr>
            <a:endParaRPr lang="fr-FR" dirty="0"/>
          </a:p>
          <a:p>
            <a:pPr>
              <a:buFontTx/>
              <a:buChar char="-"/>
            </a:pPr>
            <a:endParaRPr lang="fr-FR" dirty="0"/>
          </a:p>
        </p:txBody>
      </p:sp>
      <p:sp>
        <p:nvSpPr>
          <p:cNvPr id="4" name="Espace réservé de la date 3"/>
          <p:cNvSpPr>
            <a:spLocks noGrp="1"/>
          </p:cNvSpPr>
          <p:nvPr>
            <p:ph type="dt" sz="half" idx="10"/>
          </p:nvPr>
        </p:nvSpPr>
        <p:spPr/>
        <p:txBody>
          <a:bodyPr/>
          <a:lstStyle/>
          <a:p>
            <a:fld id="{65C82570-4E60-408D-B422-9F11A4B85855}"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a:xfrm>
            <a:off x="524030" y="6415792"/>
            <a:ext cx="6672887" cy="365125"/>
          </a:xfrm>
        </p:spPr>
        <p:txBody>
          <a:bodyPr/>
          <a:lstStyle/>
          <a:p>
            <a:r>
              <a:rPr lang="fr-FR" dirty="0">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46</a:t>
            </a:fld>
            <a:endParaRPr lang="fr-FR">
              <a:solidFill>
                <a:prstClr val="black"/>
              </a:solidFill>
            </a:endParaRPr>
          </a:p>
        </p:txBody>
      </p:sp>
    </p:spTree>
    <p:extLst>
      <p:ext uri="{BB962C8B-B14F-4D97-AF65-F5344CB8AC3E}">
        <p14:creationId xmlns:p14="http://schemas.microsoft.com/office/powerpoint/2010/main" val="4228051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3"/>
          </p:nvPr>
        </p:nvSpPr>
        <p:spPr/>
        <p:txBody>
          <a:bodyPr>
            <a:normAutofit fontScale="70000" lnSpcReduction="20000"/>
          </a:bodyPr>
          <a:lstStyle/>
          <a:p>
            <a:r>
              <a:rPr lang="fr-FR" cap="none" dirty="0"/>
              <a:t>Avoir un  enseignement structuré du calcul mental : avoir des séquences à l’objectif clairement identifiées et au sein de la séquence des séances aux objectifs précisés. Une séance visant l’acquisition d’une procédure n’est pas construite comme une séance visant la mémorisation de faits numériques (par exemple mémoriser la table de 9).</a:t>
            </a:r>
          </a:p>
          <a:p>
            <a:r>
              <a:rPr lang="fr-FR" cap="none" dirty="0"/>
              <a:t> Évaluer ce qui est enseigné, y compris en calcul mental. En commençant une séquence l’enseignant doit déjà disposer de l’évaluation qu’il proposera en fin de séquence afin de construire effectivement ses séances pour permettre à chaque élève d’atteindre l’objectif visé. </a:t>
            </a:r>
          </a:p>
          <a:p>
            <a:r>
              <a:rPr lang="fr-FR" cap="none" dirty="0"/>
              <a:t> Diversifier les modalités de travail en calcul mental (utilisation de l’ardoise, questions posées oralement ou par écrit, utilisation du vidéoprojecteur pour poser les questions, afficher les questions une par une ou toutes en même temps, etc.), Qui ne sont pas le fruit du hasard, mais dépendent des objectifs de chaque séance. En fin de séquence, les modalités utilisées doivent être les mêmes que celles qui seront utilisées pour évaluer les élèves.</a:t>
            </a:r>
          </a:p>
          <a:p>
            <a:r>
              <a:rPr lang="fr-FR" cap="none" dirty="0"/>
              <a:t>Penser  l’institutionnalisation. La procédure devant être acquise doit être écrite dans les cahiers pour s’assurer qu’elle soit bien explicitée et que tous les élèves puissent y revenir à chaque fois que nécessaire. Il peut s’agir d’une phrase, d’un exemple générique ou des deux en même temps.</a:t>
            </a:r>
          </a:p>
          <a:p>
            <a:endParaRPr lang="fr-FR" dirty="0"/>
          </a:p>
          <a:p>
            <a:endParaRPr lang="fr-FR" dirty="0"/>
          </a:p>
        </p:txBody>
      </p:sp>
      <p:sp>
        <p:nvSpPr>
          <p:cNvPr id="4" name="Espace réservé de la date 3"/>
          <p:cNvSpPr>
            <a:spLocks noGrp="1"/>
          </p:cNvSpPr>
          <p:nvPr>
            <p:ph type="dt" sz="half" idx="10"/>
          </p:nvPr>
        </p:nvSpPr>
        <p:spPr/>
        <p:txBody>
          <a:bodyPr/>
          <a:lstStyle/>
          <a:p>
            <a:fld id="{65C82570-4E60-408D-B422-9F11A4B85855}"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47</a:t>
            </a:fld>
            <a:endParaRPr lang="fr-FR">
              <a:solidFill>
                <a:prstClr val="black"/>
              </a:solidFill>
            </a:endParaRPr>
          </a:p>
        </p:txBody>
      </p:sp>
    </p:spTree>
    <p:extLst>
      <p:ext uri="{BB962C8B-B14F-4D97-AF65-F5344CB8AC3E}">
        <p14:creationId xmlns:p14="http://schemas.microsoft.com/office/powerpoint/2010/main" val="5577376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149" y="395778"/>
            <a:ext cx="10364451" cy="600683"/>
          </a:xfrm>
        </p:spPr>
        <p:txBody>
          <a:bodyPr/>
          <a:lstStyle/>
          <a:p>
            <a:r>
              <a:rPr lang="fr-FR" dirty="0"/>
              <a:t>RAPPEL DES Propriétés mises en œuvre</a:t>
            </a:r>
          </a:p>
        </p:txBody>
      </p:sp>
      <p:sp>
        <p:nvSpPr>
          <p:cNvPr id="3" name="Espace réservé du contenu 2"/>
          <p:cNvSpPr>
            <a:spLocks noGrp="1"/>
          </p:cNvSpPr>
          <p:nvPr>
            <p:ph sz="quarter" idx="13"/>
          </p:nvPr>
        </p:nvSpPr>
        <p:spPr/>
        <p:txBody>
          <a:bodyPr/>
          <a:lstStyle/>
          <a:p>
            <a:endParaRPr lang="fr-FR" cap="none" dirty="0"/>
          </a:p>
          <a:p>
            <a:pPr marL="0" indent="0">
              <a:buNone/>
            </a:pPr>
            <a:endParaRPr lang="fr-FR" dirty="0"/>
          </a:p>
          <a:p>
            <a:endParaRPr lang="fr-FR" dirty="0"/>
          </a:p>
          <a:p>
            <a:endParaRPr lang="fr-FR" dirty="0"/>
          </a:p>
          <a:p>
            <a:endParaRPr lang="fr-FR" dirty="0"/>
          </a:p>
        </p:txBody>
      </p:sp>
      <p:sp>
        <p:nvSpPr>
          <p:cNvPr id="7" name="Espace réservé de la date 6"/>
          <p:cNvSpPr>
            <a:spLocks noGrp="1"/>
          </p:cNvSpPr>
          <p:nvPr>
            <p:ph type="dt" sz="half" idx="10"/>
          </p:nvPr>
        </p:nvSpPr>
        <p:spPr/>
        <p:txBody>
          <a:bodyPr/>
          <a:lstStyle/>
          <a:p>
            <a:fld id="{5FA925D2-2DBB-4056-9B8C-D33C984D79F9}"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48</a:t>
            </a:fld>
            <a:endParaRPr lang="fr-FR">
              <a:solidFill>
                <a:prstClr val="black"/>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2250518014"/>
              </p:ext>
            </p:extLst>
          </p:nvPr>
        </p:nvGraphicFramePr>
        <p:xfrm>
          <a:off x="0" y="944877"/>
          <a:ext cx="12051322" cy="5407796"/>
        </p:xfrm>
        <a:graphic>
          <a:graphicData uri="http://schemas.openxmlformats.org/drawingml/2006/table">
            <a:tbl>
              <a:tblPr firstRow="1" bandRow="1">
                <a:tableStyleId>{5C22544A-7EE6-4342-B048-85BDC9FD1C3A}</a:tableStyleId>
              </a:tblPr>
              <a:tblGrid>
                <a:gridCol w="6907427">
                  <a:extLst>
                    <a:ext uri="{9D8B030D-6E8A-4147-A177-3AD203B41FA5}">
                      <a16:colId xmlns:a16="http://schemas.microsoft.com/office/drawing/2014/main" val="20000"/>
                    </a:ext>
                  </a:extLst>
                </a:gridCol>
                <a:gridCol w="5143895">
                  <a:extLst>
                    <a:ext uri="{9D8B030D-6E8A-4147-A177-3AD203B41FA5}">
                      <a16:colId xmlns:a16="http://schemas.microsoft.com/office/drawing/2014/main" val="20001"/>
                    </a:ext>
                  </a:extLst>
                </a:gridCol>
              </a:tblGrid>
              <a:tr h="456111">
                <a:tc>
                  <a:txBody>
                    <a:bodyPr/>
                    <a:lstStyle/>
                    <a:p>
                      <a:r>
                        <a:rPr lang="fr-FR" dirty="0"/>
                        <a:t>Propriétés mises en œuvre</a:t>
                      </a:r>
                    </a:p>
                  </a:txBody>
                  <a:tcPr/>
                </a:tc>
                <a:tc>
                  <a:txBody>
                    <a:bodyPr/>
                    <a:lstStyle/>
                    <a:p>
                      <a:endParaRPr lang="fr-FR"/>
                    </a:p>
                  </a:txBody>
                  <a:tcPr/>
                </a:tc>
                <a:extLst>
                  <a:ext uri="{0D108BD9-81ED-4DB2-BD59-A6C34878D82A}">
                    <a16:rowId xmlns:a16="http://schemas.microsoft.com/office/drawing/2014/main" val="10000"/>
                  </a:ext>
                </a:extLst>
              </a:tr>
              <a:tr h="1542328">
                <a:tc>
                  <a:txBody>
                    <a:bodyPr/>
                    <a:lstStyle/>
                    <a:p>
                      <a:r>
                        <a:rPr lang="fr-FR" sz="1800" kern="1200" dirty="0">
                          <a:solidFill>
                            <a:srgbClr val="C00000"/>
                          </a:solidFill>
                          <a:effectLst/>
                          <a:latin typeface="Times New Roman" panose="02020603050405020304" pitchFamily="18" charset="0"/>
                          <a:ea typeface="+mn-ea"/>
                          <a:cs typeface="Times New Roman" panose="02020603050405020304" pitchFamily="18" charset="0"/>
                        </a:rPr>
                        <a:t>Commutativité de l’addition et de la multiplication </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(un élève peut dire, par exemple : « dans </a:t>
                      </a:r>
                      <a:r>
                        <a:rPr lang="fr-FR" sz="1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une addition ou une multiplication, on peut changer l’ordre des termes »)</a:t>
                      </a:r>
                    </a:p>
                  </a:txBody>
                  <a:tcPr/>
                </a:tc>
                <a:tc>
                  <a:txBody>
                    <a:bodyPr/>
                    <a:lstStyle/>
                    <a:p>
                      <a:r>
                        <a:rPr lang="fr-FR" sz="1800" dirty="0">
                          <a:latin typeface="Times New Roman" panose="02020603050405020304" pitchFamily="18" charset="0"/>
                          <a:cs typeface="Times New Roman" panose="02020603050405020304" pitchFamily="18" charset="0"/>
                        </a:rPr>
                        <a:t>5+7=7+5  </a:t>
                      </a:r>
                    </a:p>
                    <a:p>
                      <a:r>
                        <a:rPr lang="fr-FR" sz="1800" dirty="0">
                          <a:latin typeface="Times New Roman" panose="02020603050405020304" pitchFamily="18" charset="0"/>
                          <a:cs typeface="Times New Roman" panose="02020603050405020304" pitchFamily="18" charset="0"/>
                        </a:rPr>
                        <a:t>3X8=8X3</a:t>
                      </a:r>
                    </a:p>
                  </a:txBody>
                  <a:tcPr/>
                </a:tc>
                <a:extLst>
                  <a:ext uri="{0D108BD9-81ED-4DB2-BD59-A6C34878D82A}">
                    <a16:rowId xmlns:a16="http://schemas.microsoft.com/office/drawing/2014/main" val="10001"/>
                  </a:ext>
                </a:extLst>
              </a:tr>
              <a:tr h="1542328">
                <a:tc>
                  <a:txBody>
                    <a:bodyPr/>
                    <a:lstStyle/>
                    <a:p>
                      <a:r>
                        <a:rPr lang="fr-FR" sz="1800" kern="1200" dirty="0">
                          <a:solidFill>
                            <a:srgbClr val="C00000"/>
                          </a:solidFill>
                          <a:effectLst/>
                          <a:latin typeface="Times New Roman" panose="02020603050405020304" pitchFamily="18" charset="0"/>
                          <a:ea typeface="+mn-ea"/>
                          <a:cs typeface="Times New Roman" panose="02020603050405020304" pitchFamily="18" charset="0"/>
                        </a:rPr>
                        <a:t>associativité de l’addition et de la multiplication </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(un élève peut dire, par exemple : « dans une addition ou une multiplication, on peut regrouper les termes comme on veut »)</a:t>
                      </a:r>
                    </a:p>
                  </a:txBody>
                  <a:tcPr/>
                </a:tc>
                <a:tc>
                  <a:txBody>
                    <a:bodyPr/>
                    <a:lstStyle/>
                    <a:p>
                      <a:r>
                        <a:rPr lang="fr-FR" sz="1800" dirty="0">
                          <a:latin typeface="Times New Roman" panose="02020603050405020304" pitchFamily="18" charset="0"/>
                          <a:cs typeface="Times New Roman" panose="02020603050405020304" pitchFamily="18" charset="0"/>
                        </a:rPr>
                        <a:t>7+3 = 2+8 car (2+5) +3 = 2+(5+3)   </a:t>
                      </a:r>
                    </a:p>
                    <a:p>
                      <a:r>
                        <a:rPr lang="fr-FR" sz="1800" dirty="0">
                          <a:latin typeface="Times New Roman" panose="02020603050405020304" pitchFamily="18" charset="0"/>
                          <a:cs typeface="Times New Roman" panose="02020603050405020304" pitchFamily="18" charset="0"/>
                        </a:rPr>
                        <a:t>24X 5= 12 X 10 car </a:t>
                      </a:r>
                      <a:r>
                        <a:rPr lang="fr-FR" sz="1800" dirty="0">
                          <a:solidFill>
                            <a:srgbClr val="C00000"/>
                          </a:solidFill>
                          <a:latin typeface="Times New Roman" panose="02020603050405020304" pitchFamily="18" charset="0"/>
                          <a:cs typeface="Times New Roman" panose="02020603050405020304" pitchFamily="18" charset="0"/>
                        </a:rPr>
                        <a:t>(12X2) X 5= 12X (2X5)</a:t>
                      </a:r>
                    </a:p>
                  </a:txBody>
                  <a:tcPr/>
                </a:tc>
                <a:extLst>
                  <a:ext uri="{0D108BD9-81ED-4DB2-BD59-A6C34878D82A}">
                    <a16:rowId xmlns:a16="http://schemas.microsoft.com/office/drawing/2014/main" val="10002"/>
                  </a:ext>
                </a:extLst>
              </a:tr>
              <a:tr h="1867029">
                <a:tc>
                  <a:txBody>
                    <a:bodyPr/>
                    <a:lstStyle/>
                    <a:p>
                      <a:r>
                        <a:rPr lang="fr-FR" sz="1800" kern="1200" dirty="0">
                          <a:solidFill>
                            <a:schemeClr val="dk1"/>
                          </a:solidFill>
                          <a:effectLst/>
                          <a:latin typeface="Times New Roman" panose="02020603050405020304" pitchFamily="18" charset="0"/>
                          <a:ea typeface="+mn-ea"/>
                          <a:cs typeface="Times New Roman" panose="02020603050405020304" pitchFamily="18" charset="0"/>
                        </a:rPr>
                        <a:t>distributivité de la multiplication sur l’addition et la soustraction (un élève peut dire, par exemple : « quand on multiplie une somme de deux nombres, cela revient à multiplier </a:t>
                      </a:r>
                      <a:r>
                        <a:rPr lang="fr-FR" sz="1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chacun des termes ») </a:t>
                      </a:r>
                    </a:p>
                  </a:txBody>
                  <a:tcPr/>
                </a:tc>
                <a:tc>
                  <a:txBody>
                    <a:bodyPr/>
                    <a:lstStyle/>
                    <a:p>
                      <a:r>
                        <a:rPr lang="fr-FR" sz="1800" dirty="0">
                          <a:latin typeface="Times New Roman" panose="02020603050405020304" pitchFamily="18" charset="0"/>
                          <a:cs typeface="Times New Roman" panose="02020603050405020304" pitchFamily="18" charset="0"/>
                        </a:rPr>
                        <a:t>8x13 = 8x(10+3) = (8X10) +(8x3)= 104</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3410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4375" y="212118"/>
            <a:ext cx="10364451" cy="472345"/>
          </a:xfrm>
        </p:spPr>
        <p:txBody>
          <a:bodyPr>
            <a:normAutofit fontScale="90000"/>
          </a:bodyPr>
          <a:lstStyle/>
          <a:p>
            <a:r>
              <a:rPr lang="fr-FR" dirty="0"/>
              <a:t>RAPPEL DES Propriétés mises en œuvre</a:t>
            </a:r>
          </a:p>
        </p:txBody>
      </p:sp>
      <p:graphicFrame>
        <p:nvGraphicFramePr>
          <p:cNvPr id="5" name="Espace réservé du contenu 4"/>
          <p:cNvGraphicFramePr>
            <a:graphicFrameLocks noGrp="1"/>
          </p:cNvGraphicFramePr>
          <p:nvPr>
            <p:ph sz="quarter" idx="13"/>
            <p:extLst>
              <p:ext uri="{D42A27DB-BD31-4B8C-83A1-F6EECF244321}">
                <p14:modId xmlns:p14="http://schemas.microsoft.com/office/powerpoint/2010/main" val="3358932411"/>
              </p:ext>
            </p:extLst>
          </p:nvPr>
        </p:nvGraphicFramePr>
        <p:xfrm>
          <a:off x="320842" y="684463"/>
          <a:ext cx="11630526" cy="5760392"/>
        </p:xfrm>
        <a:graphic>
          <a:graphicData uri="http://schemas.openxmlformats.org/drawingml/2006/table">
            <a:tbl>
              <a:tblPr firstRow="1" bandRow="1">
                <a:tableStyleId>{5C22544A-7EE6-4342-B048-85BDC9FD1C3A}</a:tableStyleId>
              </a:tblPr>
              <a:tblGrid>
                <a:gridCol w="5815263">
                  <a:extLst>
                    <a:ext uri="{9D8B030D-6E8A-4147-A177-3AD203B41FA5}">
                      <a16:colId xmlns:a16="http://schemas.microsoft.com/office/drawing/2014/main" val="20000"/>
                    </a:ext>
                  </a:extLst>
                </a:gridCol>
                <a:gridCol w="5815263">
                  <a:extLst>
                    <a:ext uri="{9D8B030D-6E8A-4147-A177-3AD203B41FA5}">
                      <a16:colId xmlns:a16="http://schemas.microsoft.com/office/drawing/2014/main" val="20001"/>
                    </a:ext>
                  </a:extLst>
                </a:gridCol>
              </a:tblGrid>
              <a:tr h="413339">
                <a:tc>
                  <a:txBody>
                    <a:bodyPr/>
                    <a:lstStyle/>
                    <a:p>
                      <a:r>
                        <a:rPr lang="fr-FR" dirty="0"/>
                        <a:t>Propriétés mises en œuvre</a:t>
                      </a:r>
                    </a:p>
                  </a:txBody>
                  <a:tcPr/>
                </a:tc>
                <a:tc>
                  <a:txBody>
                    <a:bodyPr/>
                    <a:lstStyle/>
                    <a:p>
                      <a:endParaRPr lang="fr-FR"/>
                    </a:p>
                  </a:txBody>
                  <a:tcPr/>
                </a:tc>
                <a:extLst>
                  <a:ext uri="{0D108BD9-81ED-4DB2-BD59-A6C34878D82A}">
                    <a16:rowId xmlns:a16="http://schemas.microsoft.com/office/drawing/2014/main" val="10000"/>
                  </a:ext>
                </a:extLst>
              </a:tr>
              <a:tr h="26072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latin typeface="Times New Roman" panose="02020603050405020304" pitchFamily="18" charset="0"/>
                          <a:cs typeface="Times New Roman" panose="02020603050405020304" pitchFamily="18" charset="0"/>
                        </a:rPr>
                        <a:t>à la connaissance de propriétés relatives aux opérations : </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fr-FR" dirty="0">
                          <a:latin typeface="Times New Roman" panose="02020603050405020304" pitchFamily="18" charset="0"/>
                          <a:cs typeface="Times New Roman" panose="02020603050405020304" pitchFamily="18" charset="0"/>
                        </a:rPr>
                        <a:t>division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latin typeface="Times New Roman" panose="02020603050405020304" pitchFamily="18" charset="0"/>
                        <a:cs typeface="Times New Roman" panose="02020603050405020304" pitchFamily="18" charset="0"/>
                      </a:endParaRP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fr-FR" dirty="0">
                          <a:latin typeface="Times New Roman" panose="02020603050405020304" pitchFamily="18" charset="0"/>
                          <a:cs typeface="Times New Roman" panose="02020603050405020304" pitchFamily="18" charset="0"/>
                        </a:rPr>
                        <a:t>Conservation du rapport pour la division (fin cycle)</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fr-FR" dirty="0">
                          <a:latin typeface="Times New Roman" panose="02020603050405020304" pitchFamily="18" charset="0"/>
                          <a:cs typeface="Times New Roman" panose="02020603050405020304" pitchFamily="18" charset="0"/>
                        </a:rPr>
                        <a:t>Conservation de l’écart pour la soustraction : </a:t>
                      </a: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fr-FR" dirty="0">
                        <a:latin typeface="Times New Roman" panose="02020603050405020304" pitchFamily="18" charset="0"/>
                        <a:cs typeface="Times New Roman" panose="02020603050405020304" pitchFamily="18" charset="0"/>
                      </a:endParaRPr>
                    </a:p>
                  </a:txBody>
                  <a:tcPr/>
                </a:tc>
                <a:tc>
                  <a:txBody>
                    <a:bodyPr/>
                    <a:lstStyle/>
                    <a:p>
                      <a:r>
                        <a:rPr lang="fr-FR" sz="1600" dirty="0">
                          <a:latin typeface="Times New Roman" panose="02020603050405020304" pitchFamily="18" charset="0"/>
                          <a:cs typeface="Times New Roman" panose="02020603050405020304" pitchFamily="18" charset="0"/>
                        </a:rPr>
                        <a:t>diviser par 4, c’est diviser par 2 puis encore par 2</a:t>
                      </a:r>
                    </a:p>
                    <a:p>
                      <a:r>
                        <a:rPr lang="fr-FR" sz="1600" dirty="0">
                          <a:latin typeface="Times New Roman" panose="02020603050405020304" pitchFamily="18" charset="0"/>
                          <a:cs typeface="Times New Roman" panose="02020603050405020304" pitchFamily="18" charset="0"/>
                        </a:rPr>
                        <a:t>68 ÷ 4 = 34 ÷ 2 = 17</a:t>
                      </a:r>
                    </a:p>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latin typeface="Times New Roman" panose="02020603050405020304" pitchFamily="18" charset="0"/>
                          <a:cs typeface="Times New Roman" panose="02020603050405020304" pitchFamily="18" charset="0"/>
                        </a:rPr>
                        <a:t>Diviser par 12 c’est diviser par 2,puis par 2, puis par 3</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6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latin typeface="Times New Roman" panose="02020603050405020304" pitchFamily="18" charset="0"/>
                          <a:cs typeface="Times New Roman" panose="02020603050405020304" pitchFamily="18" charset="0"/>
                        </a:rPr>
                        <a:t>Diviser 48: 12 c’est comme diviser 24:</a:t>
                      </a:r>
                      <a:r>
                        <a:rPr lang="fr-FR" sz="1600" baseline="0" dirty="0">
                          <a:latin typeface="Times New Roman" panose="02020603050405020304" pitchFamily="18" charset="0"/>
                          <a:cs typeface="Times New Roman" panose="02020603050405020304" pitchFamily="18" charset="0"/>
                        </a:rPr>
                        <a:t> 6</a:t>
                      </a:r>
                      <a:endParaRPr lang="fr-FR" sz="1600" dirty="0">
                        <a:latin typeface="Times New Roman" panose="02020603050405020304" pitchFamily="18" charset="0"/>
                        <a:cs typeface="Times New Roman" panose="02020603050405020304" pitchFamily="18" charset="0"/>
                      </a:endParaRPr>
                    </a:p>
                    <a:p>
                      <a:endParaRPr lang="fr-FR" sz="1600" dirty="0">
                        <a:latin typeface="Times New Roman" panose="02020603050405020304" pitchFamily="18" charset="0"/>
                        <a:cs typeface="Times New Roman" panose="02020603050405020304" pitchFamily="18" charset="0"/>
                      </a:endParaRPr>
                    </a:p>
                    <a:p>
                      <a:r>
                        <a:rPr lang="fr-FR" sz="1600" dirty="0">
                          <a:latin typeface="Times New Roman" panose="02020603050405020304" pitchFamily="18" charset="0"/>
                          <a:cs typeface="Times New Roman" panose="02020603050405020304" pitchFamily="18" charset="0"/>
                        </a:rPr>
                        <a:t>63-26 = 6</a:t>
                      </a:r>
                      <a:r>
                        <a:rPr lang="fr-FR" sz="1600" dirty="0">
                          <a:solidFill>
                            <a:srgbClr val="FF0000"/>
                          </a:solidFill>
                          <a:latin typeface="Times New Roman" panose="02020603050405020304" pitchFamily="18" charset="0"/>
                          <a:cs typeface="Times New Roman" panose="02020603050405020304" pitchFamily="18" charset="0"/>
                        </a:rPr>
                        <a:t>7</a:t>
                      </a:r>
                      <a:r>
                        <a:rPr lang="fr-FR" sz="1600" dirty="0">
                          <a:latin typeface="Times New Roman" panose="02020603050405020304" pitchFamily="18" charset="0"/>
                          <a:cs typeface="Times New Roman" panose="02020603050405020304" pitchFamily="18" charset="0"/>
                        </a:rPr>
                        <a:t>-3</a:t>
                      </a:r>
                      <a:r>
                        <a:rPr lang="fr-FR" sz="1600" dirty="0">
                          <a:solidFill>
                            <a:srgbClr val="FF0000"/>
                          </a:solidFill>
                          <a:latin typeface="Times New Roman" panose="02020603050405020304" pitchFamily="18" charset="0"/>
                          <a:cs typeface="Times New Roman" panose="02020603050405020304" pitchFamily="18" charset="0"/>
                        </a:rPr>
                        <a:t>0 / </a:t>
                      </a:r>
                      <a:r>
                        <a:rPr lang="fr-FR" sz="1600" dirty="0">
                          <a:solidFill>
                            <a:schemeClr val="tx1"/>
                          </a:solidFill>
                          <a:latin typeface="Times New Roman" panose="02020603050405020304" pitchFamily="18" charset="0"/>
                          <a:cs typeface="Times New Roman" panose="02020603050405020304" pitchFamily="18" charset="0"/>
                        </a:rPr>
                        <a:t>13,4 - 0,56</a:t>
                      </a:r>
                      <a:r>
                        <a:rPr lang="fr-FR" sz="1600" baseline="0" dirty="0">
                          <a:solidFill>
                            <a:schemeClr val="tx1"/>
                          </a:solidFill>
                          <a:latin typeface="Times New Roman" panose="02020603050405020304" pitchFamily="18" charset="0"/>
                          <a:cs typeface="Times New Roman" panose="02020603050405020304" pitchFamily="18" charset="0"/>
                        </a:rPr>
                        <a:t> = 13,44 - 0,60 = 13,84- 1 = 12,84</a:t>
                      </a:r>
                    </a:p>
                    <a:p>
                      <a:r>
                        <a:rPr lang="fr-FR" sz="1600" baseline="0" dirty="0">
                          <a:solidFill>
                            <a:schemeClr val="tx1"/>
                          </a:solidFill>
                          <a:latin typeface="Times New Roman" panose="02020603050405020304" pitchFamily="18" charset="0"/>
                          <a:cs typeface="Times New Roman" panose="02020603050405020304" pitchFamily="18" charset="0"/>
                        </a:rPr>
                        <a:t>34:5 = 68:10 ou 5,82 : 0,2 = 582 : 20 </a:t>
                      </a:r>
                      <a:endParaRPr lang="fr-FR" sz="16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839620">
                <a:tc>
                  <a:txBody>
                    <a:bodyPr/>
                    <a:lstStyle/>
                    <a:p>
                      <a:r>
                        <a:rPr lang="fr-FR" dirty="0">
                          <a:latin typeface="Times New Roman" panose="02020603050405020304" pitchFamily="18" charset="0"/>
                          <a:cs typeface="Times New Roman" panose="02020603050405020304" pitchFamily="18" charset="0"/>
                        </a:rPr>
                        <a:t>Distributivité de la division sur l’+ et la -</a:t>
                      </a:r>
                    </a:p>
                  </a:txBody>
                  <a:tcPr/>
                </a:tc>
                <a:tc>
                  <a:txBody>
                    <a:bodyPr/>
                    <a:lstStyle/>
                    <a:p>
                      <a:r>
                        <a:rPr lang="fr-FR" sz="1600" dirty="0">
                          <a:latin typeface="Times New Roman" panose="02020603050405020304" pitchFamily="18" charset="0"/>
                          <a:cs typeface="Times New Roman" panose="02020603050405020304" pitchFamily="18" charset="0"/>
                        </a:rPr>
                        <a:t>536 : 8 =(480+56) : 8</a:t>
                      </a:r>
                    </a:p>
                    <a:p>
                      <a:r>
                        <a:rPr lang="fr-FR" sz="1600" dirty="0">
                          <a:latin typeface="Times New Roman" panose="02020603050405020304" pitchFamily="18" charset="0"/>
                          <a:cs typeface="Times New Roman" panose="02020603050405020304" pitchFamily="18" charset="0"/>
                        </a:rPr>
                        <a:t>            = (480:8) + (56:8) = 60+7= 67</a:t>
                      </a:r>
                    </a:p>
                  </a:txBody>
                  <a:tcPr/>
                </a:tc>
                <a:extLst>
                  <a:ext uri="{0D108BD9-81ED-4DB2-BD59-A6C34878D82A}">
                    <a16:rowId xmlns:a16="http://schemas.microsoft.com/office/drawing/2014/main" val="10002"/>
                  </a:ext>
                </a:extLst>
              </a:tr>
              <a:tr h="1900192">
                <a:tc>
                  <a:txBody>
                    <a:bodyPr/>
                    <a:lstStyle/>
                    <a:p>
                      <a:r>
                        <a:rPr lang="fr-FR"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utilisation de la relation addition/soustraction et connaissance des compléments a 10 (avec écriture des résultats intermédiaires)</a:t>
                      </a:r>
                    </a:p>
                  </a:txBody>
                  <a:tcPr/>
                </a:tc>
                <a:tc>
                  <a:txBody>
                    <a:bodyPr/>
                    <a:lstStyle/>
                    <a:p>
                      <a:r>
                        <a:rPr lang="fr-FR"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1 456 pour aller a 1 460  : 4 </a:t>
                      </a:r>
                    </a:p>
                    <a:p>
                      <a:r>
                        <a:rPr lang="fr-FR"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1 460 pour aller a 1 500  : 40 </a:t>
                      </a:r>
                    </a:p>
                    <a:p>
                      <a:r>
                        <a:rPr lang="fr-FR"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1 500 pour aller a 2 000  : 500 </a:t>
                      </a:r>
                    </a:p>
                    <a:p>
                      <a:r>
                        <a:rPr lang="fr-FR"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2 000 pour aller a 7 432  : 5 432</a:t>
                      </a:r>
                    </a:p>
                    <a:p>
                      <a:r>
                        <a:rPr lang="fr-FR" sz="1600" b="0" i="0" u="none" strike="noStrike" kern="1200" baseline="0" dirty="0">
                          <a:solidFill>
                            <a:schemeClr val="dk1"/>
                          </a:solidFill>
                          <a:latin typeface="Times New Roman" panose="02020603050405020304" pitchFamily="18" charset="0"/>
                          <a:ea typeface="+mn-ea"/>
                          <a:cs typeface="Times New Roman" panose="02020603050405020304" pitchFamily="18" charset="0"/>
                        </a:rPr>
                        <a:t>5 432 + 500 + 40 + 4  = 5 976</a:t>
                      </a:r>
                    </a:p>
                  </a:txBody>
                  <a:tcPr/>
                </a:tc>
                <a:extLst>
                  <a:ext uri="{0D108BD9-81ED-4DB2-BD59-A6C34878D82A}">
                    <a16:rowId xmlns:a16="http://schemas.microsoft.com/office/drawing/2014/main" val="10003"/>
                  </a:ext>
                </a:extLst>
              </a:tr>
            </a:tbl>
          </a:graphicData>
        </a:graphic>
      </p:graphicFrame>
      <p:sp>
        <p:nvSpPr>
          <p:cNvPr id="6" name="Espace réservé de la date 5"/>
          <p:cNvSpPr>
            <a:spLocks noGrp="1"/>
          </p:cNvSpPr>
          <p:nvPr>
            <p:ph type="dt" sz="half" idx="10"/>
          </p:nvPr>
        </p:nvSpPr>
        <p:spPr/>
        <p:txBody>
          <a:bodyPr/>
          <a:lstStyle/>
          <a:p>
            <a:fld id="{ACFB4D79-070B-4924-94A2-8F753782BCA5}" type="datetime1">
              <a:rPr lang="fr-FR" smtClean="0">
                <a:solidFill>
                  <a:prstClr val="black"/>
                </a:solidFill>
              </a:rPr>
              <a:t>04/10/2018</a:t>
            </a:fld>
            <a:endParaRPr lang="fr-FR">
              <a:solidFill>
                <a:prstClr val="black"/>
              </a:solidFill>
            </a:endParaRPr>
          </a:p>
        </p:txBody>
      </p:sp>
      <p:sp>
        <p:nvSpPr>
          <p:cNvPr id="3" name="Espace réservé du pied de page 2"/>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4" name="Espace réservé du numéro de diapositive 3"/>
          <p:cNvSpPr>
            <a:spLocks noGrp="1"/>
          </p:cNvSpPr>
          <p:nvPr>
            <p:ph type="sldNum" sz="quarter" idx="12"/>
          </p:nvPr>
        </p:nvSpPr>
        <p:spPr/>
        <p:txBody>
          <a:bodyPr/>
          <a:lstStyle/>
          <a:p>
            <a:fld id="{41E2637F-F9EE-4AB0-8AC7-6F1F0F506099}" type="slidenum">
              <a:rPr lang="fr-FR" smtClean="0">
                <a:solidFill>
                  <a:prstClr val="black"/>
                </a:solidFill>
              </a:rPr>
              <a:pPr/>
              <a:t>49</a:t>
            </a:fld>
            <a:endParaRPr lang="fr-FR">
              <a:solidFill>
                <a:prstClr val="black"/>
              </a:solidFill>
            </a:endParaRPr>
          </a:p>
        </p:txBody>
      </p:sp>
    </p:spTree>
    <p:extLst>
      <p:ext uri="{BB962C8B-B14F-4D97-AF65-F5344CB8AC3E}">
        <p14:creationId xmlns:p14="http://schemas.microsoft.com/office/powerpoint/2010/main" val="980300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1" y="457201"/>
            <a:ext cx="11323320" cy="1341120"/>
          </a:xfrm>
        </p:spPr>
        <p:txBody>
          <a:bodyPr>
            <a:normAutofit/>
          </a:bodyPr>
          <a:lstStyle/>
          <a:p>
            <a:r>
              <a:rPr lang="fr-FR" dirty="0"/>
              <a:t>A vous de jouer ! </a:t>
            </a:r>
          </a:p>
        </p:txBody>
      </p:sp>
      <p:sp>
        <p:nvSpPr>
          <p:cNvPr id="3" name="Espace réservé du contenu 2"/>
          <p:cNvSpPr>
            <a:spLocks noGrp="1"/>
          </p:cNvSpPr>
          <p:nvPr>
            <p:ph sz="quarter" idx="13"/>
          </p:nvPr>
        </p:nvSpPr>
        <p:spPr>
          <a:xfrm>
            <a:off x="533399" y="1935480"/>
            <a:ext cx="11170921" cy="3855719"/>
          </a:xfrm>
        </p:spPr>
        <p:txBody>
          <a:bodyPr>
            <a:normAutofit fontScale="92500" lnSpcReduction="20000"/>
          </a:bodyPr>
          <a:lstStyle/>
          <a:p>
            <a:r>
              <a:rPr lang="fr-FR" dirty="0"/>
              <a:t>Une série de calculs donnés oralement</a:t>
            </a:r>
          </a:p>
          <a:p>
            <a:pPr marL="0" indent="0">
              <a:buNone/>
            </a:pPr>
            <a:r>
              <a:rPr lang="fr-FR" dirty="0">
                <a:hlinkClick r:id="rId3" action="ppaction://hlinkfile"/>
              </a:rPr>
              <a:t>Fiche de </a:t>
            </a:r>
            <a:r>
              <a:rPr lang="fr-FR" dirty="0" err="1">
                <a:hlinkClick r:id="rId3" action="ppaction://hlinkfile"/>
              </a:rPr>
              <a:t>résultat_calcul</a:t>
            </a:r>
            <a:r>
              <a:rPr lang="fr-FR" dirty="0">
                <a:hlinkClick r:id="rId3" action="ppaction://hlinkfile"/>
              </a:rPr>
              <a:t> mental ou en ligne.docx</a:t>
            </a:r>
            <a:endParaRPr lang="fr-FR" dirty="0"/>
          </a:p>
          <a:p>
            <a:r>
              <a:rPr lang="fr-FR" dirty="0"/>
              <a:t>Une fiche est proposée, les résultats sont écrits et ceux qui font des calculs intermédiaires les notent, on explique sur quoi on s’est appuyé s(il n’y a pas de calcul intermédiaire</a:t>
            </a:r>
          </a:p>
          <a:p>
            <a:r>
              <a:rPr lang="fr-FR" dirty="0"/>
              <a:t>mise en commun  :  plusieurs procédures possibles</a:t>
            </a:r>
          </a:p>
          <a:p>
            <a:r>
              <a:rPr lang="fr-FR" dirty="0"/>
              <a:t>On classe les procédures : les plus adaptées, les plus  rapides, couteuses et les prérequis </a:t>
            </a:r>
          </a:p>
          <a:p>
            <a:r>
              <a:rPr lang="fr-FR" b="1" u="sng" dirty="0"/>
              <a:t> CONCLUSION : Le calcul à l’école Deux modes de fonctionnement  : </a:t>
            </a:r>
            <a:r>
              <a:rPr lang="fr-FR" i="1" dirty="0"/>
              <a:t>restitution de faits numériques (calcul sans réflexion) et  calcul avec réflexion </a:t>
            </a:r>
          </a:p>
          <a:p>
            <a:r>
              <a:rPr lang="fr-FR" b="1" u="sng" dirty="0"/>
              <a:t>Conclusion : Le calcul a Trois moyens de calculs </a:t>
            </a:r>
            <a:r>
              <a:rPr lang="fr-FR" dirty="0"/>
              <a:t>: calcul sans support écrit, calcul avec support écrit,  calcul instrumenté</a:t>
            </a:r>
          </a:p>
          <a:p>
            <a:endParaRPr lang="fr-FR" dirty="0"/>
          </a:p>
        </p:txBody>
      </p:sp>
      <p:sp>
        <p:nvSpPr>
          <p:cNvPr id="4" name="Espace réservé de la date 3"/>
          <p:cNvSpPr>
            <a:spLocks noGrp="1"/>
          </p:cNvSpPr>
          <p:nvPr>
            <p:ph type="dt" sz="half" idx="10"/>
          </p:nvPr>
        </p:nvSpPr>
        <p:spPr/>
        <p:txBody>
          <a:bodyPr/>
          <a:lstStyle/>
          <a:p>
            <a:fld id="{65C82570-4E60-408D-B422-9F11A4B85855}"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a:xfrm>
            <a:off x="913774" y="5651293"/>
            <a:ext cx="6672887" cy="597108"/>
          </a:xfrm>
        </p:spPr>
        <p:txBody>
          <a:bodyPr/>
          <a:lstStyle/>
          <a:p>
            <a:r>
              <a:rPr lang="fr-FR" dirty="0">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2543462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8811" y="133887"/>
            <a:ext cx="10364451" cy="1015411"/>
          </a:xfrm>
        </p:spPr>
        <p:txBody>
          <a:bodyPr/>
          <a:lstStyle/>
          <a:p>
            <a:r>
              <a:rPr lang="fr-FR" dirty="0">
                <a:solidFill>
                  <a:srgbClr val="92D050"/>
                </a:solidFill>
              </a:rPr>
              <a:t>3.2. Ce que disent les erreurs des élèves </a:t>
            </a:r>
          </a:p>
        </p:txBody>
      </p:sp>
      <p:sp>
        <p:nvSpPr>
          <p:cNvPr id="4" name="Espace réservé de la date 3"/>
          <p:cNvSpPr>
            <a:spLocks noGrp="1"/>
          </p:cNvSpPr>
          <p:nvPr>
            <p:ph type="dt" sz="half" idx="10"/>
          </p:nvPr>
        </p:nvSpPr>
        <p:spPr/>
        <p:txBody>
          <a:bodyPr/>
          <a:lstStyle/>
          <a:p>
            <a:fld id="{65C82570-4E60-408D-B422-9F11A4B85855}"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a:xfrm>
            <a:off x="0" y="6492875"/>
            <a:ext cx="6672887" cy="365125"/>
          </a:xfrm>
        </p:spPr>
        <p:txBody>
          <a:bodyPr/>
          <a:lstStyle/>
          <a:p>
            <a:r>
              <a:rPr lang="fr-FR" dirty="0">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50</a:t>
            </a:fld>
            <a:endParaRPr lang="fr-FR">
              <a:solidFill>
                <a:prstClr val="black"/>
              </a:solidFill>
            </a:endParaRPr>
          </a:p>
        </p:txBody>
      </p:sp>
      <p:sp>
        <p:nvSpPr>
          <p:cNvPr id="11" name="Espace réservé du contenu 10"/>
          <p:cNvSpPr>
            <a:spLocks noGrp="1"/>
          </p:cNvSpPr>
          <p:nvPr>
            <p:ph sz="quarter" idx="13"/>
          </p:nvPr>
        </p:nvSpPr>
        <p:spPr>
          <a:xfrm>
            <a:off x="150184" y="1149298"/>
            <a:ext cx="12041815" cy="5099102"/>
          </a:xfrm>
        </p:spPr>
        <p:txBody>
          <a:bodyPr>
            <a:normAutofit/>
          </a:bodyPr>
          <a:lstStyle/>
          <a:p>
            <a:pPr marL="0" indent="0">
              <a:buNone/>
            </a:pPr>
            <a:r>
              <a:rPr lang="fr-FR" dirty="0"/>
              <a:t>Pour chaque production :  </a:t>
            </a:r>
            <a:r>
              <a:rPr lang="fr-FR" dirty="0">
                <a:hlinkClick r:id="rId3" action="ppaction://hlinkfile"/>
              </a:rPr>
              <a:t>Analyse de production à partir des documents de Gaëtan DUPREY.docx</a:t>
            </a:r>
            <a:endParaRPr lang="fr-FR" dirty="0"/>
          </a:p>
          <a:p>
            <a:pPr>
              <a:buFontTx/>
              <a:buChar char="-"/>
            </a:pPr>
            <a:r>
              <a:rPr lang="fr-FR" dirty="0"/>
              <a:t>retrouver la ou les procédures utilisées, </a:t>
            </a:r>
          </a:p>
          <a:p>
            <a:pPr>
              <a:buFontTx/>
              <a:buChar char="-"/>
            </a:pPr>
            <a:r>
              <a:rPr lang="fr-FR" dirty="0"/>
              <a:t>relever les acquis </a:t>
            </a:r>
          </a:p>
          <a:p>
            <a:pPr>
              <a:buFontTx/>
              <a:buChar char="-"/>
            </a:pPr>
            <a:r>
              <a:rPr lang="fr-FR" dirty="0"/>
              <a:t>Les faits numériques visiblement disponibles </a:t>
            </a:r>
          </a:p>
          <a:p>
            <a:pPr>
              <a:buFontTx/>
              <a:buChar char="-"/>
            </a:pPr>
            <a:r>
              <a:rPr lang="fr-FR" dirty="0"/>
              <a:t>Indiquer quelle (s) questions on pourrait poser a l ’élève pour faire évoluer sa procédure</a:t>
            </a:r>
          </a:p>
          <a:p>
            <a:pPr marL="0" indent="0">
              <a:buNone/>
            </a:pPr>
            <a:r>
              <a:rPr lang="fr-FR" dirty="0"/>
              <a:t>CONCLUSION : </a:t>
            </a:r>
          </a:p>
          <a:p>
            <a:pPr marL="0" indent="0">
              <a:buNone/>
            </a:pPr>
            <a:r>
              <a:rPr lang="fr-FR" dirty="0">
                <a:hlinkClick r:id="rId4" action="ppaction://hlinkfile"/>
              </a:rPr>
              <a:t>CONCLUSION A PARTIR DES QUESTIONS RELATIVES AUX PRODUCTIONS DES ELEVES .</a:t>
            </a:r>
            <a:r>
              <a:rPr lang="fr-FR" dirty="0" err="1">
                <a:hlinkClick r:id="rId4" action="ppaction://hlinkfile"/>
              </a:rPr>
              <a:t>docx</a:t>
            </a:r>
            <a:endParaRPr lang="fr-FR" dirty="0"/>
          </a:p>
          <a:p>
            <a:pPr marL="0" indent="0">
              <a:buNone/>
            </a:pPr>
            <a:r>
              <a:rPr lang="fr-FR" dirty="0"/>
              <a:t>Quels outils ou représentations pourraient aider les élèves a comprendre les procédures  VISEES ? </a:t>
            </a:r>
          </a:p>
          <a:p>
            <a:pPr marL="0" indent="0">
              <a:buNone/>
            </a:pPr>
            <a:r>
              <a:rPr lang="fr-FR" dirty="0">
                <a:hlinkClick r:id="rId5" action="ppaction://hlinkpres?slideindex=1&amp;slidetitle="/>
              </a:rPr>
              <a:t>Quelques représentations possibles pour aider à apprendre à multiplier par 25_.pptx</a:t>
            </a:r>
            <a:endParaRPr lang="fr-FR" dirty="0"/>
          </a:p>
          <a:p>
            <a:pPr marL="0" indent="0">
              <a:buNone/>
            </a:pPr>
            <a:endParaRPr lang="fr-FR" dirty="0"/>
          </a:p>
        </p:txBody>
      </p:sp>
    </p:spTree>
    <p:extLst>
      <p:ext uri="{BB962C8B-B14F-4D97-AF65-F5344CB8AC3E}">
        <p14:creationId xmlns:p14="http://schemas.microsoft.com/office/powerpoint/2010/main" val="12113388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3"/>
          </p:nvPr>
        </p:nvSpPr>
        <p:spPr>
          <a:xfrm>
            <a:off x="434715" y="1199214"/>
            <a:ext cx="11147685" cy="4591986"/>
          </a:xfrm>
        </p:spPr>
        <p:txBody>
          <a:bodyPr>
            <a:normAutofit fontScale="92500" lnSpcReduction="10000"/>
          </a:bodyPr>
          <a:lstStyle/>
          <a:p>
            <a:r>
              <a:rPr lang="fr-FR" b="1" cap="none" dirty="0">
                <a:effectLst>
                  <a:outerShdw blurRad="38100" dist="38100" dir="2700000" algn="tl">
                    <a:srgbClr val="000000">
                      <a:alpha val="43137"/>
                    </a:srgbClr>
                  </a:outerShdw>
                </a:effectLst>
              </a:rPr>
              <a:t>(30 × 25) + (2 ×25) ou (32 × 20) + (32 × 5) </a:t>
            </a:r>
            <a:r>
              <a:rPr lang="fr-FR" cap="none" dirty="0"/>
              <a:t>:  deux procédures coûteuses pour la mémoire qui conviendraient tout à fait pour un calcul du type 31 × 23. En revanche, la présence de 25 comme facteur, contrairement à 31 × 23 , doit diriger un élève vers une procédure du type 25 ×  (4 ×  8) ou 32 × (100 : 4) si 32 = 4 × 8 disponible. </a:t>
            </a:r>
          </a:p>
          <a:p>
            <a:r>
              <a:rPr lang="fr-FR" cap="none" dirty="0"/>
              <a:t>Donner le  calcul à l’oral est une variable importante de l’activité potentielle des élèves, car le calcul proposé comme 32 fois 25 ou 25 fois 32 peut entraîner des procédures différentes selon les élèves. </a:t>
            </a:r>
          </a:p>
          <a:p>
            <a:r>
              <a:rPr lang="fr-FR" cap="none" dirty="0"/>
              <a:t>Le travail d’estimation d’un ordre de grandeur du résultat peut se manifester selon différents degrés : 32 × 25 est « proche » de 30 × 20 = 600, mais 32 × 25 = 800 pourra lui-même ensuite servir d’ordre de grandeur pour un calcul du type 32,15 × 24,6. N’oublions pas enfin le bénéfice potentiel de ce travail pour un élève lors d’un calcul posé ou instrumenté, que ce soit pour la détermination du contrôle. </a:t>
            </a:r>
          </a:p>
          <a:p>
            <a:r>
              <a:rPr lang="fr-FR" cap="none" dirty="0"/>
              <a:t>Le calcul ci-dessus peut être décliné et adapté aux nombre décimaux : 32 × 2,5 ; 3,2 × 25 ; 3,2 × 2,5 ; 32 × 0,25 sont autant de calculs qui font intervenir ou développent le sens des nombres</a:t>
            </a:r>
          </a:p>
          <a:p>
            <a:endParaRPr lang="fr-FR" cap="none" dirty="0"/>
          </a:p>
        </p:txBody>
      </p:sp>
      <p:sp>
        <p:nvSpPr>
          <p:cNvPr id="7" name="Espace réservé de la date 6"/>
          <p:cNvSpPr>
            <a:spLocks noGrp="1"/>
          </p:cNvSpPr>
          <p:nvPr>
            <p:ph type="dt" sz="half" idx="10"/>
          </p:nvPr>
        </p:nvSpPr>
        <p:spPr/>
        <p:txBody>
          <a:bodyPr/>
          <a:lstStyle/>
          <a:p>
            <a:fld id="{BCCEC679-3D37-478C-873C-325CAB5EECCC}" type="datetime1">
              <a:rPr lang="fr-FR" smtClean="0">
                <a:solidFill>
                  <a:prstClr val="black"/>
                </a:solidFill>
              </a:rPr>
              <a:t>04/10/2018</a:t>
            </a:fld>
            <a:endParaRPr lang="fr-FR">
              <a:solidFill>
                <a:prstClr val="black"/>
              </a:solidFill>
            </a:endParaRPr>
          </a:p>
        </p:txBody>
      </p:sp>
      <p:sp>
        <p:nvSpPr>
          <p:cNvPr id="8" name="Espace réservé du pied de page 7"/>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9" name="Espace réservé du numéro de diapositive 8"/>
          <p:cNvSpPr>
            <a:spLocks noGrp="1"/>
          </p:cNvSpPr>
          <p:nvPr>
            <p:ph type="sldNum" sz="quarter" idx="12"/>
          </p:nvPr>
        </p:nvSpPr>
        <p:spPr/>
        <p:txBody>
          <a:bodyPr/>
          <a:lstStyle/>
          <a:p>
            <a:fld id="{41E2637F-F9EE-4AB0-8AC7-6F1F0F506099}" type="slidenum">
              <a:rPr lang="fr-FR" smtClean="0">
                <a:solidFill>
                  <a:prstClr val="black"/>
                </a:solidFill>
              </a:rPr>
              <a:pPr/>
              <a:t>51</a:t>
            </a:fld>
            <a:endParaRPr lang="fr-FR">
              <a:solidFill>
                <a:prstClr val="black"/>
              </a:solidFill>
            </a:endParaRPr>
          </a:p>
        </p:txBody>
      </p:sp>
    </p:spTree>
    <p:extLst>
      <p:ext uri="{BB962C8B-B14F-4D97-AF65-F5344CB8AC3E}">
        <p14:creationId xmlns:p14="http://schemas.microsoft.com/office/powerpoint/2010/main" val="252177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8"/>
            <a:ext cx="10364451" cy="785280"/>
          </a:xfrm>
        </p:spPr>
        <p:txBody>
          <a:bodyPr>
            <a:normAutofit fontScale="90000"/>
          </a:bodyPr>
          <a:lstStyle/>
          <a:p>
            <a:r>
              <a:rPr lang="fr-FR" dirty="0"/>
              <a:t>POINTS DE VIGLANCE : LES ECRITS Dans le calcul en ligne</a:t>
            </a:r>
          </a:p>
        </p:txBody>
      </p:sp>
      <p:sp>
        <p:nvSpPr>
          <p:cNvPr id="6" name="Espace réservé du contenu 5"/>
          <p:cNvSpPr>
            <a:spLocks noGrp="1"/>
          </p:cNvSpPr>
          <p:nvPr>
            <p:ph sz="quarter" idx="13"/>
          </p:nvPr>
        </p:nvSpPr>
        <p:spPr>
          <a:xfrm>
            <a:off x="103031" y="1621000"/>
            <a:ext cx="11500834" cy="5114651"/>
          </a:xfrm>
        </p:spPr>
        <p:txBody>
          <a:bodyPr/>
          <a:lstStyle/>
          <a:p>
            <a:pPr marL="0" indent="0">
              <a:buNone/>
            </a:pPr>
            <a:r>
              <a:rPr lang="fr-FR" cap="none" dirty="0"/>
              <a:t>Les écrits transitoires  : Ils peuvent ne pas respecter tous les codes, il sont un support de pensée …. </a:t>
            </a:r>
          </a:p>
          <a:p>
            <a:pPr>
              <a:buFont typeface="Symbol" panose="05050102010706020507" pitchFamily="18" charset="2"/>
              <a:buChar char=""/>
            </a:pPr>
            <a:endParaRPr lang="fr-FR" dirty="0"/>
          </a:p>
        </p:txBody>
      </p:sp>
      <p:sp>
        <p:nvSpPr>
          <p:cNvPr id="9" name="Espace réservé de la date 8"/>
          <p:cNvSpPr>
            <a:spLocks noGrp="1"/>
          </p:cNvSpPr>
          <p:nvPr>
            <p:ph type="dt" sz="half" idx="10"/>
          </p:nvPr>
        </p:nvSpPr>
        <p:spPr/>
        <p:txBody>
          <a:bodyPr/>
          <a:lstStyle/>
          <a:p>
            <a:fld id="{4DCEC0D7-5275-4980-BF10-B6ED728EBF0F}" type="datetime1">
              <a:rPr lang="fr-FR" smtClean="0">
                <a:solidFill>
                  <a:prstClr val="black"/>
                </a:solidFill>
              </a:rPr>
              <a:t>04/10/2018</a:t>
            </a:fld>
            <a:endParaRPr lang="fr-FR">
              <a:solidFill>
                <a:prstClr val="black"/>
              </a:solidFill>
            </a:endParaRPr>
          </a:p>
        </p:txBody>
      </p:sp>
      <p:sp>
        <p:nvSpPr>
          <p:cNvPr id="7" name="Espace réservé du pied de page 6"/>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8" name="Espace réservé du numéro de diapositive 7"/>
          <p:cNvSpPr>
            <a:spLocks noGrp="1"/>
          </p:cNvSpPr>
          <p:nvPr>
            <p:ph type="sldNum" sz="quarter" idx="12"/>
          </p:nvPr>
        </p:nvSpPr>
        <p:spPr/>
        <p:txBody>
          <a:bodyPr/>
          <a:lstStyle/>
          <a:p>
            <a:fld id="{41E2637F-F9EE-4AB0-8AC7-6F1F0F506099}" type="slidenum">
              <a:rPr lang="fr-FR" smtClean="0">
                <a:solidFill>
                  <a:prstClr val="black"/>
                </a:solidFill>
              </a:rPr>
              <a:pPr/>
              <a:t>52</a:t>
            </a:fld>
            <a:endParaRPr lang="fr-FR">
              <a:solidFill>
                <a:prstClr val="black"/>
              </a:solidFill>
            </a:endParaRPr>
          </a:p>
        </p:txBody>
      </p:sp>
      <p:pic>
        <p:nvPicPr>
          <p:cNvPr id="3" name="Image 2"/>
          <p:cNvPicPr>
            <a:picLocks noChangeAspect="1"/>
          </p:cNvPicPr>
          <p:nvPr/>
        </p:nvPicPr>
        <p:blipFill>
          <a:blip r:embed="rId3"/>
          <a:stretch>
            <a:fillRect/>
          </a:stretch>
        </p:blipFill>
        <p:spPr>
          <a:xfrm>
            <a:off x="421336" y="3137147"/>
            <a:ext cx="8256944" cy="865459"/>
          </a:xfrm>
          <a:prstGeom prst="rect">
            <a:avLst/>
          </a:prstGeom>
          <a:ln>
            <a:solidFill>
              <a:srgbClr val="FF0000"/>
            </a:solidFill>
          </a:ln>
        </p:spPr>
      </p:pic>
      <p:pic>
        <p:nvPicPr>
          <p:cNvPr id="5" name="Image 4"/>
          <p:cNvPicPr>
            <a:picLocks noChangeAspect="1"/>
          </p:cNvPicPr>
          <p:nvPr/>
        </p:nvPicPr>
        <p:blipFill>
          <a:blip r:embed="rId4"/>
          <a:stretch>
            <a:fillRect/>
          </a:stretch>
        </p:blipFill>
        <p:spPr>
          <a:xfrm>
            <a:off x="421336" y="4343212"/>
            <a:ext cx="9303302" cy="691140"/>
          </a:xfrm>
          <a:prstGeom prst="rect">
            <a:avLst/>
          </a:prstGeom>
          <a:ln>
            <a:solidFill>
              <a:srgbClr val="FF0000"/>
            </a:solidFill>
          </a:ln>
        </p:spPr>
      </p:pic>
      <p:sp>
        <p:nvSpPr>
          <p:cNvPr id="4" name="Rectangle 3"/>
          <p:cNvSpPr/>
          <p:nvPr/>
        </p:nvSpPr>
        <p:spPr>
          <a:xfrm>
            <a:off x="425003" y="2382215"/>
            <a:ext cx="10856890" cy="646331"/>
          </a:xfrm>
          <a:prstGeom prst="rect">
            <a:avLst/>
          </a:prstGeom>
        </p:spPr>
        <p:txBody>
          <a:bodyPr wrap="square">
            <a:spAutoFit/>
          </a:bodyPr>
          <a:lstStyle/>
          <a:p>
            <a:r>
              <a:rPr lang="fr-FR" dirty="0"/>
              <a:t>Inviter les élèves a écrire les calculs séparés, a utiliser des formulations pour éviter les parenthèses  au cycle II.</a:t>
            </a:r>
          </a:p>
          <a:p>
            <a:endParaRPr lang="fr-FR" dirty="0"/>
          </a:p>
        </p:txBody>
      </p:sp>
    </p:spTree>
    <p:extLst>
      <p:ext uri="{BB962C8B-B14F-4D97-AF65-F5344CB8AC3E}">
        <p14:creationId xmlns:p14="http://schemas.microsoft.com/office/powerpoint/2010/main" val="7927065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7"/>
            <a:ext cx="10364451" cy="648809"/>
          </a:xfrm>
        </p:spPr>
        <p:txBody>
          <a:bodyPr>
            <a:normAutofit fontScale="90000"/>
          </a:bodyPr>
          <a:lstStyle/>
          <a:p>
            <a:r>
              <a:rPr lang="fr-FR" dirty="0"/>
              <a:t>POINTS DE VIGILANCE : LES ECRITS dans le calcul en ligne</a:t>
            </a:r>
          </a:p>
        </p:txBody>
      </p:sp>
      <p:pic>
        <p:nvPicPr>
          <p:cNvPr id="4" name="Espace réservé du contenu 3"/>
          <p:cNvPicPr>
            <a:picLocks noGrp="1" noChangeAspect="1"/>
          </p:cNvPicPr>
          <p:nvPr>
            <p:ph sz="quarter" idx="13"/>
          </p:nvPr>
        </p:nvPicPr>
        <p:blipFill>
          <a:blip r:embed="rId3"/>
          <a:stretch>
            <a:fillRect/>
          </a:stretch>
        </p:blipFill>
        <p:spPr>
          <a:xfrm>
            <a:off x="418789" y="4320931"/>
            <a:ext cx="8374243" cy="2176461"/>
          </a:xfrm>
          <a:prstGeom prst="rect">
            <a:avLst/>
          </a:prstGeom>
        </p:spPr>
      </p:pic>
      <p:sp>
        <p:nvSpPr>
          <p:cNvPr id="8" name="Espace réservé de la date 7"/>
          <p:cNvSpPr>
            <a:spLocks noGrp="1"/>
          </p:cNvSpPr>
          <p:nvPr>
            <p:ph type="dt" sz="half" idx="10"/>
          </p:nvPr>
        </p:nvSpPr>
        <p:spPr/>
        <p:txBody>
          <a:bodyPr/>
          <a:lstStyle/>
          <a:p>
            <a:fld id="{A305202D-96C7-48A3-AF6E-E1BB0F079755}" type="datetime1">
              <a:rPr lang="fr-FR" smtClean="0">
                <a:solidFill>
                  <a:prstClr val="black"/>
                </a:solidFill>
              </a:rPr>
              <a:t>04/10/2018</a:t>
            </a:fld>
            <a:endParaRPr lang="fr-FR">
              <a:solidFill>
                <a:prstClr val="black"/>
              </a:solidFill>
            </a:endParaRPr>
          </a:p>
        </p:txBody>
      </p:sp>
      <p:sp>
        <p:nvSpPr>
          <p:cNvPr id="6" name="Espace réservé du pied de page 5"/>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7" name="Espace réservé du numéro de diapositive 6"/>
          <p:cNvSpPr>
            <a:spLocks noGrp="1"/>
          </p:cNvSpPr>
          <p:nvPr>
            <p:ph type="sldNum" sz="quarter" idx="12"/>
          </p:nvPr>
        </p:nvSpPr>
        <p:spPr/>
        <p:txBody>
          <a:bodyPr/>
          <a:lstStyle/>
          <a:p>
            <a:fld id="{41E2637F-F9EE-4AB0-8AC7-6F1F0F506099}" type="slidenum">
              <a:rPr lang="fr-FR" smtClean="0">
                <a:solidFill>
                  <a:prstClr val="black"/>
                </a:solidFill>
              </a:rPr>
              <a:pPr/>
              <a:t>53</a:t>
            </a:fld>
            <a:endParaRPr lang="fr-FR">
              <a:solidFill>
                <a:prstClr val="black"/>
              </a:solidFill>
            </a:endParaRPr>
          </a:p>
        </p:txBody>
      </p:sp>
      <p:sp>
        <p:nvSpPr>
          <p:cNvPr id="5" name="Rectangle 4"/>
          <p:cNvSpPr/>
          <p:nvPr/>
        </p:nvSpPr>
        <p:spPr>
          <a:xfrm>
            <a:off x="590394" y="1602813"/>
            <a:ext cx="9031705" cy="646331"/>
          </a:xfrm>
          <a:prstGeom prst="rect">
            <a:avLst/>
          </a:prstGeom>
        </p:spPr>
        <p:txBody>
          <a:bodyPr wrap="square">
            <a:spAutoFit/>
          </a:bodyPr>
          <a:lstStyle/>
          <a:p>
            <a:r>
              <a:rPr lang="fr-FR" dirty="0"/>
              <a:t>Inviter à utiliser flèches et mots ou tout autre écrit qui accompagne la démarche de  l’élève </a:t>
            </a:r>
          </a:p>
          <a:p>
            <a:endParaRPr lang="fr-FR" dirty="0"/>
          </a:p>
        </p:txBody>
      </p:sp>
      <p:pic>
        <p:nvPicPr>
          <p:cNvPr id="3" name="Image 2"/>
          <p:cNvPicPr>
            <a:picLocks noChangeAspect="1"/>
          </p:cNvPicPr>
          <p:nvPr/>
        </p:nvPicPr>
        <p:blipFill>
          <a:blip r:embed="rId4"/>
          <a:stretch>
            <a:fillRect/>
          </a:stretch>
        </p:blipFill>
        <p:spPr>
          <a:xfrm>
            <a:off x="412577" y="2322395"/>
            <a:ext cx="6291617" cy="1688738"/>
          </a:xfrm>
          <a:prstGeom prst="rect">
            <a:avLst/>
          </a:prstGeom>
        </p:spPr>
      </p:pic>
    </p:spTree>
    <p:extLst>
      <p:ext uri="{BB962C8B-B14F-4D97-AF65-F5344CB8AC3E}">
        <p14:creationId xmlns:p14="http://schemas.microsoft.com/office/powerpoint/2010/main" val="10579417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8"/>
            <a:ext cx="10364451" cy="969372"/>
          </a:xfrm>
        </p:spPr>
        <p:txBody>
          <a:bodyPr>
            <a:normAutofit fontScale="90000"/>
          </a:bodyPr>
          <a:lstStyle/>
          <a:p>
            <a:r>
              <a:rPr lang="fr-FR" dirty="0"/>
              <a:t>POINTS DE VIGILANCE : LES ECRITS dans le calcul en ligne</a:t>
            </a:r>
          </a:p>
        </p:txBody>
      </p:sp>
      <p:pic>
        <p:nvPicPr>
          <p:cNvPr id="4" name="Espace réservé du contenu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219200" y="1993900"/>
            <a:ext cx="9190892" cy="2827801"/>
          </a:xfrm>
        </p:spPr>
      </p:pic>
      <p:sp>
        <p:nvSpPr>
          <p:cNvPr id="7" name="Espace réservé de la date 6"/>
          <p:cNvSpPr>
            <a:spLocks noGrp="1"/>
          </p:cNvSpPr>
          <p:nvPr>
            <p:ph type="dt" sz="half" idx="10"/>
          </p:nvPr>
        </p:nvSpPr>
        <p:spPr/>
        <p:txBody>
          <a:bodyPr/>
          <a:lstStyle/>
          <a:p>
            <a:fld id="{61D2CAA8-AC42-4837-A566-0761B385385A}"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54</a:t>
            </a:fld>
            <a:endParaRPr lang="fr-FR">
              <a:solidFill>
                <a:prstClr val="black"/>
              </a:solidFill>
            </a:endParaRPr>
          </a:p>
        </p:txBody>
      </p:sp>
      <p:sp>
        <p:nvSpPr>
          <p:cNvPr id="3" name="Rectangle 2"/>
          <p:cNvSpPr/>
          <p:nvPr/>
        </p:nvSpPr>
        <p:spPr>
          <a:xfrm>
            <a:off x="913776" y="5227711"/>
            <a:ext cx="9904478" cy="646331"/>
          </a:xfrm>
          <a:prstGeom prst="rect">
            <a:avLst/>
          </a:prstGeom>
        </p:spPr>
        <p:txBody>
          <a:bodyPr wrap="square">
            <a:spAutoFit/>
          </a:bodyPr>
          <a:lstStyle/>
          <a:p>
            <a:r>
              <a:rPr lang="fr-FR" dirty="0">
                <a:solidFill>
                  <a:prstClr val="black"/>
                </a:solidFill>
              </a:rPr>
              <a:t>Progressivement, en fin de cycle 3, les étapes des écrits transitoires s’organisent pour devenir un calcul écrit en ligne (des écrits aboutis).</a:t>
            </a:r>
          </a:p>
        </p:txBody>
      </p:sp>
    </p:spTree>
    <p:extLst>
      <p:ext uri="{BB962C8B-B14F-4D97-AF65-F5344CB8AC3E}">
        <p14:creationId xmlns:p14="http://schemas.microsoft.com/office/powerpoint/2010/main" val="18691513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149" y="373819"/>
            <a:ext cx="10364451" cy="1128221"/>
          </a:xfrm>
        </p:spPr>
        <p:txBody>
          <a:bodyPr/>
          <a:lstStyle/>
          <a:p>
            <a:r>
              <a:rPr lang="fr-FR" dirty="0"/>
              <a:t>  point de vigilance  : Tolérance dans les écrits transitoires  DES ELEVES </a:t>
            </a:r>
          </a:p>
        </p:txBody>
      </p:sp>
      <p:sp>
        <p:nvSpPr>
          <p:cNvPr id="3" name="Espace réservé du contenu 2"/>
          <p:cNvSpPr>
            <a:spLocks noGrp="1"/>
          </p:cNvSpPr>
          <p:nvPr>
            <p:ph sz="quarter" idx="13"/>
          </p:nvPr>
        </p:nvSpPr>
        <p:spPr>
          <a:xfrm>
            <a:off x="231820" y="1609860"/>
            <a:ext cx="11045780" cy="4181340"/>
          </a:xfrm>
        </p:spPr>
        <p:txBody>
          <a:bodyPr>
            <a:normAutofit/>
          </a:bodyPr>
          <a:lstStyle/>
          <a:p>
            <a:pPr marL="0" indent="0">
              <a:buNone/>
            </a:pPr>
            <a:r>
              <a:rPr lang="fr-FR" dirty="0">
                <a:solidFill>
                  <a:srgbClr val="FF0000"/>
                </a:solidFill>
              </a:rPr>
              <a:t> </a:t>
            </a:r>
            <a:r>
              <a:rPr lang="fr-FR" dirty="0"/>
              <a:t>523 – 67 = ?    </a:t>
            </a:r>
          </a:p>
          <a:p>
            <a:pPr marL="0" indent="0">
              <a:buNone/>
            </a:pPr>
            <a:endParaRPr lang="fr-FR" cap="none" dirty="0"/>
          </a:p>
          <a:p>
            <a:pPr marL="0" indent="0">
              <a:buNone/>
            </a:pPr>
            <a:r>
              <a:rPr lang="fr-FR" cap="none" dirty="0">
                <a:solidFill>
                  <a:srgbClr val="FF0000"/>
                </a:solidFill>
              </a:rPr>
              <a:t>Démarche correcte </a:t>
            </a:r>
            <a:r>
              <a:rPr lang="fr-FR" cap="none" dirty="0"/>
              <a:t>: il enlève successivement 20, 40, 3 puis 4 au nombre de départ, ce qui revient à enlever 67.  </a:t>
            </a:r>
          </a:p>
          <a:p>
            <a:pPr marL="0" indent="0">
              <a:buNone/>
            </a:pPr>
            <a:r>
              <a:rPr lang="fr-FR" cap="none" dirty="0"/>
              <a:t>Mais écriture mathématique incorrecte (utilisation erronée du symbole « = ») </a:t>
            </a:r>
          </a:p>
          <a:p>
            <a:pPr marL="0" indent="0">
              <a:buNone/>
            </a:pPr>
            <a:r>
              <a:rPr lang="fr-FR" cap="none" dirty="0"/>
              <a:t>L’inviter à retranscrire sa stratégie par des calculs séparés, par exemple de la façon suivante :</a:t>
            </a:r>
            <a:endParaRPr lang="fr-FR" dirty="0"/>
          </a:p>
          <a:p>
            <a:pPr marL="0" indent="0">
              <a:buNone/>
            </a:pPr>
            <a:r>
              <a:rPr lang="fr-FR" dirty="0"/>
              <a:t>523 ‒ 20 = 503 ; 503 ‒ 40 = 463 ; 463 ‒ 3 = 460 ; 460 ‒ 4 = 456</a:t>
            </a:r>
          </a:p>
        </p:txBody>
      </p:sp>
      <p:sp>
        <p:nvSpPr>
          <p:cNvPr id="8" name="Espace réservé de la date 7"/>
          <p:cNvSpPr>
            <a:spLocks noGrp="1"/>
          </p:cNvSpPr>
          <p:nvPr>
            <p:ph type="dt" sz="half" idx="10"/>
          </p:nvPr>
        </p:nvSpPr>
        <p:spPr/>
        <p:txBody>
          <a:bodyPr/>
          <a:lstStyle/>
          <a:p>
            <a:fld id="{08135DF9-06C4-4C7B-B478-C318E380486E}" type="datetime1">
              <a:rPr lang="fr-FR" smtClean="0">
                <a:solidFill>
                  <a:prstClr val="black"/>
                </a:solidFill>
              </a:rPr>
              <a:t>04/10/2018</a:t>
            </a:fld>
            <a:endParaRPr lang="fr-FR">
              <a:solidFill>
                <a:prstClr val="black"/>
              </a:solidFill>
            </a:endParaRPr>
          </a:p>
        </p:txBody>
      </p:sp>
      <p:sp>
        <p:nvSpPr>
          <p:cNvPr id="6" name="Espace réservé du pied de page 5"/>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7" name="Espace réservé du numéro de diapositive 6"/>
          <p:cNvSpPr>
            <a:spLocks noGrp="1"/>
          </p:cNvSpPr>
          <p:nvPr>
            <p:ph type="sldNum" sz="quarter" idx="12"/>
          </p:nvPr>
        </p:nvSpPr>
        <p:spPr/>
        <p:txBody>
          <a:bodyPr/>
          <a:lstStyle/>
          <a:p>
            <a:fld id="{41E2637F-F9EE-4AB0-8AC7-6F1F0F506099}" type="slidenum">
              <a:rPr lang="fr-FR" smtClean="0">
                <a:solidFill>
                  <a:prstClr val="black"/>
                </a:solidFill>
              </a:rPr>
              <a:pPr/>
              <a:t>55</a:t>
            </a:fld>
            <a:endParaRPr lang="fr-FR">
              <a:solidFill>
                <a:prstClr val="black"/>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871662557"/>
              </p:ext>
            </p:extLst>
          </p:nvPr>
        </p:nvGraphicFramePr>
        <p:xfrm>
          <a:off x="2622777" y="1723301"/>
          <a:ext cx="8128000" cy="679807"/>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0000"/>
                    </a:ext>
                  </a:extLst>
                </a:gridCol>
              </a:tblGrid>
              <a:tr h="679807">
                <a:tc>
                  <a:txBody>
                    <a:bodyPr/>
                    <a:lstStyle/>
                    <a:p>
                      <a:r>
                        <a:rPr lang="fr-FR" dirty="0"/>
                        <a:t>Un élève écrit :  523 ‒ 20 = 503 ‒ 40 = 463 ‒ 3 = 460 ‒ 4 = 456</a:t>
                      </a:r>
                    </a:p>
                    <a:p>
                      <a:endParaRPr lang="fr-FR" dirty="0"/>
                    </a:p>
                  </a:txBody>
                  <a:tcPr/>
                </a:tc>
                <a:extLst>
                  <a:ext uri="{0D108BD9-81ED-4DB2-BD59-A6C34878D82A}">
                    <a16:rowId xmlns:a16="http://schemas.microsoft.com/office/drawing/2014/main" val="10000"/>
                  </a:ext>
                </a:extLst>
              </a:tr>
            </a:tbl>
          </a:graphicData>
        </a:graphic>
      </p:graphicFrame>
      <p:sp>
        <p:nvSpPr>
          <p:cNvPr id="4" name="Rectangle 3"/>
          <p:cNvSpPr/>
          <p:nvPr/>
        </p:nvSpPr>
        <p:spPr>
          <a:xfrm>
            <a:off x="231820" y="5439668"/>
            <a:ext cx="11835684" cy="1200329"/>
          </a:xfrm>
          <a:prstGeom prst="rect">
            <a:avLst/>
          </a:prstGeom>
        </p:spPr>
        <p:txBody>
          <a:bodyPr wrap="square">
            <a:spAutoFit/>
          </a:bodyPr>
          <a:lstStyle/>
          <a:p>
            <a:r>
              <a:rPr lang="fr-FR" i="1" dirty="0"/>
              <a:t>Comme pour la production d’écrits, un seuil de tolérance doit être accordé à tous les élèves. Pour distinguer ces étapes de calcul des écrits institutionnels, le professeur pourra faire travailler les élèves sur un support dédié (cahier de recherche, feuilles de couleur, …).</a:t>
            </a:r>
          </a:p>
          <a:p>
            <a:r>
              <a:rPr lang="fr-FR" i="1" dirty="0"/>
              <a:t>Sensibiliser au statut du signe  =  ( notion d’équivalence et notion de l’exécution d’un calcul) </a:t>
            </a:r>
          </a:p>
          <a:p>
            <a:endParaRPr lang="fr-FR" dirty="0"/>
          </a:p>
        </p:txBody>
      </p:sp>
    </p:spTree>
    <p:extLst>
      <p:ext uri="{BB962C8B-B14F-4D97-AF65-F5344CB8AC3E}">
        <p14:creationId xmlns:p14="http://schemas.microsoft.com/office/powerpoint/2010/main" val="12819076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160421"/>
            <a:ext cx="10364451" cy="824317"/>
          </a:xfrm>
        </p:spPr>
        <p:txBody>
          <a:bodyPr>
            <a:normAutofit fontScale="90000"/>
          </a:bodyPr>
          <a:lstStyle/>
          <a:p>
            <a:r>
              <a:rPr lang="fr-FR" dirty="0"/>
              <a:t> points de vigilance : Les différents Types D’ECRITS </a:t>
            </a:r>
            <a:br>
              <a:rPr lang="fr-FR" dirty="0"/>
            </a:br>
            <a:endParaRPr lang="fr-FR" dirty="0"/>
          </a:p>
        </p:txBody>
      </p:sp>
      <p:sp>
        <p:nvSpPr>
          <p:cNvPr id="3" name="Espace réservé du contenu 2"/>
          <p:cNvSpPr>
            <a:spLocks noGrp="1"/>
          </p:cNvSpPr>
          <p:nvPr>
            <p:ph sz="quarter" idx="13"/>
          </p:nvPr>
        </p:nvSpPr>
        <p:spPr>
          <a:xfrm>
            <a:off x="281354" y="1758462"/>
            <a:ext cx="11242431" cy="4466492"/>
          </a:xfrm>
        </p:spPr>
        <p:txBody>
          <a:bodyPr>
            <a:normAutofit fontScale="70000" lnSpcReduction="20000"/>
          </a:bodyPr>
          <a:lstStyle/>
          <a:p>
            <a:pPr marL="0" indent="0">
              <a:buNone/>
            </a:pPr>
            <a:endParaRPr lang="fr-FR" dirty="0"/>
          </a:p>
          <a:p>
            <a:pPr marL="0" indent="0">
              <a:buNone/>
            </a:pPr>
            <a:endParaRPr lang="fr-FR" dirty="0"/>
          </a:p>
          <a:p>
            <a:pPr marL="0" indent="0">
              <a:buNone/>
            </a:pPr>
            <a:endParaRPr lang="fr-FR" dirty="0">
              <a:solidFill>
                <a:srgbClr val="FF0000"/>
              </a:solidFill>
            </a:endParaRPr>
          </a:p>
          <a:p>
            <a:pPr marL="0" indent="0">
              <a:buNone/>
            </a:pPr>
            <a:endParaRPr lang="fr-FR" dirty="0">
              <a:solidFill>
                <a:srgbClr val="FF0000"/>
              </a:solidFill>
            </a:endParaRPr>
          </a:p>
          <a:p>
            <a:pPr marL="0" indent="0">
              <a:buNone/>
            </a:pPr>
            <a:endParaRPr lang="fr-FR" dirty="0">
              <a:solidFill>
                <a:srgbClr val="FF0000"/>
              </a:solidFill>
            </a:endParaRPr>
          </a:p>
          <a:p>
            <a:pPr marL="0" indent="0">
              <a:buNone/>
            </a:pPr>
            <a:endParaRPr lang="fr-FR" dirty="0">
              <a:solidFill>
                <a:srgbClr val="FF0000"/>
              </a:solidFill>
            </a:endParaRP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dirty="0"/>
              <a:t>                                                    </a:t>
            </a:r>
          </a:p>
        </p:txBody>
      </p:sp>
      <p:sp>
        <p:nvSpPr>
          <p:cNvPr id="14" name="Espace réservé de la date 13"/>
          <p:cNvSpPr>
            <a:spLocks noGrp="1"/>
          </p:cNvSpPr>
          <p:nvPr>
            <p:ph type="dt" sz="half" idx="10"/>
          </p:nvPr>
        </p:nvSpPr>
        <p:spPr/>
        <p:txBody>
          <a:bodyPr/>
          <a:lstStyle/>
          <a:p>
            <a:fld id="{287EB668-726B-45E6-9BEF-1D06217B12DB}" type="datetime1">
              <a:rPr lang="fr-FR" smtClean="0">
                <a:solidFill>
                  <a:prstClr val="black"/>
                </a:solidFill>
              </a:rPr>
              <a:t>04/10/2018</a:t>
            </a:fld>
            <a:endParaRPr lang="fr-FR">
              <a:solidFill>
                <a:prstClr val="black"/>
              </a:solidFill>
            </a:endParaRPr>
          </a:p>
        </p:txBody>
      </p:sp>
      <p:sp>
        <p:nvSpPr>
          <p:cNvPr id="9" name="Espace réservé du pied de page 8"/>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13" name="Espace réservé du numéro de diapositive 12"/>
          <p:cNvSpPr>
            <a:spLocks noGrp="1"/>
          </p:cNvSpPr>
          <p:nvPr>
            <p:ph type="sldNum" sz="quarter" idx="12"/>
          </p:nvPr>
        </p:nvSpPr>
        <p:spPr/>
        <p:txBody>
          <a:bodyPr/>
          <a:lstStyle/>
          <a:p>
            <a:fld id="{41E2637F-F9EE-4AB0-8AC7-6F1F0F506099}" type="slidenum">
              <a:rPr lang="fr-FR" smtClean="0">
                <a:solidFill>
                  <a:prstClr val="black"/>
                </a:solidFill>
              </a:rPr>
              <a:pPr/>
              <a:t>56</a:t>
            </a:fld>
            <a:endParaRPr lang="fr-FR">
              <a:solidFill>
                <a:prstClr val="black"/>
              </a:solidFill>
            </a:endParaRPr>
          </a:p>
        </p:txBody>
      </p:sp>
      <p:pic>
        <p:nvPicPr>
          <p:cNvPr id="4" name="Image 3"/>
          <p:cNvPicPr>
            <a:picLocks noChangeAspect="1"/>
          </p:cNvPicPr>
          <p:nvPr/>
        </p:nvPicPr>
        <p:blipFill>
          <a:blip r:embed="rId3"/>
          <a:stretch>
            <a:fillRect/>
          </a:stretch>
        </p:blipFill>
        <p:spPr>
          <a:xfrm>
            <a:off x="743019" y="1880902"/>
            <a:ext cx="10421651" cy="120350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aphicFrame>
        <p:nvGraphicFramePr>
          <p:cNvPr id="5" name="Tableau 4"/>
          <p:cNvGraphicFramePr>
            <a:graphicFrameLocks noGrp="1"/>
          </p:cNvGraphicFramePr>
          <p:nvPr>
            <p:extLst>
              <p:ext uri="{D42A27DB-BD31-4B8C-83A1-F6EECF244321}">
                <p14:modId xmlns:p14="http://schemas.microsoft.com/office/powerpoint/2010/main" val="694590270"/>
              </p:ext>
            </p:extLst>
          </p:nvPr>
        </p:nvGraphicFramePr>
        <p:xfrm>
          <a:off x="722785" y="1175255"/>
          <a:ext cx="5737951" cy="583207"/>
        </p:xfrm>
        <a:graphic>
          <a:graphicData uri="http://schemas.openxmlformats.org/drawingml/2006/table">
            <a:tbl>
              <a:tblPr firstRow="1" bandRow="1">
                <a:tableStyleId>{5C22544A-7EE6-4342-B048-85BDC9FD1C3A}</a:tableStyleId>
              </a:tblPr>
              <a:tblGrid>
                <a:gridCol w="5737951">
                  <a:extLst>
                    <a:ext uri="{9D8B030D-6E8A-4147-A177-3AD203B41FA5}">
                      <a16:colId xmlns:a16="http://schemas.microsoft.com/office/drawing/2014/main" val="20000"/>
                    </a:ext>
                  </a:extLst>
                </a:gridCol>
              </a:tblGrid>
              <a:tr h="583207">
                <a:tc>
                  <a:txBody>
                    <a:bodyPr/>
                    <a:lstStyle/>
                    <a:p>
                      <a:r>
                        <a:rPr lang="fr-FR" dirty="0"/>
                        <a:t>523 – 67 → j’ajoute 33 → 556 – 100 = 456.</a:t>
                      </a:r>
                    </a:p>
                  </a:txBody>
                  <a:tcPr/>
                </a:tc>
                <a:extLst>
                  <a:ext uri="{0D108BD9-81ED-4DB2-BD59-A6C34878D82A}">
                    <a16:rowId xmlns:a16="http://schemas.microsoft.com/office/drawing/2014/main" val="10000"/>
                  </a:ext>
                </a:extLst>
              </a:tr>
            </a:tbl>
          </a:graphicData>
        </a:graphic>
      </p:graphicFrame>
      <p:pic>
        <p:nvPicPr>
          <p:cNvPr id="6" name="Image 5"/>
          <p:cNvPicPr>
            <a:picLocks noChangeAspect="1"/>
          </p:cNvPicPr>
          <p:nvPr/>
        </p:nvPicPr>
        <p:blipFill>
          <a:blip r:embed="rId4"/>
          <a:stretch>
            <a:fillRect/>
          </a:stretch>
        </p:blipFill>
        <p:spPr>
          <a:xfrm>
            <a:off x="117231" y="4152608"/>
            <a:ext cx="10261172" cy="83386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2820565025"/>
              </p:ext>
            </p:extLst>
          </p:nvPr>
        </p:nvGraphicFramePr>
        <p:xfrm>
          <a:off x="117231" y="5066274"/>
          <a:ext cx="8128000" cy="597878"/>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0000"/>
                    </a:ext>
                  </a:extLst>
                </a:gridCol>
              </a:tblGrid>
              <a:tr h="597878">
                <a:tc>
                  <a:txBody>
                    <a:bodyPr/>
                    <a:lstStyle/>
                    <a:p>
                      <a:r>
                        <a:rPr lang="fr-FR" dirty="0"/>
                        <a:t>523 – 67, c’est comme 500 – 44  en enlevant 23 aux deux nombres </a:t>
                      </a:r>
                    </a:p>
                  </a:txBody>
                  <a:tcPr/>
                </a:tc>
                <a:extLst>
                  <a:ext uri="{0D108BD9-81ED-4DB2-BD59-A6C34878D82A}">
                    <a16:rowId xmlns:a16="http://schemas.microsoft.com/office/drawing/2014/main" val="10000"/>
                  </a:ext>
                </a:extLst>
              </a:tr>
            </a:tbl>
          </a:graphicData>
        </a:graphic>
      </p:graphicFrame>
      <p:sp>
        <p:nvSpPr>
          <p:cNvPr id="8" name="ZoneTexte 7"/>
          <p:cNvSpPr txBox="1"/>
          <p:nvPr/>
        </p:nvSpPr>
        <p:spPr>
          <a:xfrm>
            <a:off x="281354" y="1151499"/>
            <a:ext cx="461665" cy="2227385"/>
          </a:xfrm>
          <a:prstGeom prst="rect">
            <a:avLst/>
          </a:prstGeom>
          <a:noFill/>
        </p:spPr>
        <p:txBody>
          <a:bodyPr vert="vert270" wrap="square" rtlCol="0">
            <a:spAutoFit/>
          </a:bodyPr>
          <a:lstStyle/>
          <a:p>
            <a:r>
              <a:rPr lang="fr-FR" dirty="0">
                <a:solidFill>
                  <a:srgbClr val="FF0000"/>
                </a:solidFill>
              </a:rPr>
              <a:t>ECRITS PERSONNELS </a:t>
            </a:r>
          </a:p>
        </p:txBody>
      </p:sp>
      <p:sp>
        <p:nvSpPr>
          <p:cNvPr id="10" name="Rectangle 9"/>
          <p:cNvSpPr/>
          <p:nvPr/>
        </p:nvSpPr>
        <p:spPr>
          <a:xfrm>
            <a:off x="10672245" y="3985847"/>
            <a:ext cx="1015663" cy="2712016"/>
          </a:xfrm>
          <a:prstGeom prst="rect">
            <a:avLst/>
          </a:prstGeom>
        </p:spPr>
        <p:txBody>
          <a:bodyPr vert="vert270" wrap="square">
            <a:spAutoFit/>
          </a:bodyPr>
          <a:lstStyle/>
          <a:p>
            <a:r>
              <a:rPr lang="fr-FR" dirty="0">
                <a:solidFill>
                  <a:srgbClr val="FF0000"/>
                </a:solidFill>
              </a:rPr>
              <a:t>ÉCRIT PROPOSÉ PAR UN </a:t>
            </a:r>
          </a:p>
          <a:p>
            <a:r>
              <a:rPr lang="fr-FR" dirty="0">
                <a:solidFill>
                  <a:srgbClr val="FF0000"/>
                </a:solidFill>
              </a:rPr>
              <a:t>GROUPE   D’ÉLÈVES </a:t>
            </a:r>
          </a:p>
          <a:p>
            <a:r>
              <a:rPr lang="fr-FR" dirty="0">
                <a:solidFill>
                  <a:prstClr val="black"/>
                </a:solidFill>
              </a:rPr>
              <a:t> </a:t>
            </a:r>
          </a:p>
        </p:txBody>
      </p:sp>
      <p:graphicFrame>
        <p:nvGraphicFramePr>
          <p:cNvPr id="11" name="Tableau 10"/>
          <p:cNvGraphicFramePr>
            <a:graphicFrameLocks noGrp="1"/>
          </p:cNvGraphicFramePr>
          <p:nvPr>
            <p:extLst>
              <p:ext uri="{D42A27DB-BD31-4B8C-83A1-F6EECF244321}">
                <p14:modId xmlns:p14="http://schemas.microsoft.com/office/powerpoint/2010/main" val="2111984616"/>
              </p:ext>
            </p:extLst>
          </p:nvPr>
        </p:nvGraphicFramePr>
        <p:xfrm>
          <a:off x="117231" y="5711772"/>
          <a:ext cx="8128000" cy="6400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0000"/>
                    </a:ext>
                  </a:extLst>
                </a:gridCol>
              </a:tblGrid>
              <a:tr h="370840">
                <a:tc>
                  <a:txBody>
                    <a:bodyPr/>
                    <a:lstStyle/>
                    <a:p>
                      <a:r>
                        <a:rPr lang="fr-FR" dirty="0"/>
                        <a:t>523-67</a:t>
                      </a:r>
                      <a:r>
                        <a:rPr lang="fr-FR" baseline="0" dirty="0"/>
                        <a:t> c’est </a:t>
                      </a:r>
                      <a:r>
                        <a:rPr lang="fr-FR" dirty="0"/>
                        <a:t>comme 556 – 100 en ajoutant 33 aux deux nombres.</a:t>
                      </a:r>
                    </a:p>
                    <a:p>
                      <a:endParaRPr lang="fr-FR" dirty="0"/>
                    </a:p>
                  </a:txBody>
                  <a:tcPr/>
                </a:tc>
                <a:extLst>
                  <a:ext uri="{0D108BD9-81ED-4DB2-BD59-A6C34878D82A}">
                    <a16:rowId xmlns:a16="http://schemas.microsoft.com/office/drawing/2014/main" val="10000"/>
                  </a:ext>
                </a:extLst>
              </a:tr>
            </a:tbl>
          </a:graphicData>
        </a:graphic>
      </p:graphicFrame>
      <p:sp>
        <p:nvSpPr>
          <p:cNvPr id="12" name="Rectangle 11"/>
          <p:cNvSpPr/>
          <p:nvPr/>
        </p:nvSpPr>
        <p:spPr>
          <a:xfrm>
            <a:off x="743019" y="3149477"/>
            <a:ext cx="10421651" cy="923330"/>
          </a:xfrm>
          <a:prstGeom prst="rect">
            <a:avLst/>
          </a:prstGeom>
        </p:spPr>
        <p:txBody>
          <a:bodyPr wrap="square">
            <a:spAutoFit/>
          </a:bodyPr>
          <a:lstStyle/>
          <a:p>
            <a:r>
              <a:rPr lang="fr-FR" dirty="0">
                <a:solidFill>
                  <a:srgbClr val="00B050"/>
                </a:solidFill>
              </a:rPr>
              <a:t>Pour garder trace des apprentissages , l’élève utilise ses productions, et en regard une correction assortie de quelques mots d’explication de l’erreur.  </a:t>
            </a:r>
          </a:p>
          <a:p>
            <a:endParaRPr lang="fr-FR" dirty="0">
              <a:solidFill>
                <a:prstClr val="black"/>
              </a:solidFill>
            </a:endParaRPr>
          </a:p>
        </p:txBody>
      </p:sp>
    </p:spTree>
    <p:extLst>
      <p:ext uri="{BB962C8B-B14F-4D97-AF65-F5344CB8AC3E}">
        <p14:creationId xmlns:p14="http://schemas.microsoft.com/office/powerpoint/2010/main" val="40351735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10307" y="227126"/>
            <a:ext cx="6299586" cy="5927520"/>
          </a:xfrm>
        </p:spPr>
      </p:pic>
      <p:sp>
        <p:nvSpPr>
          <p:cNvPr id="8" name="Espace réservé de la date 7"/>
          <p:cNvSpPr>
            <a:spLocks noGrp="1"/>
          </p:cNvSpPr>
          <p:nvPr>
            <p:ph type="dt" sz="half" idx="10"/>
          </p:nvPr>
        </p:nvSpPr>
        <p:spPr/>
        <p:txBody>
          <a:bodyPr/>
          <a:lstStyle/>
          <a:p>
            <a:fld id="{EAFE6764-5625-4650-859B-B6E7A7E7B31D}" type="datetime1">
              <a:rPr lang="fr-FR" smtClean="0">
                <a:solidFill>
                  <a:prstClr val="black"/>
                </a:solidFill>
              </a:rPr>
              <a:t>04/10/2018</a:t>
            </a:fld>
            <a:endParaRPr lang="fr-FR">
              <a:solidFill>
                <a:prstClr val="black"/>
              </a:solidFill>
            </a:endParaRPr>
          </a:p>
        </p:txBody>
      </p:sp>
      <p:sp>
        <p:nvSpPr>
          <p:cNvPr id="2" name="Espace réservé du pied de page 1"/>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4" name="Espace réservé du numéro de diapositive 3"/>
          <p:cNvSpPr>
            <a:spLocks noGrp="1"/>
          </p:cNvSpPr>
          <p:nvPr>
            <p:ph type="sldNum" sz="quarter" idx="12"/>
          </p:nvPr>
        </p:nvSpPr>
        <p:spPr/>
        <p:txBody>
          <a:bodyPr/>
          <a:lstStyle/>
          <a:p>
            <a:fld id="{41E2637F-F9EE-4AB0-8AC7-6F1F0F506099}" type="slidenum">
              <a:rPr lang="fr-FR" smtClean="0">
                <a:solidFill>
                  <a:prstClr val="black"/>
                </a:solidFill>
              </a:rPr>
              <a:pPr/>
              <a:t>57</a:t>
            </a:fld>
            <a:endParaRPr lang="fr-FR">
              <a:solidFill>
                <a:prstClr val="black"/>
              </a:solidFill>
            </a:endParaRPr>
          </a:p>
        </p:txBody>
      </p:sp>
      <p:sp>
        <p:nvSpPr>
          <p:cNvPr id="3" name="ZoneTexte 2"/>
          <p:cNvSpPr txBox="1"/>
          <p:nvPr/>
        </p:nvSpPr>
        <p:spPr>
          <a:xfrm>
            <a:off x="6570000" y="3051398"/>
            <a:ext cx="461665" cy="3653797"/>
          </a:xfrm>
          <a:prstGeom prst="rect">
            <a:avLst/>
          </a:prstGeom>
          <a:noFill/>
        </p:spPr>
        <p:txBody>
          <a:bodyPr vert="vert270" wrap="square" rtlCol="0">
            <a:spAutoFit/>
          </a:bodyPr>
          <a:lstStyle/>
          <a:p>
            <a:r>
              <a:rPr lang="fr-FR" dirty="0">
                <a:solidFill>
                  <a:srgbClr val="FF0000"/>
                </a:solidFill>
              </a:rPr>
              <a:t>ECRITS PERSONNELS </a:t>
            </a:r>
          </a:p>
        </p:txBody>
      </p:sp>
      <p:cxnSp>
        <p:nvCxnSpPr>
          <p:cNvPr id="6" name="Connecteur droit avec flèche 5"/>
          <p:cNvCxnSpPr/>
          <p:nvPr/>
        </p:nvCxnSpPr>
        <p:spPr>
          <a:xfrm>
            <a:off x="6078828" y="515155"/>
            <a:ext cx="1777285" cy="25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7984901" y="399245"/>
            <a:ext cx="2820474" cy="1200329"/>
          </a:xfrm>
          <a:prstGeom prst="rect">
            <a:avLst/>
          </a:prstGeom>
          <a:noFill/>
        </p:spPr>
        <p:txBody>
          <a:bodyPr wrap="square" rtlCol="0">
            <a:spAutoFit/>
          </a:bodyPr>
          <a:lstStyle/>
          <a:p>
            <a:r>
              <a:rPr lang="fr-FR" dirty="0"/>
              <a:t>L’élève commente et écrits les points de vigilance à partir d’une erreur apparue en classe. </a:t>
            </a:r>
          </a:p>
        </p:txBody>
      </p:sp>
      <p:cxnSp>
        <p:nvCxnSpPr>
          <p:cNvPr id="9" name="Connecteur droit avec flèche 8"/>
          <p:cNvCxnSpPr/>
          <p:nvPr/>
        </p:nvCxnSpPr>
        <p:spPr>
          <a:xfrm flipV="1">
            <a:off x="2073499" y="4713668"/>
            <a:ext cx="5911402" cy="12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7984901" y="3825025"/>
            <a:ext cx="3129567" cy="1200329"/>
          </a:xfrm>
          <a:prstGeom prst="rect">
            <a:avLst/>
          </a:prstGeom>
          <a:noFill/>
        </p:spPr>
        <p:txBody>
          <a:bodyPr wrap="square" rtlCol="0">
            <a:spAutoFit/>
          </a:bodyPr>
          <a:lstStyle/>
          <a:p>
            <a:r>
              <a:rPr lang="fr-FR" dirty="0"/>
              <a:t>Il complète avec les différentes procédures qui ont été présentées lors de la mise en commun. </a:t>
            </a:r>
          </a:p>
        </p:txBody>
      </p:sp>
    </p:spTree>
    <p:extLst>
      <p:ext uri="{BB962C8B-B14F-4D97-AF65-F5344CB8AC3E}">
        <p14:creationId xmlns:p14="http://schemas.microsoft.com/office/powerpoint/2010/main" val="33433279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3"/>
          </p:nvPr>
        </p:nvPicPr>
        <p:blipFill>
          <a:blip r:embed="rId3"/>
          <a:stretch>
            <a:fillRect/>
          </a:stretch>
        </p:blipFill>
        <p:spPr>
          <a:xfrm>
            <a:off x="613460" y="552887"/>
            <a:ext cx="6641369" cy="4701693"/>
          </a:xfrm>
          <a:prstGeom prst="rect">
            <a:avLst/>
          </a:prstGeom>
        </p:spPr>
      </p:pic>
      <p:sp>
        <p:nvSpPr>
          <p:cNvPr id="7" name="Espace réservé de la date 6"/>
          <p:cNvSpPr>
            <a:spLocks noGrp="1"/>
          </p:cNvSpPr>
          <p:nvPr>
            <p:ph type="dt" sz="half" idx="10"/>
          </p:nvPr>
        </p:nvSpPr>
        <p:spPr/>
        <p:txBody>
          <a:bodyPr/>
          <a:lstStyle/>
          <a:p>
            <a:fld id="{3BCC41A8-7118-49FF-8841-9177E2F44F63}"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58</a:t>
            </a:fld>
            <a:endParaRPr lang="fr-FR">
              <a:solidFill>
                <a:prstClr val="black"/>
              </a:solidFill>
            </a:endParaRPr>
          </a:p>
        </p:txBody>
      </p:sp>
      <p:sp>
        <p:nvSpPr>
          <p:cNvPr id="3" name="ZoneTexte 2"/>
          <p:cNvSpPr txBox="1"/>
          <p:nvPr/>
        </p:nvSpPr>
        <p:spPr>
          <a:xfrm>
            <a:off x="151795" y="1758462"/>
            <a:ext cx="461665" cy="3715581"/>
          </a:xfrm>
          <a:prstGeom prst="rect">
            <a:avLst/>
          </a:prstGeom>
          <a:noFill/>
        </p:spPr>
        <p:txBody>
          <a:bodyPr vert="vert270" wrap="square" rtlCol="0">
            <a:spAutoFit/>
          </a:bodyPr>
          <a:lstStyle/>
          <a:p>
            <a:r>
              <a:rPr lang="fr-FR" dirty="0">
                <a:solidFill>
                  <a:srgbClr val="FF0000"/>
                </a:solidFill>
              </a:rPr>
              <a:t>ECRITS PERSONNELS </a:t>
            </a:r>
          </a:p>
        </p:txBody>
      </p:sp>
      <p:pic>
        <p:nvPicPr>
          <p:cNvPr id="2" name="Image 1"/>
          <p:cNvPicPr>
            <a:picLocks noChangeAspect="1"/>
          </p:cNvPicPr>
          <p:nvPr/>
        </p:nvPicPr>
        <p:blipFill>
          <a:blip r:embed="rId4"/>
          <a:stretch>
            <a:fillRect/>
          </a:stretch>
        </p:blipFill>
        <p:spPr>
          <a:xfrm>
            <a:off x="7716494" y="1361896"/>
            <a:ext cx="3523793" cy="4005419"/>
          </a:xfrm>
          <a:prstGeom prst="rect">
            <a:avLst/>
          </a:prstGeom>
        </p:spPr>
      </p:pic>
    </p:spTree>
    <p:extLst>
      <p:ext uri="{BB962C8B-B14F-4D97-AF65-F5344CB8AC3E}">
        <p14:creationId xmlns:p14="http://schemas.microsoft.com/office/powerpoint/2010/main" val="7829412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8"/>
            <a:ext cx="10364451" cy="696936"/>
          </a:xfrm>
        </p:spPr>
        <p:txBody>
          <a:bodyPr/>
          <a:lstStyle/>
          <a:p>
            <a:r>
              <a:rPr lang="fr-FR" dirty="0"/>
              <a:t>POINTS DE Vigilance : l’écrit institutionnel</a:t>
            </a:r>
          </a:p>
        </p:txBody>
      </p:sp>
      <p:pic>
        <p:nvPicPr>
          <p:cNvPr id="4" name="Espace réservé du contenu 3"/>
          <p:cNvPicPr>
            <a:picLocks noGrp="1" noChangeAspect="1"/>
          </p:cNvPicPr>
          <p:nvPr>
            <p:ph sz="quarter" idx="13"/>
          </p:nvPr>
        </p:nvPicPr>
        <p:blipFill>
          <a:blip r:embed="rId3"/>
          <a:stretch>
            <a:fillRect/>
          </a:stretch>
        </p:blipFill>
        <p:spPr>
          <a:xfrm>
            <a:off x="600424" y="1854558"/>
            <a:ext cx="4413887" cy="3190823"/>
          </a:xfrm>
          <a:prstGeom prst="rect">
            <a:avLst/>
          </a:prstGeom>
        </p:spPr>
      </p:pic>
      <p:sp>
        <p:nvSpPr>
          <p:cNvPr id="8" name="Espace réservé de la date 7"/>
          <p:cNvSpPr>
            <a:spLocks noGrp="1"/>
          </p:cNvSpPr>
          <p:nvPr>
            <p:ph type="dt" sz="half" idx="10"/>
          </p:nvPr>
        </p:nvSpPr>
        <p:spPr/>
        <p:txBody>
          <a:bodyPr/>
          <a:lstStyle/>
          <a:p>
            <a:fld id="{4A743388-741F-4149-A9D1-2368DDEE9970}"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59</a:t>
            </a:fld>
            <a:endParaRPr lang="fr-FR">
              <a:solidFill>
                <a:prstClr val="black"/>
              </a:solidFill>
            </a:endParaRPr>
          </a:p>
        </p:txBody>
      </p:sp>
      <p:sp>
        <p:nvSpPr>
          <p:cNvPr id="7" name="Rectangle 6"/>
          <p:cNvSpPr/>
          <p:nvPr/>
        </p:nvSpPr>
        <p:spPr>
          <a:xfrm>
            <a:off x="5182226" y="2042641"/>
            <a:ext cx="6096000" cy="2862322"/>
          </a:xfrm>
          <a:prstGeom prst="rect">
            <a:avLst/>
          </a:prstGeom>
        </p:spPr>
        <p:txBody>
          <a:bodyPr>
            <a:spAutoFit/>
          </a:bodyPr>
          <a:lstStyle/>
          <a:p>
            <a:r>
              <a:rPr lang="fr-FR" dirty="0"/>
              <a:t>La trace  des savoirs peut éventuellement être proposée par l’enseignant à partir d’un temps de mise en commun ou de temps de travail collaboratif. </a:t>
            </a:r>
          </a:p>
          <a:p>
            <a:r>
              <a:rPr lang="fr-FR" dirty="0"/>
              <a:t>Elle doit alors être mathématiquement juste et compréhensible par les élèves. Se pose ici la délicate question du degré de </a:t>
            </a:r>
            <a:r>
              <a:rPr lang="fr-FR" dirty="0" err="1"/>
              <a:t>décontextualisation</a:t>
            </a:r>
            <a:r>
              <a:rPr lang="fr-FR" dirty="0"/>
              <a:t> (pourtant nécessaire pour un transfert possible). </a:t>
            </a:r>
          </a:p>
          <a:p>
            <a:endParaRPr lang="fr-FR" dirty="0"/>
          </a:p>
          <a:p>
            <a:endParaRPr lang="fr-FR" dirty="0"/>
          </a:p>
          <a:p>
            <a:endParaRPr lang="fr-FR" dirty="0"/>
          </a:p>
        </p:txBody>
      </p:sp>
      <p:sp>
        <p:nvSpPr>
          <p:cNvPr id="3" name="Rectangle 2"/>
          <p:cNvSpPr/>
          <p:nvPr/>
        </p:nvSpPr>
        <p:spPr>
          <a:xfrm>
            <a:off x="742681" y="5584485"/>
            <a:ext cx="9698417" cy="369332"/>
          </a:xfrm>
          <a:prstGeom prst="rect">
            <a:avLst/>
          </a:prstGeom>
        </p:spPr>
        <p:txBody>
          <a:bodyPr wrap="square">
            <a:spAutoFit/>
          </a:bodyPr>
          <a:lstStyle/>
          <a:p>
            <a:r>
              <a:rPr lang="fr-FR" dirty="0"/>
              <a:t>..\..\..\..\010 MISSION MATHEMATIQUES\</a:t>
            </a:r>
            <a:r>
              <a:rPr lang="fr-FR" dirty="0" err="1"/>
              <a:t>seminaire</a:t>
            </a:r>
            <a:r>
              <a:rPr lang="fr-FR" dirty="0"/>
              <a:t> 2016\webdiffusion\allard_c.mp4</a:t>
            </a:r>
          </a:p>
        </p:txBody>
      </p:sp>
    </p:spTree>
    <p:extLst>
      <p:ext uri="{BB962C8B-B14F-4D97-AF65-F5344CB8AC3E}">
        <p14:creationId xmlns:p14="http://schemas.microsoft.com/office/powerpoint/2010/main" val="2172574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2. Enseigner le calcul, pourquoi ? </a:t>
            </a:r>
            <a:endParaRPr lang="fr-FR" dirty="0"/>
          </a:p>
        </p:txBody>
      </p:sp>
      <p:sp>
        <p:nvSpPr>
          <p:cNvPr id="3" name="Espace réservé du contenu 2"/>
          <p:cNvSpPr>
            <a:spLocks noGrp="1"/>
          </p:cNvSpPr>
          <p:nvPr>
            <p:ph sz="quarter" idx="13"/>
          </p:nvPr>
        </p:nvSpPr>
        <p:spPr/>
        <p:txBody>
          <a:bodyPr/>
          <a:lstStyle/>
          <a:p>
            <a:r>
              <a:rPr lang="fr-FR" dirty="0"/>
              <a:t>2.1. Des constats : les évaluations internationales</a:t>
            </a:r>
          </a:p>
          <a:p>
            <a:r>
              <a:rPr lang="fr-FR" dirty="0"/>
              <a:t>2.2. Des EXEMPLES DE productions d’élèves  et des lacunes constatées</a:t>
            </a:r>
          </a:p>
          <a:p>
            <a:r>
              <a:rPr lang="fr-FR" dirty="0"/>
              <a:t>2.3. l’ANALYSE DES ERREURS et quelques conclusions</a:t>
            </a:r>
          </a:p>
          <a:p>
            <a:r>
              <a:rPr lang="fr-FR" dirty="0"/>
              <a:t>2.4. DES OBJECTFS </a:t>
            </a:r>
            <a:r>
              <a:rPr lang="fr-FR" dirty="0" err="1"/>
              <a:t>PRECISéS</a:t>
            </a:r>
            <a:r>
              <a:rPr lang="fr-FR" dirty="0"/>
              <a:t> DANS  LES PROGRAMMES et les documents d’accompagnement</a:t>
            </a:r>
          </a:p>
          <a:p>
            <a:r>
              <a:rPr lang="fr-FR" dirty="0"/>
              <a:t>2.5 DES enjeux mathématiques (cf. </a:t>
            </a:r>
            <a:r>
              <a:rPr lang="fr-FR" dirty="0" err="1"/>
              <a:t>denis</a:t>
            </a:r>
            <a:r>
              <a:rPr lang="fr-FR" dirty="0"/>
              <a:t> </a:t>
            </a:r>
            <a:r>
              <a:rPr lang="fr-FR" dirty="0" err="1"/>
              <a:t>buttlen</a:t>
            </a:r>
            <a:r>
              <a:rPr lang="fr-FR" dirty="0"/>
              <a:t>) et des enjeux citoyens</a:t>
            </a:r>
          </a:p>
        </p:txBody>
      </p:sp>
      <p:sp>
        <p:nvSpPr>
          <p:cNvPr id="4" name="Espace réservé de la date 3"/>
          <p:cNvSpPr>
            <a:spLocks noGrp="1"/>
          </p:cNvSpPr>
          <p:nvPr>
            <p:ph type="dt" sz="half" idx="10"/>
          </p:nvPr>
        </p:nvSpPr>
        <p:spPr/>
        <p:txBody>
          <a:bodyPr/>
          <a:lstStyle/>
          <a:p>
            <a:fld id="{65C82570-4E60-408D-B422-9F11A4B85855}"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2466221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482" y="255101"/>
            <a:ext cx="10364451" cy="706191"/>
          </a:xfrm>
        </p:spPr>
        <p:txBody>
          <a:bodyPr>
            <a:normAutofit/>
          </a:bodyPr>
          <a:lstStyle/>
          <a:p>
            <a:r>
              <a:rPr lang="fr-FR" dirty="0"/>
              <a:t>Points de vigilance : LE cahier </a:t>
            </a:r>
            <a:r>
              <a:rPr lang="fr-FR" dirty="0" err="1"/>
              <a:t>dES</a:t>
            </a:r>
            <a:r>
              <a:rPr lang="fr-FR" dirty="0"/>
              <a:t> </a:t>
            </a:r>
            <a:r>
              <a:rPr lang="fr-FR" dirty="0" err="1"/>
              <a:t>SAVOIRs</a:t>
            </a:r>
            <a:endParaRPr lang="fr-FR" dirty="0"/>
          </a:p>
        </p:txBody>
      </p:sp>
      <p:pic>
        <p:nvPicPr>
          <p:cNvPr id="4" name="Espace réservé du contenu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0" y="1577081"/>
            <a:ext cx="6026523" cy="2582795"/>
          </a:xfrm>
        </p:spPr>
      </p:pic>
      <p:sp>
        <p:nvSpPr>
          <p:cNvPr id="8" name="Espace réservé de la date 7"/>
          <p:cNvSpPr>
            <a:spLocks noGrp="1"/>
          </p:cNvSpPr>
          <p:nvPr>
            <p:ph type="dt" sz="half" idx="10"/>
          </p:nvPr>
        </p:nvSpPr>
        <p:spPr/>
        <p:txBody>
          <a:bodyPr/>
          <a:lstStyle/>
          <a:p>
            <a:fld id="{0FDA6B64-E387-4F18-BFA2-6E3E60C9C5F9}" type="datetime1">
              <a:rPr lang="fr-FR" smtClean="0">
                <a:solidFill>
                  <a:prstClr val="black"/>
                </a:solidFill>
              </a:rPr>
              <a:t>04/10/2018</a:t>
            </a:fld>
            <a:endParaRPr lang="fr-FR">
              <a:solidFill>
                <a:prstClr val="black"/>
              </a:solidFill>
            </a:endParaRPr>
          </a:p>
        </p:txBody>
      </p:sp>
      <p:sp>
        <p:nvSpPr>
          <p:cNvPr id="6" name="Espace réservé du pied de page 5"/>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7" name="Espace réservé du numéro de diapositive 6"/>
          <p:cNvSpPr>
            <a:spLocks noGrp="1"/>
          </p:cNvSpPr>
          <p:nvPr>
            <p:ph type="sldNum" sz="quarter" idx="12"/>
          </p:nvPr>
        </p:nvSpPr>
        <p:spPr/>
        <p:txBody>
          <a:bodyPr/>
          <a:lstStyle/>
          <a:p>
            <a:fld id="{41E2637F-F9EE-4AB0-8AC7-6F1F0F506099}" type="slidenum">
              <a:rPr lang="fr-FR" smtClean="0">
                <a:solidFill>
                  <a:prstClr val="black"/>
                </a:solidFill>
              </a:rPr>
              <a:pPr/>
              <a:t>60</a:t>
            </a:fld>
            <a:endParaRPr lang="fr-FR">
              <a:solidFill>
                <a:prstClr val="black"/>
              </a:solidFill>
            </a:endParaRPr>
          </a:p>
        </p:txBody>
      </p:sp>
      <p:pic>
        <p:nvPicPr>
          <p:cNvPr id="3" name="Image 2"/>
          <p:cNvPicPr>
            <a:picLocks noChangeAspect="1"/>
          </p:cNvPicPr>
          <p:nvPr/>
        </p:nvPicPr>
        <p:blipFill>
          <a:blip r:embed="rId4"/>
          <a:stretch>
            <a:fillRect/>
          </a:stretch>
        </p:blipFill>
        <p:spPr>
          <a:xfrm>
            <a:off x="0" y="4385200"/>
            <a:ext cx="5859887" cy="1529382"/>
          </a:xfrm>
          <a:prstGeom prst="rect">
            <a:avLst/>
          </a:prstGeom>
        </p:spPr>
      </p:pic>
      <p:sp>
        <p:nvSpPr>
          <p:cNvPr id="5" name="ZoneTexte 4"/>
          <p:cNvSpPr txBox="1"/>
          <p:nvPr/>
        </p:nvSpPr>
        <p:spPr>
          <a:xfrm>
            <a:off x="5859887" y="1263116"/>
            <a:ext cx="6104585" cy="4247317"/>
          </a:xfrm>
          <a:prstGeom prst="rect">
            <a:avLst/>
          </a:prstGeom>
          <a:noFill/>
        </p:spPr>
        <p:txBody>
          <a:bodyPr wrap="square" rtlCol="0">
            <a:spAutoFit/>
          </a:bodyPr>
          <a:lstStyle/>
          <a:p>
            <a:pPr marL="171450" indent="-171450">
              <a:buFontTx/>
              <a:buChar char="-"/>
            </a:pPr>
            <a:r>
              <a:rPr lang="fr-FR" i="1" dirty="0"/>
              <a:t>On doit pouvoir y circuler : sommaire, domaines, titres…</a:t>
            </a:r>
          </a:p>
          <a:p>
            <a:pPr marL="171450" indent="-171450">
              <a:buFontTx/>
              <a:buChar char="-"/>
            </a:pPr>
            <a:endParaRPr lang="fr-FR" i="1" dirty="0"/>
          </a:p>
          <a:p>
            <a:pPr marL="171450" indent="-171450">
              <a:buFontTx/>
              <a:buChar char="-"/>
            </a:pPr>
            <a:r>
              <a:rPr lang="fr-FR" i="1" dirty="0"/>
              <a:t>Se passe d’une classe à une autre</a:t>
            </a:r>
          </a:p>
          <a:p>
            <a:pPr marL="171450" indent="-171450">
              <a:buFontTx/>
              <a:buChar char="-"/>
            </a:pPr>
            <a:endParaRPr lang="fr-FR" i="1" dirty="0"/>
          </a:p>
          <a:p>
            <a:pPr marL="171450" indent="-171450">
              <a:buFontTx/>
              <a:buChar char="-"/>
            </a:pPr>
            <a:r>
              <a:rPr lang="fr-FR" i="1" dirty="0"/>
              <a:t>Le titre doit clairement indiquer le savoir en question (ainsi le partage du trésor par exemple n’indique pas le savoir puisqu’in travaille sur le partage équitable… vers la division). Les titres ont donc un sens tout au long du parcours. </a:t>
            </a:r>
          </a:p>
          <a:p>
            <a:pPr marL="171450" indent="-171450">
              <a:buFontTx/>
              <a:buChar char="-"/>
            </a:pPr>
            <a:endParaRPr lang="fr-FR" i="1" dirty="0"/>
          </a:p>
          <a:p>
            <a:pPr marL="285750" indent="-285750">
              <a:buFontTx/>
              <a:buChar char="-"/>
            </a:pPr>
            <a:r>
              <a:rPr lang="fr-FR" i="1" dirty="0"/>
              <a:t>Des écrits intermédiaires contextualisés vers l’écrit des savoirs  : un processus  long. Par exemple on va lister aux cours des situations rencontrées les différentes décompositions des nombres …. Puis on va, avec les élèves les organiser dans le cahier</a:t>
            </a:r>
            <a:r>
              <a:rPr lang="fr-FR" dirty="0"/>
              <a:t>. </a:t>
            </a:r>
          </a:p>
          <a:p>
            <a:pPr marL="285750" indent="-285750">
              <a:buFontTx/>
              <a:buChar char="-"/>
            </a:pPr>
            <a:endParaRPr lang="fr-FR" dirty="0"/>
          </a:p>
        </p:txBody>
      </p:sp>
    </p:spTree>
    <p:extLst>
      <p:ext uri="{BB962C8B-B14F-4D97-AF65-F5344CB8AC3E}">
        <p14:creationId xmlns:p14="http://schemas.microsoft.com/office/powerpoint/2010/main" val="313515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7"/>
            <a:ext cx="10364451" cy="789127"/>
          </a:xfrm>
        </p:spPr>
        <p:txBody>
          <a:bodyPr>
            <a:normAutofit/>
          </a:bodyPr>
          <a:lstStyle/>
          <a:p>
            <a:r>
              <a:rPr lang="fr-FR" dirty="0"/>
              <a:t>Point de vigilance LE cahier </a:t>
            </a:r>
            <a:r>
              <a:rPr lang="fr-FR" dirty="0" err="1"/>
              <a:t>dES</a:t>
            </a:r>
            <a:r>
              <a:rPr lang="fr-FR" dirty="0"/>
              <a:t> SAVOIRS…</a:t>
            </a:r>
          </a:p>
        </p:txBody>
      </p:sp>
      <p:pic>
        <p:nvPicPr>
          <p:cNvPr id="4" name="Espace réservé du contenu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82526" y="1794347"/>
            <a:ext cx="5762435" cy="2847991"/>
          </a:xfrm>
        </p:spPr>
      </p:pic>
      <p:sp>
        <p:nvSpPr>
          <p:cNvPr id="7" name="Espace réservé de la date 6"/>
          <p:cNvSpPr>
            <a:spLocks noGrp="1"/>
          </p:cNvSpPr>
          <p:nvPr>
            <p:ph type="dt" sz="half" idx="10"/>
          </p:nvPr>
        </p:nvSpPr>
        <p:spPr/>
        <p:txBody>
          <a:bodyPr/>
          <a:lstStyle/>
          <a:p>
            <a:fld id="{9047431D-A562-4EF0-B3D5-75ED2315C768}"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61</a:t>
            </a:fld>
            <a:endParaRPr lang="fr-FR">
              <a:solidFill>
                <a:prstClr val="black"/>
              </a:solidFill>
            </a:endParaRPr>
          </a:p>
        </p:txBody>
      </p:sp>
      <p:pic>
        <p:nvPicPr>
          <p:cNvPr id="3" name="Image 2"/>
          <p:cNvPicPr>
            <a:picLocks noChangeAspect="1"/>
          </p:cNvPicPr>
          <p:nvPr/>
        </p:nvPicPr>
        <p:blipFill>
          <a:blip r:embed="rId4"/>
          <a:stretch>
            <a:fillRect/>
          </a:stretch>
        </p:blipFill>
        <p:spPr>
          <a:xfrm>
            <a:off x="2683034" y="5029041"/>
            <a:ext cx="8748518" cy="1828959"/>
          </a:xfrm>
          <a:prstGeom prst="rect">
            <a:avLst/>
          </a:prstGeom>
        </p:spPr>
      </p:pic>
    </p:spTree>
    <p:extLst>
      <p:ext uri="{BB962C8B-B14F-4D97-AF65-F5344CB8AC3E}">
        <p14:creationId xmlns:p14="http://schemas.microsoft.com/office/powerpoint/2010/main" val="14638647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325441"/>
            <a:ext cx="10364451" cy="694468"/>
          </a:xfrm>
        </p:spPr>
        <p:txBody>
          <a:bodyPr/>
          <a:lstStyle/>
          <a:p>
            <a:r>
              <a:rPr lang="fr-FR" dirty="0"/>
              <a:t>Les différents TYPE D’ECRITS </a:t>
            </a:r>
          </a:p>
        </p:txBody>
      </p:sp>
      <p:sp>
        <p:nvSpPr>
          <p:cNvPr id="7" name="Espace réservé du contenu 6"/>
          <p:cNvSpPr>
            <a:spLocks noGrp="1"/>
          </p:cNvSpPr>
          <p:nvPr>
            <p:ph sz="quarter" idx="13"/>
          </p:nvPr>
        </p:nvSpPr>
        <p:spPr>
          <a:xfrm>
            <a:off x="363415" y="1500554"/>
            <a:ext cx="10914185" cy="4853354"/>
          </a:xfrm>
        </p:spPr>
        <p:txBody>
          <a:bodyPr/>
          <a:lstStyle/>
          <a:p>
            <a:pPr marL="0" indent="0">
              <a:buNone/>
            </a:pPr>
            <a:r>
              <a:rPr lang="fr-FR" dirty="0">
                <a:solidFill>
                  <a:srgbClr val="FF0000"/>
                </a:solidFill>
              </a:rPr>
              <a:t>Écrit de synthèse collaborative </a:t>
            </a:r>
          </a:p>
          <a:p>
            <a:pPr marL="0" indent="0">
              <a:buNone/>
            </a:pPr>
            <a:endParaRPr lang="fr-FR" cap="none" dirty="0"/>
          </a:p>
          <a:p>
            <a:pPr marL="0" indent="0">
              <a:buNone/>
            </a:pPr>
            <a:endParaRPr lang="fr-FR" cap="none" dirty="0"/>
          </a:p>
          <a:p>
            <a:pPr marL="0" indent="0">
              <a:buNone/>
            </a:pPr>
            <a:endParaRPr lang="fr-FR" dirty="0"/>
          </a:p>
        </p:txBody>
      </p:sp>
      <p:sp>
        <p:nvSpPr>
          <p:cNvPr id="5" name="Espace réservé de la date 4"/>
          <p:cNvSpPr>
            <a:spLocks noGrp="1"/>
          </p:cNvSpPr>
          <p:nvPr>
            <p:ph type="dt" sz="half" idx="10"/>
          </p:nvPr>
        </p:nvSpPr>
        <p:spPr/>
        <p:txBody>
          <a:bodyPr/>
          <a:lstStyle/>
          <a:p>
            <a:fld id="{13E5CF14-D132-49BE-BDF1-6FE802FF4F7B}" type="datetime1">
              <a:rPr lang="fr-FR" smtClean="0">
                <a:solidFill>
                  <a:prstClr val="black"/>
                </a:solidFill>
              </a:rPr>
              <a:t>04/10/2018</a:t>
            </a:fld>
            <a:endParaRPr lang="fr-FR">
              <a:solidFill>
                <a:prstClr val="black"/>
              </a:solidFill>
            </a:endParaRPr>
          </a:p>
        </p:txBody>
      </p:sp>
      <p:sp>
        <p:nvSpPr>
          <p:cNvPr id="3" name="Espace réservé du pied de page 2"/>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4" name="Espace réservé du numéro de diapositive 3"/>
          <p:cNvSpPr>
            <a:spLocks noGrp="1"/>
          </p:cNvSpPr>
          <p:nvPr>
            <p:ph type="sldNum" sz="quarter" idx="12"/>
          </p:nvPr>
        </p:nvSpPr>
        <p:spPr/>
        <p:txBody>
          <a:bodyPr/>
          <a:lstStyle/>
          <a:p>
            <a:fld id="{41E2637F-F9EE-4AB0-8AC7-6F1F0F506099}" type="slidenum">
              <a:rPr lang="fr-FR" smtClean="0">
                <a:solidFill>
                  <a:prstClr val="black"/>
                </a:solidFill>
              </a:rPr>
              <a:pPr/>
              <a:t>62</a:t>
            </a:fld>
            <a:endParaRPr lang="fr-FR">
              <a:solidFill>
                <a:prstClr val="black"/>
              </a:solidFill>
            </a:endParaRPr>
          </a:p>
        </p:txBody>
      </p:sp>
      <p:pic>
        <p:nvPicPr>
          <p:cNvPr id="9" name="Image 8"/>
          <p:cNvPicPr>
            <a:picLocks noChangeAspect="1"/>
          </p:cNvPicPr>
          <p:nvPr/>
        </p:nvPicPr>
        <p:blipFill>
          <a:blip r:embed="rId3"/>
          <a:stretch>
            <a:fillRect/>
          </a:stretch>
        </p:blipFill>
        <p:spPr>
          <a:xfrm>
            <a:off x="6037386" y="1821354"/>
            <a:ext cx="6036882" cy="4634873"/>
          </a:xfrm>
          <a:prstGeom prst="rect">
            <a:avLst/>
          </a:prstGeom>
        </p:spPr>
      </p:pic>
    </p:spTree>
    <p:extLst>
      <p:ext uri="{BB962C8B-B14F-4D97-AF65-F5344CB8AC3E}">
        <p14:creationId xmlns:p14="http://schemas.microsoft.com/office/powerpoint/2010/main" val="32762569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8"/>
            <a:ext cx="10364451" cy="588960"/>
          </a:xfrm>
        </p:spPr>
        <p:txBody>
          <a:bodyPr>
            <a:normAutofit/>
          </a:bodyPr>
          <a:lstStyle/>
          <a:p>
            <a:r>
              <a:rPr lang="fr-FR" dirty="0"/>
              <a:t>Point de vigilance : LE cahier </a:t>
            </a:r>
            <a:r>
              <a:rPr lang="fr-FR" dirty="0" err="1"/>
              <a:t>dES</a:t>
            </a:r>
            <a:r>
              <a:rPr lang="fr-FR" dirty="0"/>
              <a:t> SAVOIRS…. </a:t>
            </a:r>
          </a:p>
        </p:txBody>
      </p:sp>
      <p:pic>
        <p:nvPicPr>
          <p:cNvPr id="4" name="Espace réservé du contenu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0" y="1503886"/>
            <a:ext cx="6671256" cy="4590651"/>
          </a:xfrm>
        </p:spPr>
      </p:pic>
      <p:sp>
        <p:nvSpPr>
          <p:cNvPr id="7" name="Espace réservé de la date 6"/>
          <p:cNvSpPr>
            <a:spLocks noGrp="1"/>
          </p:cNvSpPr>
          <p:nvPr>
            <p:ph type="dt" sz="half" idx="10"/>
          </p:nvPr>
        </p:nvSpPr>
        <p:spPr/>
        <p:txBody>
          <a:bodyPr/>
          <a:lstStyle/>
          <a:p>
            <a:fld id="{D29BB98C-AFC6-4DF1-A1EE-3E3E982B254A}"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63</a:t>
            </a:fld>
            <a:endParaRPr lang="fr-FR">
              <a:solidFill>
                <a:prstClr val="black"/>
              </a:solidFill>
            </a:endParaRPr>
          </a:p>
        </p:txBody>
      </p:sp>
      <p:sp>
        <p:nvSpPr>
          <p:cNvPr id="3" name="ZoneTexte 2"/>
          <p:cNvSpPr txBox="1"/>
          <p:nvPr/>
        </p:nvSpPr>
        <p:spPr>
          <a:xfrm>
            <a:off x="6967470" y="1503887"/>
            <a:ext cx="4404575" cy="3416320"/>
          </a:xfrm>
          <a:prstGeom prst="rect">
            <a:avLst/>
          </a:prstGeom>
          <a:noFill/>
        </p:spPr>
        <p:txBody>
          <a:bodyPr wrap="square" rtlCol="0">
            <a:spAutoFit/>
          </a:bodyPr>
          <a:lstStyle/>
          <a:p>
            <a:r>
              <a:rPr lang="fr-FR" dirty="0"/>
              <a:t>Différents types d’écrits doivent permettre à l’élève de garder trace de ce qu’il a appris en calcul en ligne. </a:t>
            </a:r>
          </a:p>
          <a:p>
            <a:r>
              <a:rPr lang="fr-FR" dirty="0"/>
              <a:t>Ils peuvent aussi faire l’objet d’affichages dans la classe.</a:t>
            </a:r>
          </a:p>
          <a:p>
            <a:r>
              <a:rPr lang="fr-FR" dirty="0"/>
              <a:t> Idéalement, les textes de synthèse restent accessibles dans un cahier que l’élève conserve et </a:t>
            </a:r>
            <a:r>
              <a:rPr lang="fr-FR" dirty="0">
                <a:solidFill>
                  <a:srgbClr val="FF0000"/>
                </a:solidFill>
              </a:rPr>
              <a:t>complète</a:t>
            </a:r>
            <a:r>
              <a:rPr lang="fr-FR" dirty="0"/>
              <a:t> tout au</a:t>
            </a:r>
          </a:p>
          <a:p>
            <a:r>
              <a:rPr lang="fr-FR" dirty="0"/>
              <a:t>long du cycle.</a:t>
            </a:r>
          </a:p>
          <a:p>
            <a:endParaRPr lang="fr-FR" dirty="0"/>
          </a:p>
          <a:p>
            <a:endParaRPr lang="fr-FR" dirty="0"/>
          </a:p>
          <a:p>
            <a:endParaRPr lang="fr-FR" dirty="0"/>
          </a:p>
        </p:txBody>
      </p:sp>
    </p:spTree>
    <p:extLst>
      <p:ext uri="{BB962C8B-B14F-4D97-AF65-F5344CB8AC3E}">
        <p14:creationId xmlns:p14="http://schemas.microsoft.com/office/powerpoint/2010/main" val="18441101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7"/>
            <a:ext cx="10364451" cy="664851"/>
          </a:xfrm>
        </p:spPr>
        <p:txBody>
          <a:bodyPr>
            <a:normAutofit fontScale="90000"/>
          </a:bodyPr>
          <a:lstStyle/>
          <a:p>
            <a:r>
              <a:rPr lang="fr-FR" dirty="0"/>
              <a:t>POINTS DE Vigilance : l’utilisation des parenthèses </a:t>
            </a:r>
          </a:p>
        </p:txBody>
      </p:sp>
      <p:sp>
        <p:nvSpPr>
          <p:cNvPr id="3" name="Espace réservé du contenu 2"/>
          <p:cNvSpPr>
            <a:spLocks noGrp="1"/>
          </p:cNvSpPr>
          <p:nvPr>
            <p:ph sz="quarter" idx="13"/>
          </p:nvPr>
        </p:nvSpPr>
        <p:spPr/>
        <p:txBody>
          <a:bodyPr/>
          <a:lstStyle/>
          <a:p>
            <a:pPr marL="0" indent="0">
              <a:buNone/>
            </a:pPr>
            <a:endParaRPr lang="fr-FR" dirty="0"/>
          </a:p>
          <a:p>
            <a:pPr marL="0" indent="0">
              <a:buNone/>
            </a:pPr>
            <a:r>
              <a:rPr lang="fr-FR" dirty="0"/>
              <a:t>apprentissage progressif, il débute au cycle 3            </a:t>
            </a:r>
          </a:p>
          <a:p>
            <a:pPr marL="0" indent="0">
              <a:buNone/>
            </a:pPr>
            <a:r>
              <a:rPr lang="fr-FR" dirty="0"/>
              <a:t>Parfois indispensables, parfois pas : </a:t>
            </a:r>
          </a:p>
          <a:p>
            <a:pPr marL="0" indent="0">
              <a:buNone/>
            </a:pPr>
            <a:r>
              <a:rPr lang="fr-FR" dirty="0"/>
              <a:t>   6x10+6x5              ? </a:t>
            </a:r>
          </a:p>
          <a:p>
            <a:pPr marL="0" indent="0">
              <a:buNone/>
            </a:pPr>
            <a:r>
              <a:rPr lang="fr-FR" dirty="0"/>
              <a:t>Si les règles sont connues, elles ne sont pas indispensables</a:t>
            </a:r>
          </a:p>
          <a:p>
            <a:pPr marL="0" indent="0">
              <a:buNone/>
            </a:pPr>
            <a:r>
              <a:rPr lang="fr-FR" dirty="0"/>
              <a:t>     5+8 x7                 ? </a:t>
            </a:r>
          </a:p>
          <a:p>
            <a:pPr marL="0" indent="0">
              <a:buNone/>
            </a:pPr>
            <a:r>
              <a:rPr lang="fr-FR" dirty="0"/>
              <a:t>       ici elles sont indispensables  (5+8) X 7 ≠  5 (8X7)                                                                                                                                    </a:t>
            </a:r>
          </a:p>
          <a:p>
            <a:pPr>
              <a:buFontTx/>
              <a:buChar char="-"/>
            </a:pPr>
            <a:endParaRPr lang="fr-FR" dirty="0"/>
          </a:p>
        </p:txBody>
      </p:sp>
      <p:sp>
        <p:nvSpPr>
          <p:cNvPr id="6" name="Espace réservé de la date 5"/>
          <p:cNvSpPr>
            <a:spLocks noGrp="1"/>
          </p:cNvSpPr>
          <p:nvPr>
            <p:ph type="dt" sz="half" idx="10"/>
          </p:nvPr>
        </p:nvSpPr>
        <p:spPr/>
        <p:txBody>
          <a:bodyPr/>
          <a:lstStyle/>
          <a:p>
            <a:fld id="{DE30471D-2729-42A1-8342-698E2AAB9AA4}" type="datetime1">
              <a:rPr lang="fr-FR" smtClean="0">
                <a:solidFill>
                  <a:prstClr val="black"/>
                </a:solidFill>
              </a:rPr>
              <a:t>04/10/2018</a:t>
            </a:fld>
            <a:endParaRPr lang="fr-FR">
              <a:solidFill>
                <a:prstClr val="black"/>
              </a:solidFill>
            </a:endParaRPr>
          </a:p>
        </p:txBody>
      </p:sp>
      <p:sp>
        <p:nvSpPr>
          <p:cNvPr id="4" name="Espace réservé du pied de page 3"/>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64</a:t>
            </a:fld>
            <a:endParaRPr lang="fr-FR">
              <a:solidFill>
                <a:prstClr val="black"/>
              </a:solidFill>
            </a:endParaRPr>
          </a:p>
        </p:txBody>
      </p:sp>
    </p:spTree>
    <p:extLst>
      <p:ext uri="{BB962C8B-B14F-4D97-AF65-F5344CB8AC3E}">
        <p14:creationId xmlns:p14="http://schemas.microsoft.com/office/powerpoint/2010/main" val="171409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1256" y="222322"/>
            <a:ext cx="11572141" cy="849085"/>
          </a:xfrm>
        </p:spPr>
        <p:txBody>
          <a:bodyPr>
            <a:normAutofit fontScale="90000"/>
          </a:bodyPr>
          <a:lstStyle/>
          <a:p>
            <a:r>
              <a:rPr lang="fr-FR" dirty="0"/>
              <a:t>Points de vigilance : le choix des calculs en lien avec les intentions et l’intelligence du calcul </a:t>
            </a:r>
          </a:p>
        </p:txBody>
      </p:sp>
      <p:sp>
        <p:nvSpPr>
          <p:cNvPr id="6" name="Espace réservé du texte 5"/>
          <p:cNvSpPr>
            <a:spLocks noGrp="1"/>
          </p:cNvSpPr>
          <p:nvPr>
            <p:ph type="body" idx="1"/>
          </p:nvPr>
        </p:nvSpPr>
        <p:spPr>
          <a:xfrm>
            <a:off x="261256" y="1253329"/>
            <a:ext cx="4767943" cy="451195"/>
          </a:xfrm>
          <a:noFill/>
          <a:ln>
            <a:solidFill>
              <a:schemeClr val="tx1"/>
            </a:solidFill>
          </a:ln>
        </p:spPr>
        <p:txBody>
          <a:bodyPr/>
          <a:lstStyle/>
          <a:p>
            <a:r>
              <a:rPr lang="fr-FR" dirty="0"/>
              <a:t>Calcul proposé : 48X250 ? </a:t>
            </a:r>
          </a:p>
        </p:txBody>
      </p:sp>
      <p:sp>
        <p:nvSpPr>
          <p:cNvPr id="8" name="Espace réservé du contenu 7"/>
          <p:cNvSpPr>
            <a:spLocks noGrp="1"/>
          </p:cNvSpPr>
          <p:nvPr>
            <p:ph sz="quarter" idx="13"/>
          </p:nvPr>
        </p:nvSpPr>
        <p:spPr>
          <a:xfrm>
            <a:off x="261257" y="1886447"/>
            <a:ext cx="5470072" cy="4971554"/>
          </a:xfrm>
          <a:solidFill>
            <a:schemeClr val="bg1">
              <a:lumMod val="85000"/>
            </a:schemeClr>
          </a:solidFill>
          <a:ln>
            <a:solidFill>
              <a:schemeClr val="tx1"/>
            </a:solidFill>
          </a:ln>
        </p:spPr>
        <p:txBody>
          <a:bodyPr>
            <a:normAutofit fontScale="77500" lnSpcReduction="20000"/>
          </a:bodyPr>
          <a:lstStyle/>
          <a:p>
            <a:pPr marL="0" indent="0">
              <a:buNone/>
            </a:pPr>
            <a:r>
              <a:rPr lang="fr-FR" dirty="0"/>
              <a:t>P1 : </a:t>
            </a:r>
            <a:r>
              <a:rPr lang="fr-FR" dirty="0">
                <a:solidFill>
                  <a:srgbClr val="FF0000"/>
                </a:solidFill>
              </a:rPr>
              <a:t>48X250</a:t>
            </a:r>
            <a:r>
              <a:rPr lang="fr-FR" dirty="0"/>
              <a:t>= </a:t>
            </a:r>
            <a:r>
              <a:rPr lang="fr-FR" dirty="0">
                <a:solidFill>
                  <a:srgbClr val="FF0000"/>
                </a:solidFill>
              </a:rPr>
              <a:t>12 × 4 </a:t>
            </a:r>
            <a:r>
              <a:rPr lang="fr-FR" dirty="0"/>
              <a:t>× 250</a:t>
            </a:r>
          </a:p>
          <a:p>
            <a:pPr marL="0" indent="0">
              <a:buNone/>
            </a:pPr>
            <a:r>
              <a:rPr lang="fr-FR" dirty="0"/>
              <a:t>                = 12 x </a:t>
            </a:r>
            <a:r>
              <a:rPr lang="fr-FR" dirty="0">
                <a:solidFill>
                  <a:srgbClr val="FF0000"/>
                </a:solidFill>
              </a:rPr>
              <a:t>(4X250) </a:t>
            </a:r>
            <a:r>
              <a:rPr lang="fr-FR" dirty="0"/>
              <a:t>= 12X</a:t>
            </a:r>
            <a:r>
              <a:rPr lang="fr-FR" dirty="0">
                <a:solidFill>
                  <a:srgbClr val="FF0000"/>
                </a:solidFill>
              </a:rPr>
              <a:t>1000</a:t>
            </a:r>
          </a:p>
          <a:p>
            <a:pPr marL="0" indent="0">
              <a:buNone/>
            </a:pPr>
            <a:r>
              <a:rPr lang="fr-FR" dirty="0">
                <a:solidFill>
                  <a:srgbClr val="FF0000"/>
                </a:solidFill>
              </a:rPr>
              <a:t>                = 12 000</a:t>
            </a:r>
          </a:p>
          <a:p>
            <a:pPr marL="0" indent="0">
              <a:buNone/>
            </a:pPr>
            <a:endParaRPr lang="fr-FR" dirty="0"/>
          </a:p>
          <a:p>
            <a:pPr marL="0" indent="0">
              <a:buNone/>
            </a:pPr>
            <a:r>
              <a:rPr lang="fr-FR" i="1" cap="none" dirty="0"/>
              <a:t>P2</a:t>
            </a:r>
            <a:r>
              <a:rPr lang="fr-FR" i="1" cap="none" dirty="0">
                <a:solidFill>
                  <a:srgbClr val="FF0000"/>
                </a:solidFill>
              </a:rPr>
              <a:t>: 48 × 250 = 48 × </a:t>
            </a:r>
            <a:r>
              <a:rPr lang="fr-FR" i="1" cap="none" dirty="0">
                <a:solidFill>
                  <a:srgbClr val="00B050"/>
                </a:solidFill>
              </a:rPr>
              <a:t>200</a:t>
            </a:r>
            <a:r>
              <a:rPr lang="fr-FR" i="1" cap="none" dirty="0">
                <a:solidFill>
                  <a:srgbClr val="FF0000"/>
                </a:solidFill>
              </a:rPr>
              <a:t> + 48 × </a:t>
            </a:r>
            <a:r>
              <a:rPr lang="fr-FR" i="1" cap="none" dirty="0">
                <a:solidFill>
                  <a:srgbClr val="00B050"/>
                </a:solidFill>
              </a:rPr>
              <a:t>50</a:t>
            </a:r>
            <a:endParaRPr lang="fr-FR" i="1" cap="none" dirty="0">
              <a:solidFill>
                <a:srgbClr val="FF0000"/>
              </a:solidFill>
            </a:endParaRPr>
          </a:p>
          <a:p>
            <a:pPr marL="0" indent="0">
              <a:buNone/>
            </a:pPr>
            <a:r>
              <a:rPr lang="fr-FR" i="1" cap="none" dirty="0">
                <a:solidFill>
                  <a:srgbClr val="FF0000"/>
                </a:solidFill>
              </a:rPr>
              <a:t>                    = 48 × 2 × 100 + 48 × 5 × 10</a:t>
            </a:r>
          </a:p>
          <a:p>
            <a:pPr marL="0" indent="0">
              <a:buNone/>
            </a:pPr>
            <a:r>
              <a:rPr lang="fr-FR" i="1" cap="none" dirty="0">
                <a:solidFill>
                  <a:srgbClr val="FF0000"/>
                </a:solidFill>
              </a:rPr>
              <a:t>                    = 96 × 100 + 240 × 10</a:t>
            </a:r>
          </a:p>
          <a:p>
            <a:pPr marL="0" indent="0">
              <a:buNone/>
            </a:pPr>
            <a:r>
              <a:rPr lang="fr-FR" i="1" cap="none" dirty="0">
                <a:solidFill>
                  <a:srgbClr val="FF0000"/>
                </a:solidFill>
              </a:rPr>
              <a:t>48 × 250 = 9 600 + 2 400 = 12 000</a:t>
            </a:r>
          </a:p>
          <a:p>
            <a:pPr marL="0" indent="0">
              <a:buNone/>
            </a:pPr>
            <a:endParaRPr lang="fr-FR" i="1" cap="none" dirty="0">
              <a:solidFill>
                <a:srgbClr val="FF0000"/>
              </a:solidFill>
            </a:endParaRPr>
          </a:p>
          <a:p>
            <a:pPr marL="0" indent="0">
              <a:buNone/>
            </a:pPr>
            <a:r>
              <a:rPr lang="fr-FR" dirty="0"/>
              <a:t>P3: </a:t>
            </a:r>
            <a:r>
              <a:rPr lang="fr-FR" dirty="0">
                <a:solidFill>
                  <a:srgbClr val="FF0000"/>
                </a:solidFill>
              </a:rPr>
              <a:t>48 × 250 = </a:t>
            </a:r>
            <a:r>
              <a:rPr lang="fr-FR" dirty="0">
                <a:solidFill>
                  <a:srgbClr val="00B050"/>
                </a:solidFill>
              </a:rPr>
              <a:t>40</a:t>
            </a:r>
            <a:r>
              <a:rPr lang="fr-FR" dirty="0">
                <a:solidFill>
                  <a:srgbClr val="FF0000"/>
                </a:solidFill>
              </a:rPr>
              <a:t> × 250 + </a:t>
            </a:r>
            <a:r>
              <a:rPr lang="fr-FR" dirty="0">
                <a:solidFill>
                  <a:srgbClr val="00B050"/>
                </a:solidFill>
              </a:rPr>
              <a:t>8 </a:t>
            </a:r>
            <a:r>
              <a:rPr lang="fr-FR" dirty="0">
                <a:solidFill>
                  <a:srgbClr val="FF0000"/>
                </a:solidFill>
              </a:rPr>
              <a:t>× 250 </a:t>
            </a:r>
          </a:p>
          <a:p>
            <a:pPr marL="0" indent="0">
              <a:buNone/>
            </a:pPr>
            <a:r>
              <a:rPr lang="fr-FR" dirty="0">
                <a:solidFill>
                  <a:srgbClr val="FF0000"/>
                </a:solidFill>
              </a:rPr>
              <a:t> = </a:t>
            </a:r>
            <a:r>
              <a:rPr lang="fr-FR" dirty="0">
                <a:solidFill>
                  <a:schemeClr val="accent2">
                    <a:lumMod val="75000"/>
                  </a:schemeClr>
                </a:solidFill>
              </a:rPr>
              <a:t>4 ×</a:t>
            </a:r>
            <a:r>
              <a:rPr lang="fr-FR" dirty="0">
                <a:solidFill>
                  <a:srgbClr val="FF0000"/>
                </a:solidFill>
              </a:rPr>
              <a:t> 10 × </a:t>
            </a:r>
            <a:r>
              <a:rPr lang="fr-FR" dirty="0">
                <a:solidFill>
                  <a:schemeClr val="accent2">
                    <a:lumMod val="75000"/>
                  </a:schemeClr>
                </a:solidFill>
              </a:rPr>
              <a:t>25</a:t>
            </a:r>
            <a:r>
              <a:rPr lang="fr-FR" dirty="0">
                <a:solidFill>
                  <a:srgbClr val="FF0000"/>
                </a:solidFill>
              </a:rPr>
              <a:t> × 10 + 2 × </a:t>
            </a:r>
            <a:r>
              <a:rPr lang="fr-FR" dirty="0">
                <a:solidFill>
                  <a:schemeClr val="accent2">
                    <a:lumMod val="75000"/>
                  </a:schemeClr>
                </a:solidFill>
              </a:rPr>
              <a:t>4 × 25 </a:t>
            </a:r>
            <a:r>
              <a:rPr lang="fr-FR" dirty="0">
                <a:solidFill>
                  <a:srgbClr val="FF0000"/>
                </a:solidFill>
              </a:rPr>
              <a:t>× 10</a:t>
            </a:r>
          </a:p>
          <a:p>
            <a:pPr marL="0" indent="0">
              <a:buNone/>
            </a:pPr>
            <a:r>
              <a:rPr lang="fr-FR" dirty="0">
                <a:solidFill>
                  <a:srgbClr val="00B050"/>
                </a:solidFill>
              </a:rPr>
              <a:t>4 × 25 </a:t>
            </a:r>
            <a:r>
              <a:rPr lang="fr-FR" dirty="0">
                <a:solidFill>
                  <a:srgbClr val="FF0000"/>
                </a:solidFill>
              </a:rPr>
              <a:t>× 10 × 10 + 2 × </a:t>
            </a:r>
            <a:r>
              <a:rPr lang="fr-FR" dirty="0">
                <a:solidFill>
                  <a:srgbClr val="00B050"/>
                </a:solidFill>
              </a:rPr>
              <a:t>4 × 25 </a:t>
            </a:r>
            <a:r>
              <a:rPr lang="fr-FR" dirty="0">
                <a:solidFill>
                  <a:srgbClr val="FF0000"/>
                </a:solidFill>
              </a:rPr>
              <a:t>× 10</a:t>
            </a:r>
          </a:p>
          <a:p>
            <a:pPr marL="0" indent="0">
              <a:buNone/>
            </a:pPr>
            <a:r>
              <a:rPr lang="fr-FR" dirty="0">
                <a:solidFill>
                  <a:srgbClr val="FF0000"/>
                </a:solidFill>
              </a:rPr>
              <a:t> = </a:t>
            </a:r>
            <a:r>
              <a:rPr lang="fr-FR" dirty="0">
                <a:solidFill>
                  <a:srgbClr val="00B050"/>
                </a:solidFill>
              </a:rPr>
              <a:t>100 ×</a:t>
            </a:r>
            <a:r>
              <a:rPr lang="fr-FR" dirty="0">
                <a:solidFill>
                  <a:srgbClr val="FF0000"/>
                </a:solidFill>
              </a:rPr>
              <a:t> 10 × 10 + 2 × </a:t>
            </a:r>
            <a:r>
              <a:rPr lang="fr-FR" dirty="0">
                <a:solidFill>
                  <a:srgbClr val="00B050"/>
                </a:solidFill>
              </a:rPr>
              <a:t>100</a:t>
            </a:r>
            <a:r>
              <a:rPr lang="fr-FR" dirty="0">
                <a:solidFill>
                  <a:srgbClr val="FF0000"/>
                </a:solidFill>
              </a:rPr>
              <a:t> × 10</a:t>
            </a:r>
          </a:p>
          <a:p>
            <a:pPr marL="0" indent="0">
              <a:buNone/>
            </a:pPr>
            <a:endParaRPr lang="fr-FR" dirty="0"/>
          </a:p>
          <a:p>
            <a:pPr marL="0" indent="0">
              <a:buNone/>
            </a:pPr>
            <a:endParaRPr lang="fr-FR" dirty="0"/>
          </a:p>
        </p:txBody>
      </p:sp>
      <p:sp>
        <p:nvSpPr>
          <p:cNvPr id="7" name="Espace réservé du texte 6"/>
          <p:cNvSpPr>
            <a:spLocks noGrp="1"/>
          </p:cNvSpPr>
          <p:nvPr>
            <p:ph type="body" sz="quarter" idx="3"/>
          </p:nvPr>
        </p:nvSpPr>
        <p:spPr>
          <a:xfrm>
            <a:off x="6227805" y="1157466"/>
            <a:ext cx="5605592" cy="543087"/>
          </a:xfrm>
          <a:ln>
            <a:solidFill>
              <a:schemeClr val="tx1"/>
            </a:solidFill>
          </a:ln>
        </p:spPr>
        <p:txBody>
          <a:bodyPr/>
          <a:lstStyle/>
          <a:p>
            <a:r>
              <a:rPr lang="fr-FR" dirty="0"/>
              <a:t>MES INTENTIONS</a:t>
            </a:r>
          </a:p>
        </p:txBody>
      </p:sp>
      <p:sp>
        <p:nvSpPr>
          <p:cNvPr id="9" name="Espace réservé du contenu 8"/>
          <p:cNvSpPr>
            <a:spLocks noGrp="1"/>
          </p:cNvSpPr>
          <p:nvPr>
            <p:ph sz="quarter" idx="14"/>
          </p:nvPr>
        </p:nvSpPr>
        <p:spPr>
          <a:xfrm>
            <a:off x="6057900" y="1886447"/>
            <a:ext cx="5976258" cy="4971553"/>
          </a:xfrm>
          <a:solidFill>
            <a:schemeClr val="bg1">
              <a:lumMod val="65000"/>
            </a:schemeClr>
          </a:solidFill>
          <a:ln/>
        </p:spPr>
        <p:style>
          <a:lnRef idx="1">
            <a:schemeClr val="accent6"/>
          </a:lnRef>
          <a:fillRef idx="2">
            <a:schemeClr val="accent6"/>
          </a:fillRef>
          <a:effectRef idx="1">
            <a:schemeClr val="accent6"/>
          </a:effectRef>
          <a:fontRef idx="minor">
            <a:schemeClr val="dk1"/>
          </a:fontRef>
        </p:style>
        <p:txBody>
          <a:bodyPr/>
          <a:lstStyle/>
          <a:p>
            <a:pPr marL="0" indent="0">
              <a:buNone/>
            </a:pPr>
            <a:r>
              <a:rPr lang="fr-FR" i="1" cap="none" dirty="0"/>
              <a:t>P1: décomposition </a:t>
            </a:r>
            <a:r>
              <a:rPr lang="fr-FR" i="1" cap="none" dirty="0">
                <a:solidFill>
                  <a:srgbClr val="00B050"/>
                </a:solidFill>
              </a:rPr>
              <a:t>multiplicative de 48 </a:t>
            </a:r>
            <a:r>
              <a:rPr lang="fr-FR" i="1" cap="none" dirty="0"/>
              <a:t>(48 est un multiple de 4) et 250 est un diviseur de 1 000 (4 × 250 = 1 000 ou 4 × 25 = 100 (rapport de 4)</a:t>
            </a:r>
          </a:p>
          <a:p>
            <a:pPr marL="0" indent="0">
              <a:buNone/>
            </a:pPr>
            <a:r>
              <a:rPr lang="fr-FR" i="1" cap="none" dirty="0"/>
              <a:t>P2 : Décomposition </a:t>
            </a:r>
            <a:r>
              <a:rPr lang="fr-FR" i="1" cap="none" dirty="0">
                <a:solidFill>
                  <a:srgbClr val="FF0000"/>
                </a:solidFill>
              </a:rPr>
              <a:t>additive canonique </a:t>
            </a:r>
            <a:r>
              <a:rPr lang="fr-FR" i="1" cap="none" dirty="0"/>
              <a:t>de 250 : 200+50</a:t>
            </a:r>
          </a:p>
          <a:p>
            <a:pPr marL="0" indent="0">
              <a:buNone/>
            </a:pPr>
            <a:endParaRPr lang="fr-FR" i="1" cap="none" dirty="0"/>
          </a:p>
          <a:p>
            <a:pPr marL="0" indent="0">
              <a:buNone/>
            </a:pPr>
            <a:endParaRPr lang="fr-FR" i="1" cap="none" dirty="0"/>
          </a:p>
          <a:p>
            <a:pPr marL="0" indent="0">
              <a:buNone/>
            </a:pPr>
            <a:endParaRPr lang="fr-FR" i="1" cap="none" dirty="0"/>
          </a:p>
          <a:p>
            <a:pPr marL="0" indent="0">
              <a:buNone/>
            </a:pPr>
            <a:r>
              <a:rPr lang="fr-FR" i="1" cap="none" dirty="0"/>
              <a:t>P3: Décomposition  additive canonique de 48 :  40 +8 </a:t>
            </a:r>
          </a:p>
          <a:p>
            <a:endParaRPr lang="fr-FR" i="1" cap="none" dirty="0"/>
          </a:p>
          <a:p>
            <a:endParaRPr lang="fr-FR" dirty="0"/>
          </a:p>
        </p:txBody>
      </p:sp>
      <p:sp>
        <p:nvSpPr>
          <p:cNvPr id="4" name="Espace réservé de la date 3"/>
          <p:cNvSpPr>
            <a:spLocks noGrp="1"/>
          </p:cNvSpPr>
          <p:nvPr>
            <p:ph type="dt" sz="half" idx="10"/>
          </p:nvPr>
        </p:nvSpPr>
        <p:spPr/>
        <p:txBody>
          <a:bodyPr/>
          <a:lstStyle/>
          <a:p>
            <a:fld id="{71AA128A-3536-4F43-BEDA-CF3DE3D56297}" type="datetime1">
              <a:rPr lang="fr-FR" smtClean="0">
                <a:solidFill>
                  <a:prstClr val="black"/>
                </a:solidFill>
              </a:rPr>
              <a:t>04/10/2018</a:t>
            </a:fld>
            <a:endParaRPr lang="fr-FR">
              <a:solidFill>
                <a:prstClr val="black"/>
              </a:solidFill>
            </a:endParaRPr>
          </a:p>
        </p:txBody>
      </p:sp>
      <p:sp>
        <p:nvSpPr>
          <p:cNvPr id="2" name="Espace réservé du pied de page 1"/>
          <p:cNvSpPr>
            <a:spLocks noGrp="1"/>
          </p:cNvSpPr>
          <p:nvPr>
            <p:ph type="ftr" sz="quarter" idx="11"/>
          </p:nvPr>
        </p:nvSpPr>
        <p:spPr>
          <a:xfrm>
            <a:off x="5029199" y="6371272"/>
            <a:ext cx="6672887" cy="365125"/>
          </a:xfrm>
        </p:spPr>
        <p:txBody>
          <a:bodyPr/>
          <a:lstStyle/>
          <a:p>
            <a:r>
              <a:rPr lang="fr-FR" dirty="0">
                <a:solidFill>
                  <a:prstClr val="black"/>
                </a:solidFill>
              </a:rPr>
              <a:t>AP le calcul mental et en ligne Circonscription de Wittelsheim année 17-18 version complétée </a:t>
            </a:r>
          </a:p>
        </p:txBody>
      </p:sp>
      <p:sp>
        <p:nvSpPr>
          <p:cNvPr id="3" name="Espace réservé du numéro de diapositive 2"/>
          <p:cNvSpPr>
            <a:spLocks noGrp="1"/>
          </p:cNvSpPr>
          <p:nvPr>
            <p:ph type="sldNum" sz="quarter" idx="12"/>
          </p:nvPr>
        </p:nvSpPr>
        <p:spPr/>
        <p:txBody>
          <a:bodyPr/>
          <a:lstStyle/>
          <a:p>
            <a:fld id="{41E2637F-F9EE-4AB0-8AC7-6F1F0F506099}" type="slidenum">
              <a:rPr lang="fr-FR" smtClean="0">
                <a:solidFill>
                  <a:prstClr val="black"/>
                </a:solidFill>
              </a:rPr>
              <a:pPr/>
              <a:t>65</a:t>
            </a:fld>
            <a:endParaRPr lang="fr-FR">
              <a:solidFill>
                <a:prstClr val="black"/>
              </a:solidFill>
            </a:endParaRPr>
          </a:p>
        </p:txBody>
      </p:sp>
    </p:spTree>
    <p:extLst>
      <p:ext uri="{BB962C8B-B14F-4D97-AF65-F5344CB8AC3E}">
        <p14:creationId xmlns:p14="http://schemas.microsoft.com/office/powerpoint/2010/main" val="14261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27871" y="168813"/>
            <a:ext cx="10774155" cy="614960"/>
          </a:xfrm>
        </p:spPr>
        <p:txBody>
          <a:bodyPr>
            <a:noAutofit/>
          </a:bodyPr>
          <a:lstStyle/>
          <a:p>
            <a:r>
              <a:rPr lang="fr-FR" sz="2400" dirty="0"/>
              <a:t>Points de vigilance : le choix des calculs en lien avec les intentions et l’intelligence du calcul </a:t>
            </a:r>
          </a:p>
        </p:txBody>
      </p:sp>
      <p:sp>
        <p:nvSpPr>
          <p:cNvPr id="8" name="Espace réservé du texte 7"/>
          <p:cNvSpPr>
            <a:spLocks noGrp="1"/>
          </p:cNvSpPr>
          <p:nvPr>
            <p:ph type="body" idx="1"/>
          </p:nvPr>
        </p:nvSpPr>
        <p:spPr>
          <a:xfrm>
            <a:off x="427871" y="982419"/>
            <a:ext cx="4873474" cy="436948"/>
          </a:xfrm>
          <a:ln>
            <a:solidFill>
              <a:schemeClr val="tx1"/>
            </a:solidFill>
          </a:ln>
        </p:spPr>
        <p:txBody>
          <a:bodyPr/>
          <a:lstStyle/>
          <a:p>
            <a:r>
              <a:rPr lang="fr-FR" dirty="0"/>
              <a:t>Calculs proposés</a:t>
            </a:r>
          </a:p>
        </p:txBody>
      </p:sp>
      <p:sp>
        <p:nvSpPr>
          <p:cNvPr id="9" name="Espace réservé du contenu 8"/>
          <p:cNvSpPr>
            <a:spLocks noGrp="1"/>
          </p:cNvSpPr>
          <p:nvPr>
            <p:ph sz="quarter" idx="13"/>
          </p:nvPr>
        </p:nvSpPr>
        <p:spPr>
          <a:xfrm>
            <a:off x="1" y="1534885"/>
            <a:ext cx="6019802" cy="5056983"/>
          </a:xfrm>
          <a:solidFill>
            <a:schemeClr val="bg1">
              <a:lumMod val="85000"/>
            </a:schemeClr>
          </a:solidFill>
          <a:ln>
            <a:solidFill>
              <a:schemeClr val="tx1"/>
            </a:solidFill>
          </a:ln>
        </p:spPr>
        <p:txBody>
          <a:bodyPr>
            <a:normAutofit/>
          </a:bodyPr>
          <a:lstStyle/>
          <a:p>
            <a:pPr marL="0" indent="0">
              <a:buNone/>
            </a:pPr>
            <a:r>
              <a:rPr lang="fr-FR" dirty="0"/>
              <a:t>P1</a:t>
            </a:r>
            <a:r>
              <a:rPr lang="fr-FR" dirty="0">
                <a:solidFill>
                  <a:srgbClr val="FF0000"/>
                </a:solidFill>
              </a:rPr>
              <a:t> : 96 × 125 </a:t>
            </a:r>
            <a:r>
              <a:rPr lang="fr-FR" dirty="0"/>
              <a:t>= </a:t>
            </a:r>
            <a:r>
              <a:rPr lang="fr-FR" dirty="0">
                <a:solidFill>
                  <a:schemeClr val="accent1">
                    <a:lumMod val="75000"/>
                  </a:schemeClr>
                </a:solidFill>
              </a:rPr>
              <a:t>48 × 2 </a:t>
            </a:r>
            <a:r>
              <a:rPr lang="fr-FR" dirty="0">
                <a:solidFill>
                  <a:srgbClr val="FF0000"/>
                </a:solidFill>
              </a:rPr>
              <a:t>× 125</a:t>
            </a:r>
            <a:endParaRPr lang="fr-FR" sz="1400" i="1" cap="none" dirty="0"/>
          </a:p>
          <a:p>
            <a:pPr marL="0" indent="0">
              <a:buNone/>
            </a:pPr>
            <a:r>
              <a:rPr lang="fr-FR" dirty="0"/>
              <a:t>                      = 48 × 250 </a:t>
            </a:r>
          </a:p>
          <a:p>
            <a:pPr marL="0" indent="0">
              <a:buNone/>
            </a:pPr>
            <a:r>
              <a:rPr lang="fr-FR" dirty="0"/>
              <a:t>                      = 24 × 2 × 250 = 24 × 500 </a:t>
            </a:r>
          </a:p>
          <a:p>
            <a:pPr marL="0" indent="0">
              <a:buNone/>
            </a:pPr>
            <a:r>
              <a:rPr lang="fr-FR" dirty="0"/>
              <a:t>                      = 12 × 2 × 500 = 12 000</a:t>
            </a:r>
          </a:p>
          <a:p>
            <a:pPr marL="0" indent="0">
              <a:buNone/>
            </a:pPr>
            <a:r>
              <a:rPr lang="fr-FR" dirty="0">
                <a:solidFill>
                  <a:srgbClr val="FF0000"/>
                </a:solidFill>
              </a:rPr>
              <a:t>P2: 96 × 125 = </a:t>
            </a:r>
            <a:r>
              <a:rPr lang="fr-FR" dirty="0">
                <a:solidFill>
                  <a:schemeClr val="accent2">
                    <a:lumMod val="50000"/>
                  </a:schemeClr>
                </a:solidFill>
              </a:rPr>
              <a:t>(80 + 16) </a:t>
            </a:r>
            <a:r>
              <a:rPr lang="fr-FR" dirty="0">
                <a:solidFill>
                  <a:srgbClr val="FF0000"/>
                </a:solidFill>
              </a:rPr>
              <a:t>× 125 </a:t>
            </a:r>
          </a:p>
          <a:p>
            <a:pPr marL="0" indent="0">
              <a:buNone/>
            </a:pPr>
            <a:r>
              <a:rPr lang="fr-FR" dirty="0">
                <a:solidFill>
                  <a:srgbClr val="FF0000"/>
                </a:solidFill>
              </a:rPr>
              <a:t>                     = 80 × 125 + 16 × 125   </a:t>
            </a:r>
          </a:p>
          <a:p>
            <a:pPr marL="0" indent="0">
              <a:buNone/>
            </a:pPr>
            <a:r>
              <a:rPr lang="fr-FR" dirty="0">
                <a:solidFill>
                  <a:srgbClr val="FF0000"/>
                </a:solidFill>
              </a:rPr>
              <a:t>                    = 10 × </a:t>
            </a:r>
            <a:r>
              <a:rPr lang="fr-FR" dirty="0">
                <a:solidFill>
                  <a:schemeClr val="accent1">
                    <a:lumMod val="75000"/>
                  </a:schemeClr>
                </a:solidFill>
              </a:rPr>
              <a:t>8 × 125 </a:t>
            </a:r>
            <a:r>
              <a:rPr lang="fr-FR" dirty="0">
                <a:solidFill>
                  <a:srgbClr val="FF0000"/>
                </a:solidFill>
              </a:rPr>
              <a:t>+ 2 × </a:t>
            </a:r>
            <a:r>
              <a:rPr lang="fr-FR" dirty="0">
                <a:solidFill>
                  <a:schemeClr val="accent1">
                    <a:lumMod val="75000"/>
                  </a:schemeClr>
                </a:solidFill>
              </a:rPr>
              <a:t>8 × 125 </a:t>
            </a:r>
            <a:r>
              <a:rPr lang="fr-FR" dirty="0">
                <a:solidFill>
                  <a:srgbClr val="FF0000"/>
                </a:solidFill>
              </a:rPr>
              <a:t>96 × 125        </a:t>
            </a:r>
          </a:p>
          <a:p>
            <a:pPr marL="0" indent="0">
              <a:buNone/>
            </a:pPr>
            <a:r>
              <a:rPr lang="fr-FR" dirty="0">
                <a:solidFill>
                  <a:srgbClr val="FF0000"/>
                </a:solidFill>
              </a:rPr>
              <a:t>                    = 10 × </a:t>
            </a:r>
            <a:r>
              <a:rPr lang="fr-FR" dirty="0">
                <a:solidFill>
                  <a:schemeClr val="accent1">
                    <a:lumMod val="75000"/>
                  </a:schemeClr>
                </a:solidFill>
              </a:rPr>
              <a:t>1 000 </a:t>
            </a:r>
            <a:r>
              <a:rPr lang="fr-FR" dirty="0">
                <a:solidFill>
                  <a:srgbClr val="FF0000"/>
                </a:solidFill>
              </a:rPr>
              <a:t>+ 2 × </a:t>
            </a:r>
            <a:r>
              <a:rPr lang="fr-FR" dirty="0">
                <a:solidFill>
                  <a:schemeClr val="accent1">
                    <a:lumMod val="75000"/>
                  </a:schemeClr>
                </a:solidFill>
              </a:rPr>
              <a:t>1 000 </a:t>
            </a:r>
          </a:p>
          <a:p>
            <a:pPr marL="0" indent="0">
              <a:buNone/>
            </a:pPr>
            <a:r>
              <a:rPr lang="fr-FR" dirty="0">
                <a:solidFill>
                  <a:schemeClr val="accent1">
                    <a:lumMod val="75000"/>
                  </a:schemeClr>
                </a:solidFill>
              </a:rPr>
              <a:t>                    </a:t>
            </a:r>
            <a:r>
              <a:rPr lang="fr-FR" dirty="0">
                <a:solidFill>
                  <a:srgbClr val="FF0000"/>
                </a:solidFill>
              </a:rPr>
              <a:t>= 10 000 + 2 000 = 12 000</a:t>
            </a:r>
          </a:p>
          <a:p>
            <a:pPr marL="0" indent="0">
              <a:buNone/>
            </a:pPr>
            <a:r>
              <a:rPr lang="fr-FR" dirty="0">
                <a:solidFill>
                  <a:srgbClr val="FF0000"/>
                </a:solidFill>
              </a:rPr>
              <a:t>P 3 : 96 × 125 = 12 × </a:t>
            </a:r>
            <a:r>
              <a:rPr lang="fr-FR" dirty="0">
                <a:solidFill>
                  <a:srgbClr val="00B050"/>
                </a:solidFill>
              </a:rPr>
              <a:t>8 × 125 </a:t>
            </a:r>
            <a:r>
              <a:rPr lang="fr-FR" i="1" cap="none" dirty="0">
                <a:solidFill>
                  <a:srgbClr val="FF0000"/>
                </a:solidFill>
              </a:rPr>
              <a:t>= </a:t>
            </a:r>
            <a:r>
              <a:rPr lang="fr-FR" dirty="0">
                <a:solidFill>
                  <a:srgbClr val="FF0000"/>
                </a:solidFill>
              </a:rPr>
              <a:t>12 ×1000 = 12 000 </a:t>
            </a:r>
          </a:p>
          <a:p>
            <a:pPr marL="0" indent="0">
              <a:buNone/>
            </a:pPr>
            <a:endParaRPr lang="fr-FR" dirty="0"/>
          </a:p>
          <a:p>
            <a:endParaRPr lang="fr-FR" dirty="0"/>
          </a:p>
        </p:txBody>
      </p:sp>
      <p:sp>
        <p:nvSpPr>
          <p:cNvPr id="10" name="Espace réservé du texte 9"/>
          <p:cNvSpPr>
            <a:spLocks noGrp="1"/>
          </p:cNvSpPr>
          <p:nvPr>
            <p:ph type="body" sz="quarter" idx="3"/>
          </p:nvPr>
        </p:nvSpPr>
        <p:spPr>
          <a:xfrm>
            <a:off x="6320222" y="917220"/>
            <a:ext cx="4881804" cy="483778"/>
          </a:xfrm>
          <a:ln>
            <a:solidFill>
              <a:schemeClr val="tx1"/>
            </a:solidFill>
          </a:ln>
        </p:spPr>
        <p:txBody>
          <a:bodyPr/>
          <a:lstStyle/>
          <a:p>
            <a:r>
              <a:rPr lang="fr-FR" dirty="0"/>
              <a:t>Mes intentions</a:t>
            </a:r>
          </a:p>
        </p:txBody>
      </p:sp>
      <mc:AlternateContent xmlns:mc="http://schemas.openxmlformats.org/markup-compatibility/2006" xmlns:a14="http://schemas.microsoft.com/office/drawing/2010/main">
        <mc:Choice Requires="a14">
          <p:sp>
            <p:nvSpPr>
              <p:cNvPr id="11" name="Espace réservé du contenu 10"/>
              <p:cNvSpPr>
                <a:spLocks noGrp="1"/>
              </p:cNvSpPr>
              <p:nvPr>
                <p:ph sz="quarter" idx="14"/>
              </p:nvPr>
            </p:nvSpPr>
            <p:spPr>
              <a:xfrm>
                <a:off x="6172200" y="1534445"/>
                <a:ext cx="5698671" cy="5057423"/>
              </a:xfrm>
              <a:solidFill>
                <a:schemeClr val="bg1">
                  <a:lumMod val="75000"/>
                </a:schemeClr>
              </a:solidFill>
              <a:ln>
                <a:solidFill>
                  <a:schemeClr val="tx1">
                    <a:lumMod val="50000"/>
                    <a:lumOff val="50000"/>
                  </a:schemeClr>
                </a:solidFill>
              </a:ln>
            </p:spPr>
            <p:txBody>
              <a:bodyPr/>
              <a:lstStyle/>
              <a:p>
                <a:pPr marL="0" indent="0">
                  <a:buNone/>
                </a:pPr>
                <a:r>
                  <a:rPr lang="fr-FR" i="1" cap="none" dirty="0"/>
                  <a:t>P1 : Connaissance des doubles (48=24 </a:t>
                </a:r>
                <a14:m>
                  <m:oMath xmlns:m="http://schemas.openxmlformats.org/officeDocument/2006/math">
                    <m:r>
                      <a:rPr lang="fr-FR" i="1" cap="none" smtClean="0">
                        <a:latin typeface="Cambria Math" panose="02040503050406030204" pitchFamily="18" charset="0"/>
                        <a:ea typeface="Cambria Math" panose="02040503050406030204" pitchFamily="18" charset="0"/>
                      </a:rPr>
                      <m:t>×</m:t>
                    </m:r>
                  </m:oMath>
                </a14:m>
                <a:r>
                  <a:rPr lang="fr-FR" i="1" cap="none" dirty="0"/>
                  <a:t> 2)</a:t>
                </a:r>
              </a:p>
              <a:p>
                <a:pPr marL="0" indent="0">
                  <a:buNone/>
                </a:pPr>
                <a:r>
                  <a:rPr lang="fr-FR" i="1" cap="none" dirty="0"/>
                  <a:t>Et relations entre 25</a:t>
                </a:r>
                <a14:m>
                  <m:oMath xmlns:m="http://schemas.openxmlformats.org/officeDocument/2006/math">
                    <m:r>
                      <a:rPr lang="fr-FR" i="1" cap="none" smtClean="0">
                        <a:latin typeface="Cambria Math" panose="02040503050406030204" pitchFamily="18" charset="0"/>
                        <a:ea typeface="Cambria Math" panose="02040503050406030204" pitchFamily="18" charset="0"/>
                      </a:rPr>
                      <m:t>×</m:t>
                    </m:r>
                  </m:oMath>
                </a14:m>
                <a:r>
                  <a:rPr lang="fr-FR" i="1" cap="none" dirty="0"/>
                  <a:t> 2 = 50 et </a:t>
                </a:r>
                <a:r>
                  <a:rPr lang="fr-FR" i="1" cap="none" dirty="0" err="1"/>
                  <a:t>et</a:t>
                </a:r>
                <a:r>
                  <a:rPr lang="fr-FR" i="1" cap="none" dirty="0"/>
                  <a:t> 250 </a:t>
                </a:r>
                <a14:m>
                  <m:oMath xmlns:m="http://schemas.openxmlformats.org/officeDocument/2006/math">
                    <m:r>
                      <a:rPr lang="fr-FR" i="1" cap="none" smtClean="0">
                        <a:latin typeface="Cambria Math" panose="02040503050406030204" pitchFamily="18" charset="0"/>
                        <a:ea typeface="Cambria Math" panose="02040503050406030204" pitchFamily="18" charset="0"/>
                      </a:rPr>
                      <m:t>×</m:t>
                    </m:r>
                  </m:oMath>
                </a14:m>
                <a:r>
                  <a:rPr lang="fr-FR" i="1" cap="none" dirty="0"/>
                  <a:t> 2 = 500</a:t>
                </a:r>
              </a:p>
              <a:p>
                <a:pPr marL="0" indent="0">
                  <a:buNone/>
                </a:pPr>
                <a:endParaRPr lang="fr-FR" i="1" cap="none" dirty="0"/>
              </a:p>
              <a:p>
                <a:pPr marL="0" indent="0">
                  <a:buNone/>
                </a:pPr>
                <a:r>
                  <a:rPr lang="fr-FR" i="1" cap="none" dirty="0"/>
                  <a:t>P2 : Décomposition additive de 96 s’appuyant sur la numération orale </a:t>
                </a:r>
                <a:r>
                  <a:rPr lang="fr-FR" dirty="0">
                    <a:solidFill>
                      <a:srgbClr val="FF0000"/>
                    </a:solidFill>
                  </a:rPr>
                  <a:t> </a:t>
                </a:r>
                <a:r>
                  <a:rPr lang="fr-FR" i="1" cap="none" dirty="0"/>
                  <a:t>et  connaissance du produit </a:t>
                </a:r>
              </a:p>
              <a:p>
                <a:pPr marL="0" indent="0">
                  <a:buNone/>
                </a:pPr>
                <a:r>
                  <a:rPr lang="fr-FR" i="1" cap="none" dirty="0"/>
                  <a:t>« remarquable » </a:t>
                </a:r>
                <a:r>
                  <a:rPr lang="fr-FR" i="1" cap="none" dirty="0">
                    <a:solidFill>
                      <a:schemeClr val="bg2">
                        <a:lumMod val="50000"/>
                      </a:schemeClr>
                    </a:solidFill>
                  </a:rPr>
                  <a:t>8 × 125 = 1 000 (car 2</a:t>
                </a:r>
                <a14:m>
                  <m:oMath xmlns:m="http://schemas.openxmlformats.org/officeDocument/2006/math">
                    <m:r>
                      <a:rPr lang="fr-FR" i="1" cap="none" smtClean="0">
                        <a:solidFill>
                          <a:schemeClr val="bg2">
                            <a:lumMod val="50000"/>
                          </a:schemeClr>
                        </a:solidFill>
                        <a:latin typeface="Cambria Math" panose="02040503050406030204" pitchFamily="18" charset="0"/>
                        <a:ea typeface="Cambria Math" panose="02040503050406030204" pitchFamily="18" charset="0"/>
                      </a:rPr>
                      <m:t>×</m:t>
                    </m:r>
                  </m:oMath>
                </a14:m>
                <a:r>
                  <a:rPr lang="fr-FR" i="1" cap="none" dirty="0">
                    <a:solidFill>
                      <a:schemeClr val="bg2">
                        <a:lumMod val="50000"/>
                      </a:schemeClr>
                    </a:solidFill>
                  </a:rPr>
                  <a:t> 125 = 250 et 4 </a:t>
                </a:r>
                <a14:m>
                  <m:oMath xmlns:m="http://schemas.openxmlformats.org/officeDocument/2006/math">
                    <m:r>
                      <a:rPr lang="fr-FR" i="1" cap="none" smtClean="0">
                        <a:solidFill>
                          <a:schemeClr val="bg2">
                            <a:lumMod val="50000"/>
                          </a:schemeClr>
                        </a:solidFill>
                        <a:latin typeface="Cambria Math" panose="02040503050406030204" pitchFamily="18" charset="0"/>
                        <a:ea typeface="Cambria Math" panose="02040503050406030204" pitchFamily="18" charset="0"/>
                      </a:rPr>
                      <m:t>×</m:t>
                    </m:r>
                  </m:oMath>
                </a14:m>
                <a:r>
                  <a:rPr lang="fr-FR" i="1" cap="none" dirty="0">
                    <a:solidFill>
                      <a:schemeClr val="bg2">
                        <a:lumMod val="50000"/>
                      </a:schemeClr>
                    </a:solidFill>
                  </a:rPr>
                  <a:t>125 = 500 )</a:t>
                </a:r>
              </a:p>
              <a:p>
                <a:pPr marL="0" indent="0">
                  <a:buNone/>
                </a:pPr>
                <a:r>
                  <a:rPr lang="fr-FR" i="1" cap="none" dirty="0">
                    <a:solidFill>
                      <a:schemeClr val="bg2">
                        <a:lumMod val="50000"/>
                      </a:schemeClr>
                    </a:solidFill>
                  </a:rPr>
                  <a:t>P3: </a:t>
                </a:r>
                <a:r>
                  <a:rPr lang="fr-FR" i="1" cap="none" dirty="0"/>
                  <a:t>Décomposition multiplicative de 96 et connaissance du produit « remarquable » </a:t>
                </a:r>
              </a:p>
              <a:p>
                <a:pPr marL="0" indent="0">
                  <a:buNone/>
                </a:pPr>
                <a:endParaRPr lang="fr-FR" dirty="0">
                  <a:solidFill>
                    <a:schemeClr val="bg2">
                      <a:lumMod val="50000"/>
                    </a:schemeClr>
                  </a:solidFill>
                </a:endParaRPr>
              </a:p>
              <a:p>
                <a:endParaRPr lang="fr-FR" dirty="0"/>
              </a:p>
            </p:txBody>
          </p:sp>
        </mc:Choice>
        <mc:Fallback xmlns="">
          <p:sp>
            <p:nvSpPr>
              <p:cNvPr id="11" name="Espace réservé du contenu 10"/>
              <p:cNvSpPr>
                <a:spLocks noGrp="1" noRot="1" noChangeAspect="1" noMove="1" noResize="1" noEditPoints="1" noAdjustHandles="1" noChangeArrowheads="1" noChangeShapeType="1" noTextEdit="1"/>
              </p:cNvSpPr>
              <p:nvPr>
                <p:ph sz="quarter" idx="14"/>
              </p:nvPr>
            </p:nvSpPr>
            <p:spPr>
              <a:xfrm>
                <a:off x="6172200" y="1534445"/>
                <a:ext cx="5698671" cy="5057423"/>
              </a:xfrm>
              <a:blipFill rotWithShape="0">
                <a:blip r:embed="rId3"/>
                <a:stretch>
                  <a:fillRect l="-1068"/>
                </a:stretch>
              </a:blipFill>
              <a:ln>
                <a:solidFill>
                  <a:schemeClr val="tx1">
                    <a:lumMod val="50000"/>
                    <a:lumOff val="50000"/>
                  </a:schemeClr>
                </a:solidFill>
              </a:ln>
            </p:spPr>
            <p:txBody>
              <a:bodyPr/>
              <a:lstStyle/>
              <a:p>
                <a:r>
                  <a:rPr lang="fr-FR">
                    <a:noFill/>
                  </a:rPr>
                  <a:t> </a:t>
                </a:r>
              </a:p>
            </p:txBody>
          </p:sp>
        </mc:Fallback>
      </mc:AlternateContent>
      <p:sp>
        <p:nvSpPr>
          <p:cNvPr id="4" name="Espace réservé de la date 3"/>
          <p:cNvSpPr>
            <a:spLocks noGrp="1"/>
          </p:cNvSpPr>
          <p:nvPr>
            <p:ph type="dt" sz="half" idx="10"/>
          </p:nvPr>
        </p:nvSpPr>
        <p:spPr/>
        <p:txBody>
          <a:bodyPr/>
          <a:lstStyle/>
          <a:p>
            <a:fld id="{2BA94EFA-6ECD-4BE5-A56A-06CC3C36E395}" type="datetime1">
              <a:rPr lang="fr-FR" smtClean="0">
                <a:solidFill>
                  <a:prstClr val="black"/>
                </a:solidFill>
              </a:rPr>
              <a:t>04/10/2018</a:t>
            </a:fld>
            <a:endParaRPr lang="fr-FR">
              <a:solidFill>
                <a:prstClr val="black"/>
              </a:solidFill>
            </a:endParaRPr>
          </a:p>
        </p:txBody>
      </p:sp>
      <p:sp>
        <p:nvSpPr>
          <p:cNvPr id="2" name="Espace réservé du pied de page 1"/>
          <p:cNvSpPr>
            <a:spLocks noGrp="1"/>
          </p:cNvSpPr>
          <p:nvPr>
            <p:ph type="ftr" sz="quarter" idx="11"/>
          </p:nvPr>
        </p:nvSpPr>
        <p:spPr>
          <a:xfrm>
            <a:off x="6172200" y="6096952"/>
            <a:ext cx="5698671" cy="494916"/>
          </a:xfrm>
        </p:spPr>
        <p:txBody>
          <a:bodyPr/>
          <a:lstStyle/>
          <a:p>
            <a:r>
              <a:rPr lang="fr-FR" dirty="0">
                <a:solidFill>
                  <a:prstClr val="black"/>
                </a:solidFill>
              </a:rPr>
              <a:t>AP le calcul mental et en ligne Circonscription de Wittelsheim année 17-18 version complétée </a:t>
            </a:r>
          </a:p>
        </p:txBody>
      </p:sp>
      <p:sp>
        <p:nvSpPr>
          <p:cNvPr id="3" name="Espace réservé du numéro de diapositive 2"/>
          <p:cNvSpPr>
            <a:spLocks noGrp="1"/>
          </p:cNvSpPr>
          <p:nvPr>
            <p:ph type="sldNum" sz="quarter" idx="12"/>
          </p:nvPr>
        </p:nvSpPr>
        <p:spPr/>
        <p:txBody>
          <a:bodyPr/>
          <a:lstStyle/>
          <a:p>
            <a:fld id="{41E2637F-F9EE-4AB0-8AC7-6F1F0F506099}" type="slidenum">
              <a:rPr lang="fr-FR" smtClean="0">
                <a:solidFill>
                  <a:prstClr val="black"/>
                </a:solidFill>
              </a:rPr>
              <a:pPr/>
              <a:t>66</a:t>
            </a:fld>
            <a:endParaRPr lang="fr-FR">
              <a:solidFill>
                <a:prstClr val="black"/>
              </a:solidFill>
            </a:endParaRPr>
          </a:p>
        </p:txBody>
      </p:sp>
    </p:spTree>
    <p:extLst>
      <p:ext uri="{BB962C8B-B14F-4D97-AF65-F5344CB8AC3E}">
        <p14:creationId xmlns:p14="http://schemas.microsoft.com/office/powerpoint/2010/main" val="18013344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8"/>
            <a:ext cx="10364451" cy="568838"/>
          </a:xfrm>
        </p:spPr>
        <p:txBody>
          <a:bodyPr>
            <a:normAutofit fontScale="90000"/>
          </a:bodyPr>
          <a:lstStyle/>
          <a:p>
            <a:r>
              <a:rPr lang="fr-FR" dirty="0"/>
              <a:t>INTENTIONS - INTELLIGENCE DE CALCUL</a:t>
            </a:r>
          </a:p>
        </p:txBody>
      </p:sp>
      <p:sp>
        <p:nvSpPr>
          <p:cNvPr id="3" name="Espace réservé du texte 2"/>
          <p:cNvSpPr>
            <a:spLocks noGrp="1"/>
          </p:cNvSpPr>
          <p:nvPr>
            <p:ph type="body" idx="1"/>
          </p:nvPr>
        </p:nvSpPr>
        <p:spPr>
          <a:xfrm>
            <a:off x="913774" y="1556765"/>
            <a:ext cx="4873474" cy="679994"/>
          </a:xfrm>
          <a:ln>
            <a:solidFill>
              <a:schemeClr val="tx1"/>
            </a:solidFill>
          </a:ln>
        </p:spPr>
        <p:txBody>
          <a:bodyPr/>
          <a:lstStyle/>
          <a:p>
            <a:r>
              <a:rPr lang="fr-FR" dirty="0"/>
              <a:t>Calculs proposés 73-27</a:t>
            </a:r>
          </a:p>
        </p:txBody>
      </p:sp>
      <p:sp>
        <p:nvSpPr>
          <p:cNvPr id="4" name="Espace réservé du contenu 3"/>
          <p:cNvSpPr>
            <a:spLocks noGrp="1"/>
          </p:cNvSpPr>
          <p:nvPr>
            <p:ph sz="quarter" idx="13"/>
          </p:nvPr>
        </p:nvSpPr>
        <p:spPr>
          <a:xfrm>
            <a:off x="152400" y="2729736"/>
            <a:ext cx="5634848" cy="3945384"/>
          </a:xfrm>
          <a:ln>
            <a:solidFill>
              <a:schemeClr val="tx1"/>
            </a:solidFill>
          </a:ln>
        </p:spPr>
        <p:txBody>
          <a:bodyPr/>
          <a:lstStyle/>
          <a:p>
            <a:r>
              <a:rPr lang="fr-FR" dirty="0"/>
              <a:t>P1 : 73-27= (73- 20) – 7 = 53-7= 46</a:t>
            </a:r>
          </a:p>
          <a:p>
            <a:r>
              <a:rPr lang="fr-FR" dirty="0"/>
              <a:t>P2 : 73-27=  (73-30) +3 = 46</a:t>
            </a:r>
          </a:p>
          <a:p>
            <a:endParaRPr lang="fr-FR" dirty="0"/>
          </a:p>
          <a:p>
            <a:pPr marL="0" indent="0">
              <a:buNone/>
            </a:pPr>
            <a:r>
              <a:rPr lang="fr-FR" dirty="0"/>
              <a:t>Le calcul s’effectue de gauche à droite </a:t>
            </a:r>
          </a:p>
        </p:txBody>
      </p:sp>
      <p:sp>
        <p:nvSpPr>
          <p:cNvPr id="6" name="Espace réservé du contenu 5"/>
          <p:cNvSpPr>
            <a:spLocks noGrp="1"/>
          </p:cNvSpPr>
          <p:nvPr>
            <p:ph sz="quarter" idx="14"/>
          </p:nvPr>
        </p:nvSpPr>
        <p:spPr>
          <a:xfrm>
            <a:off x="6467730" y="1495860"/>
            <a:ext cx="5105401" cy="671298"/>
          </a:xfrm>
          <a:ln>
            <a:solidFill>
              <a:schemeClr val="tx1"/>
            </a:solidFill>
          </a:ln>
        </p:spPr>
        <p:txBody>
          <a:bodyPr>
            <a:normAutofit/>
          </a:bodyPr>
          <a:lstStyle/>
          <a:p>
            <a:r>
              <a:rPr lang="fr-FR" dirty="0"/>
              <a:t>Mes intentions </a:t>
            </a:r>
          </a:p>
          <a:p>
            <a:endParaRPr lang="fr-FR" dirty="0"/>
          </a:p>
        </p:txBody>
      </p:sp>
      <p:sp>
        <p:nvSpPr>
          <p:cNvPr id="10" name="Espace réservé de la date 9"/>
          <p:cNvSpPr>
            <a:spLocks noGrp="1"/>
          </p:cNvSpPr>
          <p:nvPr>
            <p:ph type="dt" sz="half" idx="10"/>
          </p:nvPr>
        </p:nvSpPr>
        <p:spPr/>
        <p:txBody>
          <a:bodyPr/>
          <a:lstStyle/>
          <a:p>
            <a:fld id="{18BD2CAE-2F21-4C56-B3AA-750AA19F0CBC}"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8" name="Espace réservé du numéro de diapositive 7"/>
          <p:cNvSpPr>
            <a:spLocks noGrp="1"/>
          </p:cNvSpPr>
          <p:nvPr>
            <p:ph type="sldNum" sz="quarter" idx="12"/>
          </p:nvPr>
        </p:nvSpPr>
        <p:spPr/>
        <p:txBody>
          <a:bodyPr/>
          <a:lstStyle/>
          <a:p>
            <a:fld id="{41E2637F-F9EE-4AB0-8AC7-6F1F0F506099}" type="slidenum">
              <a:rPr lang="fr-FR" smtClean="0">
                <a:solidFill>
                  <a:prstClr val="black"/>
                </a:solidFill>
              </a:rPr>
              <a:pPr/>
              <a:t>67</a:t>
            </a:fld>
            <a:endParaRPr lang="fr-FR">
              <a:solidFill>
                <a:prstClr val="black"/>
              </a:solidFill>
            </a:endParaRPr>
          </a:p>
        </p:txBody>
      </p:sp>
      <p:sp>
        <p:nvSpPr>
          <p:cNvPr id="7" name="ZoneTexte 6"/>
          <p:cNvSpPr txBox="1"/>
          <p:nvPr/>
        </p:nvSpPr>
        <p:spPr>
          <a:xfrm>
            <a:off x="6178376" y="2475662"/>
            <a:ext cx="5684107" cy="2862322"/>
          </a:xfrm>
          <a:prstGeom prst="rect">
            <a:avLst/>
          </a:prstGeom>
          <a:noFill/>
          <a:ln>
            <a:solidFill>
              <a:schemeClr val="tx1"/>
            </a:solidFill>
          </a:ln>
        </p:spPr>
        <p:txBody>
          <a:bodyPr wrap="square" rtlCol="0">
            <a:spAutoFit/>
          </a:bodyPr>
          <a:lstStyle/>
          <a:p>
            <a:r>
              <a:rPr lang="fr-FR" dirty="0"/>
              <a:t>73 - 27   : si l’on fait de 7 pour aller à 13 c’est comme si je posais la soustraction dans ma tête. </a:t>
            </a:r>
          </a:p>
          <a:p>
            <a:endParaRPr lang="fr-FR" dirty="0"/>
          </a:p>
          <a:p>
            <a:r>
              <a:rPr lang="fr-FR" dirty="0"/>
              <a:t>En proposant d’autres procédures et en proposant de </a:t>
            </a:r>
            <a:r>
              <a:rPr lang="fr-FR" dirty="0">
                <a:solidFill>
                  <a:srgbClr val="FF0000"/>
                </a:solidFill>
              </a:rPr>
              <a:t>commencer par la gauche</a:t>
            </a:r>
            <a:r>
              <a:rPr lang="fr-FR" dirty="0"/>
              <a:t>, on introduit une procédure plus adaptée et on fait appel à la structure des nombres et leurs relations (27=30-3)</a:t>
            </a:r>
          </a:p>
          <a:p>
            <a:endParaRPr lang="fr-FR" dirty="0">
              <a:solidFill>
                <a:srgbClr val="C00000"/>
              </a:solidFill>
            </a:endParaRPr>
          </a:p>
          <a:p>
            <a:endParaRPr lang="fr-FR" dirty="0">
              <a:solidFill>
                <a:srgbClr val="C00000"/>
              </a:solidFill>
            </a:endParaRPr>
          </a:p>
          <a:p>
            <a:endParaRPr lang="fr-FR" dirty="0">
              <a:solidFill>
                <a:srgbClr val="C00000"/>
              </a:solidFill>
            </a:endParaRPr>
          </a:p>
        </p:txBody>
      </p:sp>
    </p:spTree>
    <p:extLst>
      <p:ext uri="{BB962C8B-B14F-4D97-AF65-F5344CB8AC3E}">
        <p14:creationId xmlns:p14="http://schemas.microsoft.com/office/powerpoint/2010/main" val="26354783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7"/>
            <a:ext cx="10364451" cy="716013"/>
          </a:xfrm>
        </p:spPr>
        <p:txBody>
          <a:bodyPr/>
          <a:lstStyle/>
          <a:p>
            <a:r>
              <a:rPr lang="fr-FR" dirty="0"/>
              <a:t>INTENTIONS - INTELLIGENCE DE CALCUL</a:t>
            </a:r>
          </a:p>
        </p:txBody>
      </p:sp>
      <p:sp>
        <p:nvSpPr>
          <p:cNvPr id="3" name="Espace réservé du texte 2"/>
          <p:cNvSpPr>
            <a:spLocks noGrp="1"/>
          </p:cNvSpPr>
          <p:nvPr>
            <p:ph type="body" idx="1"/>
          </p:nvPr>
        </p:nvSpPr>
        <p:spPr>
          <a:xfrm>
            <a:off x="404923" y="1573081"/>
            <a:ext cx="4873474" cy="679994"/>
          </a:xfrm>
          <a:ln>
            <a:solidFill>
              <a:schemeClr val="tx1"/>
            </a:solidFill>
          </a:ln>
        </p:spPr>
        <p:txBody>
          <a:bodyPr/>
          <a:lstStyle/>
          <a:p>
            <a:r>
              <a:rPr lang="fr-FR" dirty="0"/>
              <a:t>Quatre vingt douze plus quinze? </a:t>
            </a:r>
          </a:p>
        </p:txBody>
      </p:sp>
      <p:sp>
        <p:nvSpPr>
          <p:cNvPr id="4" name="Espace réservé du contenu 3"/>
          <p:cNvSpPr>
            <a:spLocks noGrp="1"/>
          </p:cNvSpPr>
          <p:nvPr>
            <p:ph sz="quarter" idx="13"/>
          </p:nvPr>
        </p:nvSpPr>
        <p:spPr>
          <a:xfrm>
            <a:off x="288646" y="3051011"/>
            <a:ext cx="5106027" cy="2740187"/>
          </a:xfrm>
          <a:ln>
            <a:solidFill>
              <a:schemeClr val="tx1"/>
            </a:solidFill>
          </a:ln>
        </p:spPr>
        <p:txBody>
          <a:bodyPr/>
          <a:lstStyle/>
          <a:p>
            <a:pPr marL="0" indent="0">
              <a:buNone/>
            </a:pPr>
            <a:r>
              <a:rPr lang="fr-FR" dirty="0"/>
              <a:t>Quatre-vingt – douze  -  quinze</a:t>
            </a:r>
          </a:p>
          <a:p>
            <a:pPr marL="0" indent="0">
              <a:buNone/>
            </a:pPr>
            <a:r>
              <a:rPr lang="fr-FR" dirty="0"/>
              <a:t>Quatre-vingt + vingt-sept </a:t>
            </a:r>
          </a:p>
        </p:txBody>
      </p:sp>
      <p:sp>
        <p:nvSpPr>
          <p:cNvPr id="5" name="Espace réservé du texte 4"/>
          <p:cNvSpPr>
            <a:spLocks noGrp="1"/>
          </p:cNvSpPr>
          <p:nvPr>
            <p:ph type="body" sz="quarter" idx="3"/>
          </p:nvPr>
        </p:nvSpPr>
        <p:spPr>
          <a:xfrm>
            <a:off x="6557061" y="1573081"/>
            <a:ext cx="4881804" cy="679994"/>
          </a:xfrm>
          <a:ln>
            <a:solidFill>
              <a:schemeClr val="tx1"/>
            </a:solidFill>
          </a:ln>
        </p:spPr>
        <p:txBody>
          <a:bodyPr/>
          <a:lstStyle/>
          <a:p>
            <a:r>
              <a:rPr lang="fr-FR" dirty="0"/>
              <a:t>Mes intentions </a:t>
            </a:r>
          </a:p>
        </p:txBody>
      </p:sp>
      <p:sp>
        <p:nvSpPr>
          <p:cNvPr id="6" name="Espace réservé du contenu 5"/>
          <p:cNvSpPr>
            <a:spLocks noGrp="1"/>
          </p:cNvSpPr>
          <p:nvPr>
            <p:ph sz="quarter" idx="14"/>
          </p:nvPr>
        </p:nvSpPr>
        <p:spPr>
          <a:ln>
            <a:solidFill>
              <a:schemeClr val="tx1"/>
            </a:solidFill>
          </a:ln>
        </p:spPr>
        <p:txBody>
          <a:bodyPr/>
          <a:lstStyle/>
          <a:p>
            <a:r>
              <a:rPr lang="fr-FR" dirty="0"/>
              <a:t>travailler sur la forme orale</a:t>
            </a:r>
          </a:p>
          <a:p>
            <a:pPr marL="0" indent="0">
              <a:buNone/>
            </a:pPr>
            <a:endParaRPr lang="fr-FR" dirty="0"/>
          </a:p>
        </p:txBody>
      </p:sp>
      <p:sp>
        <p:nvSpPr>
          <p:cNvPr id="9" name="Espace réservé de la date 8"/>
          <p:cNvSpPr>
            <a:spLocks noGrp="1"/>
          </p:cNvSpPr>
          <p:nvPr>
            <p:ph type="dt" sz="half" idx="10"/>
          </p:nvPr>
        </p:nvSpPr>
        <p:spPr/>
        <p:txBody>
          <a:bodyPr/>
          <a:lstStyle/>
          <a:p>
            <a:fld id="{56B851CF-9D0E-4619-AD67-9A8AF42EDAFB}" type="datetime1">
              <a:rPr lang="fr-FR" smtClean="0">
                <a:solidFill>
                  <a:prstClr val="black"/>
                </a:solidFill>
              </a:rPr>
              <a:t>04/10/2018</a:t>
            </a:fld>
            <a:endParaRPr lang="fr-FR">
              <a:solidFill>
                <a:prstClr val="black"/>
              </a:solidFill>
            </a:endParaRPr>
          </a:p>
        </p:txBody>
      </p:sp>
      <p:sp>
        <p:nvSpPr>
          <p:cNvPr id="7" name="Espace réservé du pied de page 6"/>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8" name="Espace réservé du numéro de diapositive 7"/>
          <p:cNvSpPr>
            <a:spLocks noGrp="1"/>
          </p:cNvSpPr>
          <p:nvPr>
            <p:ph type="sldNum" sz="quarter" idx="12"/>
          </p:nvPr>
        </p:nvSpPr>
        <p:spPr/>
        <p:txBody>
          <a:bodyPr/>
          <a:lstStyle/>
          <a:p>
            <a:fld id="{41E2637F-F9EE-4AB0-8AC7-6F1F0F506099}" type="slidenum">
              <a:rPr lang="fr-FR" smtClean="0">
                <a:solidFill>
                  <a:prstClr val="black"/>
                </a:solidFill>
              </a:rPr>
              <a:pPr/>
              <a:t>68</a:t>
            </a:fld>
            <a:endParaRPr lang="fr-FR">
              <a:solidFill>
                <a:prstClr val="black"/>
              </a:solidFill>
            </a:endParaRPr>
          </a:p>
        </p:txBody>
      </p:sp>
    </p:spTree>
    <p:extLst>
      <p:ext uri="{BB962C8B-B14F-4D97-AF65-F5344CB8AC3E}">
        <p14:creationId xmlns:p14="http://schemas.microsoft.com/office/powerpoint/2010/main" val="41369301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7"/>
            <a:ext cx="10364451" cy="617159"/>
          </a:xfrm>
        </p:spPr>
        <p:txBody>
          <a:bodyPr/>
          <a:lstStyle/>
          <a:p>
            <a:r>
              <a:rPr lang="fr-FR" dirty="0"/>
              <a:t>INTENTIONS - INTELLIGENCE DE CALCUL</a:t>
            </a:r>
          </a:p>
        </p:txBody>
      </p:sp>
      <p:sp>
        <p:nvSpPr>
          <p:cNvPr id="3" name="Espace réservé du texte 2"/>
          <p:cNvSpPr>
            <a:spLocks noGrp="1"/>
          </p:cNvSpPr>
          <p:nvPr>
            <p:ph type="body" idx="1"/>
          </p:nvPr>
        </p:nvSpPr>
        <p:spPr>
          <a:xfrm>
            <a:off x="553204" y="1714258"/>
            <a:ext cx="4873474" cy="679994"/>
          </a:xfrm>
          <a:ln>
            <a:solidFill>
              <a:schemeClr val="tx1"/>
            </a:solidFill>
          </a:ln>
        </p:spPr>
        <p:txBody>
          <a:bodyPr/>
          <a:lstStyle/>
          <a:p>
            <a:r>
              <a:rPr lang="fr-FR" dirty="0"/>
              <a:t>Calcul propose : 45+29 ? </a:t>
            </a:r>
          </a:p>
        </p:txBody>
      </p:sp>
      <p:sp>
        <p:nvSpPr>
          <p:cNvPr id="4" name="Espace réservé du contenu 3"/>
          <p:cNvSpPr>
            <a:spLocks noGrp="1"/>
          </p:cNvSpPr>
          <p:nvPr>
            <p:ph sz="quarter" idx="13"/>
          </p:nvPr>
        </p:nvSpPr>
        <p:spPr>
          <a:xfrm>
            <a:off x="553204" y="2872834"/>
            <a:ext cx="5466597" cy="2918365"/>
          </a:xfrm>
          <a:ln>
            <a:solidFill>
              <a:schemeClr val="tx1"/>
            </a:solidFill>
          </a:ln>
        </p:spPr>
        <p:txBody>
          <a:bodyPr/>
          <a:lstStyle/>
          <a:p>
            <a:r>
              <a:rPr lang="fr-FR" dirty="0"/>
              <a:t>P1: 40+20+5+9 = 60+14 = 74</a:t>
            </a:r>
          </a:p>
          <a:p>
            <a:r>
              <a:rPr lang="fr-FR" dirty="0"/>
              <a:t>P2: 45+20+9</a:t>
            </a:r>
          </a:p>
          <a:p>
            <a:r>
              <a:rPr lang="fr-FR" dirty="0"/>
              <a:t>P3 : (45+30) -1 = 75-1 = 74</a:t>
            </a:r>
          </a:p>
          <a:p>
            <a:endParaRPr lang="fr-FR" dirty="0"/>
          </a:p>
        </p:txBody>
      </p:sp>
      <p:sp>
        <p:nvSpPr>
          <p:cNvPr id="5" name="Espace réservé du texte 4"/>
          <p:cNvSpPr>
            <a:spLocks noGrp="1"/>
          </p:cNvSpPr>
          <p:nvPr>
            <p:ph type="body" sz="quarter" idx="3"/>
          </p:nvPr>
        </p:nvSpPr>
        <p:spPr>
          <a:xfrm>
            <a:off x="6172200" y="1691024"/>
            <a:ext cx="4881804" cy="679994"/>
          </a:xfrm>
          <a:ln>
            <a:solidFill>
              <a:schemeClr val="tx1"/>
            </a:solidFill>
          </a:ln>
        </p:spPr>
        <p:txBody>
          <a:bodyPr/>
          <a:lstStyle/>
          <a:p>
            <a:r>
              <a:rPr lang="fr-FR" dirty="0"/>
              <a:t>Mes intentions </a:t>
            </a:r>
          </a:p>
        </p:txBody>
      </p:sp>
      <p:sp>
        <p:nvSpPr>
          <p:cNvPr id="6" name="Espace réservé du contenu 5"/>
          <p:cNvSpPr>
            <a:spLocks noGrp="1"/>
          </p:cNvSpPr>
          <p:nvPr>
            <p:ph sz="quarter" idx="14"/>
          </p:nvPr>
        </p:nvSpPr>
        <p:spPr>
          <a:ln>
            <a:solidFill>
              <a:schemeClr val="tx1"/>
            </a:solidFill>
          </a:ln>
        </p:spPr>
        <p:txBody>
          <a:bodyPr/>
          <a:lstStyle/>
          <a:p>
            <a:pPr marL="0" indent="0">
              <a:buNone/>
            </a:pPr>
            <a:r>
              <a:rPr lang="fr-FR" dirty="0"/>
              <a:t>P1 : INVITER A </a:t>
            </a:r>
            <a:r>
              <a:rPr lang="fr-FR" dirty="0" err="1"/>
              <a:t>S’aPPUYER</a:t>
            </a:r>
            <a:r>
              <a:rPr lang="fr-FR" dirty="0"/>
              <a:t> SUR les nombres tels qu’on  les entend  </a:t>
            </a:r>
            <a:r>
              <a:rPr lang="fr-FR" dirty="0">
                <a:solidFill>
                  <a:srgbClr val="FF0000"/>
                </a:solidFill>
              </a:rPr>
              <a:t>quarante</a:t>
            </a:r>
            <a:r>
              <a:rPr lang="fr-FR" dirty="0"/>
              <a:t>- </a:t>
            </a:r>
            <a:r>
              <a:rPr lang="fr-FR" dirty="0">
                <a:solidFill>
                  <a:schemeClr val="accent2">
                    <a:lumMod val="75000"/>
                  </a:schemeClr>
                </a:solidFill>
              </a:rPr>
              <a:t>cinq </a:t>
            </a:r>
            <a:r>
              <a:rPr lang="fr-FR" dirty="0"/>
              <a:t>plus </a:t>
            </a:r>
            <a:r>
              <a:rPr lang="fr-FR" dirty="0">
                <a:solidFill>
                  <a:srgbClr val="FF0000"/>
                </a:solidFill>
              </a:rPr>
              <a:t>vingt</a:t>
            </a:r>
            <a:r>
              <a:rPr lang="fr-FR" dirty="0"/>
              <a:t> </a:t>
            </a:r>
            <a:r>
              <a:rPr lang="fr-FR" dirty="0">
                <a:solidFill>
                  <a:schemeClr val="accent2">
                    <a:lumMod val="75000"/>
                  </a:schemeClr>
                </a:solidFill>
              </a:rPr>
              <a:t>neuf</a:t>
            </a:r>
          </a:p>
          <a:p>
            <a:pPr marL="0" indent="0">
              <a:buNone/>
            </a:pPr>
            <a:r>
              <a:rPr lang="fr-FR" dirty="0">
                <a:solidFill>
                  <a:schemeClr val="accent2">
                    <a:lumMod val="75000"/>
                  </a:schemeClr>
                </a:solidFill>
              </a:rPr>
              <a:t>P2 : INVITER A VOIR   29 comme 3 dizaines moins 1 unité</a:t>
            </a:r>
          </a:p>
          <a:p>
            <a:endParaRPr lang="fr-FR" dirty="0"/>
          </a:p>
        </p:txBody>
      </p:sp>
      <p:sp>
        <p:nvSpPr>
          <p:cNvPr id="9" name="Espace réservé de la date 8"/>
          <p:cNvSpPr>
            <a:spLocks noGrp="1"/>
          </p:cNvSpPr>
          <p:nvPr>
            <p:ph type="dt" sz="half" idx="10"/>
          </p:nvPr>
        </p:nvSpPr>
        <p:spPr/>
        <p:txBody>
          <a:bodyPr/>
          <a:lstStyle/>
          <a:p>
            <a:fld id="{3E3531A8-6C50-41AC-8458-F7CF3B0128A0}" type="datetime1">
              <a:rPr lang="fr-FR" smtClean="0">
                <a:solidFill>
                  <a:prstClr val="black"/>
                </a:solidFill>
              </a:rPr>
              <a:t>04/10/2018</a:t>
            </a:fld>
            <a:endParaRPr lang="fr-FR">
              <a:solidFill>
                <a:prstClr val="black"/>
              </a:solidFill>
            </a:endParaRPr>
          </a:p>
        </p:txBody>
      </p:sp>
      <p:sp>
        <p:nvSpPr>
          <p:cNvPr id="7" name="Espace réservé du pied de page 6"/>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8" name="Espace réservé du numéro de diapositive 7"/>
          <p:cNvSpPr>
            <a:spLocks noGrp="1"/>
          </p:cNvSpPr>
          <p:nvPr>
            <p:ph type="sldNum" sz="quarter" idx="12"/>
          </p:nvPr>
        </p:nvSpPr>
        <p:spPr/>
        <p:txBody>
          <a:bodyPr/>
          <a:lstStyle/>
          <a:p>
            <a:fld id="{41E2637F-F9EE-4AB0-8AC7-6F1F0F506099}" type="slidenum">
              <a:rPr lang="fr-FR" smtClean="0">
                <a:solidFill>
                  <a:prstClr val="black"/>
                </a:solidFill>
              </a:rPr>
              <a:pPr/>
              <a:t>69</a:t>
            </a:fld>
            <a:endParaRPr lang="fr-FR">
              <a:solidFill>
                <a:prstClr val="black"/>
              </a:solidFill>
            </a:endParaRPr>
          </a:p>
        </p:txBody>
      </p:sp>
    </p:spTree>
    <p:extLst>
      <p:ext uri="{BB962C8B-B14F-4D97-AF65-F5344CB8AC3E}">
        <p14:creationId xmlns:p14="http://schemas.microsoft.com/office/powerpoint/2010/main" val="2164396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91435"/>
            <a:ext cx="10364451" cy="962089"/>
          </a:xfrm>
        </p:spPr>
        <p:txBody>
          <a:bodyPr>
            <a:normAutofit fontScale="90000"/>
          </a:bodyPr>
          <a:lstStyle/>
          <a:p>
            <a:r>
              <a:rPr lang="fr-FR" dirty="0">
                <a:solidFill>
                  <a:srgbClr val="00B050"/>
                </a:solidFill>
              </a:rPr>
              <a:t>2.1.DES CONSTATS : les évaluations internationales</a:t>
            </a:r>
          </a:p>
        </p:txBody>
      </p:sp>
      <p:sp>
        <p:nvSpPr>
          <p:cNvPr id="3" name="Espace réservé du contenu 2"/>
          <p:cNvSpPr>
            <a:spLocks noGrp="1"/>
          </p:cNvSpPr>
          <p:nvPr>
            <p:ph sz="quarter" idx="13"/>
          </p:nvPr>
        </p:nvSpPr>
        <p:spPr>
          <a:xfrm>
            <a:off x="287383" y="1169234"/>
            <a:ext cx="11691257" cy="4621966"/>
          </a:xfrm>
        </p:spPr>
        <p:txBody>
          <a:bodyPr>
            <a:normAutofit/>
          </a:bodyPr>
          <a:lstStyle/>
          <a:p>
            <a:pPr>
              <a:buFontTx/>
              <a:buChar char="-"/>
            </a:pPr>
            <a:r>
              <a:rPr lang="fr-FR" cap="none" dirty="0"/>
              <a:t>Un jeune français de 17 ans sur dix est en difficulté dans l’utilisation des mathématiques de la vie quotidienne (enquête JDC 2014). </a:t>
            </a:r>
          </a:p>
          <a:p>
            <a:pPr>
              <a:buFontTx/>
              <a:buChar char="-"/>
            </a:pPr>
            <a:r>
              <a:rPr lang="fr-FR" cap="none" dirty="0"/>
              <a:t>42 % des élèves français ont un niveau faible ou très faible en mathématiques , contre 25 % en moyenne dans les pays participant à l’enquête (ces résultats confortent ceux de l’enquête </a:t>
            </a:r>
            <a:r>
              <a:rPr lang="fr-FR" cap="none" dirty="0" err="1"/>
              <a:t>cedre</a:t>
            </a:r>
            <a:r>
              <a:rPr lang="fr-FR" cap="none" dirty="0"/>
              <a:t> 2014 sur les acquis des élèves en fin d’école primai</a:t>
            </a:r>
          </a:p>
          <a:p>
            <a:pPr>
              <a:buFontTx/>
              <a:buChar char="-"/>
            </a:pPr>
            <a:r>
              <a:rPr lang="fr-FR" cap="none" dirty="0"/>
              <a:t>Seuls 11 % des élèves français, au lieu des 25 % attendus, font partie du quartile européen le plus performant</a:t>
            </a:r>
          </a:p>
          <a:p>
            <a:pPr>
              <a:buFontTx/>
              <a:buChar char="-"/>
            </a:pPr>
            <a:r>
              <a:rPr lang="fr-FR" cap="none" dirty="0"/>
              <a:t>Les enfants de cadres supérieurs obtiennent le pourcentage de réussite le plus élevé alors que les enfants d’ouvriers obtiennent un pourcentage bien plus faible </a:t>
            </a:r>
            <a:endParaRPr lang="fr-FR" dirty="0"/>
          </a:p>
          <a:p>
            <a:pPr marL="0" indent="0">
              <a:buNone/>
            </a:pPr>
            <a:endParaRPr lang="fr-FR" dirty="0">
              <a:hlinkClick r:id="rId2"/>
            </a:endParaRPr>
          </a:p>
          <a:p>
            <a:pPr marL="0" indent="0">
              <a:buNone/>
            </a:pPr>
            <a:r>
              <a:rPr lang="fr-FR" dirty="0">
                <a:hlinkClick r:id="rId2"/>
              </a:rPr>
              <a:t>https://www.cnesco.fr/fr/numeration/bilan-des-acquis/</a:t>
            </a:r>
            <a:endParaRPr lang="fr-FR" dirty="0"/>
          </a:p>
          <a:p>
            <a:pPr marL="0" indent="0">
              <a:buNone/>
            </a:pPr>
            <a:endParaRPr lang="fr-FR" dirty="0"/>
          </a:p>
        </p:txBody>
      </p:sp>
      <p:sp>
        <p:nvSpPr>
          <p:cNvPr id="7" name="Espace réservé de la date 6"/>
          <p:cNvSpPr>
            <a:spLocks noGrp="1"/>
          </p:cNvSpPr>
          <p:nvPr>
            <p:ph type="dt" sz="half" idx="10"/>
          </p:nvPr>
        </p:nvSpPr>
        <p:spPr/>
        <p:txBody>
          <a:bodyPr/>
          <a:lstStyle/>
          <a:p>
            <a:fld id="{FF748A25-F67A-4334-AA88-8F4C87B96C11}" type="datetime1">
              <a:rPr lang="fr-FR" smtClean="0">
                <a:solidFill>
                  <a:prstClr val="black"/>
                </a:solidFill>
              </a:rPr>
              <a:t>04/10/2018</a:t>
            </a:fld>
            <a:endParaRPr lang="fr-FR">
              <a:solidFill>
                <a:prstClr val="black"/>
              </a:solidFill>
            </a:endParaRPr>
          </a:p>
        </p:txBody>
      </p:sp>
      <p:sp>
        <p:nvSpPr>
          <p:cNvPr id="4" name="Espace réservé du pied de page 3"/>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30110625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8"/>
            <a:ext cx="10364451" cy="604802"/>
          </a:xfrm>
        </p:spPr>
        <p:txBody>
          <a:bodyPr/>
          <a:lstStyle/>
          <a:p>
            <a:r>
              <a:rPr lang="fr-FR" dirty="0"/>
              <a:t>INTENTIONS - INTELLIGENCE DE CALCUL</a:t>
            </a:r>
          </a:p>
        </p:txBody>
      </p:sp>
      <p:sp>
        <p:nvSpPr>
          <p:cNvPr id="3" name="Espace réservé du texte 2"/>
          <p:cNvSpPr>
            <a:spLocks noGrp="1"/>
          </p:cNvSpPr>
          <p:nvPr>
            <p:ph type="body" idx="1"/>
          </p:nvPr>
        </p:nvSpPr>
        <p:spPr>
          <a:xfrm>
            <a:off x="503777" y="1691024"/>
            <a:ext cx="4873474" cy="679994"/>
          </a:xfrm>
          <a:ln>
            <a:solidFill>
              <a:schemeClr val="tx1"/>
            </a:solidFill>
          </a:ln>
        </p:spPr>
        <p:txBody>
          <a:bodyPr/>
          <a:lstStyle/>
          <a:p>
            <a:r>
              <a:rPr lang="fr-FR" dirty="0"/>
              <a:t>Calcul propose 32x25? </a:t>
            </a:r>
          </a:p>
        </p:txBody>
      </p:sp>
      <p:sp>
        <p:nvSpPr>
          <p:cNvPr id="4" name="Espace réservé du contenu 3"/>
          <p:cNvSpPr>
            <a:spLocks noGrp="1"/>
          </p:cNvSpPr>
          <p:nvPr>
            <p:ph sz="quarter" idx="13"/>
          </p:nvPr>
        </p:nvSpPr>
        <p:spPr>
          <a:ln>
            <a:solidFill>
              <a:schemeClr val="tx1"/>
            </a:solidFill>
          </a:ln>
        </p:spPr>
        <p:txBody>
          <a:bodyPr>
            <a:normAutofit/>
          </a:bodyPr>
          <a:lstStyle/>
          <a:p>
            <a:r>
              <a:rPr lang="fr-FR" dirty="0"/>
              <a:t>P1 décomposition </a:t>
            </a:r>
          </a:p>
          <a:p>
            <a:pPr marL="0" indent="0">
              <a:buNone/>
            </a:pPr>
            <a:r>
              <a:rPr lang="fr-FR" dirty="0"/>
              <a:t>(30x25)+ (2x25)   ou (32x20) + (32x5) mais procédure couteuse ! </a:t>
            </a:r>
          </a:p>
          <a:p>
            <a:pPr marL="0" indent="0">
              <a:buNone/>
            </a:pPr>
            <a:endParaRPr lang="fr-FR" dirty="0"/>
          </a:p>
          <a:p>
            <a:pPr marL="0" indent="0">
              <a:lnSpc>
                <a:spcPct val="100000"/>
              </a:lnSpc>
              <a:spcBef>
                <a:spcPts val="0"/>
              </a:spcBef>
              <a:buNone/>
            </a:pPr>
            <a:r>
              <a:rPr lang="fr-FR" dirty="0"/>
              <a:t>P2 32 x  100       32 x 25 = </a:t>
            </a:r>
            <a:r>
              <a:rPr lang="fr-FR" dirty="0">
                <a:solidFill>
                  <a:srgbClr val="C00000"/>
                </a:solidFill>
              </a:rPr>
              <a:t>4</a:t>
            </a:r>
            <a:r>
              <a:rPr lang="fr-FR" dirty="0"/>
              <a:t>x8x</a:t>
            </a:r>
            <a:r>
              <a:rPr lang="fr-FR" dirty="0">
                <a:solidFill>
                  <a:srgbClr val="C00000"/>
                </a:solidFill>
              </a:rPr>
              <a:t>25</a:t>
            </a:r>
          </a:p>
          <a:p>
            <a:pPr marL="0" indent="0">
              <a:lnSpc>
                <a:spcPct val="100000"/>
              </a:lnSpc>
              <a:spcBef>
                <a:spcPts val="0"/>
              </a:spcBef>
              <a:buNone/>
            </a:pPr>
            <a:r>
              <a:rPr lang="fr-FR" dirty="0"/>
              <a:t>               4</a:t>
            </a:r>
          </a:p>
          <a:p>
            <a:pPr marL="0" indent="0">
              <a:lnSpc>
                <a:spcPct val="100000"/>
              </a:lnSpc>
              <a:spcBef>
                <a:spcPts val="0"/>
              </a:spcBef>
              <a:buNone/>
            </a:pPr>
            <a:r>
              <a:rPr lang="fr-FR" dirty="0"/>
              <a:t>             </a:t>
            </a:r>
          </a:p>
        </p:txBody>
      </p:sp>
      <p:sp>
        <p:nvSpPr>
          <p:cNvPr id="5" name="Espace réservé du texte 4"/>
          <p:cNvSpPr>
            <a:spLocks noGrp="1"/>
          </p:cNvSpPr>
          <p:nvPr>
            <p:ph type="body" sz="quarter" idx="3"/>
          </p:nvPr>
        </p:nvSpPr>
        <p:spPr>
          <a:xfrm>
            <a:off x="6395797" y="1689545"/>
            <a:ext cx="4881804" cy="679994"/>
          </a:xfrm>
          <a:ln>
            <a:solidFill>
              <a:schemeClr val="tx1"/>
            </a:solidFill>
          </a:ln>
        </p:spPr>
        <p:txBody>
          <a:bodyPr/>
          <a:lstStyle/>
          <a:p>
            <a:r>
              <a:rPr lang="fr-FR" dirty="0"/>
              <a:t>Mes intentions </a:t>
            </a:r>
          </a:p>
        </p:txBody>
      </p:sp>
      <p:sp>
        <p:nvSpPr>
          <p:cNvPr id="6" name="Espace réservé du contenu 5"/>
          <p:cNvSpPr>
            <a:spLocks noGrp="1"/>
          </p:cNvSpPr>
          <p:nvPr>
            <p:ph sz="quarter" idx="14"/>
          </p:nvPr>
        </p:nvSpPr>
        <p:spPr>
          <a:ln>
            <a:solidFill>
              <a:schemeClr val="tx1"/>
            </a:solidFill>
          </a:ln>
        </p:spPr>
        <p:txBody>
          <a:bodyPr/>
          <a:lstStyle/>
          <a:p>
            <a:r>
              <a:rPr lang="fr-FR" dirty="0"/>
              <a:t>Faire utiliser les propriétés et les connaissances des nombres : </a:t>
            </a:r>
          </a:p>
          <a:p>
            <a:pPr marL="457200" indent="-457200">
              <a:lnSpc>
                <a:spcPct val="100000"/>
              </a:lnSpc>
              <a:spcBef>
                <a:spcPts val="0"/>
              </a:spcBef>
              <a:buAutoNum type="arabicPlain" startAt="100"/>
            </a:pPr>
            <a:r>
              <a:rPr lang="fr-FR" dirty="0"/>
              <a:t>  c’est 25   et 4x25 = 100</a:t>
            </a:r>
          </a:p>
          <a:p>
            <a:pPr marL="0" indent="0">
              <a:lnSpc>
                <a:spcPct val="100000"/>
              </a:lnSpc>
              <a:spcBef>
                <a:spcPts val="0"/>
              </a:spcBef>
              <a:buNone/>
            </a:pPr>
            <a:r>
              <a:rPr lang="fr-FR" dirty="0"/>
              <a:t> 4</a:t>
            </a:r>
          </a:p>
          <a:p>
            <a:pPr marL="0" indent="0">
              <a:lnSpc>
                <a:spcPct val="100000"/>
              </a:lnSpc>
              <a:spcBef>
                <a:spcPts val="0"/>
              </a:spcBef>
              <a:buNone/>
            </a:pPr>
            <a:r>
              <a:rPr lang="fr-FR" dirty="0"/>
              <a:t>  et 32=8x4</a:t>
            </a:r>
          </a:p>
        </p:txBody>
      </p:sp>
      <p:sp>
        <p:nvSpPr>
          <p:cNvPr id="11" name="Espace réservé de la date 10"/>
          <p:cNvSpPr>
            <a:spLocks noGrp="1"/>
          </p:cNvSpPr>
          <p:nvPr>
            <p:ph type="dt" sz="half" idx="10"/>
          </p:nvPr>
        </p:nvSpPr>
        <p:spPr/>
        <p:txBody>
          <a:bodyPr/>
          <a:lstStyle/>
          <a:p>
            <a:fld id="{D25407AD-C6B1-4B41-9094-4C578B0F3570}" type="datetime1">
              <a:rPr lang="fr-FR" smtClean="0">
                <a:solidFill>
                  <a:prstClr val="black"/>
                </a:solidFill>
              </a:rPr>
              <a:t>04/10/2018</a:t>
            </a:fld>
            <a:endParaRPr lang="fr-FR">
              <a:solidFill>
                <a:prstClr val="black"/>
              </a:solidFill>
            </a:endParaRPr>
          </a:p>
        </p:txBody>
      </p:sp>
      <p:sp>
        <p:nvSpPr>
          <p:cNvPr id="7" name="Espace réservé du pied de page 6"/>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9" name="Espace réservé du numéro de diapositive 8"/>
          <p:cNvSpPr>
            <a:spLocks noGrp="1"/>
          </p:cNvSpPr>
          <p:nvPr>
            <p:ph type="sldNum" sz="quarter" idx="12"/>
          </p:nvPr>
        </p:nvSpPr>
        <p:spPr/>
        <p:txBody>
          <a:bodyPr/>
          <a:lstStyle/>
          <a:p>
            <a:fld id="{41E2637F-F9EE-4AB0-8AC7-6F1F0F506099}" type="slidenum">
              <a:rPr lang="fr-FR" smtClean="0">
                <a:solidFill>
                  <a:prstClr val="black"/>
                </a:solidFill>
              </a:rPr>
              <a:pPr/>
              <a:t>70</a:t>
            </a:fld>
            <a:endParaRPr lang="fr-FR">
              <a:solidFill>
                <a:prstClr val="black"/>
              </a:solidFill>
            </a:endParaRPr>
          </a:p>
        </p:txBody>
      </p:sp>
      <p:cxnSp>
        <p:nvCxnSpPr>
          <p:cNvPr id="8" name="Connecteur droit 7"/>
          <p:cNvCxnSpPr/>
          <p:nvPr/>
        </p:nvCxnSpPr>
        <p:spPr>
          <a:xfrm>
            <a:off x="1927654" y="5103340"/>
            <a:ext cx="50662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6259873" y="4127158"/>
            <a:ext cx="49427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0866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7"/>
            <a:ext cx="10364451" cy="654229"/>
          </a:xfrm>
        </p:spPr>
        <p:txBody>
          <a:bodyPr/>
          <a:lstStyle/>
          <a:p>
            <a:r>
              <a:rPr lang="fr-FR" dirty="0"/>
              <a:t>INTENTIONS - INTELLIGENCE DE CALCUL</a:t>
            </a:r>
          </a:p>
        </p:txBody>
      </p:sp>
      <p:sp>
        <p:nvSpPr>
          <p:cNvPr id="3" name="Espace réservé du texte 2"/>
          <p:cNvSpPr>
            <a:spLocks noGrp="1"/>
          </p:cNvSpPr>
          <p:nvPr>
            <p:ph type="body" idx="1"/>
          </p:nvPr>
        </p:nvSpPr>
        <p:spPr>
          <a:xfrm>
            <a:off x="590274" y="1701901"/>
            <a:ext cx="4873474" cy="679994"/>
          </a:xfrm>
          <a:ln>
            <a:solidFill>
              <a:schemeClr val="tx1"/>
            </a:solidFill>
          </a:ln>
        </p:spPr>
        <p:txBody>
          <a:bodyPr/>
          <a:lstStyle/>
          <a:p>
            <a:r>
              <a:rPr lang="fr-FR" dirty="0"/>
              <a:t>23,5+4,1 ?    28,1 +5,9 ? </a:t>
            </a:r>
          </a:p>
        </p:txBody>
      </p:sp>
      <p:sp>
        <p:nvSpPr>
          <p:cNvPr id="4" name="Espace réservé du contenu 3"/>
          <p:cNvSpPr>
            <a:spLocks noGrp="1"/>
          </p:cNvSpPr>
          <p:nvPr>
            <p:ph sz="quarter" idx="13"/>
          </p:nvPr>
        </p:nvSpPr>
        <p:spPr>
          <a:xfrm>
            <a:off x="473997" y="3051011"/>
            <a:ext cx="5106027" cy="2740187"/>
          </a:xfrm>
          <a:ln>
            <a:solidFill>
              <a:schemeClr val="tx1"/>
            </a:solidFill>
          </a:ln>
        </p:spPr>
        <p:txBody>
          <a:bodyPr/>
          <a:lstStyle/>
          <a:p>
            <a:endParaRPr lang="fr-FR" dirty="0"/>
          </a:p>
        </p:txBody>
      </p:sp>
      <p:sp>
        <p:nvSpPr>
          <p:cNvPr id="5" name="Espace réservé du texte 4"/>
          <p:cNvSpPr>
            <a:spLocks noGrp="1"/>
          </p:cNvSpPr>
          <p:nvPr>
            <p:ph type="body" sz="quarter" idx="3"/>
          </p:nvPr>
        </p:nvSpPr>
        <p:spPr>
          <a:xfrm>
            <a:off x="7018638" y="1458097"/>
            <a:ext cx="4831492" cy="593125"/>
          </a:xfrm>
          <a:ln>
            <a:solidFill>
              <a:schemeClr val="tx1"/>
            </a:solidFill>
          </a:ln>
        </p:spPr>
        <p:txBody>
          <a:bodyPr/>
          <a:lstStyle/>
          <a:p>
            <a:r>
              <a:rPr lang="fr-FR" sz="2000" dirty="0"/>
              <a:t>Mes intentions :</a:t>
            </a:r>
          </a:p>
        </p:txBody>
      </p:sp>
      <p:sp>
        <p:nvSpPr>
          <p:cNvPr id="6" name="Espace réservé du contenu 5"/>
          <p:cNvSpPr>
            <a:spLocks noGrp="1"/>
          </p:cNvSpPr>
          <p:nvPr>
            <p:ph sz="quarter" idx="14"/>
          </p:nvPr>
        </p:nvSpPr>
        <p:spPr>
          <a:ln>
            <a:solidFill>
              <a:schemeClr val="tx1"/>
            </a:solidFill>
          </a:ln>
        </p:spPr>
        <p:txBody>
          <a:bodyPr/>
          <a:lstStyle/>
          <a:p>
            <a:r>
              <a:rPr lang="fr-FR" dirty="0"/>
              <a:t>faire découvrir qu’il est avantageux de calculer de la gauche vers la droite 23+4 =27              0,1+0,4=0,5</a:t>
            </a:r>
          </a:p>
          <a:p>
            <a:r>
              <a:rPr lang="fr-FR" dirty="0"/>
              <a:t>et introduire une variable didactique</a:t>
            </a:r>
          </a:p>
          <a:p>
            <a:endParaRPr lang="fr-FR" dirty="0"/>
          </a:p>
        </p:txBody>
      </p:sp>
      <p:sp>
        <p:nvSpPr>
          <p:cNvPr id="9" name="Espace réservé de la date 8"/>
          <p:cNvSpPr>
            <a:spLocks noGrp="1"/>
          </p:cNvSpPr>
          <p:nvPr>
            <p:ph type="dt" sz="half" idx="10"/>
          </p:nvPr>
        </p:nvSpPr>
        <p:spPr/>
        <p:txBody>
          <a:bodyPr/>
          <a:lstStyle/>
          <a:p>
            <a:fld id="{F6DA0C6C-E771-451F-8953-1AE11CC8623E}" type="datetime1">
              <a:rPr lang="fr-FR" smtClean="0">
                <a:solidFill>
                  <a:prstClr val="black"/>
                </a:solidFill>
              </a:rPr>
              <a:t>04/10/2018</a:t>
            </a:fld>
            <a:endParaRPr lang="fr-FR">
              <a:solidFill>
                <a:prstClr val="black"/>
              </a:solidFill>
            </a:endParaRPr>
          </a:p>
        </p:txBody>
      </p:sp>
      <p:sp>
        <p:nvSpPr>
          <p:cNvPr id="7" name="Espace réservé du pied de page 6"/>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8" name="Espace réservé du numéro de diapositive 7"/>
          <p:cNvSpPr>
            <a:spLocks noGrp="1"/>
          </p:cNvSpPr>
          <p:nvPr>
            <p:ph type="sldNum" sz="quarter" idx="12"/>
          </p:nvPr>
        </p:nvSpPr>
        <p:spPr/>
        <p:txBody>
          <a:bodyPr/>
          <a:lstStyle/>
          <a:p>
            <a:fld id="{41E2637F-F9EE-4AB0-8AC7-6F1F0F506099}" type="slidenum">
              <a:rPr lang="fr-FR" smtClean="0">
                <a:solidFill>
                  <a:prstClr val="black"/>
                </a:solidFill>
              </a:rPr>
              <a:pPr/>
              <a:t>71</a:t>
            </a:fld>
            <a:endParaRPr lang="fr-FR">
              <a:solidFill>
                <a:prstClr val="black"/>
              </a:solidFill>
            </a:endParaRPr>
          </a:p>
        </p:txBody>
      </p:sp>
    </p:spTree>
    <p:extLst>
      <p:ext uri="{BB962C8B-B14F-4D97-AF65-F5344CB8AC3E}">
        <p14:creationId xmlns:p14="http://schemas.microsoft.com/office/powerpoint/2010/main" val="38467161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7"/>
            <a:ext cx="10364451" cy="777797"/>
          </a:xfrm>
        </p:spPr>
        <p:txBody>
          <a:bodyPr/>
          <a:lstStyle/>
          <a:p>
            <a:r>
              <a:rPr lang="fr-FR" dirty="0"/>
              <a:t>INTENTIONS - INTELLIGENCE DE CALCUL</a:t>
            </a:r>
          </a:p>
        </p:txBody>
      </p:sp>
      <p:sp>
        <p:nvSpPr>
          <p:cNvPr id="3" name="Espace réservé du texte 2"/>
          <p:cNvSpPr>
            <a:spLocks noGrp="1"/>
          </p:cNvSpPr>
          <p:nvPr>
            <p:ph type="body" idx="1"/>
          </p:nvPr>
        </p:nvSpPr>
        <p:spPr>
          <a:xfrm>
            <a:off x="345990" y="1772454"/>
            <a:ext cx="5384249" cy="1366986"/>
          </a:xfrm>
          <a:ln>
            <a:solidFill>
              <a:schemeClr val="tx1"/>
            </a:solidFill>
          </a:ln>
        </p:spPr>
        <p:txBody>
          <a:bodyPr/>
          <a:lstStyle/>
          <a:p>
            <a:endParaRPr lang="fr-FR" dirty="0"/>
          </a:p>
          <a:p>
            <a:r>
              <a:rPr lang="fr-FR" dirty="0"/>
              <a:t>2 dixièmes + 1,75 ?</a:t>
            </a:r>
          </a:p>
          <a:p>
            <a:r>
              <a:rPr lang="fr-FR" dirty="0"/>
              <a:t>  </a:t>
            </a:r>
          </a:p>
          <a:p>
            <a:r>
              <a:rPr lang="fr-FR" dirty="0"/>
              <a:t>La moitié de 22 ? </a:t>
            </a:r>
          </a:p>
        </p:txBody>
      </p:sp>
      <p:sp>
        <p:nvSpPr>
          <p:cNvPr id="4" name="Espace réservé du contenu 3"/>
          <p:cNvSpPr>
            <a:spLocks noGrp="1"/>
          </p:cNvSpPr>
          <p:nvPr>
            <p:ph sz="quarter" idx="13"/>
          </p:nvPr>
        </p:nvSpPr>
        <p:spPr>
          <a:xfrm>
            <a:off x="345990" y="3794760"/>
            <a:ext cx="5673812" cy="1996439"/>
          </a:xfrm>
        </p:spPr>
        <p:txBody>
          <a:bodyPr/>
          <a:lstStyle/>
          <a:p>
            <a:r>
              <a:rPr lang="fr-FR" dirty="0"/>
              <a:t>Le quart de 16 ? </a:t>
            </a:r>
          </a:p>
          <a:p>
            <a:r>
              <a:rPr lang="fr-FR" dirty="0"/>
              <a:t>1/2 heure + ½ heure ? </a:t>
            </a:r>
          </a:p>
          <a:p>
            <a:endParaRPr lang="fr-FR" dirty="0"/>
          </a:p>
        </p:txBody>
      </p:sp>
      <p:sp>
        <p:nvSpPr>
          <p:cNvPr id="5" name="Espace réservé du texte 4"/>
          <p:cNvSpPr>
            <a:spLocks noGrp="1"/>
          </p:cNvSpPr>
          <p:nvPr>
            <p:ph type="body" sz="quarter" idx="3"/>
          </p:nvPr>
        </p:nvSpPr>
        <p:spPr>
          <a:xfrm>
            <a:off x="6395797" y="1883666"/>
            <a:ext cx="4881804" cy="679994"/>
          </a:xfrm>
          <a:ln>
            <a:solidFill>
              <a:schemeClr val="tx1"/>
            </a:solidFill>
          </a:ln>
        </p:spPr>
        <p:txBody>
          <a:bodyPr/>
          <a:lstStyle/>
          <a:p>
            <a:r>
              <a:rPr lang="fr-FR" dirty="0"/>
              <a:t>Mes intentions </a:t>
            </a:r>
          </a:p>
        </p:txBody>
      </p:sp>
      <p:sp>
        <p:nvSpPr>
          <p:cNvPr id="6" name="Espace réservé du contenu 5"/>
          <p:cNvSpPr>
            <a:spLocks noGrp="1"/>
          </p:cNvSpPr>
          <p:nvPr>
            <p:ph sz="quarter" idx="14"/>
          </p:nvPr>
        </p:nvSpPr>
        <p:spPr>
          <a:xfrm>
            <a:off x="6283998" y="2918913"/>
            <a:ext cx="5105401" cy="2740187"/>
          </a:xfrm>
          <a:ln>
            <a:solidFill>
              <a:schemeClr val="tx1"/>
            </a:solidFill>
          </a:ln>
        </p:spPr>
        <p:txBody>
          <a:bodyPr/>
          <a:lstStyle/>
          <a:p>
            <a:r>
              <a:rPr lang="fr-FR" dirty="0"/>
              <a:t>Travailler sur les différentes désignations </a:t>
            </a:r>
          </a:p>
          <a:p>
            <a:r>
              <a:rPr lang="fr-FR" dirty="0"/>
              <a:t>Travailler dans le cadre des grandeurs </a:t>
            </a:r>
          </a:p>
          <a:p>
            <a:r>
              <a:rPr lang="fr-FR" dirty="0"/>
              <a:t>Passer d’une désignation à l’autre ….</a:t>
            </a:r>
          </a:p>
          <a:p>
            <a:endParaRPr lang="fr-FR" dirty="0"/>
          </a:p>
          <a:p>
            <a:pPr marL="0" indent="0">
              <a:buNone/>
            </a:pPr>
            <a:endParaRPr lang="fr-FR" dirty="0"/>
          </a:p>
        </p:txBody>
      </p:sp>
      <p:sp>
        <p:nvSpPr>
          <p:cNvPr id="9" name="Espace réservé de la date 8"/>
          <p:cNvSpPr>
            <a:spLocks noGrp="1"/>
          </p:cNvSpPr>
          <p:nvPr>
            <p:ph type="dt" sz="half" idx="10"/>
          </p:nvPr>
        </p:nvSpPr>
        <p:spPr/>
        <p:txBody>
          <a:bodyPr/>
          <a:lstStyle/>
          <a:p>
            <a:fld id="{FCE99DBD-BEED-4D57-A9E4-183325E5D849}" type="datetime1">
              <a:rPr lang="fr-FR" smtClean="0">
                <a:solidFill>
                  <a:prstClr val="black"/>
                </a:solidFill>
              </a:rPr>
              <a:t>04/10/2018</a:t>
            </a:fld>
            <a:endParaRPr lang="fr-FR">
              <a:solidFill>
                <a:prstClr val="black"/>
              </a:solidFill>
            </a:endParaRPr>
          </a:p>
        </p:txBody>
      </p:sp>
      <p:sp>
        <p:nvSpPr>
          <p:cNvPr id="7" name="Espace réservé du pied de page 6"/>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8" name="Espace réservé du numéro de diapositive 7"/>
          <p:cNvSpPr>
            <a:spLocks noGrp="1"/>
          </p:cNvSpPr>
          <p:nvPr>
            <p:ph type="sldNum" sz="quarter" idx="12"/>
          </p:nvPr>
        </p:nvSpPr>
        <p:spPr/>
        <p:txBody>
          <a:bodyPr/>
          <a:lstStyle/>
          <a:p>
            <a:fld id="{41E2637F-F9EE-4AB0-8AC7-6F1F0F506099}" type="slidenum">
              <a:rPr lang="fr-FR" smtClean="0">
                <a:solidFill>
                  <a:prstClr val="black"/>
                </a:solidFill>
              </a:rPr>
              <a:pPr/>
              <a:t>72</a:t>
            </a:fld>
            <a:endParaRPr lang="fr-FR">
              <a:solidFill>
                <a:prstClr val="black"/>
              </a:solidFill>
            </a:endParaRPr>
          </a:p>
        </p:txBody>
      </p:sp>
    </p:spTree>
    <p:extLst>
      <p:ext uri="{BB962C8B-B14F-4D97-AF65-F5344CB8AC3E}">
        <p14:creationId xmlns:p14="http://schemas.microsoft.com/office/powerpoint/2010/main" val="33302552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167640"/>
            <a:ext cx="10364451" cy="1034144"/>
          </a:xfrm>
        </p:spPr>
        <p:txBody>
          <a:bodyPr>
            <a:normAutofit fontScale="90000"/>
          </a:bodyPr>
          <a:lstStyle/>
          <a:p>
            <a:r>
              <a:rPr lang="fr-FR" dirty="0"/>
              <a:t>Comment aider les élèves à comprendre et mémoriser  les procédures visées ? </a:t>
            </a:r>
          </a:p>
        </p:txBody>
      </p:sp>
      <p:pic>
        <p:nvPicPr>
          <p:cNvPr id="7" name="Espace réservé du contenu 6"/>
          <p:cNvPicPr>
            <a:picLocks noGrp="1" noChangeAspect="1"/>
          </p:cNvPicPr>
          <p:nvPr>
            <p:ph sz="quarter" idx="13"/>
          </p:nvPr>
        </p:nvPicPr>
        <p:blipFill>
          <a:blip r:embed="rId3"/>
          <a:stretch>
            <a:fillRect/>
          </a:stretch>
        </p:blipFill>
        <p:spPr>
          <a:xfrm>
            <a:off x="618186" y="2746932"/>
            <a:ext cx="2804403" cy="1591194"/>
          </a:xfrm>
          <a:prstGeom prst="rect">
            <a:avLst/>
          </a:prstGeom>
        </p:spPr>
      </p:pic>
      <p:sp>
        <p:nvSpPr>
          <p:cNvPr id="4" name="Espace réservé de la date 3"/>
          <p:cNvSpPr>
            <a:spLocks noGrp="1"/>
          </p:cNvSpPr>
          <p:nvPr>
            <p:ph type="dt" sz="half" idx="10"/>
          </p:nvPr>
        </p:nvSpPr>
        <p:spPr/>
        <p:txBody>
          <a:bodyPr/>
          <a:lstStyle/>
          <a:p>
            <a:fld id="{65C82570-4E60-408D-B422-9F11A4B85855}"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73</a:t>
            </a:fld>
            <a:endParaRPr lang="fr-FR">
              <a:solidFill>
                <a:prstClr val="black"/>
              </a:solidFill>
            </a:endParaRPr>
          </a:p>
        </p:txBody>
      </p:sp>
      <p:pic>
        <p:nvPicPr>
          <p:cNvPr id="8" name="Image 7"/>
          <p:cNvPicPr>
            <a:picLocks noChangeAspect="1"/>
          </p:cNvPicPr>
          <p:nvPr/>
        </p:nvPicPr>
        <p:blipFill>
          <a:blip r:embed="rId4"/>
          <a:stretch>
            <a:fillRect/>
          </a:stretch>
        </p:blipFill>
        <p:spPr>
          <a:xfrm>
            <a:off x="3856905" y="1819574"/>
            <a:ext cx="2780017" cy="1579001"/>
          </a:xfrm>
          <a:prstGeom prst="rect">
            <a:avLst/>
          </a:prstGeom>
        </p:spPr>
      </p:pic>
      <p:pic>
        <p:nvPicPr>
          <p:cNvPr id="9" name="Image 8"/>
          <p:cNvPicPr>
            <a:picLocks noChangeAspect="1"/>
          </p:cNvPicPr>
          <p:nvPr/>
        </p:nvPicPr>
        <p:blipFill>
          <a:blip r:embed="rId5"/>
          <a:stretch>
            <a:fillRect/>
          </a:stretch>
        </p:blipFill>
        <p:spPr>
          <a:xfrm>
            <a:off x="3856905" y="3686484"/>
            <a:ext cx="2975106" cy="1688738"/>
          </a:xfrm>
          <a:prstGeom prst="rect">
            <a:avLst/>
          </a:prstGeom>
        </p:spPr>
      </p:pic>
    </p:spTree>
    <p:extLst>
      <p:ext uri="{BB962C8B-B14F-4D97-AF65-F5344CB8AC3E}">
        <p14:creationId xmlns:p14="http://schemas.microsoft.com/office/powerpoint/2010/main" val="26470102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sz="quarter" idx="13"/>
          </p:nvPr>
        </p:nvPicPr>
        <p:blipFill>
          <a:blip r:embed="rId2"/>
          <a:stretch>
            <a:fillRect/>
          </a:stretch>
        </p:blipFill>
        <p:spPr>
          <a:xfrm>
            <a:off x="532835" y="2813652"/>
            <a:ext cx="2975106" cy="1694835"/>
          </a:xfrm>
          <a:prstGeom prst="rect">
            <a:avLst/>
          </a:prstGeom>
        </p:spPr>
      </p:pic>
      <p:sp>
        <p:nvSpPr>
          <p:cNvPr id="4" name="Espace réservé de la date 3"/>
          <p:cNvSpPr>
            <a:spLocks noGrp="1"/>
          </p:cNvSpPr>
          <p:nvPr>
            <p:ph type="dt" sz="half" idx="10"/>
          </p:nvPr>
        </p:nvSpPr>
        <p:spPr/>
        <p:txBody>
          <a:bodyPr/>
          <a:lstStyle/>
          <a:p>
            <a:fld id="{65C82570-4E60-408D-B422-9F11A4B85855}"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74</a:t>
            </a:fld>
            <a:endParaRPr lang="fr-FR">
              <a:solidFill>
                <a:prstClr val="black"/>
              </a:solidFill>
            </a:endParaRPr>
          </a:p>
        </p:txBody>
      </p:sp>
      <p:pic>
        <p:nvPicPr>
          <p:cNvPr id="8" name="Image 7"/>
          <p:cNvPicPr>
            <a:picLocks noChangeAspect="1"/>
          </p:cNvPicPr>
          <p:nvPr/>
        </p:nvPicPr>
        <p:blipFill>
          <a:blip r:embed="rId3"/>
          <a:stretch>
            <a:fillRect/>
          </a:stretch>
        </p:blipFill>
        <p:spPr>
          <a:xfrm>
            <a:off x="3766762" y="618517"/>
            <a:ext cx="2999492" cy="1707028"/>
          </a:xfrm>
          <a:prstGeom prst="rect">
            <a:avLst/>
          </a:prstGeom>
        </p:spPr>
      </p:pic>
      <p:pic>
        <p:nvPicPr>
          <p:cNvPr id="9" name="Image 8"/>
          <p:cNvPicPr>
            <a:picLocks noChangeAspect="1"/>
          </p:cNvPicPr>
          <p:nvPr/>
        </p:nvPicPr>
        <p:blipFill>
          <a:blip r:embed="rId4"/>
          <a:stretch>
            <a:fillRect/>
          </a:stretch>
        </p:blipFill>
        <p:spPr>
          <a:xfrm>
            <a:off x="6004254" y="3589482"/>
            <a:ext cx="3944454" cy="2237426"/>
          </a:xfrm>
          <a:prstGeom prst="rect">
            <a:avLst/>
          </a:prstGeom>
        </p:spPr>
      </p:pic>
    </p:spTree>
    <p:extLst>
      <p:ext uri="{BB962C8B-B14F-4D97-AF65-F5344CB8AC3E}">
        <p14:creationId xmlns:p14="http://schemas.microsoft.com/office/powerpoint/2010/main" val="34932351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3529414" y="618517"/>
            <a:ext cx="3913971" cy="2219136"/>
          </a:xfrm>
          <a:prstGeom prst="rect">
            <a:avLst/>
          </a:prstGeom>
        </p:spPr>
      </p:pic>
      <p:pic>
        <p:nvPicPr>
          <p:cNvPr id="8" name="Espace réservé du contenu 7"/>
          <p:cNvPicPr>
            <a:picLocks noGrp="1" noChangeAspect="1"/>
          </p:cNvPicPr>
          <p:nvPr>
            <p:ph sz="quarter" idx="13"/>
          </p:nvPr>
        </p:nvPicPr>
        <p:blipFill>
          <a:blip r:embed="rId3"/>
          <a:stretch>
            <a:fillRect/>
          </a:stretch>
        </p:blipFill>
        <p:spPr>
          <a:xfrm>
            <a:off x="417447" y="2843733"/>
            <a:ext cx="2975106" cy="1694835"/>
          </a:xfrm>
          <a:prstGeom prst="rect">
            <a:avLst/>
          </a:prstGeom>
        </p:spPr>
      </p:pic>
      <p:sp>
        <p:nvSpPr>
          <p:cNvPr id="4" name="Espace réservé de la date 3"/>
          <p:cNvSpPr>
            <a:spLocks noGrp="1"/>
          </p:cNvSpPr>
          <p:nvPr>
            <p:ph type="dt" sz="half" idx="10"/>
          </p:nvPr>
        </p:nvSpPr>
        <p:spPr/>
        <p:txBody>
          <a:bodyPr/>
          <a:lstStyle/>
          <a:p>
            <a:fld id="{65C82570-4E60-408D-B422-9F11A4B85855}"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75</a:t>
            </a:fld>
            <a:endParaRPr lang="fr-FR">
              <a:solidFill>
                <a:prstClr val="black"/>
              </a:solidFill>
            </a:endParaRPr>
          </a:p>
        </p:txBody>
      </p:sp>
      <p:pic>
        <p:nvPicPr>
          <p:cNvPr id="9" name="Image 8"/>
          <p:cNvPicPr>
            <a:picLocks noChangeAspect="1"/>
          </p:cNvPicPr>
          <p:nvPr/>
        </p:nvPicPr>
        <p:blipFill>
          <a:blip r:embed="rId4"/>
          <a:stretch>
            <a:fillRect/>
          </a:stretch>
        </p:blipFill>
        <p:spPr>
          <a:xfrm>
            <a:off x="3529414" y="3416807"/>
            <a:ext cx="3944454" cy="2243522"/>
          </a:xfrm>
          <a:prstGeom prst="rect">
            <a:avLst/>
          </a:prstGeom>
        </p:spPr>
      </p:pic>
      <p:pic>
        <p:nvPicPr>
          <p:cNvPr id="10" name="Image 9"/>
          <p:cNvPicPr>
            <a:picLocks noChangeAspect="1"/>
          </p:cNvPicPr>
          <p:nvPr/>
        </p:nvPicPr>
        <p:blipFill>
          <a:blip r:embed="rId5"/>
          <a:stretch>
            <a:fillRect/>
          </a:stretch>
        </p:blipFill>
        <p:spPr>
          <a:xfrm>
            <a:off x="8016088" y="2237146"/>
            <a:ext cx="3505504" cy="1987468"/>
          </a:xfrm>
          <a:prstGeom prst="rect">
            <a:avLst/>
          </a:prstGeom>
        </p:spPr>
      </p:pic>
    </p:spTree>
    <p:extLst>
      <p:ext uri="{BB962C8B-B14F-4D97-AF65-F5344CB8AC3E}">
        <p14:creationId xmlns:p14="http://schemas.microsoft.com/office/powerpoint/2010/main" val="9043653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2073" y="138037"/>
            <a:ext cx="10364451" cy="577237"/>
          </a:xfrm>
        </p:spPr>
        <p:txBody>
          <a:bodyPr>
            <a:normAutofit fontScale="90000"/>
          </a:bodyPr>
          <a:lstStyle/>
          <a:p>
            <a:r>
              <a:rPr lang="fr-FR" dirty="0"/>
              <a:t>                        CONSEQUENCES </a:t>
            </a:r>
          </a:p>
        </p:txBody>
      </p:sp>
      <p:sp>
        <p:nvSpPr>
          <p:cNvPr id="6" name="Espace réservé de la date 5"/>
          <p:cNvSpPr>
            <a:spLocks noGrp="1"/>
          </p:cNvSpPr>
          <p:nvPr>
            <p:ph type="dt" sz="half" idx="10"/>
          </p:nvPr>
        </p:nvSpPr>
        <p:spPr/>
        <p:txBody>
          <a:bodyPr/>
          <a:lstStyle/>
          <a:p>
            <a:fld id="{48A06217-F5AD-4E62-BA43-A461DC888DED}" type="datetime1">
              <a:rPr lang="fr-FR" smtClean="0">
                <a:solidFill>
                  <a:prstClr val="black"/>
                </a:solidFill>
              </a:rPr>
              <a:t>04/10/2018</a:t>
            </a:fld>
            <a:endParaRPr lang="fr-FR">
              <a:solidFill>
                <a:prstClr val="black"/>
              </a:solidFill>
            </a:endParaRPr>
          </a:p>
        </p:txBody>
      </p:sp>
      <p:sp>
        <p:nvSpPr>
          <p:cNvPr id="3" name="Espace réservé du pied de page 2"/>
          <p:cNvSpPr>
            <a:spLocks noGrp="1"/>
          </p:cNvSpPr>
          <p:nvPr>
            <p:ph type="ftr" sz="quarter" idx="11"/>
          </p:nvPr>
        </p:nvSpPr>
        <p:spPr>
          <a:xfrm>
            <a:off x="5275911" y="6415112"/>
            <a:ext cx="6672887" cy="365125"/>
          </a:xfrm>
        </p:spPr>
        <p:txBody>
          <a:bodyPr/>
          <a:lstStyle/>
          <a:p>
            <a:r>
              <a:rPr lang="fr-FR">
                <a:solidFill>
                  <a:prstClr val="black"/>
                </a:solidFill>
              </a:rPr>
              <a:t>AP le calcul mental et en ligne Circonscription de Wittelsheim année 17-18 version complétée </a:t>
            </a:r>
          </a:p>
        </p:txBody>
      </p:sp>
      <p:sp>
        <p:nvSpPr>
          <p:cNvPr id="4" name="Espace réservé du numéro de diapositive 3"/>
          <p:cNvSpPr>
            <a:spLocks noGrp="1"/>
          </p:cNvSpPr>
          <p:nvPr>
            <p:ph type="sldNum" sz="quarter" idx="12"/>
          </p:nvPr>
        </p:nvSpPr>
        <p:spPr/>
        <p:txBody>
          <a:bodyPr/>
          <a:lstStyle/>
          <a:p>
            <a:fld id="{41E2637F-F9EE-4AB0-8AC7-6F1F0F506099}" type="slidenum">
              <a:rPr lang="fr-FR" smtClean="0">
                <a:solidFill>
                  <a:prstClr val="black"/>
                </a:solidFill>
              </a:rPr>
              <a:pPr/>
              <a:t>76</a:t>
            </a:fld>
            <a:endParaRPr lang="fr-FR">
              <a:solidFill>
                <a:prstClr val="black"/>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3991629294"/>
              </p:ext>
            </p:extLst>
          </p:nvPr>
        </p:nvGraphicFramePr>
        <p:xfrm>
          <a:off x="126093" y="1199388"/>
          <a:ext cx="2823170" cy="5394960"/>
        </p:xfrm>
        <a:graphic>
          <a:graphicData uri="http://schemas.openxmlformats.org/drawingml/2006/table">
            <a:tbl>
              <a:tblPr firstRow="1" bandRow="1">
                <a:tableStyleId>{5C22544A-7EE6-4342-B048-85BDC9FD1C3A}</a:tableStyleId>
              </a:tblPr>
              <a:tblGrid>
                <a:gridCol w="2823170">
                  <a:extLst>
                    <a:ext uri="{9D8B030D-6E8A-4147-A177-3AD203B41FA5}">
                      <a16:colId xmlns:a16="http://schemas.microsoft.com/office/drawing/2014/main" val="20000"/>
                    </a:ext>
                  </a:extLst>
                </a:gridCol>
              </a:tblGrid>
              <a:tr h="5587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POUR L’ELEVE nécessité</a:t>
                      </a:r>
                      <a:r>
                        <a:rPr lang="fr-FR" baseline="0" dirty="0"/>
                        <a:t> de </a:t>
                      </a:r>
                      <a:endParaRPr lang="fr-FR" dirty="0"/>
                    </a:p>
                    <a:p>
                      <a:endParaRPr lang="fr-FR" dirty="0"/>
                    </a:p>
                  </a:txBody>
                  <a:tcPr/>
                </a:tc>
                <a:extLst>
                  <a:ext uri="{0D108BD9-81ED-4DB2-BD59-A6C34878D82A}">
                    <a16:rowId xmlns:a16="http://schemas.microsoft.com/office/drawing/2014/main" val="10000"/>
                  </a:ext>
                </a:extLst>
              </a:tr>
              <a:tr h="798265">
                <a:tc>
                  <a:txBody>
                    <a:bodyPr/>
                    <a:lstStyle/>
                    <a:p>
                      <a:r>
                        <a:rPr lang="fr-FR" dirty="0">
                          <a:latin typeface="Times New Roman" panose="02020603050405020304" pitchFamily="18" charset="0"/>
                          <a:cs typeface="Times New Roman" panose="02020603050405020304" pitchFamily="18" charset="0"/>
                        </a:rPr>
                        <a:t>Développer une posture d’adaptabilité chez les</a:t>
                      </a:r>
                      <a:r>
                        <a:rPr lang="fr-FR" baseline="0" dirty="0">
                          <a:latin typeface="Times New Roman" panose="02020603050405020304" pitchFamily="18" charset="0"/>
                          <a:cs typeface="Times New Roman" panose="02020603050405020304" pitchFamily="18" charset="0"/>
                        </a:rPr>
                        <a:t> élèves</a:t>
                      </a:r>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Développer l’initiative</a:t>
                      </a:r>
                    </a:p>
                  </a:txBody>
                  <a:tcPr/>
                </a:tc>
                <a:extLst>
                  <a:ext uri="{0D108BD9-81ED-4DB2-BD59-A6C34878D82A}">
                    <a16:rowId xmlns:a16="http://schemas.microsoft.com/office/drawing/2014/main" val="10001"/>
                  </a:ext>
                </a:extLst>
              </a:tr>
              <a:tr h="570042">
                <a:tc>
                  <a:txBody>
                    <a:bodyPr/>
                    <a:lstStyle/>
                    <a:p>
                      <a:r>
                        <a:rPr lang="fr-FR" dirty="0">
                          <a:latin typeface="Times New Roman" panose="02020603050405020304" pitchFamily="18" charset="0"/>
                          <a:cs typeface="Times New Roman" panose="02020603050405020304" pitchFamily="18" charset="0"/>
                        </a:rPr>
                        <a:t>D’explorer les propriétés numériques des nombres et des opérations</a:t>
                      </a:r>
                    </a:p>
                  </a:txBody>
                  <a:tcPr/>
                </a:tc>
                <a:extLst>
                  <a:ext uri="{0D108BD9-81ED-4DB2-BD59-A6C34878D82A}">
                    <a16:rowId xmlns:a16="http://schemas.microsoft.com/office/drawing/2014/main" val="10002"/>
                  </a:ext>
                </a:extLst>
              </a:tr>
              <a:tr h="800046">
                <a:tc>
                  <a:txBody>
                    <a:bodyPr/>
                    <a:lstStyle/>
                    <a:p>
                      <a:r>
                        <a:rPr lang="fr-FR" dirty="0">
                          <a:latin typeface="Times New Roman" panose="02020603050405020304" pitchFamily="18" charset="0"/>
                          <a:cs typeface="Times New Roman" panose="02020603050405020304" pitchFamily="18" charset="0"/>
                        </a:rPr>
                        <a:t>De</a:t>
                      </a:r>
                      <a:r>
                        <a:rPr lang="fr-FR" baseline="0" dirty="0">
                          <a:latin typeface="Times New Roman" panose="02020603050405020304" pitchFamily="18" charset="0"/>
                          <a:cs typeface="Times New Roman" panose="02020603050405020304" pitchFamily="18" charset="0"/>
                        </a:rPr>
                        <a:t> m</a:t>
                      </a:r>
                      <a:r>
                        <a:rPr lang="fr-FR" dirty="0">
                          <a:latin typeface="Times New Roman" panose="02020603050405020304" pitchFamily="18" charset="0"/>
                          <a:cs typeface="Times New Roman" panose="02020603050405020304" pitchFamily="18" charset="0"/>
                        </a:rPr>
                        <a:t>obiliser des procédures plus adaptées, plus économiques mais présentant un domaine d’efficacité limité.</a:t>
                      </a:r>
                    </a:p>
                  </a:txBody>
                  <a:tcPr/>
                </a:tc>
                <a:extLst>
                  <a:ext uri="{0D108BD9-81ED-4DB2-BD59-A6C34878D82A}">
                    <a16:rowId xmlns:a16="http://schemas.microsoft.com/office/drawing/2014/main" val="10003"/>
                  </a:ext>
                </a:extLst>
              </a:tr>
              <a:tr h="967446">
                <a:tc>
                  <a:txBody>
                    <a:bodyPr/>
                    <a:lstStyle/>
                    <a:p>
                      <a:r>
                        <a:rPr lang="fr-FR" dirty="0">
                          <a:latin typeface="Times New Roman" panose="02020603050405020304" pitchFamily="18" charset="0"/>
                          <a:cs typeface="Times New Roman" panose="02020603050405020304" pitchFamily="18" charset="0"/>
                        </a:rPr>
                        <a:t>De</a:t>
                      </a:r>
                      <a:r>
                        <a:rPr lang="fr-FR" baseline="0" dirty="0">
                          <a:latin typeface="Times New Roman" panose="02020603050405020304" pitchFamily="18" charset="0"/>
                          <a:cs typeface="Times New Roman" panose="02020603050405020304" pitchFamily="18" charset="0"/>
                        </a:rPr>
                        <a:t> d</a:t>
                      </a:r>
                      <a:r>
                        <a:rPr lang="fr-FR" dirty="0">
                          <a:latin typeface="Times New Roman" panose="02020603050405020304" pitchFamily="18" charset="0"/>
                          <a:cs typeface="Times New Roman" panose="02020603050405020304" pitchFamily="18" charset="0"/>
                        </a:rPr>
                        <a:t>évelopper une posture d’adaptabilité chez les élèves</a:t>
                      </a:r>
                    </a:p>
                    <a:p>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463157360"/>
              </p:ext>
            </p:extLst>
          </p:nvPr>
        </p:nvGraphicFramePr>
        <p:xfrm>
          <a:off x="3193961" y="626774"/>
          <a:ext cx="8998040" cy="5299601"/>
        </p:xfrm>
        <a:graphic>
          <a:graphicData uri="http://schemas.openxmlformats.org/drawingml/2006/table">
            <a:tbl>
              <a:tblPr firstRow="1" bandRow="1">
                <a:tableStyleId>{5C22544A-7EE6-4342-B048-85BDC9FD1C3A}</a:tableStyleId>
              </a:tblPr>
              <a:tblGrid>
                <a:gridCol w="8998040">
                  <a:extLst>
                    <a:ext uri="{9D8B030D-6E8A-4147-A177-3AD203B41FA5}">
                      <a16:colId xmlns:a16="http://schemas.microsoft.com/office/drawing/2014/main" val="20000"/>
                    </a:ext>
                  </a:extLst>
                </a:gridCol>
              </a:tblGrid>
              <a:tr h="4553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POUR L ENSEIGNANT</a:t>
                      </a:r>
                    </a:p>
                  </a:txBody>
                  <a:tcPr/>
                </a:tc>
                <a:extLst>
                  <a:ext uri="{0D108BD9-81ED-4DB2-BD59-A6C34878D82A}">
                    <a16:rowId xmlns:a16="http://schemas.microsoft.com/office/drawing/2014/main" val="10000"/>
                  </a:ext>
                </a:extLst>
              </a:tr>
              <a:tr h="1658392">
                <a:tc>
                  <a:txBody>
                    <a:bodyPr/>
                    <a:lstStyle/>
                    <a:p>
                      <a:r>
                        <a:rPr lang="fr-FR" b="1" dirty="0">
                          <a:latin typeface="Times New Roman" panose="02020603050405020304" pitchFamily="18" charset="0"/>
                          <a:cs typeface="Times New Roman" panose="02020603050405020304" pitchFamily="18" charset="0"/>
                        </a:rPr>
                        <a:t>1.</a:t>
                      </a:r>
                      <a:r>
                        <a:rPr lang="fr-FR" b="1" baseline="0" dirty="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Varier la forme : </a:t>
                      </a:r>
                    </a:p>
                    <a:p>
                      <a:pPr marL="0" indent="0">
                        <a:buFontTx/>
                        <a:buNone/>
                      </a:pPr>
                      <a:r>
                        <a:rPr lang="fr-FR" dirty="0">
                          <a:latin typeface="Times New Roman" panose="02020603050405020304" pitchFamily="18" charset="0"/>
                          <a:cs typeface="Times New Roman" panose="02020603050405020304" pitchFamily="18" charset="0"/>
                        </a:rPr>
                        <a:t>Des</a:t>
                      </a:r>
                      <a:r>
                        <a:rPr lang="fr-FR" baseline="0" dirty="0">
                          <a:latin typeface="Times New Roman" panose="02020603050405020304" pitchFamily="18" charset="0"/>
                          <a:cs typeface="Times New Roman" panose="02020603050405020304" pitchFamily="18" charset="0"/>
                        </a:rPr>
                        <a:t> t</a:t>
                      </a:r>
                      <a:r>
                        <a:rPr lang="fr-FR" dirty="0">
                          <a:latin typeface="Times New Roman" panose="02020603050405020304" pitchFamily="18" charset="0"/>
                          <a:cs typeface="Times New Roman" panose="02020603050405020304" pitchFamily="18" charset="0"/>
                        </a:rPr>
                        <a:t>emps</a:t>
                      </a:r>
                      <a:r>
                        <a:rPr lang="fr-FR" baseline="0" dirty="0">
                          <a:latin typeface="Times New Roman" panose="02020603050405020304" pitchFamily="18" charset="0"/>
                          <a:cs typeface="Times New Roman" panose="02020603050405020304" pitchFamily="18" charset="0"/>
                        </a:rPr>
                        <a:t> d’entraînement </a:t>
                      </a:r>
                      <a:r>
                        <a:rPr lang="fr-FR" dirty="0">
                          <a:latin typeface="Times New Roman" panose="02020603050405020304" pitchFamily="18" charset="0"/>
                          <a:cs typeface="Times New Roman" panose="02020603050405020304" pitchFamily="18" charset="0"/>
                        </a:rPr>
                        <a:t>de calcul</a:t>
                      </a:r>
                      <a:r>
                        <a:rPr lang="fr-FR" baseline="0" dirty="0">
                          <a:latin typeface="Times New Roman" panose="02020603050405020304" pitchFamily="18" charset="0"/>
                          <a:cs typeface="Times New Roman" panose="02020603050405020304" pitchFamily="18" charset="0"/>
                        </a:rPr>
                        <a:t> mental et en ligne (chronométré) (15) d’abord de façon massée puis filée </a:t>
                      </a:r>
                      <a:r>
                        <a:rPr lang="fr-FR" baseline="0" dirty="0">
                          <a:solidFill>
                            <a:srgbClr val="FF0000"/>
                          </a:solidFill>
                          <a:latin typeface="Times New Roman" panose="02020603050405020304" pitchFamily="18" charset="0"/>
                          <a:cs typeface="Times New Roman" panose="02020603050405020304" pitchFamily="18" charset="0"/>
                        </a:rPr>
                        <a:t>(temps 2 et 3 de la séquence)  </a:t>
                      </a:r>
                      <a:r>
                        <a:rPr lang="fr-FR" baseline="0" dirty="0"/>
                        <a:t>s’</a:t>
                      </a:r>
                      <a:r>
                        <a:rPr lang="fr-FR" dirty="0"/>
                        <a:t>entrainer a mettre en application,</a:t>
                      </a:r>
                      <a:r>
                        <a:rPr lang="fr-FR" baseline="0" dirty="0"/>
                        <a:t> m</a:t>
                      </a:r>
                      <a:r>
                        <a:rPr lang="fr-FR" dirty="0"/>
                        <a:t>ettre en œuvre les propriétés,</a:t>
                      </a:r>
                      <a:r>
                        <a:rPr lang="fr-FR" baseline="0" dirty="0"/>
                        <a:t> m</a:t>
                      </a:r>
                      <a:r>
                        <a:rPr lang="fr-FR" dirty="0"/>
                        <a:t>émoriser les résultats ,</a:t>
                      </a:r>
                      <a:r>
                        <a:rPr lang="fr-FR" baseline="0" dirty="0"/>
                        <a:t> </a:t>
                      </a:r>
                      <a:r>
                        <a:rPr lang="fr-FR" dirty="0"/>
                        <a:t>mémoriser du savoir</a:t>
                      </a:r>
                      <a:endParaRPr lang="fr-FR" baseline="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latin typeface="Times New Roman" panose="02020603050405020304" pitchFamily="18" charset="0"/>
                          <a:cs typeface="Times New Roman" panose="02020603050405020304" pitchFamily="18" charset="0"/>
                        </a:rPr>
                        <a:t>Des temps d’apprentissage, plus longs (45) pour </a:t>
                      </a:r>
                      <a:r>
                        <a:rPr lang="fr-FR" baseline="0" dirty="0">
                          <a:solidFill>
                            <a:srgbClr val="FF0000"/>
                          </a:solidFill>
                          <a:latin typeface="Times New Roman" panose="02020603050405020304" pitchFamily="18" charset="0"/>
                          <a:cs typeface="Times New Roman" panose="02020603050405020304" pitchFamily="18" charset="0"/>
                        </a:rPr>
                        <a:t>d</a:t>
                      </a:r>
                      <a:r>
                        <a:rPr lang="fr-FR" dirty="0"/>
                        <a:t>écouvrir une technique de calcul ,</a:t>
                      </a:r>
                      <a:r>
                        <a:rPr lang="fr-FR" baseline="0" dirty="0"/>
                        <a:t> une stratégie, des propriétés, une notion précise </a:t>
                      </a:r>
                      <a:r>
                        <a:rPr lang="fr-FR" baseline="0" dirty="0">
                          <a:solidFill>
                            <a:srgbClr val="FF0000"/>
                          </a:solidFill>
                        </a:rPr>
                        <a:t>(séance longue temps1)</a:t>
                      </a:r>
                      <a:endParaRPr lang="fr-FR"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49776">
                <a:tc>
                  <a:txBody>
                    <a:bodyPr/>
                    <a:lstStyle/>
                    <a:p>
                      <a:r>
                        <a:rPr lang="fr-FR" dirty="0">
                          <a:latin typeface="Times New Roman" panose="02020603050405020304" pitchFamily="18" charset="0"/>
                          <a:cs typeface="Times New Roman" panose="02020603050405020304" pitchFamily="18" charset="0"/>
                        </a:rPr>
                        <a:t>2. </a:t>
                      </a:r>
                      <a:r>
                        <a:rPr lang="fr-FR" b="1" dirty="0">
                          <a:latin typeface="Times New Roman" panose="02020603050405020304" pitchFamily="18" charset="0"/>
                          <a:cs typeface="Times New Roman" panose="02020603050405020304" pitchFamily="18" charset="0"/>
                        </a:rPr>
                        <a:t>Fréquence quotidienne</a:t>
                      </a:r>
                    </a:p>
                  </a:txBody>
                  <a:tcPr/>
                </a:tc>
                <a:extLst>
                  <a:ext uri="{0D108BD9-81ED-4DB2-BD59-A6C34878D82A}">
                    <a16:rowId xmlns:a16="http://schemas.microsoft.com/office/drawing/2014/main" val="10002"/>
                  </a:ext>
                </a:extLst>
              </a:tr>
              <a:tr h="946177">
                <a:tc>
                  <a:txBody>
                    <a:bodyPr/>
                    <a:lstStyle/>
                    <a:p>
                      <a:r>
                        <a:rPr lang="fr-FR" dirty="0">
                          <a:latin typeface="Times New Roman" panose="02020603050405020304" pitchFamily="18" charset="0"/>
                          <a:cs typeface="Times New Roman" panose="02020603050405020304" pitchFamily="18" charset="0"/>
                        </a:rPr>
                        <a:t>3. </a:t>
                      </a:r>
                      <a:r>
                        <a:rPr lang="fr-FR" b="1" dirty="0">
                          <a:latin typeface="Times New Roman" panose="02020603050405020304" pitchFamily="18" charset="0"/>
                          <a:cs typeface="Times New Roman" panose="02020603050405020304" pitchFamily="18" charset="0"/>
                        </a:rPr>
                        <a:t>Varier le contenu </a:t>
                      </a:r>
                      <a:r>
                        <a:rPr lang="fr-FR" b="1" baseline="0" dirty="0">
                          <a:latin typeface="Times New Roman" panose="02020603050405020304" pitchFamily="18" charset="0"/>
                          <a:cs typeface="Times New Roman" panose="02020603050405020304" pitchFamily="18" charset="0"/>
                        </a:rPr>
                        <a:t> et </a:t>
                      </a:r>
                      <a:r>
                        <a:rPr lang="fr-FR" b="1" dirty="0">
                          <a:latin typeface="Times New Roman" panose="02020603050405020304" pitchFamily="18" charset="0"/>
                          <a:cs typeface="Times New Roman" panose="02020603050405020304" pitchFamily="18" charset="0"/>
                        </a:rPr>
                        <a:t>programmer le contenu </a:t>
                      </a:r>
                      <a:r>
                        <a:rPr lang="fr-FR" dirty="0">
                          <a:latin typeface="Times New Roman" panose="02020603050405020304" pitchFamily="18" charset="0"/>
                          <a:cs typeface="Times New Roman" panose="02020603050405020304" pitchFamily="18" charset="0"/>
                        </a:rPr>
                        <a:t>au regard des</a:t>
                      </a:r>
                      <a:r>
                        <a:rPr lang="fr-FR" baseline="0" dirty="0">
                          <a:latin typeface="Times New Roman" panose="02020603050405020304" pitchFamily="18" charset="0"/>
                          <a:cs typeface="Times New Roman" panose="02020603050405020304" pitchFamily="18" charset="0"/>
                        </a:rPr>
                        <a:t> compétences à développer : </a:t>
                      </a:r>
                      <a:r>
                        <a:rPr lang="fr-FR" baseline="0" dirty="0">
                          <a:solidFill>
                            <a:srgbClr val="FF0000"/>
                          </a:solidFill>
                          <a:latin typeface="Times New Roman" panose="02020603050405020304" pitchFamily="18" charset="0"/>
                          <a:cs typeface="Times New Roman" panose="02020603050405020304" pitchFamily="18" charset="0"/>
                        </a:rPr>
                        <a:t>alimenter les répertoires basiques , développer un répertoire de stratégies, travailler sur les différentes désignations, etc.</a:t>
                      </a:r>
                    </a:p>
                  </a:txBody>
                  <a:tcPr/>
                </a:tc>
                <a:extLst>
                  <a:ext uri="{0D108BD9-81ED-4DB2-BD59-A6C34878D82A}">
                    <a16:rowId xmlns:a16="http://schemas.microsoft.com/office/drawing/2014/main" val="10003"/>
                  </a:ext>
                </a:extLst>
              </a:tr>
              <a:tr h="349776">
                <a:tc>
                  <a:txBody>
                    <a:bodyPr/>
                    <a:lstStyle/>
                    <a:p>
                      <a:r>
                        <a:rPr lang="fr-FR" dirty="0">
                          <a:latin typeface="Times New Roman" panose="02020603050405020304" pitchFamily="18" charset="0"/>
                          <a:cs typeface="Times New Roman" panose="02020603050405020304" pitchFamily="18" charset="0"/>
                        </a:rPr>
                        <a:t>4. </a:t>
                      </a:r>
                      <a:r>
                        <a:rPr lang="fr-FR" b="1" dirty="0">
                          <a:solidFill>
                            <a:srgbClr val="C00000"/>
                          </a:solidFill>
                          <a:latin typeface="Times New Roman" panose="02020603050405020304" pitchFamily="18" charset="0"/>
                          <a:cs typeface="Times New Roman" panose="02020603050405020304" pitchFamily="18" charset="0"/>
                        </a:rPr>
                        <a:t>Varier les consignes *</a:t>
                      </a:r>
                    </a:p>
                  </a:txBody>
                  <a:tcPr/>
                </a:tc>
                <a:extLst>
                  <a:ext uri="{0D108BD9-81ED-4DB2-BD59-A6C34878D82A}">
                    <a16:rowId xmlns:a16="http://schemas.microsoft.com/office/drawing/2014/main" val="10004"/>
                  </a:ext>
                </a:extLst>
              </a:tr>
              <a:tr h="992857">
                <a:tc>
                  <a:txBody>
                    <a:bodyPr/>
                    <a:lstStyle/>
                    <a:p>
                      <a:r>
                        <a:rPr lang="fr-FR" dirty="0">
                          <a:latin typeface="Times New Roman" panose="02020603050405020304" pitchFamily="18" charset="0"/>
                          <a:cs typeface="Times New Roman" panose="02020603050405020304" pitchFamily="18" charset="0"/>
                        </a:rPr>
                        <a:t>5. </a:t>
                      </a:r>
                      <a:r>
                        <a:rPr lang="fr-FR" b="1" dirty="0">
                          <a:latin typeface="Times New Roman" panose="02020603050405020304" pitchFamily="18" charset="0"/>
                          <a:cs typeface="Times New Roman" panose="02020603050405020304" pitchFamily="18" charset="0"/>
                        </a:rPr>
                        <a:t>Choisir les exemples selon les objectifs</a:t>
                      </a:r>
                      <a:r>
                        <a:rPr lang="fr-FR" b="1" baseline="0" dirty="0">
                          <a:latin typeface="Times New Roman" panose="02020603050405020304" pitchFamily="18" charset="0"/>
                          <a:cs typeface="Times New Roman" panose="02020603050405020304" pitchFamily="18" charset="0"/>
                        </a:rPr>
                        <a:t> assignés (adéquation)</a:t>
                      </a:r>
                    </a:p>
                    <a:p>
                      <a:r>
                        <a:rPr lang="fr-FR" b="1" baseline="0" dirty="0">
                          <a:latin typeface="Times New Roman" panose="02020603050405020304" pitchFamily="18" charset="0"/>
                          <a:cs typeface="Times New Roman" panose="02020603050405020304" pitchFamily="18" charset="0"/>
                        </a:rPr>
                        <a:t>Chercher soi même toutes les possibilités afin d’anticiper les procédures possibles</a:t>
                      </a:r>
                      <a:endParaRPr lang="fr-FR"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436291">
                <a:tc>
                  <a:txBody>
                    <a:bodyPr/>
                    <a:lstStyle/>
                    <a:p>
                      <a:r>
                        <a:rPr lang="fr-FR" dirty="0">
                          <a:latin typeface="Times New Roman" panose="02020603050405020304" pitchFamily="18" charset="0"/>
                          <a:cs typeface="Times New Roman" panose="02020603050405020304" pitchFamily="18" charset="0"/>
                        </a:rPr>
                        <a:t>6</a:t>
                      </a:r>
                      <a:r>
                        <a:rPr lang="fr-FR" b="1" dirty="0">
                          <a:latin typeface="Times New Roman" panose="02020603050405020304" pitchFamily="18" charset="0"/>
                          <a:cs typeface="Times New Roman" panose="02020603050405020304" pitchFamily="18" charset="0"/>
                        </a:rPr>
                        <a:t>.</a:t>
                      </a:r>
                      <a:r>
                        <a:rPr lang="fr-FR" b="1" baseline="0" dirty="0">
                          <a:latin typeface="Times New Roman" panose="02020603050405020304" pitchFamily="18" charset="0"/>
                          <a:cs typeface="Times New Roman" panose="02020603050405020304" pitchFamily="18" charset="0"/>
                        </a:rPr>
                        <a:t> P</a:t>
                      </a:r>
                      <a:r>
                        <a:rPr lang="fr-FR" b="1" dirty="0">
                          <a:latin typeface="Times New Roman" panose="02020603050405020304" pitchFamily="18" charset="0"/>
                          <a:cs typeface="Times New Roman" panose="02020603050405020304" pitchFamily="18" charset="0"/>
                        </a:rPr>
                        <a:t>rogrammer au sein de la classe, du cycle , de l école</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050149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401054"/>
            <a:ext cx="10364451" cy="402136"/>
          </a:xfrm>
        </p:spPr>
        <p:txBody>
          <a:bodyPr>
            <a:normAutofit fontScale="90000"/>
          </a:bodyPr>
          <a:lstStyle/>
          <a:p>
            <a:r>
              <a:rPr lang="fr-FR" dirty="0"/>
              <a:t>REFLECHIR LA  PROGRAMMATION autour de </a:t>
            </a:r>
          </a:p>
        </p:txBody>
      </p:sp>
      <p:graphicFrame>
        <p:nvGraphicFramePr>
          <p:cNvPr id="4" name="Espace réservé du contenu 3"/>
          <p:cNvGraphicFramePr>
            <a:graphicFrameLocks noGrp="1"/>
          </p:cNvGraphicFramePr>
          <p:nvPr>
            <p:ph sz="quarter" idx="13"/>
            <p:extLst>
              <p:ext uri="{D42A27DB-BD31-4B8C-83A1-F6EECF244321}">
                <p14:modId xmlns:p14="http://schemas.microsoft.com/office/powerpoint/2010/main" val="1209875014"/>
              </p:ext>
            </p:extLst>
          </p:nvPr>
        </p:nvGraphicFramePr>
        <p:xfrm>
          <a:off x="213756" y="978568"/>
          <a:ext cx="11817822" cy="6354446"/>
        </p:xfrm>
        <a:graphic>
          <a:graphicData uri="http://schemas.openxmlformats.org/drawingml/2006/table">
            <a:tbl>
              <a:tblPr firstRow="1" bandRow="1">
                <a:tableStyleId>{5C22544A-7EE6-4342-B048-85BDC9FD1C3A}</a:tableStyleId>
              </a:tblPr>
              <a:tblGrid>
                <a:gridCol w="3939274">
                  <a:extLst>
                    <a:ext uri="{9D8B030D-6E8A-4147-A177-3AD203B41FA5}">
                      <a16:colId xmlns:a16="http://schemas.microsoft.com/office/drawing/2014/main" val="20000"/>
                    </a:ext>
                  </a:extLst>
                </a:gridCol>
                <a:gridCol w="3888115">
                  <a:extLst>
                    <a:ext uri="{9D8B030D-6E8A-4147-A177-3AD203B41FA5}">
                      <a16:colId xmlns:a16="http://schemas.microsoft.com/office/drawing/2014/main" val="20001"/>
                    </a:ext>
                  </a:extLst>
                </a:gridCol>
                <a:gridCol w="3990433">
                  <a:extLst>
                    <a:ext uri="{9D8B030D-6E8A-4147-A177-3AD203B41FA5}">
                      <a16:colId xmlns:a16="http://schemas.microsoft.com/office/drawing/2014/main" val="20002"/>
                    </a:ext>
                  </a:extLst>
                </a:gridCol>
              </a:tblGrid>
              <a:tr h="977607">
                <a:tc>
                  <a:txBody>
                    <a:bodyPr/>
                    <a:lstStyle/>
                    <a:p>
                      <a:r>
                        <a:rPr lang="fr-FR" dirty="0"/>
                        <a:t>Cycle II </a:t>
                      </a:r>
                      <a:r>
                        <a:rPr lang="fr-FR" dirty="0">
                          <a:solidFill>
                            <a:srgbClr val="FF0000"/>
                          </a:solidFill>
                        </a:rPr>
                        <a:t>connaissances et compétences associées </a:t>
                      </a:r>
                    </a:p>
                  </a:txBody>
                  <a:tcPr/>
                </a:tc>
                <a:tc>
                  <a:txBody>
                    <a:bodyPr/>
                    <a:lstStyle/>
                    <a:p>
                      <a:r>
                        <a:rPr lang="fr-FR" dirty="0">
                          <a:solidFill>
                            <a:schemeClr val="accent6">
                              <a:lumMod val="50000"/>
                            </a:schemeClr>
                          </a:solidFill>
                        </a:rPr>
                        <a:t>Intentions ,</a:t>
                      </a:r>
                      <a:r>
                        <a:rPr lang="fr-FR" baseline="0" dirty="0">
                          <a:solidFill>
                            <a:schemeClr val="accent6">
                              <a:lumMod val="50000"/>
                            </a:schemeClr>
                          </a:solidFill>
                        </a:rPr>
                        <a:t> </a:t>
                      </a:r>
                      <a:r>
                        <a:rPr lang="fr-FR" dirty="0">
                          <a:solidFill>
                            <a:schemeClr val="accent6">
                              <a:lumMod val="50000"/>
                            </a:schemeClr>
                          </a:solidFill>
                        </a:rPr>
                        <a:t>intelligence du</a:t>
                      </a:r>
                      <a:r>
                        <a:rPr lang="fr-FR" baseline="0" dirty="0">
                          <a:solidFill>
                            <a:schemeClr val="accent6">
                              <a:lumMod val="50000"/>
                            </a:schemeClr>
                          </a:solidFill>
                        </a:rPr>
                        <a:t> calcul et types d’activités</a:t>
                      </a:r>
                      <a:endParaRPr lang="fr-FR" dirty="0">
                        <a:solidFill>
                          <a:schemeClr val="accent6">
                            <a:lumMod val="50000"/>
                          </a:schemeClr>
                        </a:solidFill>
                      </a:endParaRPr>
                    </a:p>
                  </a:txBody>
                  <a:tcPr/>
                </a:tc>
                <a:tc>
                  <a:txBody>
                    <a:bodyPr/>
                    <a:lstStyle/>
                    <a:p>
                      <a:r>
                        <a:rPr lang="fr-FR" dirty="0"/>
                        <a:t>Cycle III </a:t>
                      </a:r>
                      <a:r>
                        <a:rPr lang="fr-FR" dirty="0">
                          <a:solidFill>
                            <a:srgbClr val="FF0000"/>
                          </a:solidFill>
                        </a:rPr>
                        <a:t>connaissances et compétences associées</a:t>
                      </a:r>
                    </a:p>
                    <a:p>
                      <a:endParaRPr lang="fr-FR" dirty="0"/>
                    </a:p>
                  </a:txBody>
                  <a:tcPr/>
                </a:tc>
                <a:extLst>
                  <a:ext uri="{0D108BD9-81ED-4DB2-BD59-A6C34878D82A}">
                    <a16:rowId xmlns:a16="http://schemas.microsoft.com/office/drawing/2014/main" val="10000"/>
                  </a:ext>
                </a:extLst>
              </a:tr>
              <a:tr h="2334037">
                <a:tc>
                  <a:txBody>
                    <a:bodyPr/>
                    <a:lstStyle/>
                    <a:p>
                      <a:pPr>
                        <a:lnSpc>
                          <a:spcPct val="115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Mémoriser des faits numériques et des procédures.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fr-FR" sz="1000" dirty="0">
                          <a:effectLst/>
                          <a:latin typeface="Calibri" panose="020F0502020204030204" pitchFamily="34" charset="0"/>
                          <a:ea typeface="Calibri" panose="020F0502020204030204" pitchFamily="34" charset="0"/>
                          <a:cs typeface="Times New Roman" panose="02020603050405020304" pitchFamily="18" charset="0"/>
                        </a:rPr>
                        <a:t>Tables de l’addition et de la multiplication.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fr-FR" sz="1000" dirty="0">
                          <a:effectLst/>
                          <a:latin typeface="Calibri" panose="020F0502020204030204" pitchFamily="34" charset="0"/>
                          <a:ea typeface="Calibri" panose="020F0502020204030204" pitchFamily="34" charset="0"/>
                          <a:cs typeface="Times New Roman" panose="02020603050405020304" pitchFamily="18" charset="0"/>
                        </a:rPr>
                        <a:t>Décompositions additives et multiplicatives de 10 et de 100, compléments à la dizaine supérieure, à la centaine supérieure, multiplication par une puissance de 10, doubles et moitiés de nombres d’usage courant, etc.</a:t>
                      </a:r>
                    </a:p>
                    <a:p>
                      <a:pPr>
                        <a:lnSpc>
                          <a:spcPct val="115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Élaborer ou choisir des stratégies de calcul </a:t>
                      </a:r>
                      <a:r>
                        <a:rPr lang="fr-FR" sz="1100" b="1" dirty="0">
                          <a:effectLst/>
                          <a:latin typeface="Calibri" panose="020F0502020204030204" pitchFamily="34" charset="0"/>
                          <a:ea typeface="Calibri" panose="020F0502020204030204" pitchFamily="34" charset="0"/>
                          <a:cs typeface="Times New Roman" panose="02020603050405020304" pitchFamily="18" charset="0"/>
                        </a:rPr>
                        <a:t>à l’oral et à l’écrit</a:t>
                      </a: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Vérifier la vraisemblance d’un résultat, notamment en estimant son ordre de grandeur.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Addition, soustraction, multiplication, division.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fr-FR" sz="1100" dirty="0">
                          <a:effectLst/>
                          <a:latin typeface="Calibri" panose="020F0502020204030204" pitchFamily="34" charset="0"/>
                          <a:ea typeface="Calibri" panose="020F0502020204030204" pitchFamily="34" charset="0"/>
                          <a:cs typeface="TimesNewRomanPSMT;Times New Rom"/>
                        </a:rPr>
                        <a:t>Propriétés implicites des opérations :</a:t>
                      </a:r>
                      <a:r>
                        <a:rPr lang="fr-FR" sz="1100" i="1" dirty="0">
                          <a:effectLst/>
                          <a:latin typeface="Calibri" panose="020F0502020204030204" pitchFamily="34" charset="0"/>
                          <a:ea typeface="Calibri" panose="020F0502020204030204" pitchFamily="34" charset="0"/>
                          <a:cs typeface="TimesNewRomanPSMT;Times New Rom"/>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fr-FR" sz="1100" dirty="0">
                          <a:effectLst/>
                          <a:latin typeface="Calibri" panose="020F0502020204030204" pitchFamily="34" charset="0"/>
                          <a:ea typeface="MS Mincho" panose="02020609040205080304" pitchFamily="49" charset="-128"/>
                          <a:cs typeface="TimesNewRomanPSMT"/>
                        </a:rPr>
                        <a:t>Propriétés de la numération : </a:t>
                      </a:r>
                      <a:endParaRPr lang="fr-FR" sz="1400" dirty="0">
                        <a:effectLst/>
                        <a:latin typeface="Calibri" panose="020F0502020204030204" pitchFamily="34" charset="0"/>
                        <a:ea typeface="MS ??"/>
                        <a:cs typeface="Calibri" panose="020F0502020204030204" pitchFamily="34" charset="0"/>
                      </a:endParaRPr>
                    </a:p>
                  </a:txBody>
                  <a:tcPr marL="68580" marR="68580" marT="0" marB="0"/>
                </a:tc>
                <a:tc rowSpan="3">
                  <a:txBody>
                    <a:bodyPr/>
                    <a:lstStyle/>
                    <a:p>
                      <a:r>
                        <a:rPr lang="fr-FR" dirty="0"/>
                        <a:t>Activités relatives à l’addition et soustraction </a:t>
                      </a:r>
                    </a:p>
                    <a:p>
                      <a:r>
                        <a:rPr lang="fr-FR" dirty="0"/>
                        <a:t>Résolution de problèmes (changement d ’état)</a:t>
                      </a:r>
                    </a:p>
                    <a:p>
                      <a:r>
                        <a:rPr lang="fr-FR" dirty="0"/>
                        <a:t>Compter , décompter de n en n (en jouant sur n)</a:t>
                      </a:r>
                    </a:p>
                    <a:p>
                      <a:r>
                        <a:rPr lang="fr-FR" dirty="0"/>
                        <a:t>Calculs rapides </a:t>
                      </a:r>
                    </a:p>
                    <a:p>
                      <a:r>
                        <a:rPr lang="fr-FR" dirty="0"/>
                        <a:t>Activités relatives à la multiplication et la division</a:t>
                      </a:r>
                    </a:p>
                    <a:p>
                      <a:r>
                        <a:rPr lang="fr-FR" dirty="0"/>
                        <a:t>Résolution de problèmes multiplicatifs</a:t>
                      </a:r>
                    </a:p>
                    <a:p>
                      <a:r>
                        <a:rPr lang="fr-FR" dirty="0"/>
                        <a:t>Produit de 2 facteurs n x n’ (nombres à 1 chiffre, à deux)</a:t>
                      </a:r>
                    </a:p>
                    <a:p>
                      <a:r>
                        <a:rPr lang="fr-FR" dirty="0"/>
                        <a:t>Favoriser la mémorisation de faits numériques</a:t>
                      </a:r>
                    </a:p>
                    <a:p>
                      <a:r>
                        <a:rPr lang="fr-FR" dirty="0"/>
                        <a:t>Travailler dans différents sous domaines (nombres et calcul,</a:t>
                      </a:r>
                      <a:r>
                        <a:rPr lang="fr-FR" baseline="0" dirty="0"/>
                        <a:t> </a:t>
                      </a:r>
                      <a:r>
                        <a:rPr lang="fr-FR" dirty="0"/>
                        <a:t>grandeurs et mesures)</a:t>
                      </a:r>
                    </a:p>
                    <a:p>
                      <a:endParaRPr lang="fr-FR" dirty="0"/>
                    </a:p>
                    <a:p>
                      <a:endParaRPr lang="fr-FR" dirty="0"/>
                    </a:p>
                  </a:txBody>
                  <a:tcPr/>
                </a:tc>
                <a:tc>
                  <a:txBody>
                    <a:bodyPr/>
                    <a:lstStyle/>
                    <a:p>
                      <a:pPr>
                        <a:lnSpc>
                          <a:spcPct val="115000"/>
                        </a:lnSpc>
                        <a:spcAft>
                          <a:spcPts val="0"/>
                        </a:spcAft>
                      </a:pPr>
                      <a:r>
                        <a:rPr lang="fr-FR" sz="1000" dirty="0">
                          <a:effectLst/>
                          <a:latin typeface="Calibri" panose="020F0502020204030204" pitchFamily="34" charset="0"/>
                          <a:ea typeface="Calibri" panose="020F0502020204030204" pitchFamily="34" charset="0"/>
                          <a:cs typeface="Calibri" panose="020F0502020204030204" pitchFamily="34" charset="0"/>
                        </a:rPr>
                        <a:t>Mémoriser des faits numériques et des procédures élémentaires de calcul.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000" dirty="0">
                          <a:effectLst/>
                          <a:latin typeface="Calibri" panose="020F0502020204030204" pitchFamily="34" charset="0"/>
                          <a:ea typeface="Calibri" panose="020F0502020204030204" pitchFamily="34" charset="0"/>
                          <a:cs typeface="Calibri" panose="020F0502020204030204" pitchFamily="34" charset="0"/>
                        </a:rPr>
                        <a:t>Élaborer ou choisir des stratégies de calcul à l’oral et à l’écrit.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000" dirty="0">
                          <a:effectLst/>
                          <a:latin typeface="Calibri" panose="020F0502020204030204" pitchFamily="34" charset="0"/>
                          <a:ea typeface="Calibri" panose="020F0502020204030204" pitchFamily="34" charset="0"/>
                          <a:cs typeface="Calibri" panose="020F0502020204030204" pitchFamily="34" charset="0"/>
                        </a:rPr>
                        <a:t>Vérifier la vraisemblance d’un résultat, notamment en estimant son ordre de grandeur.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fr-FR" sz="1000" dirty="0">
                          <a:effectLst/>
                          <a:latin typeface="Calibri" panose="020F0502020204030204" pitchFamily="34" charset="0"/>
                          <a:ea typeface="Calibri" panose="020F0502020204030204" pitchFamily="34" charset="0"/>
                          <a:cs typeface="Calibri" panose="020F0502020204030204" pitchFamily="34" charset="0"/>
                        </a:rPr>
                        <a:t>Addition, soustraction, multiplication, division.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fr-FR" sz="1000" dirty="0">
                          <a:effectLst/>
                          <a:latin typeface="Calibri" panose="020F0502020204030204" pitchFamily="34" charset="0"/>
                          <a:ea typeface="Calibri" panose="020F0502020204030204" pitchFamily="34" charset="0"/>
                          <a:cs typeface="Calibri" panose="020F0502020204030204" pitchFamily="34" charset="0"/>
                        </a:rPr>
                        <a:t>Propriétés des opérations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fr-FR" sz="1000" dirty="0">
                          <a:effectLst/>
                          <a:latin typeface="Calibri" panose="020F0502020204030204" pitchFamily="34" charset="0"/>
                          <a:ea typeface="Calibri" panose="020F0502020204030204" pitchFamily="34" charset="0"/>
                          <a:cs typeface="Calibri" panose="020F0502020204030204" pitchFamily="34" charset="0"/>
                        </a:rPr>
                        <a:t>Faits et procédures numériques additifs et multiplicatifs.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fr-FR" sz="1000" dirty="0">
                          <a:effectLst/>
                          <a:latin typeface="Calibri" panose="020F0502020204030204" pitchFamily="34" charset="0"/>
                          <a:ea typeface="Calibri" panose="020F0502020204030204" pitchFamily="34" charset="0"/>
                          <a:cs typeface="Calibri" panose="020F0502020204030204" pitchFamily="34" charset="0"/>
                        </a:rPr>
                        <a:t>Multiples et diviseurs des nombres d’usage courant.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fr-FR" sz="1000" dirty="0">
                          <a:effectLst/>
                          <a:latin typeface="Calibri" panose="020F0502020204030204" pitchFamily="34" charset="0"/>
                          <a:ea typeface="Calibri" panose="020F0502020204030204" pitchFamily="34" charset="0"/>
                          <a:cs typeface="Calibri" panose="020F0502020204030204" pitchFamily="34" charset="0"/>
                        </a:rPr>
                        <a:t>Critères de divisibilité (</a:t>
                      </a:r>
                      <a:r>
                        <a:rPr lang="fr-FR" sz="1000" dirty="0">
                          <a:effectLst/>
                          <a:latin typeface="Calibri" panose="020F0502020204030204" pitchFamily="34" charset="0"/>
                          <a:ea typeface="Calibri" panose="020F0502020204030204" pitchFamily="34" charset="0"/>
                          <a:cs typeface="Times New Roman" panose="02020603050405020304" pitchFamily="18" charset="0"/>
                        </a:rPr>
                        <a:t>2, 3, 4, 5, 9, 10)</a:t>
                      </a:r>
                      <a:r>
                        <a:rPr lang="fr-FR" sz="1000" dirty="0">
                          <a:effectLst/>
                          <a:latin typeface="Calibri" panose="020F0502020204030204" pitchFamily="34" charset="0"/>
                          <a:ea typeface="Calibri" panose="020F0502020204030204" pitchFamily="34" charset="0"/>
                          <a:cs typeface="Calibri" panose="020F0502020204030204" pitchFamily="34" charset="0"/>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030561">
                <a:tc>
                  <a:txBody>
                    <a:bodyPr/>
                    <a:lstStyle/>
                    <a:p>
                      <a:pPr>
                        <a:lnSpc>
                          <a:spcPct val="115000"/>
                        </a:lnSpc>
                        <a:spcAft>
                          <a:spcPts val="0"/>
                        </a:spcAft>
                      </a:pPr>
                      <a:r>
                        <a:rPr lang="fr-FR" sz="1100" u="sng" dirty="0">
                          <a:effectLst/>
                          <a:latin typeface="Calibri" panose="020F0502020204030204" pitchFamily="34" charset="0"/>
                          <a:ea typeface="Calibri" panose="020F0502020204030204" pitchFamily="34" charset="0"/>
                          <a:cs typeface="Times New Roman" panose="02020603050405020304" pitchFamily="18" charset="0"/>
                        </a:rPr>
                        <a:t>Calcul mental </a:t>
                      </a:r>
                      <a:r>
                        <a:rPr lang="fr-FR" sz="1100" dirty="0">
                          <a:effectLst/>
                          <a:latin typeface="Calibri" panose="020F0502020204030204" pitchFamily="34" charset="0"/>
                          <a:ea typeface="Calibri" panose="020F0502020204030204" pitchFamily="34" charset="0"/>
                          <a:cs typeface="Times New Roman" panose="02020603050405020304" pitchFamily="18" charset="0"/>
                        </a:rPr>
                        <a:t>: calculer mentalement pour obtenir un résultat exact ou évaluer un ordre de grandeur.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1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1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fr-FR" sz="1100" dirty="0">
                        <a:effectLst/>
                        <a:latin typeface="Calibri" panose="020F0502020204030204" pitchFamily="34" charset="0"/>
                        <a:ea typeface="MS ??"/>
                        <a:cs typeface="Calibri" panose="020F0502020204030204" pitchFamily="34" charset="0"/>
                      </a:endParaRPr>
                    </a:p>
                  </a:txBody>
                  <a:tcPr marL="68580" marR="68580" marT="0" marB="0"/>
                </a:tc>
                <a:tc vMerge="1">
                  <a:txBody>
                    <a:bodyPr/>
                    <a:lstStyle/>
                    <a:p>
                      <a:endParaRPr lang="fr-FR" dirty="0"/>
                    </a:p>
                  </a:txBody>
                  <a:tcPr/>
                </a:tc>
                <a:tc>
                  <a:txBody>
                    <a:bodyPr/>
                    <a:lstStyle/>
                    <a:p>
                      <a:pPr>
                        <a:lnSpc>
                          <a:spcPct val="115000"/>
                        </a:lnSpc>
                        <a:spcAft>
                          <a:spcPts val="0"/>
                        </a:spcAft>
                      </a:pPr>
                      <a:r>
                        <a:rPr lang="fr-FR" sz="1000" dirty="0">
                          <a:effectLst/>
                          <a:latin typeface="Calibri" panose="020F0502020204030204" pitchFamily="34" charset="0"/>
                          <a:ea typeface="Calibri" panose="020F0502020204030204" pitchFamily="34" charset="0"/>
                          <a:cs typeface="Calibri" panose="020F0502020204030204" pitchFamily="34" charset="0"/>
                        </a:rPr>
                        <a:t>Calcul mental : calculer mentalement pour obtenir un résultat exact ou évaluer un ordre de grandeur.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012241">
                <a:tc>
                  <a:txBody>
                    <a:bodyPr/>
                    <a:lstStyle/>
                    <a:p>
                      <a:pPr>
                        <a:lnSpc>
                          <a:spcPct val="115000"/>
                        </a:lnSpc>
                        <a:spcAft>
                          <a:spcPts val="0"/>
                        </a:spcAft>
                      </a:pPr>
                      <a:r>
                        <a:rPr lang="fr-FR" sz="10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fr-FR" sz="1000" u="none" strike="noStrike" dirty="0">
                          <a:effectLst/>
                          <a:latin typeface="Calibri" panose="020F0502020204030204" pitchFamily="34" charset="0"/>
                          <a:ea typeface="Calibri" panose="020F0502020204030204" pitchFamily="34" charset="0"/>
                          <a:cs typeface="Times New Roman" panose="02020603050405020304" pitchFamily="18" charset="0"/>
                        </a:rPr>
                        <a:t> </a:t>
                      </a:r>
                      <a:r>
                        <a:rPr lang="fr-FR" sz="1100" u="sng" dirty="0">
                          <a:effectLst/>
                          <a:latin typeface="Calibri" panose="020F0502020204030204" pitchFamily="34" charset="0"/>
                          <a:ea typeface="Calibri" panose="020F0502020204030204" pitchFamily="34" charset="0"/>
                          <a:cs typeface="Times New Roman" panose="02020603050405020304" pitchFamily="18" charset="0"/>
                        </a:rPr>
                        <a:t>Calcul en ligne </a:t>
                      </a:r>
                      <a:r>
                        <a:rPr lang="fr-FR" sz="1100" dirty="0">
                          <a:effectLst/>
                          <a:latin typeface="Calibri" panose="020F0502020204030204" pitchFamily="34" charset="0"/>
                          <a:ea typeface="Calibri" panose="020F0502020204030204" pitchFamily="34" charset="0"/>
                          <a:cs typeface="Times New Roman" panose="02020603050405020304" pitchFamily="18" charset="0"/>
                        </a:rPr>
                        <a:t>: calculer en utilisant des écritures en ligne additives, soustractives, multiplicatives, mixtes.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0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fr-FR" dirty="0"/>
                    </a:p>
                  </a:txBody>
                  <a:tcPr/>
                </a:tc>
                <a:tc>
                  <a:txBody>
                    <a:bodyPr/>
                    <a:lstStyle/>
                    <a:p>
                      <a:pPr>
                        <a:lnSpc>
                          <a:spcPct val="115000"/>
                        </a:lnSpc>
                        <a:spcAft>
                          <a:spcPts val="0"/>
                        </a:spcAft>
                      </a:pPr>
                      <a:r>
                        <a:rPr lang="fr-FR" sz="1000" dirty="0">
                          <a:effectLst/>
                          <a:latin typeface="Calibri" panose="020F0502020204030204" pitchFamily="34" charset="0"/>
                          <a:ea typeface="Calibri" panose="020F0502020204030204" pitchFamily="34" charset="0"/>
                          <a:cs typeface="Calibri" panose="020F0502020204030204" pitchFamily="34" charset="0"/>
                        </a:rPr>
                        <a:t>Calcul en ligne : utiliser des parenthèses dans des situations très simples.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fr-FR" sz="1000" dirty="0">
                          <a:effectLst/>
                          <a:latin typeface="Calibri" panose="020F0502020204030204" pitchFamily="34" charset="0"/>
                          <a:ea typeface="Calibri" panose="020F0502020204030204" pitchFamily="34" charset="0"/>
                          <a:cs typeface="Calibri" panose="020F0502020204030204" pitchFamily="34" charset="0"/>
                        </a:rPr>
                        <a:t>Règles d’usage des parenthèses.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000" dirty="0">
                          <a:effectLst/>
                          <a:latin typeface="Calibri" panose="020F0502020204030204" pitchFamily="34" charset="0"/>
                          <a:ea typeface="Calibri" panose="020F0502020204030204" pitchFamily="34" charset="0"/>
                          <a:cs typeface="Calibri" panose="020F0502020204030204" pitchFamily="34"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6" name="Espace réservé de la date 5"/>
          <p:cNvSpPr>
            <a:spLocks noGrp="1"/>
          </p:cNvSpPr>
          <p:nvPr>
            <p:ph type="dt" sz="half" idx="10"/>
          </p:nvPr>
        </p:nvSpPr>
        <p:spPr/>
        <p:txBody>
          <a:bodyPr/>
          <a:lstStyle/>
          <a:p>
            <a:fld id="{45415E1E-4718-4480-9343-048BD560AD0F}" type="datetime1">
              <a:rPr lang="fr-FR" smtClean="0">
                <a:solidFill>
                  <a:prstClr val="black"/>
                </a:solidFill>
              </a:rPr>
              <a:t>04/10/2018</a:t>
            </a:fld>
            <a:endParaRPr lang="fr-FR">
              <a:solidFill>
                <a:prstClr val="black"/>
              </a:solidFill>
            </a:endParaRPr>
          </a:p>
        </p:txBody>
      </p:sp>
      <p:sp>
        <p:nvSpPr>
          <p:cNvPr id="3" name="Espace réservé du pied de page 2"/>
          <p:cNvSpPr>
            <a:spLocks noGrp="1"/>
          </p:cNvSpPr>
          <p:nvPr>
            <p:ph type="ftr" sz="quarter" idx="11"/>
          </p:nvPr>
        </p:nvSpPr>
        <p:spPr>
          <a:xfrm>
            <a:off x="434089" y="6675437"/>
            <a:ext cx="6672887" cy="365125"/>
          </a:xfrm>
        </p:spPr>
        <p:txBody>
          <a:bodyPr/>
          <a:lstStyle/>
          <a:p>
            <a:r>
              <a:rPr lang="fr-FR" dirty="0">
                <a:solidFill>
                  <a:prstClr val="black"/>
                </a:solidFill>
              </a:rPr>
              <a:t>AP le calcul mental et en ligne Circonscription de Wittelsheim année 17-18 version complétée </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77</a:t>
            </a:fld>
            <a:endParaRPr lang="fr-FR">
              <a:solidFill>
                <a:prstClr val="black"/>
              </a:solidFill>
            </a:endParaRPr>
          </a:p>
        </p:txBody>
      </p:sp>
    </p:spTree>
    <p:extLst>
      <p:ext uri="{BB962C8B-B14F-4D97-AF65-F5344CB8AC3E}">
        <p14:creationId xmlns:p14="http://schemas.microsoft.com/office/powerpoint/2010/main" val="31969878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7"/>
            <a:ext cx="10364451" cy="493591"/>
          </a:xfrm>
        </p:spPr>
        <p:txBody>
          <a:bodyPr>
            <a:normAutofit fontScale="90000"/>
          </a:bodyPr>
          <a:lstStyle/>
          <a:p>
            <a:r>
              <a:rPr lang="fr-FR" dirty="0"/>
              <a:t>Programmer … pour travailler….</a:t>
            </a:r>
          </a:p>
        </p:txBody>
      </p:sp>
      <p:sp>
        <p:nvSpPr>
          <p:cNvPr id="3" name="Espace réservé du contenu 2"/>
          <p:cNvSpPr>
            <a:spLocks noGrp="1"/>
          </p:cNvSpPr>
          <p:nvPr>
            <p:ph sz="quarter" idx="13"/>
          </p:nvPr>
        </p:nvSpPr>
        <p:spPr>
          <a:xfrm>
            <a:off x="185737" y="1618736"/>
            <a:ext cx="11730037" cy="5239264"/>
          </a:xfrm>
        </p:spPr>
        <p:txBody>
          <a:bodyPr>
            <a:normAutofit/>
          </a:bodyPr>
          <a:lstStyle/>
          <a:p>
            <a:pPr>
              <a:buFontTx/>
              <a:buChar char="-"/>
            </a:pPr>
            <a:r>
              <a:rPr lang="fr-FR" cap="none" dirty="0"/>
              <a:t>Les propriétés relatives aux opérations, la connaissances des nombres, travailler  sur les désignations (chiffrées, littérales, …), pour passer d’une désignation à une autre, pour travailler dans les différents sous domaines (grandeurs…)….</a:t>
            </a:r>
          </a:p>
          <a:p>
            <a:pPr>
              <a:buFontTx/>
              <a:buChar char="-"/>
            </a:pPr>
            <a:r>
              <a:rPr lang="fr-FR" cap="none" dirty="0"/>
              <a:t>Programmer pour des activités préparatoires : </a:t>
            </a:r>
          </a:p>
          <a:p>
            <a:pPr marL="0" indent="0">
              <a:buNone/>
            </a:pPr>
            <a:r>
              <a:rPr lang="fr-FR" cap="none" dirty="0">
                <a:solidFill>
                  <a:srgbClr val="FF0000"/>
                </a:solidFill>
              </a:rPr>
              <a:t>Activités relatives à l’addition et soustraction (</a:t>
            </a:r>
            <a:r>
              <a:rPr lang="fr-FR" i="1" cap="none" dirty="0"/>
              <a:t>résolution de problèmes , compter , décompter de n en n (en jouant sur n), )calculs rapides </a:t>
            </a:r>
          </a:p>
          <a:p>
            <a:pPr marL="0" indent="0">
              <a:buNone/>
            </a:pPr>
            <a:r>
              <a:rPr lang="fr-FR" i="1" cap="none" dirty="0">
                <a:solidFill>
                  <a:srgbClr val="FF0000"/>
                </a:solidFill>
              </a:rPr>
              <a:t>Activités relatives à la multiplication et la division (</a:t>
            </a:r>
            <a:r>
              <a:rPr lang="fr-FR" i="1" cap="none" dirty="0"/>
              <a:t>résolution de problèmes multiplicatifs, produit de 2 facteurs n x n’ (nombres à 1 chiffre, à deux, n= 2,n=4,n=5,n=7,n=9 et n’=20,n’=30,n’=11,n’=15,n’=25,n’=22,n’=33)</a:t>
            </a:r>
          </a:p>
          <a:p>
            <a:pPr>
              <a:buFontTx/>
              <a:buChar char="-"/>
            </a:pPr>
            <a:r>
              <a:rPr lang="fr-FR" i="1" cap="none" dirty="0"/>
              <a:t>Favoriser la mémorisation de faits numériques</a:t>
            </a:r>
          </a:p>
          <a:p>
            <a:pPr>
              <a:buFontTx/>
              <a:buChar char="-"/>
            </a:pPr>
            <a:r>
              <a:rPr lang="fr-FR" i="1" cap="none" dirty="0"/>
              <a:t>Travailler autour du calcul approché</a:t>
            </a:r>
          </a:p>
          <a:p>
            <a:pPr>
              <a:buFontTx/>
              <a:buChar char="-"/>
            </a:pPr>
            <a:r>
              <a:rPr lang="fr-FR" i="1" cap="none" dirty="0"/>
              <a:t>Choisir judicieusement les calculs à proposer (adéquation avec </a:t>
            </a:r>
            <a:r>
              <a:rPr lang="fr-FR" i="1" cap="none"/>
              <a:t>les objectifs). </a:t>
            </a:r>
            <a:endParaRPr lang="fr-FR" i="1" cap="none" dirty="0"/>
          </a:p>
          <a:p>
            <a:pPr>
              <a:buFontTx/>
              <a:buChar char="-"/>
            </a:pPr>
            <a:endParaRPr lang="fr-FR" i="1" cap="none" dirty="0"/>
          </a:p>
          <a:p>
            <a:pPr>
              <a:buFontTx/>
              <a:buChar char="-"/>
            </a:pPr>
            <a:endParaRPr lang="fr-FR" i="1" cap="none" dirty="0"/>
          </a:p>
          <a:p>
            <a:pPr>
              <a:buFontTx/>
              <a:buChar char="-"/>
            </a:pPr>
            <a:endParaRPr lang="fr-FR" i="1" cap="none" dirty="0"/>
          </a:p>
          <a:p>
            <a:pPr>
              <a:buFont typeface="Wingdings" panose="05000000000000000000" pitchFamily="2" charset="2"/>
              <a:buChar char="q"/>
            </a:pPr>
            <a:endParaRPr lang="fr-FR" i="1" cap="none" dirty="0"/>
          </a:p>
          <a:p>
            <a:pPr>
              <a:buFontTx/>
              <a:buChar char="-"/>
            </a:pPr>
            <a:endParaRPr lang="fr-FR" i="1" cap="none" dirty="0"/>
          </a:p>
          <a:p>
            <a:pPr>
              <a:buFontTx/>
              <a:buChar char="-"/>
            </a:pPr>
            <a:endParaRPr lang="fr-FR" i="1" cap="none" dirty="0"/>
          </a:p>
          <a:p>
            <a:pPr>
              <a:buFontTx/>
              <a:buChar char="-"/>
            </a:pPr>
            <a:endParaRPr lang="fr-FR" dirty="0"/>
          </a:p>
          <a:p>
            <a:pPr>
              <a:buFontTx/>
              <a:buChar char="-"/>
            </a:pPr>
            <a:endParaRPr lang="fr-FR" dirty="0"/>
          </a:p>
          <a:p>
            <a:pPr>
              <a:buFontTx/>
              <a:buChar char="-"/>
            </a:pPr>
            <a:endParaRPr lang="fr-FR" dirty="0"/>
          </a:p>
        </p:txBody>
      </p:sp>
      <p:sp>
        <p:nvSpPr>
          <p:cNvPr id="6" name="Espace réservé de la date 5"/>
          <p:cNvSpPr>
            <a:spLocks noGrp="1"/>
          </p:cNvSpPr>
          <p:nvPr>
            <p:ph type="dt" sz="half" idx="10"/>
          </p:nvPr>
        </p:nvSpPr>
        <p:spPr/>
        <p:txBody>
          <a:bodyPr/>
          <a:lstStyle/>
          <a:p>
            <a:fld id="{7BFAAB8D-AE02-4CC7-8F44-8B392392145E}" type="datetime1">
              <a:rPr lang="fr-FR" smtClean="0">
                <a:solidFill>
                  <a:prstClr val="black"/>
                </a:solidFill>
              </a:rPr>
              <a:t>04/10/2018</a:t>
            </a:fld>
            <a:endParaRPr lang="fr-FR">
              <a:solidFill>
                <a:prstClr val="black"/>
              </a:solidFill>
            </a:endParaRPr>
          </a:p>
        </p:txBody>
      </p:sp>
      <p:sp>
        <p:nvSpPr>
          <p:cNvPr id="4" name="Espace réservé du pied de page 3"/>
          <p:cNvSpPr>
            <a:spLocks noGrp="1"/>
          </p:cNvSpPr>
          <p:nvPr>
            <p:ph type="ftr" sz="quarter" idx="11"/>
          </p:nvPr>
        </p:nvSpPr>
        <p:spPr>
          <a:xfrm>
            <a:off x="5006089" y="6370637"/>
            <a:ext cx="6672887" cy="365125"/>
          </a:xfrm>
        </p:spPr>
        <p:txBody>
          <a:bodyPr/>
          <a:lstStyle/>
          <a:p>
            <a:r>
              <a:rPr lang="fr-FR" dirty="0">
                <a:solidFill>
                  <a:prstClr val="black"/>
                </a:solidFill>
              </a:rPr>
              <a:t>AP le calcul mental et en ligne Circonscription de Wittelsheim année 17-18 version complétée </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78</a:t>
            </a:fld>
            <a:endParaRPr lang="fr-FR">
              <a:solidFill>
                <a:prstClr val="black"/>
              </a:solidFill>
            </a:endParaRPr>
          </a:p>
        </p:txBody>
      </p:sp>
    </p:spTree>
    <p:extLst>
      <p:ext uri="{BB962C8B-B14F-4D97-AF65-F5344CB8AC3E}">
        <p14:creationId xmlns:p14="http://schemas.microsoft.com/office/powerpoint/2010/main" val="5489829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8"/>
            <a:ext cx="10364451" cy="703656"/>
          </a:xfrm>
        </p:spPr>
        <p:txBody>
          <a:bodyPr/>
          <a:lstStyle/>
          <a:p>
            <a:r>
              <a:rPr lang="fr-FR" dirty="0"/>
              <a:t>La calculatrice support de calcul mental</a:t>
            </a:r>
          </a:p>
        </p:txBody>
      </p:sp>
      <p:sp>
        <p:nvSpPr>
          <p:cNvPr id="3" name="Espace réservé du contenu 2"/>
          <p:cNvSpPr>
            <a:spLocks noGrp="1"/>
          </p:cNvSpPr>
          <p:nvPr>
            <p:ph sz="quarter" idx="13"/>
          </p:nvPr>
        </p:nvSpPr>
        <p:spPr/>
        <p:txBody>
          <a:bodyPr>
            <a:normAutofit fontScale="85000" lnSpcReduction="10000"/>
          </a:bodyPr>
          <a:lstStyle/>
          <a:p>
            <a:pPr>
              <a:buFont typeface="Wingdings" panose="05000000000000000000" pitchFamily="2" charset="2"/>
              <a:buChar char="q"/>
            </a:pPr>
            <a:r>
              <a:rPr lang="fr-FR" sz="4800" cap="none" dirty="0"/>
              <a:t>8 étant affiché, sur quelles touches appuyer pour afficher 14 sans effacer le 8?</a:t>
            </a:r>
          </a:p>
          <a:p>
            <a:pPr>
              <a:buFont typeface="Wingdings" panose="05000000000000000000" pitchFamily="2" charset="2"/>
              <a:buChar char="q"/>
            </a:pPr>
            <a:r>
              <a:rPr lang="fr-FR" sz="4800" cap="none" dirty="0"/>
              <a:t>Passer de 25 à 35 sans utiliser ni le 1 ni le 0 ? </a:t>
            </a:r>
          </a:p>
          <a:p>
            <a:pPr>
              <a:buFont typeface="Wingdings" panose="05000000000000000000" pitchFamily="2" charset="2"/>
              <a:buChar char="q"/>
            </a:pPr>
            <a:r>
              <a:rPr lang="fr-FR" sz="4800" cap="none" dirty="0"/>
              <a:t>Afficher 15 sans taper ni 1 ni 5 </a:t>
            </a:r>
          </a:p>
          <a:p>
            <a:pPr>
              <a:buFont typeface="Wingdings" panose="05000000000000000000" pitchFamily="2" charset="2"/>
              <a:buChar char="q"/>
            </a:pPr>
            <a:endParaRPr lang="fr-FR" cap="none" dirty="0"/>
          </a:p>
        </p:txBody>
      </p:sp>
      <p:sp>
        <p:nvSpPr>
          <p:cNvPr id="6" name="Espace réservé de la date 5"/>
          <p:cNvSpPr>
            <a:spLocks noGrp="1"/>
          </p:cNvSpPr>
          <p:nvPr>
            <p:ph type="dt" sz="half" idx="10"/>
          </p:nvPr>
        </p:nvSpPr>
        <p:spPr/>
        <p:txBody>
          <a:bodyPr/>
          <a:lstStyle/>
          <a:p>
            <a:fld id="{71BB91CA-DBB0-4E92-85FE-D8CB68C48733}" type="datetime1">
              <a:rPr lang="fr-FR" smtClean="0">
                <a:solidFill>
                  <a:prstClr val="black"/>
                </a:solidFill>
              </a:rPr>
              <a:t>04/10/2018</a:t>
            </a:fld>
            <a:endParaRPr lang="fr-FR">
              <a:solidFill>
                <a:prstClr val="black"/>
              </a:solidFill>
            </a:endParaRPr>
          </a:p>
        </p:txBody>
      </p:sp>
      <p:sp>
        <p:nvSpPr>
          <p:cNvPr id="4" name="Espace réservé du pied de page 3"/>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79</a:t>
            </a:fld>
            <a:endParaRPr lang="fr-FR">
              <a:solidFill>
                <a:prstClr val="black"/>
              </a:solidFill>
            </a:endParaRPr>
          </a:p>
        </p:txBody>
      </p:sp>
    </p:spTree>
    <p:extLst>
      <p:ext uri="{BB962C8B-B14F-4D97-AF65-F5344CB8AC3E}">
        <p14:creationId xmlns:p14="http://schemas.microsoft.com/office/powerpoint/2010/main" val="1293607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817" y="109066"/>
            <a:ext cx="12022183" cy="1596177"/>
          </a:xfrm>
        </p:spPr>
        <p:txBody>
          <a:bodyPr/>
          <a:lstStyle/>
          <a:p>
            <a:r>
              <a:rPr lang="fr-FR" dirty="0">
                <a:solidFill>
                  <a:srgbClr val="00B050"/>
                </a:solidFill>
              </a:rPr>
              <a:t>2.2. DES exemples de productions d’élèves et lacunes constatées</a:t>
            </a:r>
          </a:p>
        </p:txBody>
      </p:sp>
      <p:sp>
        <p:nvSpPr>
          <p:cNvPr id="3" name="Espace réservé du contenu 2"/>
          <p:cNvSpPr>
            <a:spLocks noGrp="1"/>
          </p:cNvSpPr>
          <p:nvPr>
            <p:ph sz="quarter" idx="13"/>
          </p:nvPr>
        </p:nvSpPr>
        <p:spPr/>
        <p:txBody>
          <a:bodyPr>
            <a:normAutofit/>
          </a:bodyPr>
          <a:lstStyle/>
          <a:p>
            <a:pPr marL="0" indent="0">
              <a:buNone/>
            </a:pPr>
            <a:r>
              <a:rPr lang="fr-FR" dirty="0"/>
              <a:t>« Très peu d’élèves associent la fraction 1/4  à l’écriture à virgule 0,25, et environ la moitié des élèves confondent 1/4 et 1,4. »     </a:t>
            </a:r>
          </a:p>
          <a:p>
            <a:pPr marL="0" indent="0">
              <a:buNone/>
            </a:pPr>
            <a:r>
              <a:rPr lang="fr-FR" dirty="0"/>
              <a:t>       Jean-François </a:t>
            </a:r>
            <a:r>
              <a:rPr lang="fr-FR" dirty="0" err="1"/>
              <a:t>Chesné</a:t>
            </a:r>
            <a:r>
              <a:rPr lang="fr-FR" dirty="0"/>
              <a:t>, directeur scientifique du </a:t>
            </a:r>
            <a:r>
              <a:rPr lang="fr-FR" dirty="0" err="1"/>
              <a:t>Cnesco</a:t>
            </a:r>
            <a:endParaRPr lang="fr-FR" dirty="0"/>
          </a:p>
          <a:p>
            <a:pPr marL="0" indent="0">
              <a:buNone/>
            </a:pPr>
            <a:endParaRPr lang="fr-FR" dirty="0"/>
          </a:p>
          <a:p>
            <a:pPr marL="0" indent="0">
              <a:buNone/>
            </a:pPr>
            <a:r>
              <a:rPr lang="fr-FR" dirty="0"/>
              <a:t>  « Certains élèves vont considérer que 2 dixièmes (soit 0,2) sont plus petits que 10 centièmes (soit 0,1). »</a:t>
            </a:r>
          </a:p>
          <a:p>
            <a:pPr marL="0" indent="0">
              <a:buNone/>
            </a:pPr>
            <a:r>
              <a:rPr lang="fr-FR" dirty="0"/>
              <a:t>  Laetitia </a:t>
            </a:r>
            <a:r>
              <a:rPr lang="fr-FR" dirty="0" err="1"/>
              <a:t>Desmet</a:t>
            </a:r>
            <a:r>
              <a:rPr lang="fr-FR" dirty="0"/>
              <a:t>, chargée de cours invitée à l’Université catholique de Louvain</a:t>
            </a:r>
          </a:p>
          <a:p>
            <a:endParaRPr lang="fr-FR" dirty="0"/>
          </a:p>
        </p:txBody>
      </p:sp>
    </p:spTree>
    <p:extLst>
      <p:ext uri="{BB962C8B-B14F-4D97-AF65-F5344CB8AC3E}">
        <p14:creationId xmlns:p14="http://schemas.microsoft.com/office/powerpoint/2010/main" val="1814205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7"/>
            <a:ext cx="10364451" cy="905483"/>
          </a:xfrm>
        </p:spPr>
        <p:txBody>
          <a:bodyPr/>
          <a:lstStyle/>
          <a:p>
            <a:r>
              <a:rPr lang="fr-FR" dirty="0"/>
              <a:t>Les logiciels ou jeux en ligne</a:t>
            </a:r>
          </a:p>
        </p:txBody>
      </p:sp>
      <p:sp>
        <p:nvSpPr>
          <p:cNvPr id="3" name="Espace réservé du contenu 2"/>
          <p:cNvSpPr>
            <a:spLocks noGrp="1"/>
          </p:cNvSpPr>
          <p:nvPr>
            <p:ph sz="quarter" idx="13"/>
          </p:nvPr>
        </p:nvSpPr>
        <p:spPr/>
        <p:txBody>
          <a:bodyPr/>
          <a:lstStyle/>
          <a:p>
            <a:r>
              <a:rPr lang="fr-FR" dirty="0">
                <a:hlinkClick r:id="rId3"/>
              </a:rPr>
              <a:t>http://calculatice.ac-lille.fr/calculatice/spip.php?rubrique2</a:t>
            </a:r>
            <a:endParaRPr lang="fr-FR" dirty="0"/>
          </a:p>
          <a:p>
            <a:r>
              <a:rPr lang="fr-FR" dirty="0">
                <a:hlinkClick r:id="rId4"/>
              </a:rPr>
              <a:t>http://matoumatheux.ac-rennes.fr/accueilniveaux/accueilFrance.htm</a:t>
            </a:r>
            <a:endParaRPr lang="fr-FR" dirty="0"/>
          </a:p>
          <a:p>
            <a:endParaRPr lang="fr-FR" dirty="0"/>
          </a:p>
          <a:p>
            <a:r>
              <a:rPr lang="fr-FR" dirty="0">
                <a:hlinkClick r:id="rId5"/>
              </a:rPr>
              <a:t>http://www.logicieleducatif.fr/indexcp.php#math</a:t>
            </a:r>
            <a:endParaRPr lang="fr-FR" dirty="0"/>
          </a:p>
          <a:p>
            <a:endParaRPr lang="fr-FR" dirty="0"/>
          </a:p>
          <a:p>
            <a:endParaRPr lang="fr-FR" dirty="0"/>
          </a:p>
        </p:txBody>
      </p:sp>
      <p:sp>
        <p:nvSpPr>
          <p:cNvPr id="6" name="Espace réservé de la date 5"/>
          <p:cNvSpPr>
            <a:spLocks noGrp="1"/>
          </p:cNvSpPr>
          <p:nvPr>
            <p:ph type="dt" sz="half" idx="10"/>
          </p:nvPr>
        </p:nvSpPr>
        <p:spPr/>
        <p:txBody>
          <a:bodyPr/>
          <a:lstStyle/>
          <a:p>
            <a:fld id="{CC9F5006-FF28-48A9-9932-3260DB92FAD7}" type="datetime1">
              <a:rPr lang="fr-FR" smtClean="0">
                <a:solidFill>
                  <a:prstClr val="black"/>
                </a:solidFill>
              </a:rPr>
              <a:t>04/10/2018</a:t>
            </a:fld>
            <a:endParaRPr lang="fr-FR">
              <a:solidFill>
                <a:prstClr val="black"/>
              </a:solidFill>
            </a:endParaRPr>
          </a:p>
        </p:txBody>
      </p:sp>
      <p:sp>
        <p:nvSpPr>
          <p:cNvPr id="4" name="Espace réservé du pied de page 3"/>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80</a:t>
            </a:fld>
            <a:endParaRPr lang="fr-FR">
              <a:solidFill>
                <a:prstClr val="black"/>
              </a:solidFill>
            </a:endParaRPr>
          </a:p>
        </p:txBody>
      </p:sp>
    </p:spTree>
    <p:extLst>
      <p:ext uri="{BB962C8B-B14F-4D97-AF65-F5344CB8AC3E}">
        <p14:creationId xmlns:p14="http://schemas.microsoft.com/office/powerpoint/2010/main" val="552220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0592" y="219273"/>
            <a:ext cx="10364451" cy="765440"/>
          </a:xfrm>
        </p:spPr>
        <p:txBody>
          <a:bodyPr>
            <a:normAutofit fontScale="90000"/>
          </a:bodyPr>
          <a:lstStyle/>
          <a:p>
            <a:r>
              <a:rPr lang="fr-FR" dirty="0"/>
              <a:t>LISTE d’ACTIVITES «PREPARATOIRES» (d’après D. </a:t>
            </a:r>
            <a:r>
              <a:rPr lang="fr-FR" dirty="0" err="1"/>
              <a:t>Butlen</a:t>
            </a:r>
            <a:r>
              <a:rPr lang="fr-FR" dirty="0"/>
              <a:t>) </a:t>
            </a:r>
          </a:p>
        </p:txBody>
      </p:sp>
      <p:sp>
        <p:nvSpPr>
          <p:cNvPr id="4" name="Espace réservé du contenu 3"/>
          <p:cNvSpPr>
            <a:spLocks noGrp="1"/>
          </p:cNvSpPr>
          <p:nvPr>
            <p:ph sz="quarter" idx="13"/>
          </p:nvPr>
        </p:nvSpPr>
        <p:spPr>
          <a:xfrm>
            <a:off x="395416" y="1655805"/>
            <a:ext cx="5624384" cy="4609071"/>
          </a:xfrm>
          <a:ln>
            <a:solidFill>
              <a:schemeClr val="tx1"/>
            </a:solidFill>
          </a:ln>
        </p:spPr>
        <p:txBody>
          <a:bodyPr>
            <a:normAutofit/>
          </a:bodyPr>
          <a:lstStyle/>
          <a:p>
            <a:pPr marL="0" indent="0">
              <a:buNone/>
            </a:pPr>
            <a:r>
              <a:rPr lang="fr-FR" dirty="0">
                <a:solidFill>
                  <a:srgbClr val="FF0000"/>
                </a:solidFill>
              </a:rPr>
              <a:t>Addition, soustraction</a:t>
            </a:r>
          </a:p>
          <a:p>
            <a:pPr lvl="1"/>
            <a:r>
              <a:rPr lang="fr-FR" b="1" dirty="0"/>
              <a:t>Compléter à la dizaine supérieure</a:t>
            </a:r>
            <a:r>
              <a:rPr lang="fr-FR" dirty="0"/>
              <a:t> </a:t>
            </a:r>
          </a:p>
          <a:p>
            <a:pPr marL="914400" lvl="2" indent="0">
              <a:buNone/>
            </a:pPr>
            <a:r>
              <a:rPr lang="fr-FR" dirty="0"/>
              <a:t>14 —&gt;	20	32 —&gt; 40	53 —&gt; 60	17 —&gt; 20</a:t>
            </a:r>
          </a:p>
          <a:p>
            <a:pPr marL="914400" lvl="2" indent="0">
              <a:buNone/>
            </a:pPr>
            <a:r>
              <a:rPr lang="fr-FR" i="1" dirty="0"/>
              <a:t>Consigne : Complète 38 à la dizaine supérieure ou 38 pour aller à la dizaine</a:t>
            </a:r>
            <a:r>
              <a:rPr lang="fr-FR" dirty="0"/>
              <a:t> </a:t>
            </a:r>
            <a:r>
              <a:rPr lang="fr-FR" i="1" dirty="0"/>
              <a:t>supérieure</a:t>
            </a:r>
            <a:r>
              <a:rPr lang="fr-FR" dirty="0"/>
              <a:t>…</a:t>
            </a:r>
          </a:p>
          <a:p>
            <a:pPr marL="914400" lvl="2" indent="0">
              <a:buNone/>
            </a:pPr>
            <a:r>
              <a:rPr lang="fr-FR" dirty="0"/>
              <a:t>38	45	89	95</a:t>
            </a:r>
          </a:p>
          <a:p>
            <a:pPr lvl="1"/>
            <a:r>
              <a:rPr lang="fr-FR" b="1" dirty="0"/>
              <a:t>Compléter à un nombre entier de dizaines</a:t>
            </a:r>
            <a:endParaRPr lang="fr-FR" dirty="0"/>
          </a:p>
          <a:p>
            <a:pPr marL="914400" lvl="2" indent="0">
              <a:buNone/>
            </a:pPr>
            <a:r>
              <a:rPr lang="fr-FR" dirty="0"/>
              <a:t>Consigne </a:t>
            </a:r>
            <a:r>
              <a:rPr lang="fr-FR" i="1" dirty="0"/>
              <a:t>: Complète 125 à la dizaine supérieure ou 125 pour aller à la</a:t>
            </a:r>
            <a:r>
              <a:rPr lang="fr-FR" dirty="0"/>
              <a:t> </a:t>
            </a:r>
            <a:r>
              <a:rPr lang="fr-FR" i="1" dirty="0"/>
              <a:t>dizaine supérieure ou 125 pour aller à 130</a:t>
            </a:r>
            <a:r>
              <a:rPr lang="fr-FR" dirty="0"/>
              <a:t>…</a:t>
            </a:r>
          </a:p>
          <a:p>
            <a:pPr marL="914400" lvl="2" indent="0">
              <a:buNone/>
            </a:pPr>
            <a:r>
              <a:rPr lang="fr-FR" dirty="0"/>
              <a:t>125 (—&gt; 130)	131	169	451</a:t>
            </a:r>
          </a:p>
        </p:txBody>
      </p:sp>
      <p:sp>
        <p:nvSpPr>
          <p:cNvPr id="5" name="Espace réservé du contenu 4"/>
          <p:cNvSpPr>
            <a:spLocks noGrp="1"/>
          </p:cNvSpPr>
          <p:nvPr>
            <p:ph sz="quarter" idx="14"/>
          </p:nvPr>
        </p:nvSpPr>
        <p:spPr>
          <a:xfrm>
            <a:off x="6172200" y="1655806"/>
            <a:ext cx="5105400" cy="4695568"/>
          </a:xfrm>
          <a:ln>
            <a:solidFill>
              <a:schemeClr val="tx1"/>
            </a:solidFill>
          </a:ln>
        </p:spPr>
        <p:txBody>
          <a:bodyPr>
            <a:normAutofit/>
          </a:bodyPr>
          <a:lstStyle/>
          <a:p>
            <a:pPr marL="457200" lvl="1" indent="0">
              <a:spcBef>
                <a:spcPts val="1200"/>
              </a:spcBef>
              <a:spcAft>
                <a:spcPts val="600"/>
              </a:spcAft>
              <a:buNone/>
            </a:pPr>
            <a:r>
              <a:rPr lang="en-US" b="1" dirty="0">
                <a:solidFill>
                  <a:srgbClr val="FF0000"/>
                </a:solidFill>
                <a:cs typeface="Times New Roman" panose="02020603050405020304" pitchFamily="18" charset="0"/>
              </a:rPr>
              <a:t>Multiplication, division</a:t>
            </a:r>
          </a:p>
          <a:p>
            <a:pPr lvl="1">
              <a:spcBef>
                <a:spcPts val="1200"/>
              </a:spcBef>
              <a:spcAft>
                <a:spcPts val="600"/>
              </a:spcAft>
            </a:pPr>
            <a:r>
              <a:rPr lang="en-US" b="1" dirty="0">
                <a:solidFill>
                  <a:srgbClr val="000000"/>
                </a:solidFill>
                <a:cs typeface="Times New Roman" panose="02020603050405020304" pitchFamily="18" charset="0"/>
              </a:rPr>
              <a:t>Tester les tables de multiplication</a:t>
            </a:r>
            <a:endParaRPr lang="fr-FR" b="1" dirty="0">
              <a:solidFill>
                <a:srgbClr val="000000"/>
              </a:solidFill>
            </a:endParaRPr>
          </a:p>
          <a:p>
            <a:pPr lvl="1">
              <a:spcBef>
                <a:spcPts val="1200"/>
              </a:spcBef>
              <a:spcAft>
                <a:spcPts val="600"/>
              </a:spcAft>
            </a:pPr>
            <a:r>
              <a:rPr lang="fr-FR" b="1" dirty="0"/>
              <a:t>Multiples</a:t>
            </a:r>
            <a:endParaRPr lang="fr-FR" dirty="0"/>
          </a:p>
          <a:p>
            <a:pPr marL="914400" lvl="2" indent="0">
              <a:buNone/>
            </a:pPr>
            <a:r>
              <a:rPr lang="fr-FR" dirty="0"/>
              <a:t>Consigne : </a:t>
            </a:r>
            <a:r>
              <a:rPr lang="fr-FR" i="1" dirty="0"/>
              <a:t>48 est-il multiple de 6?</a:t>
            </a:r>
            <a:r>
              <a:rPr lang="fr-FR" dirty="0"/>
              <a:t>…</a:t>
            </a:r>
          </a:p>
          <a:p>
            <a:pPr marL="914400" lvl="2" indent="0">
              <a:buNone/>
            </a:pPr>
            <a:r>
              <a:rPr lang="fr-FR" dirty="0"/>
              <a:t>18 multiple de 9 ?	36 multiple de 6 ? </a:t>
            </a:r>
          </a:p>
          <a:p>
            <a:pPr lvl="1"/>
            <a:r>
              <a:rPr lang="fr-FR" b="1" dirty="0"/>
              <a:t>Quotients entiers</a:t>
            </a:r>
            <a:endParaRPr lang="fr-FR" dirty="0"/>
          </a:p>
          <a:p>
            <a:pPr marL="914400" lvl="2" indent="0">
              <a:buNone/>
            </a:pPr>
            <a:r>
              <a:rPr lang="fr-FR" dirty="0"/>
              <a:t>Consigne : </a:t>
            </a:r>
            <a:r>
              <a:rPr lang="fr-FR" i="1" dirty="0"/>
              <a:t>42 divisé par 6 </a:t>
            </a:r>
            <a:r>
              <a:rPr lang="fr-FR" dirty="0"/>
              <a:t>? </a:t>
            </a:r>
          </a:p>
          <a:p>
            <a:pPr marL="914400" lvl="2" indent="0">
              <a:buNone/>
            </a:pPr>
            <a:r>
              <a:rPr lang="fr-FR" i="1" dirty="0"/>
              <a:t>ou Quel est le quotient de 42 par 6 ?</a:t>
            </a:r>
            <a:r>
              <a:rPr lang="fr-FR" dirty="0"/>
              <a:t>…</a:t>
            </a:r>
          </a:p>
          <a:p>
            <a:pPr marL="914400" lvl="2" indent="0">
              <a:buNone/>
            </a:pPr>
            <a:r>
              <a:rPr lang="fr-FR" dirty="0"/>
              <a:t>42: 6	 56: 8	49: 7	25 : </a:t>
            </a:r>
            <a:r>
              <a:rPr lang="fr-FR" i="1" dirty="0"/>
              <a:t>5</a:t>
            </a:r>
          </a:p>
          <a:p>
            <a:pPr lvl="2"/>
            <a:endParaRPr lang="fr-FR" dirty="0"/>
          </a:p>
          <a:p>
            <a:endParaRPr lang="fr-FR" dirty="0"/>
          </a:p>
        </p:txBody>
      </p:sp>
      <p:sp>
        <p:nvSpPr>
          <p:cNvPr id="7" name="Espace réservé de la date 6"/>
          <p:cNvSpPr>
            <a:spLocks noGrp="1"/>
          </p:cNvSpPr>
          <p:nvPr>
            <p:ph type="dt" sz="half" idx="10"/>
          </p:nvPr>
        </p:nvSpPr>
        <p:spPr/>
        <p:txBody>
          <a:bodyPr/>
          <a:lstStyle/>
          <a:p>
            <a:fld id="{3C22C5B8-A02A-4C8B-BE42-3548C4695FE2}" type="datetime1">
              <a:rPr lang="fr-FR" smtClean="0">
                <a:solidFill>
                  <a:prstClr val="black"/>
                </a:solidFill>
              </a:rPr>
              <a:t>04/10/2018</a:t>
            </a:fld>
            <a:endParaRPr lang="fr-FR">
              <a:solidFill>
                <a:prstClr val="black"/>
              </a:solidFill>
            </a:endParaRPr>
          </a:p>
        </p:txBody>
      </p:sp>
      <p:sp>
        <p:nvSpPr>
          <p:cNvPr id="3" name="Espace réservé du pied de page 2"/>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81</a:t>
            </a:fld>
            <a:endParaRPr lang="fr-FR">
              <a:solidFill>
                <a:prstClr val="black"/>
              </a:solidFill>
            </a:endParaRPr>
          </a:p>
        </p:txBody>
      </p:sp>
    </p:spTree>
    <p:extLst>
      <p:ext uri="{BB962C8B-B14F-4D97-AF65-F5344CB8AC3E}">
        <p14:creationId xmlns:p14="http://schemas.microsoft.com/office/powerpoint/2010/main" val="16617735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Liste d’ACTIVITES «PREPARATOIRES» (d’après D. </a:t>
            </a:r>
            <a:r>
              <a:rPr lang="fr-FR" dirty="0" err="1"/>
              <a:t>Butlen</a:t>
            </a:r>
            <a:r>
              <a:rPr lang="fr-FR" dirty="0"/>
              <a:t>) </a:t>
            </a:r>
          </a:p>
        </p:txBody>
      </p:sp>
      <p:sp>
        <p:nvSpPr>
          <p:cNvPr id="6" name="Espace réservé du contenu 5"/>
          <p:cNvSpPr>
            <a:spLocks noGrp="1"/>
          </p:cNvSpPr>
          <p:nvPr>
            <p:ph sz="quarter" idx="13"/>
          </p:nvPr>
        </p:nvSpPr>
        <p:spPr>
          <a:ln>
            <a:solidFill>
              <a:schemeClr val="tx1"/>
            </a:solidFill>
          </a:ln>
        </p:spPr>
        <p:txBody>
          <a:bodyPr/>
          <a:lstStyle/>
          <a:p>
            <a:r>
              <a:rPr lang="fr-FR" b="1" dirty="0"/>
              <a:t>Compléter à la centaine au-dessus</a:t>
            </a:r>
            <a:endParaRPr lang="fr-FR" dirty="0"/>
          </a:p>
          <a:p>
            <a:pPr lvl="1"/>
            <a:r>
              <a:rPr lang="fr-FR" i="1" dirty="0"/>
              <a:t>Consigne : </a:t>
            </a:r>
          </a:p>
          <a:p>
            <a:pPr lvl="2"/>
            <a:r>
              <a:rPr lang="fr-FR" i="1" dirty="0"/>
              <a:t>Complète 235 à la centaine supérieure </a:t>
            </a:r>
          </a:p>
          <a:p>
            <a:pPr lvl="2"/>
            <a:r>
              <a:rPr lang="fr-FR" dirty="0"/>
              <a:t>ou 235 </a:t>
            </a:r>
            <a:r>
              <a:rPr lang="fr-FR" i="1" dirty="0"/>
              <a:t>pour aller à la centaine supérieure </a:t>
            </a:r>
          </a:p>
          <a:p>
            <a:pPr lvl="2"/>
            <a:r>
              <a:rPr lang="fr-FR" i="1" dirty="0"/>
              <a:t>ou 235 pour aller à 300</a:t>
            </a:r>
            <a:r>
              <a:rPr lang="fr-FR" dirty="0"/>
              <a:t>…</a:t>
            </a:r>
          </a:p>
          <a:p>
            <a:pPr lvl="2"/>
            <a:r>
              <a:rPr lang="fr-FR" dirty="0"/>
              <a:t>235 —&gt; 300		1 235 —&gt; 1 300	</a:t>
            </a:r>
          </a:p>
          <a:p>
            <a:endParaRPr lang="fr-FR" dirty="0"/>
          </a:p>
        </p:txBody>
      </p:sp>
      <p:sp>
        <p:nvSpPr>
          <p:cNvPr id="7" name="Espace réservé du contenu 6"/>
          <p:cNvSpPr>
            <a:spLocks noGrp="1"/>
          </p:cNvSpPr>
          <p:nvPr>
            <p:ph sz="quarter" idx="14"/>
          </p:nvPr>
        </p:nvSpPr>
        <p:spPr>
          <a:ln>
            <a:solidFill>
              <a:schemeClr val="tx1"/>
            </a:solidFill>
          </a:ln>
        </p:spPr>
        <p:txBody>
          <a:bodyPr>
            <a:normAutofit/>
          </a:bodyPr>
          <a:lstStyle/>
          <a:p>
            <a:pPr marL="457200" lvl="1" indent="0">
              <a:buNone/>
            </a:pPr>
            <a:r>
              <a:rPr lang="fr-FR" i="1" dirty="0"/>
              <a:t>Écris sous la forme d'un produit 30</a:t>
            </a:r>
            <a:r>
              <a:rPr lang="fr-FR" dirty="0"/>
              <a:t>…</a:t>
            </a:r>
          </a:p>
          <a:p>
            <a:pPr lvl="2"/>
            <a:r>
              <a:rPr lang="fr-FR" dirty="0"/>
              <a:t>30	48	24	12</a:t>
            </a:r>
          </a:p>
          <a:p>
            <a:pPr lvl="2"/>
            <a:endParaRPr lang="fr-FR" dirty="0"/>
          </a:p>
          <a:p>
            <a:endParaRPr lang="fr-FR" dirty="0"/>
          </a:p>
        </p:txBody>
      </p:sp>
      <p:sp>
        <p:nvSpPr>
          <p:cNvPr id="4" name="Espace réservé de la date 3"/>
          <p:cNvSpPr>
            <a:spLocks noGrp="1"/>
          </p:cNvSpPr>
          <p:nvPr>
            <p:ph type="dt" sz="half" idx="10"/>
          </p:nvPr>
        </p:nvSpPr>
        <p:spPr/>
        <p:txBody>
          <a:bodyPr/>
          <a:lstStyle/>
          <a:p>
            <a:fld id="{E5D3306B-6E71-480A-8E9B-CBDD52FD2DE8}" type="datetime1">
              <a:rPr lang="fr-FR" smtClean="0">
                <a:solidFill>
                  <a:prstClr val="black"/>
                </a:solidFill>
              </a:rPr>
              <a:t>04/10/2018</a:t>
            </a:fld>
            <a:endParaRPr lang="fr-FR">
              <a:solidFill>
                <a:prstClr val="black"/>
              </a:solidFill>
            </a:endParaRPr>
          </a:p>
        </p:txBody>
      </p:sp>
      <p:sp>
        <p:nvSpPr>
          <p:cNvPr id="2" name="Espace réservé du pied de page 1"/>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3" name="Espace réservé du numéro de diapositive 2"/>
          <p:cNvSpPr>
            <a:spLocks noGrp="1"/>
          </p:cNvSpPr>
          <p:nvPr>
            <p:ph type="sldNum" sz="quarter" idx="12"/>
          </p:nvPr>
        </p:nvSpPr>
        <p:spPr/>
        <p:txBody>
          <a:bodyPr/>
          <a:lstStyle/>
          <a:p>
            <a:fld id="{41E2637F-F9EE-4AB0-8AC7-6F1F0F506099}" type="slidenum">
              <a:rPr lang="fr-FR" smtClean="0">
                <a:solidFill>
                  <a:prstClr val="black"/>
                </a:solidFill>
              </a:rPr>
              <a:pPr/>
              <a:t>82</a:t>
            </a:fld>
            <a:endParaRPr lang="fr-FR">
              <a:solidFill>
                <a:prstClr val="black"/>
              </a:solidFill>
            </a:endParaRPr>
          </a:p>
        </p:txBody>
      </p:sp>
    </p:spTree>
    <p:extLst>
      <p:ext uri="{BB962C8B-B14F-4D97-AF65-F5344CB8AC3E}">
        <p14:creationId xmlns:p14="http://schemas.microsoft.com/office/powerpoint/2010/main" val="9749494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75" y="618518"/>
            <a:ext cx="10364451" cy="604802"/>
          </a:xfrm>
        </p:spPr>
        <p:txBody>
          <a:bodyPr>
            <a:normAutofit fontScale="90000"/>
          </a:bodyPr>
          <a:lstStyle/>
          <a:p>
            <a:r>
              <a:rPr lang="fr-FR" dirty="0"/>
              <a:t>Liste d’ACTIVITES «PREPARATOIRES» (d’après D. </a:t>
            </a:r>
            <a:r>
              <a:rPr lang="fr-FR" dirty="0" err="1"/>
              <a:t>Butlen</a:t>
            </a:r>
            <a:r>
              <a:rPr lang="fr-FR" dirty="0"/>
              <a:t>) </a:t>
            </a:r>
          </a:p>
        </p:txBody>
      </p:sp>
      <p:sp>
        <p:nvSpPr>
          <p:cNvPr id="6" name="Espace réservé du contenu 5"/>
          <p:cNvSpPr>
            <a:spLocks noGrp="1"/>
          </p:cNvSpPr>
          <p:nvPr>
            <p:ph sz="quarter" idx="13"/>
          </p:nvPr>
        </p:nvSpPr>
        <p:spPr>
          <a:xfrm>
            <a:off x="913774" y="1767016"/>
            <a:ext cx="5106026" cy="4271319"/>
          </a:xfrm>
          <a:ln>
            <a:solidFill>
              <a:schemeClr val="tx1"/>
            </a:solidFill>
          </a:ln>
        </p:spPr>
        <p:txBody>
          <a:bodyPr>
            <a:normAutofit/>
          </a:bodyPr>
          <a:lstStyle/>
          <a:p>
            <a:r>
              <a:rPr lang="fr-FR" dirty="0"/>
              <a:t>Ajouter un nombre entier de dizaines à un nombre de deux ou trois chiffres</a:t>
            </a:r>
          </a:p>
          <a:p>
            <a:pPr lvl="2"/>
            <a:r>
              <a:rPr lang="fr-FR" b="1" dirty="0"/>
              <a:t>Ajouter 10 </a:t>
            </a:r>
            <a:endParaRPr lang="fr-FR" dirty="0"/>
          </a:p>
          <a:p>
            <a:pPr lvl="3"/>
            <a:r>
              <a:rPr lang="fr-FR" dirty="0"/>
              <a:t>55 + 10	38 + 10	257 + 10	397 + 10</a:t>
            </a:r>
          </a:p>
          <a:p>
            <a:pPr lvl="2"/>
            <a:r>
              <a:rPr lang="fr-FR" b="1" dirty="0"/>
              <a:t>Ajouter un nombre entier de dizaines à </a:t>
            </a:r>
            <a:endParaRPr lang="fr-FR" dirty="0"/>
          </a:p>
          <a:p>
            <a:pPr lvl="3"/>
            <a:r>
              <a:rPr lang="fr-FR" dirty="0"/>
              <a:t>60 + 30	20 + 55	</a:t>
            </a:r>
            <a:r>
              <a:rPr lang="fr-FR" i="1" dirty="0"/>
              <a:t>15 </a:t>
            </a:r>
            <a:r>
              <a:rPr lang="fr-FR" dirty="0"/>
              <a:t>+ 40	85 + 10</a:t>
            </a:r>
          </a:p>
          <a:p>
            <a:pPr lvl="3"/>
            <a:r>
              <a:rPr lang="fr-FR" dirty="0"/>
              <a:t>70 + 65	38 + 60	40 + 95	74 + 40</a:t>
            </a:r>
          </a:p>
          <a:p>
            <a:pPr lvl="3"/>
            <a:r>
              <a:rPr lang="fr-FR" dirty="0"/>
              <a:t>120 + 40	</a:t>
            </a:r>
            <a:r>
              <a:rPr lang="fr-FR" i="1" dirty="0"/>
              <a:t>550 </a:t>
            </a:r>
            <a:r>
              <a:rPr lang="fr-FR" dirty="0"/>
              <a:t>+ 60	662 + 40	40 + 122</a:t>
            </a:r>
          </a:p>
          <a:p>
            <a:endParaRPr lang="fr-FR" dirty="0"/>
          </a:p>
          <a:p>
            <a:pPr marL="0" indent="0">
              <a:buNone/>
            </a:pPr>
            <a:endParaRPr lang="fr-FR" dirty="0"/>
          </a:p>
        </p:txBody>
      </p:sp>
      <p:sp>
        <p:nvSpPr>
          <p:cNvPr id="7" name="Espace réservé du contenu 6"/>
          <p:cNvSpPr>
            <a:spLocks noGrp="1"/>
          </p:cNvSpPr>
          <p:nvPr>
            <p:ph sz="quarter" idx="14"/>
          </p:nvPr>
        </p:nvSpPr>
        <p:spPr>
          <a:xfrm>
            <a:off x="6314303" y="1767016"/>
            <a:ext cx="5544065" cy="4271319"/>
          </a:xfrm>
          <a:ln>
            <a:solidFill>
              <a:schemeClr val="tx1"/>
            </a:solidFill>
          </a:ln>
        </p:spPr>
        <p:txBody>
          <a:bodyPr>
            <a:normAutofit fontScale="92500" lnSpcReduction="10000"/>
          </a:bodyPr>
          <a:lstStyle/>
          <a:p>
            <a:pPr marL="914400" lvl="2" indent="0">
              <a:buNone/>
            </a:pPr>
            <a:r>
              <a:rPr lang="fr-FR" b="1" dirty="0"/>
              <a:t>Multiplier par 10 un nombre de deux chiffres</a:t>
            </a:r>
            <a:endParaRPr lang="fr-FR" dirty="0"/>
          </a:p>
          <a:p>
            <a:pPr lvl="3"/>
            <a:r>
              <a:rPr lang="fr-FR" dirty="0"/>
              <a:t>5 x 10	27 x 10	82 x 10	lOx78</a:t>
            </a:r>
          </a:p>
          <a:p>
            <a:pPr lvl="3"/>
            <a:r>
              <a:rPr lang="fr-FR" dirty="0"/>
              <a:t>60 dizaines	l0x56	10 x 67	94 x 10</a:t>
            </a:r>
          </a:p>
          <a:p>
            <a:pPr marL="914400" lvl="2" indent="0">
              <a:buNone/>
            </a:pPr>
            <a:r>
              <a:rPr lang="fr-FR" b="1" dirty="0"/>
              <a:t>Multiplier par 10 un nombre de trois chiffres</a:t>
            </a:r>
            <a:endParaRPr lang="fr-FR" dirty="0"/>
          </a:p>
          <a:p>
            <a:pPr lvl="3"/>
            <a:r>
              <a:rPr lang="fr-FR" dirty="0"/>
              <a:t>321 x 10	245 dizaines	     602 dizaines	475 x 10</a:t>
            </a:r>
          </a:p>
          <a:p>
            <a:pPr lvl="3"/>
            <a:r>
              <a:rPr lang="fr-FR" dirty="0"/>
              <a:t>540 dizaines	10 x 900	 765 x 10	296 x 10</a:t>
            </a:r>
          </a:p>
          <a:p>
            <a:pPr marL="914400" lvl="2" indent="0">
              <a:buNone/>
            </a:pPr>
            <a:r>
              <a:rPr lang="fr-FR" b="1" dirty="0"/>
              <a:t>Multiplier par 10 un nombre de quatre chiffres</a:t>
            </a:r>
            <a:endParaRPr lang="fr-FR" dirty="0"/>
          </a:p>
          <a:p>
            <a:pPr lvl="3"/>
            <a:r>
              <a:rPr lang="fr-FR" b="1" dirty="0"/>
              <a:t>1 000 x 10</a:t>
            </a:r>
            <a:r>
              <a:rPr lang="fr-FR" dirty="0"/>
              <a:t>	</a:t>
            </a:r>
            <a:r>
              <a:rPr lang="fr-FR" b="1" dirty="0"/>
              <a:t>1 </a:t>
            </a:r>
            <a:r>
              <a:rPr lang="fr-FR" dirty="0"/>
              <a:t>800 x 10	5 400 dizaines	2 508 x 10</a:t>
            </a:r>
          </a:p>
          <a:p>
            <a:pPr lvl="3"/>
            <a:r>
              <a:rPr lang="fr-FR" dirty="0"/>
              <a:t>3 000 dizaines	3 780 x 10	2 101 x 10	3 562 x 10</a:t>
            </a:r>
          </a:p>
          <a:p>
            <a:pPr lvl="2"/>
            <a:r>
              <a:rPr lang="fr-FR" b="1" dirty="0"/>
              <a:t>Multiplier par 10</a:t>
            </a:r>
            <a:endParaRPr lang="fr-FR" dirty="0"/>
          </a:p>
          <a:p>
            <a:pPr lvl="3"/>
            <a:r>
              <a:rPr lang="fr-FR" dirty="0"/>
              <a:t>Consigne </a:t>
            </a:r>
            <a:r>
              <a:rPr lang="fr-FR" i="1" dirty="0"/>
              <a:t> : Multiplier le nombre 3 par 10, le résultat par 10 et ainsi de suite : </a:t>
            </a:r>
            <a:r>
              <a:rPr lang="fr-FR" dirty="0"/>
              <a:t>3          8        12        20       55         98        7 1        102</a:t>
            </a:r>
          </a:p>
          <a:p>
            <a:endParaRPr lang="fr-FR" dirty="0"/>
          </a:p>
        </p:txBody>
      </p:sp>
      <p:sp>
        <p:nvSpPr>
          <p:cNvPr id="4" name="Espace réservé de la date 3"/>
          <p:cNvSpPr>
            <a:spLocks noGrp="1"/>
          </p:cNvSpPr>
          <p:nvPr>
            <p:ph type="dt" sz="half" idx="10"/>
          </p:nvPr>
        </p:nvSpPr>
        <p:spPr/>
        <p:txBody>
          <a:bodyPr/>
          <a:lstStyle/>
          <a:p>
            <a:fld id="{F0B2199F-DC9A-4B25-9495-1994270F7974}" type="datetime1">
              <a:rPr lang="fr-FR" smtClean="0">
                <a:solidFill>
                  <a:prstClr val="black"/>
                </a:solidFill>
              </a:rPr>
              <a:t>04/10/2018</a:t>
            </a:fld>
            <a:endParaRPr lang="fr-FR">
              <a:solidFill>
                <a:prstClr val="black"/>
              </a:solidFill>
            </a:endParaRPr>
          </a:p>
        </p:txBody>
      </p:sp>
      <p:sp>
        <p:nvSpPr>
          <p:cNvPr id="2" name="Espace réservé du pied de page 1"/>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3" name="Espace réservé du numéro de diapositive 2"/>
          <p:cNvSpPr>
            <a:spLocks noGrp="1"/>
          </p:cNvSpPr>
          <p:nvPr>
            <p:ph type="sldNum" sz="quarter" idx="12"/>
          </p:nvPr>
        </p:nvSpPr>
        <p:spPr/>
        <p:txBody>
          <a:bodyPr/>
          <a:lstStyle/>
          <a:p>
            <a:fld id="{41E2637F-F9EE-4AB0-8AC7-6F1F0F506099}" type="slidenum">
              <a:rPr lang="fr-FR" smtClean="0">
                <a:solidFill>
                  <a:prstClr val="black"/>
                </a:solidFill>
              </a:rPr>
              <a:pPr/>
              <a:t>83</a:t>
            </a:fld>
            <a:endParaRPr lang="fr-FR">
              <a:solidFill>
                <a:prstClr val="black"/>
              </a:solidFill>
            </a:endParaRPr>
          </a:p>
        </p:txBody>
      </p:sp>
    </p:spTree>
    <p:extLst>
      <p:ext uri="{BB962C8B-B14F-4D97-AF65-F5344CB8AC3E}">
        <p14:creationId xmlns:p14="http://schemas.microsoft.com/office/powerpoint/2010/main" val="1604809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Liste d’ACTIVITES «PREPARATOIRES» (d’après D. </a:t>
            </a:r>
            <a:r>
              <a:rPr lang="fr-FR" dirty="0" err="1"/>
              <a:t>Butlen</a:t>
            </a:r>
            <a:r>
              <a:rPr lang="fr-FR" dirty="0"/>
              <a:t>) </a:t>
            </a:r>
          </a:p>
        </p:txBody>
      </p:sp>
      <p:sp>
        <p:nvSpPr>
          <p:cNvPr id="6" name="Espace réservé du contenu 5"/>
          <p:cNvSpPr>
            <a:spLocks noGrp="1"/>
          </p:cNvSpPr>
          <p:nvPr>
            <p:ph sz="quarter" idx="13"/>
          </p:nvPr>
        </p:nvSpPr>
        <p:spPr>
          <a:ln>
            <a:solidFill>
              <a:schemeClr val="tx1"/>
            </a:solidFill>
          </a:ln>
        </p:spPr>
        <p:txBody>
          <a:bodyPr>
            <a:normAutofit fontScale="70000" lnSpcReduction="20000"/>
          </a:bodyPr>
          <a:lstStyle/>
          <a:p>
            <a:r>
              <a:rPr lang="fr-FR" b="1" dirty="0">
                <a:solidFill>
                  <a:srgbClr val="000000"/>
                </a:solidFill>
              </a:rPr>
              <a:t>Compléter à 100 ou à un nombre de 2 chiffres*</a:t>
            </a:r>
          </a:p>
          <a:p>
            <a:pPr lvl="1">
              <a:spcBef>
                <a:spcPts val="1200"/>
              </a:spcBef>
              <a:spcAft>
                <a:spcPts val="600"/>
              </a:spcAft>
            </a:pPr>
            <a:r>
              <a:rPr lang="fr-FR" b="1" dirty="0"/>
              <a:t>Compléments à 100</a:t>
            </a:r>
            <a:endParaRPr lang="fr-FR" dirty="0"/>
          </a:p>
          <a:p>
            <a:pPr marL="457200" lvl="1" indent="0">
              <a:spcBef>
                <a:spcPts val="1200"/>
              </a:spcBef>
              <a:spcAft>
                <a:spcPts val="600"/>
              </a:spcAft>
              <a:buNone/>
            </a:pPr>
            <a:r>
              <a:rPr lang="fr-FR" dirty="0"/>
              <a:t>30 —&gt; 100	25 —&gt; 100	</a:t>
            </a:r>
          </a:p>
          <a:p>
            <a:pPr marL="457200" lvl="1" indent="0">
              <a:spcBef>
                <a:spcPts val="1200"/>
              </a:spcBef>
              <a:spcAft>
                <a:spcPts val="600"/>
              </a:spcAft>
              <a:buNone/>
            </a:pPr>
            <a:r>
              <a:rPr lang="fr-FR" dirty="0"/>
              <a:t>54 —&gt; 100	82 —&gt; 100</a:t>
            </a:r>
          </a:p>
          <a:p>
            <a:pPr lvl="1">
              <a:spcBef>
                <a:spcPts val="1200"/>
              </a:spcBef>
              <a:spcAft>
                <a:spcPts val="600"/>
              </a:spcAft>
            </a:pPr>
            <a:r>
              <a:rPr lang="fr-FR" b="1" dirty="0"/>
              <a:t>Compléments </a:t>
            </a:r>
          </a:p>
          <a:p>
            <a:pPr marL="457200" lvl="1" indent="0">
              <a:spcBef>
                <a:spcPts val="1200"/>
              </a:spcBef>
              <a:spcAft>
                <a:spcPts val="600"/>
              </a:spcAft>
              <a:buNone/>
            </a:pPr>
            <a:r>
              <a:rPr lang="fr-FR" dirty="0"/>
              <a:t>32 —&gt; 42	25 —&gt; 29        54 —&gt; 76	</a:t>
            </a:r>
          </a:p>
          <a:p>
            <a:pPr marL="457200" lvl="1" indent="0">
              <a:spcBef>
                <a:spcPts val="1200"/>
              </a:spcBef>
              <a:spcAft>
                <a:spcPts val="600"/>
              </a:spcAft>
              <a:buNone/>
            </a:pPr>
            <a:r>
              <a:rPr lang="fr-FR" dirty="0"/>
              <a:t>82 —&gt; 96             29 —&gt; 31	      45 —&gt; 60	</a:t>
            </a:r>
          </a:p>
          <a:p>
            <a:pPr marL="457200" lvl="1" indent="0">
              <a:spcBef>
                <a:spcPts val="1200"/>
              </a:spcBef>
              <a:spcAft>
                <a:spcPts val="600"/>
              </a:spcAft>
              <a:buNone/>
            </a:pPr>
            <a:r>
              <a:rPr lang="fr-FR" dirty="0"/>
              <a:t>24 —&gt; 76             16 —&gt; 24</a:t>
            </a:r>
          </a:p>
          <a:p>
            <a:endParaRPr lang="fr-FR" dirty="0"/>
          </a:p>
        </p:txBody>
      </p:sp>
      <p:sp>
        <p:nvSpPr>
          <p:cNvPr id="7" name="Espace réservé du contenu 6"/>
          <p:cNvSpPr>
            <a:spLocks noGrp="1"/>
          </p:cNvSpPr>
          <p:nvPr>
            <p:ph sz="quarter" idx="14"/>
          </p:nvPr>
        </p:nvSpPr>
        <p:spPr>
          <a:ln>
            <a:solidFill>
              <a:schemeClr val="tx1"/>
            </a:solidFill>
          </a:ln>
        </p:spPr>
        <p:txBody>
          <a:bodyPr>
            <a:normAutofit fontScale="92500" lnSpcReduction="10000"/>
          </a:bodyPr>
          <a:lstStyle/>
          <a:p>
            <a:pPr marL="914400" lvl="2" indent="0">
              <a:buNone/>
            </a:pPr>
            <a:r>
              <a:rPr lang="fr-FR" b="1" dirty="0"/>
              <a:t>Produits  : </a:t>
            </a:r>
          </a:p>
          <a:p>
            <a:pPr lvl="3"/>
            <a:r>
              <a:rPr lang="fr-FR" dirty="0"/>
              <a:t>3 x 100	100 x 89	100 x 90		45 x 100</a:t>
            </a:r>
          </a:p>
          <a:p>
            <a:pPr lvl="3"/>
            <a:r>
              <a:rPr lang="fr-FR" b="1" dirty="0"/>
              <a:t>Produits </a:t>
            </a:r>
            <a:r>
              <a:rPr lang="fr-FR" dirty="0"/>
              <a:t>: 650 x 100	100 x 305	642 x 100		100 x 504</a:t>
            </a:r>
          </a:p>
          <a:p>
            <a:pPr marL="914400" lvl="2" indent="0">
              <a:buNone/>
            </a:pPr>
            <a:r>
              <a:rPr lang="fr-FR" b="1" dirty="0"/>
              <a:t>Multiplier par 100</a:t>
            </a:r>
            <a:endParaRPr lang="fr-FR" dirty="0"/>
          </a:p>
          <a:p>
            <a:pPr lvl="3"/>
            <a:r>
              <a:rPr lang="fr-FR" b="1" dirty="0"/>
              <a:t>1 </a:t>
            </a:r>
            <a:r>
              <a:rPr lang="fr-FR" dirty="0"/>
              <a:t>002 x 100	100 x 5 360	2 600 x 100	2740 x 100</a:t>
            </a:r>
          </a:p>
          <a:p>
            <a:pPr marL="914400" lvl="2" indent="0">
              <a:buNone/>
            </a:pPr>
            <a:r>
              <a:rPr lang="fr-FR" b="1" dirty="0"/>
              <a:t>Multiplier par 1 000</a:t>
            </a:r>
            <a:endParaRPr lang="fr-FR" dirty="0"/>
          </a:p>
          <a:p>
            <a:pPr lvl="3"/>
            <a:r>
              <a:rPr lang="fr-FR" dirty="0"/>
              <a:t>241 x 1 000	1 000 x 251	1 325 x 1 000	3 207 x 1 000</a:t>
            </a:r>
          </a:p>
          <a:p>
            <a:pPr marL="0" indent="0">
              <a:buNone/>
            </a:pPr>
            <a:r>
              <a:rPr lang="fr-FR" dirty="0"/>
              <a:t>	</a:t>
            </a:r>
          </a:p>
          <a:p>
            <a:endParaRPr lang="fr-FR" dirty="0"/>
          </a:p>
        </p:txBody>
      </p:sp>
      <p:sp>
        <p:nvSpPr>
          <p:cNvPr id="4" name="Espace réservé de la date 3"/>
          <p:cNvSpPr>
            <a:spLocks noGrp="1"/>
          </p:cNvSpPr>
          <p:nvPr>
            <p:ph type="dt" sz="half" idx="10"/>
          </p:nvPr>
        </p:nvSpPr>
        <p:spPr/>
        <p:txBody>
          <a:bodyPr/>
          <a:lstStyle/>
          <a:p>
            <a:fld id="{57C727EE-5508-458F-8048-318F28455C58}" type="datetime1">
              <a:rPr lang="fr-FR" smtClean="0">
                <a:solidFill>
                  <a:prstClr val="black"/>
                </a:solidFill>
              </a:rPr>
              <a:t>04/10/2018</a:t>
            </a:fld>
            <a:endParaRPr lang="fr-FR">
              <a:solidFill>
                <a:prstClr val="black"/>
              </a:solidFill>
            </a:endParaRPr>
          </a:p>
        </p:txBody>
      </p:sp>
      <p:sp>
        <p:nvSpPr>
          <p:cNvPr id="2" name="Espace réservé du pied de page 1"/>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3" name="Espace réservé du numéro de diapositive 2"/>
          <p:cNvSpPr>
            <a:spLocks noGrp="1"/>
          </p:cNvSpPr>
          <p:nvPr>
            <p:ph type="sldNum" sz="quarter" idx="12"/>
          </p:nvPr>
        </p:nvSpPr>
        <p:spPr/>
        <p:txBody>
          <a:bodyPr/>
          <a:lstStyle/>
          <a:p>
            <a:fld id="{41E2637F-F9EE-4AB0-8AC7-6F1F0F506099}" type="slidenum">
              <a:rPr lang="fr-FR" smtClean="0">
                <a:solidFill>
                  <a:prstClr val="black"/>
                </a:solidFill>
              </a:rPr>
              <a:pPr/>
              <a:t>84</a:t>
            </a:fld>
            <a:endParaRPr lang="fr-FR">
              <a:solidFill>
                <a:prstClr val="black"/>
              </a:solidFill>
            </a:endParaRPr>
          </a:p>
        </p:txBody>
      </p:sp>
    </p:spTree>
    <p:extLst>
      <p:ext uri="{BB962C8B-B14F-4D97-AF65-F5344CB8AC3E}">
        <p14:creationId xmlns:p14="http://schemas.microsoft.com/office/powerpoint/2010/main" val="33299190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Liste d’ACTIVITES «PREPARATOIRES» (d’après D. </a:t>
            </a:r>
            <a:r>
              <a:rPr lang="fr-FR" dirty="0" err="1"/>
              <a:t>Butlen</a:t>
            </a:r>
            <a:r>
              <a:rPr lang="fr-FR" dirty="0"/>
              <a:t>) </a:t>
            </a:r>
          </a:p>
        </p:txBody>
      </p:sp>
      <p:sp>
        <p:nvSpPr>
          <p:cNvPr id="3" name="Espace réservé du contenu 2"/>
          <p:cNvSpPr>
            <a:spLocks noGrp="1"/>
          </p:cNvSpPr>
          <p:nvPr>
            <p:ph sz="quarter" idx="13"/>
          </p:nvPr>
        </p:nvSpPr>
        <p:spPr>
          <a:ln>
            <a:solidFill>
              <a:schemeClr val="tx1"/>
            </a:solidFill>
          </a:ln>
        </p:spPr>
        <p:txBody>
          <a:bodyPr/>
          <a:lstStyle/>
          <a:p>
            <a:pPr lvl="1"/>
            <a:r>
              <a:rPr lang="fr-FR" dirty="0"/>
              <a:t>Soustraire 100</a:t>
            </a:r>
          </a:p>
          <a:p>
            <a:pPr lvl="2"/>
            <a:r>
              <a:rPr lang="fr-FR" dirty="0"/>
              <a:t>325 - 100	1 154 - 100	1 032 - 100	4 052 - 100</a:t>
            </a:r>
          </a:p>
          <a:p>
            <a:pPr lvl="1"/>
            <a:r>
              <a:rPr lang="fr-FR" dirty="0"/>
              <a:t>Soustraire 100 ou un nombre entier de centaines</a:t>
            </a:r>
          </a:p>
          <a:p>
            <a:pPr lvl="2"/>
            <a:r>
              <a:rPr lang="fr-FR" dirty="0"/>
              <a:t>810 - 100	652 - 400	385 - 200	845 - 500</a:t>
            </a:r>
          </a:p>
          <a:p>
            <a:endParaRPr lang="fr-FR" dirty="0"/>
          </a:p>
        </p:txBody>
      </p:sp>
      <p:sp>
        <p:nvSpPr>
          <p:cNvPr id="4" name="Espace réservé du contenu 3"/>
          <p:cNvSpPr>
            <a:spLocks noGrp="1"/>
          </p:cNvSpPr>
          <p:nvPr>
            <p:ph sz="quarter" idx="14"/>
          </p:nvPr>
        </p:nvSpPr>
        <p:spPr>
          <a:ln>
            <a:solidFill>
              <a:schemeClr val="tx1"/>
            </a:solidFill>
          </a:ln>
        </p:spPr>
        <p:txBody>
          <a:bodyPr>
            <a:normAutofit fontScale="77500" lnSpcReduction="20000"/>
          </a:bodyPr>
          <a:lstStyle/>
          <a:p>
            <a:pPr lvl="2"/>
            <a:r>
              <a:rPr lang="fr-FR" b="1" dirty="0"/>
              <a:t>Division par 10</a:t>
            </a:r>
            <a:endParaRPr lang="fr-FR" dirty="0"/>
          </a:p>
          <a:p>
            <a:pPr lvl="3"/>
            <a:r>
              <a:rPr lang="fr-FR" dirty="0"/>
              <a:t>Consigne </a:t>
            </a:r>
            <a:r>
              <a:rPr lang="fr-FR" i="1" dirty="0"/>
              <a:t>: Diviser le nombre 12</a:t>
            </a:r>
            <a:r>
              <a:rPr lang="fr-FR" dirty="0"/>
              <a:t> </a:t>
            </a:r>
            <a:r>
              <a:rPr lang="fr-FR" i="1" dirty="0"/>
              <a:t>000 par 10, le résultat par 10 et ainsi de</a:t>
            </a:r>
            <a:r>
              <a:rPr lang="fr-FR" dirty="0"/>
              <a:t> </a:t>
            </a:r>
            <a:r>
              <a:rPr lang="fr-FR" i="1" dirty="0"/>
              <a:t>suite.</a:t>
            </a:r>
            <a:endParaRPr lang="fr-FR" dirty="0"/>
          </a:p>
          <a:p>
            <a:pPr lvl="3"/>
            <a:r>
              <a:rPr lang="fr-FR" dirty="0"/>
              <a:t>12 000	1 500 000	3 450 000	10 500 000</a:t>
            </a:r>
          </a:p>
          <a:p>
            <a:pPr lvl="3"/>
            <a:r>
              <a:rPr lang="fr-FR" dirty="0"/>
              <a:t>45 millions	28 millions	247 millions	770 millions</a:t>
            </a:r>
          </a:p>
          <a:p>
            <a:pPr lvl="2"/>
            <a:r>
              <a:rPr lang="fr-FR" b="1" dirty="0"/>
              <a:t>Division par 10</a:t>
            </a:r>
            <a:endParaRPr lang="fr-FR" dirty="0"/>
          </a:p>
          <a:p>
            <a:pPr lvl="3"/>
            <a:r>
              <a:rPr lang="fr-FR" dirty="0"/>
              <a:t>60: 10	120: 10	1 350: 10	8 590: 10</a:t>
            </a:r>
          </a:p>
          <a:p>
            <a:pPr lvl="2"/>
            <a:r>
              <a:rPr lang="fr-FR" b="1" dirty="0"/>
              <a:t>Quotient entier par 10</a:t>
            </a:r>
            <a:endParaRPr lang="fr-FR" dirty="0"/>
          </a:p>
          <a:p>
            <a:pPr lvl="3"/>
            <a:r>
              <a:rPr lang="fr-FR" dirty="0"/>
              <a:t>Consigne : </a:t>
            </a:r>
            <a:r>
              <a:rPr lang="fr-FR" i="1" dirty="0"/>
              <a:t>Quel est le quotient entier de 62 par 1</a:t>
            </a:r>
            <a:r>
              <a:rPr lang="fr-FR" dirty="0"/>
              <a:t>0 ?... ou </a:t>
            </a:r>
            <a:r>
              <a:rPr lang="fr-FR" i="1" dirty="0"/>
              <a:t>Quel est le nombre de dizaines de 62 ?</a:t>
            </a:r>
            <a:r>
              <a:rPr lang="fr-FR" dirty="0"/>
              <a:t>…</a:t>
            </a:r>
          </a:p>
          <a:p>
            <a:pPr lvl="3"/>
            <a:r>
              <a:rPr lang="fr-FR" dirty="0"/>
              <a:t>62	125	1356	8592</a:t>
            </a:r>
          </a:p>
          <a:p>
            <a:endParaRPr lang="fr-FR" dirty="0"/>
          </a:p>
        </p:txBody>
      </p:sp>
      <p:sp>
        <p:nvSpPr>
          <p:cNvPr id="7" name="Espace réservé de la date 6"/>
          <p:cNvSpPr>
            <a:spLocks noGrp="1"/>
          </p:cNvSpPr>
          <p:nvPr>
            <p:ph type="dt" sz="half" idx="10"/>
          </p:nvPr>
        </p:nvSpPr>
        <p:spPr/>
        <p:txBody>
          <a:bodyPr/>
          <a:lstStyle/>
          <a:p>
            <a:fld id="{62ACA5F3-27E8-4E2F-82F8-213081B36CB0}"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85</a:t>
            </a:fld>
            <a:endParaRPr lang="fr-FR">
              <a:solidFill>
                <a:prstClr val="black"/>
              </a:solidFill>
            </a:endParaRPr>
          </a:p>
        </p:txBody>
      </p:sp>
    </p:spTree>
    <p:extLst>
      <p:ext uri="{BB962C8B-B14F-4D97-AF65-F5344CB8AC3E}">
        <p14:creationId xmlns:p14="http://schemas.microsoft.com/office/powerpoint/2010/main" val="8071666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Liste d’ACTIVITES «PREPARATOIRES» (d’après D. </a:t>
            </a:r>
            <a:r>
              <a:rPr lang="fr-FR" dirty="0" err="1"/>
              <a:t>Butlen</a:t>
            </a:r>
            <a:r>
              <a:rPr lang="fr-FR" dirty="0"/>
              <a:t>) </a:t>
            </a:r>
          </a:p>
        </p:txBody>
      </p:sp>
      <p:sp>
        <p:nvSpPr>
          <p:cNvPr id="3" name="Espace réservé du contenu 2"/>
          <p:cNvSpPr>
            <a:spLocks noGrp="1"/>
          </p:cNvSpPr>
          <p:nvPr>
            <p:ph sz="quarter" idx="13"/>
          </p:nvPr>
        </p:nvSpPr>
        <p:spPr>
          <a:ln>
            <a:solidFill>
              <a:schemeClr val="tx1"/>
            </a:solidFill>
          </a:ln>
        </p:spPr>
        <p:txBody>
          <a:bodyPr>
            <a:normAutofit fontScale="92500" lnSpcReduction="20000"/>
          </a:bodyPr>
          <a:lstStyle/>
          <a:p>
            <a:pPr lvl="1"/>
            <a:r>
              <a:rPr lang="fr-FR" b="1" dirty="0"/>
              <a:t>Soustraire un nombre entier de centaines</a:t>
            </a:r>
            <a:endParaRPr lang="fr-FR" dirty="0"/>
          </a:p>
          <a:p>
            <a:pPr marL="914400" lvl="2" indent="0">
              <a:buNone/>
            </a:pPr>
            <a:r>
              <a:rPr lang="fr-FR" b="1" dirty="0"/>
              <a:t>1</a:t>
            </a:r>
            <a:r>
              <a:rPr lang="fr-FR" dirty="0"/>
              <a:t>210 - 200	     1570 - 300	1370 - 500	</a:t>
            </a:r>
          </a:p>
          <a:p>
            <a:pPr marL="914400" lvl="2" indent="0">
              <a:buNone/>
            </a:pPr>
            <a:r>
              <a:rPr lang="fr-FR" dirty="0"/>
              <a:t>1360 - 400</a:t>
            </a:r>
          </a:p>
          <a:p>
            <a:pPr lvl="1"/>
            <a:r>
              <a:rPr lang="fr-FR" b="1" dirty="0"/>
              <a:t>Soustraire un nombre entier de centaines</a:t>
            </a:r>
            <a:endParaRPr lang="fr-FR" dirty="0"/>
          </a:p>
          <a:p>
            <a:pPr marL="914400" lvl="2" indent="0">
              <a:buNone/>
            </a:pPr>
            <a:r>
              <a:rPr lang="fr-FR" dirty="0"/>
              <a:t>4500 - 600	               3640 – 800</a:t>
            </a:r>
          </a:p>
          <a:p>
            <a:pPr marL="914400" lvl="2" indent="0">
              <a:buNone/>
            </a:pPr>
            <a:r>
              <a:rPr lang="fr-FR" dirty="0"/>
              <a:t>5530 - 800	               2345 - 600</a:t>
            </a:r>
          </a:p>
          <a:p>
            <a:pPr lvl="1"/>
            <a:r>
              <a:rPr lang="fr-FR" b="1" dirty="0"/>
              <a:t>Soustractions </a:t>
            </a:r>
            <a:endParaRPr lang="fr-FR" dirty="0"/>
          </a:p>
          <a:p>
            <a:pPr marL="914400" lvl="2" indent="0">
              <a:buNone/>
            </a:pPr>
            <a:r>
              <a:rPr lang="fr-FR" dirty="0"/>
              <a:t>2 530 - 80	               4 520 - 80	</a:t>
            </a:r>
          </a:p>
          <a:p>
            <a:pPr marL="914400" lvl="2" indent="0">
              <a:buNone/>
            </a:pPr>
            <a:r>
              <a:rPr lang="fr-FR" dirty="0"/>
              <a:t>2 350 - 80	               8 030 - 70</a:t>
            </a:r>
          </a:p>
          <a:p>
            <a:endParaRPr lang="fr-FR" dirty="0"/>
          </a:p>
        </p:txBody>
      </p:sp>
      <p:sp>
        <p:nvSpPr>
          <p:cNvPr id="4" name="Espace réservé du contenu 3"/>
          <p:cNvSpPr>
            <a:spLocks noGrp="1"/>
          </p:cNvSpPr>
          <p:nvPr>
            <p:ph sz="quarter" idx="14"/>
          </p:nvPr>
        </p:nvSpPr>
        <p:spPr>
          <a:ln>
            <a:solidFill>
              <a:schemeClr val="tx1"/>
            </a:solidFill>
          </a:ln>
        </p:spPr>
        <p:txBody>
          <a:bodyPr/>
          <a:lstStyle/>
          <a:p>
            <a:r>
              <a:rPr lang="fr-FR" dirty="0"/>
              <a:t>12 000 :	1000	3 800: 100	54 000: 100</a:t>
            </a:r>
          </a:p>
          <a:p>
            <a:r>
              <a:rPr lang="fr-FR" b="1" dirty="0"/>
              <a:t>Quotient entier par 100, par 1 000</a:t>
            </a:r>
            <a:endParaRPr lang="fr-FR" dirty="0"/>
          </a:p>
          <a:p>
            <a:pPr lvl="1"/>
            <a:r>
              <a:rPr lang="fr-FR" dirty="0"/>
              <a:t>Consigne   </a:t>
            </a:r>
            <a:r>
              <a:rPr lang="fr-FR" i="1" dirty="0"/>
              <a:t>Quel est le quotient entier de 620 par l00?</a:t>
            </a:r>
            <a:r>
              <a:rPr lang="fr-FR" dirty="0"/>
              <a:t>...</a:t>
            </a:r>
          </a:p>
          <a:p>
            <a:r>
              <a:rPr lang="fr-FR" b="1" dirty="0"/>
              <a:t>Suites de multiplications et divisions par 10, 100, 1 000</a:t>
            </a:r>
            <a:endParaRPr lang="fr-FR" dirty="0"/>
          </a:p>
          <a:p>
            <a:pPr lvl="1"/>
            <a:r>
              <a:rPr lang="en-GB" dirty="0"/>
              <a:t>32 x 1 000: 100 x 10 x loo: 1 000</a:t>
            </a:r>
          </a:p>
          <a:p>
            <a:endParaRPr lang="fr-FR" dirty="0"/>
          </a:p>
          <a:p>
            <a:endParaRPr lang="fr-FR" dirty="0"/>
          </a:p>
        </p:txBody>
      </p:sp>
      <p:sp>
        <p:nvSpPr>
          <p:cNvPr id="7" name="Espace réservé de la date 6"/>
          <p:cNvSpPr>
            <a:spLocks noGrp="1"/>
          </p:cNvSpPr>
          <p:nvPr>
            <p:ph type="dt" sz="half" idx="10"/>
          </p:nvPr>
        </p:nvSpPr>
        <p:spPr/>
        <p:txBody>
          <a:bodyPr/>
          <a:lstStyle/>
          <a:p>
            <a:fld id="{04462DB7-FF0B-4E91-B114-D5885DBEB645}"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86</a:t>
            </a:fld>
            <a:endParaRPr lang="fr-FR">
              <a:solidFill>
                <a:prstClr val="black"/>
              </a:solidFill>
            </a:endParaRPr>
          </a:p>
        </p:txBody>
      </p:sp>
    </p:spTree>
    <p:extLst>
      <p:ext uri="{BB962C8B-B14F-4D97-AF65-F5344CB8AC3E}">
        <p14:creationId xmlns:p14="http://schemas.microsoft.com/office/powerpoint/2010/main" val="29641805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Liste d’ACTIVITES «PREPARATOIRES» (d’après D. </a:t>
            </a:r>
            <a:r>
              <a:rPr lang="fr-FR" dirty="0" err="1"/>
              <a:t>Butlen</a:t>
            </a:r>
            <a:r>
              <a:rPr lang="fr-FR" dirty="0"/>
              <a:t>) </a:t>
            </a:r>
          </a:p>
        </p:txBody>
      </p:sp>
      <p:sp>
        <p:nvSpPr>
          <p:cNvPr id="3" name="Espace réservé du contenu 2"/>
          <p:cNvSpPr>
            <a:spLocks noGrp="1"/>
          </p:cNvSpPr>
          <p:nvPr>
            <p:ph sz="quarter" idx="13"/>
          </p:nvPr>
        </p:nvSpPr>
        <p:spPr>
          <a:ln>
            <a:solidFill>
              <a:schemeClr val="tx1"/>
            </a:solidFill>
          </a:ln>
        </p:spPr>
        <p:txBody>
          <a:bodyPr>
            <a:normAutofit/>
          </a:bodyPr>
          <a:lstStyle/>
          <a:p>
            <a:pPr marL="457200" lvl="1" indent="0">
              <a:buNone/>
            </a:pPr>
            <a:r>
              <a:rPr lang="fr-FR" dirty="0"/>
              <a:t>Autres activités : </a:t>
            </a:r>
          </a:p>
          <a:p>
            <a:pPr marL="457200" lvl="1" indent="0">
              <a:buNone/>
            </a:pPr>
            <a:r>
              <a:rPr lang="fr-FR" dirty="0"/>
              <a:t>trouver le plus rapidement possible le résultat d ’addition en ligne : 27 + 15 + 4 + 3 +5</a:t>
            </a:r>
          </a:p>
          <a:p>
            <a:endParaRPr lang="fr-FR" dirty="0"/>
          </a:p>
        </p:txBody>
      </p:sp>
      <p:sp>
        <p:nvSpPr>
          <p:cNvPr id="4" name="Espace réservé du contenu 3"/>
          <p:cNvSpPr>
            <a:spLocks noGrp="1"/>
          </p:cNvSpPr>
          <p:nvPr>
            <p:ph sz="quarter" idx="14"/>
          </p:nvPr>
        </p:nvSpPr>
        <p:spPr>
          <a:ln>
            <a:solidFill>
              <a:schemeClr val="tx1"/>
            </a:solidFill>
          </a:ln>
        </p:spPr>
        <p:txBody>
          <a:bodyPr/>
          <a:lstStyle/>
          <a:p>
            <a:pPr lvl="1">
              <a:spcBef>
                <a:spcPts val="1200"/>
              </a:spcBef>
              <a:spcAft>
                <a:spcPts val="600"/>
              </a:spcAft>
            </a:pPr>
            <a:r>
              <a:rPr lang="fr-FR" b="1" dirty="0"/>
              <a:t>Multiplication par 5</a:t>
            </a:r>
            <a:endParaRPr lang="fr-FR" dirty="0"/>
          </a:p>
          <a:p>
            <a:pPr lvl="2">
              <a:spcBef>
                <a:spcPts val="1200"/>
              </a:spcBef>
              <a:spcAft>
                <a:spcPts val="600"/>
              </a:spcAft>
            </a:pPr>
            <a:r>
              <a:rPr lang="fr-FR" dirty="0"/>
              <a:t>l0x5	100 x 5	5 x 200	5 x 600</a:t>
            </a:r>
          </a:p>
          <a:p>
            <a:pPr lvl="2"/>
            <a:r>
              <a:rPr lang="fr-FR" dirty="0"/>
              <a:t>42 x 5	5 x 620	540 x 5	5 x 230</a:t>
            </a:r>
          </a:p>
          <a:p>
            <a:pPr lvl="2"/>
            <a:r>
              <a:rPr lang="fr-FR" dirty="0"/>
              <a:t>152 x 5	5 x 263	1 000 </a:t>
            </a:r>
            <a:r>
              <a:rPr lang="fr-FR" i="1" dirty="0"/>
              <a:t>x 5</a:t>
            </a:r>
            <a:r>
              <a:rPr lang="fr-FR" dirty="0"/>
              <a:t>		3 000 x 5</a:t>
            </a:r>
          </a:p>
          <a:p>
            <a:pPr lvl="1"/>
            <a:r>
              <a:rPr lang="fr-FR" b="1" dirty="0"/>
              <a:t>Division par 5</a:t>
            </a:r>
            <a:endParaRPr lang="fr-FR" dirty="0"/>
          </a:p>
          <a:p>
            <a:pPr lvl="2"/>
            <a:r>
              <a:rPr lang="fr-FR" dirty="0"/>
              <a:t>70: 5	</a:t>
            </a:r>
            <a:r>
              <a:rPr lang="fr-FR" i="1" dirty="0"/>
              <a:t>100: 5</a:t>
            </a:r>
            <a:r>
              <a:rPr lang="fr-FR" dirty="0"/>
              <a:t>	400: 5	255    </a:t>
            </a:r>
            <a:r>
              <a:rPr lang="fr-FR" i="1" dirty="0"/>
              <a:t>5</a:t>
            </a:r>
            <a:endParaRPr lang="fr-FR" dirty="0"/>
          </a:p>
        </p:txBody>
      </p:sp>
      <p:sp>
        <p:nvSpPr>
          <p:cNvPr id="7" name="Espace réservé de la date 6"/>
          <p:cNvSpPr>
            <a:spLocks noGrp="1"/>
          </p:cNvSpPr>
          <p:nvPr>
            <p:ph type="dt" sz="half" idx="10"/>
          </p:nvPr>
        </p:nvSpPr>
        <p:spPr/>
        <p:txBody>
          <a:bodyPr/>
          <a:lstStyle/>
          <a:p>
            <a:fld id="{2DA12BE5-19E9-48CE-8E91-02BDA9901A82}"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87</a:t>
            </a:fld>
            <a:endParaRPr lang="fr-FR">
              <a:solidFill>
                <a:prstClr val="black"/>
              </a:solidFill>
            </a:endParaRPr>
          </a:p>
        </p:txBody>
      </p:sp>
    </p:spTree>
    <p:extLst>
      <p:ext uri="{BB962C8B-B14F-4D97-AF65-F5344CB8AC3E}">
        <p14:creationId xmlns:p14="http://schemas.microsoft.com/office/powerpoint/2010/main" val="10415103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Liste d’ACTIVITES «PREPARATOIRES» (d’après D. </a:t>
            </a:r>
            <a:r>
              <a:rPr lang="fr-FR" dirty="0" err="1"/>
              <a:t>Butlen</a:t>
            </a:r>
            <a:r>
              <a:rPr lang="fr-FR" dirty="0"/>
              <a:t>) </a:t>
            </a:r>
          </a:p>
        </p:txBody>
      </p:sp>
      <p:sp>
        <p:nvSpPr>
          <p:cNvPr id="3" name="Espace réservé du contenu 2"/>
          <p:cNvSpPr>
            <a:spLocks noGrp="1"/>
          </p:cNvSpPr>
          <p:nvPr>
            <p:ph sz="quarter" idx="13"/>
          </p:nvPr>
        </p:nvSpPr>
        <p:spPr>
          <a:ln>
            <a:solidFill>
              <a:schemeClr val="tx1"/>
            </a:solidFill>
          </a:ln>
        </p:spPr>
        <p:txBody>
          <a:bodyPr/>
          <a:lstStyle/>
          <a:p>
            <a:pPr marL="228600" lvl="1">
              <a:spcBef>
                <a:spcPts val="1000"/>
              </a:spcBef>
            </a:pPr>
            <a:r>
              <a:rPr lang="fr-FR" dirty="0"/>
              <a:t>décomposer additivement un nombre en nombre entier de dizaines et nombre d ’unités</a:t>
            </a:r>
          </a:p>
          <a:p>
            <a:endParaRPr lang="fr-FR" dirty="0"/>
          </a:p>
        </p:txBody>
      </p:sp>
      <p:sp>
        <p:nvSpPr>
          <p:cNvPr id="4" name="Espace réservé du contenu 3"/>
          <p:cNvSpPr>
            <a:spLocks noGrp="1"/>
          </p:cNvSpPr>
          <p:nvPr>
            <p:ph sz="quarter" idx="14"/>
          </p:nvPr>
        </p:nvSpPr>
        <p:spPr>
          <a:ln>
            <a:solidFill>
              <a:schemeClr val="tx1"/>
            </a:solidFill>
          </a:ln>
        </p:spPr>
        <p:txBody>
          <a:bodyPr>
            <a:normAutofit fontScale="92500" lnSpcReduction="20000"/>
          </a:bodyPr>
          <a:lstStyle/>
          <a:p>
            <a:pPr lvl="2">
              <a:spcBef>
                <a:spcPts val="1200"/>
              </a:spcBef>
              <a:spcAft>
                <a:spcPts val="600"/>
              </a:spcAft>
            </a:pPr>
            <a:r>
              <a:rPr lang="fr-FR" b="1" dirty="0"/>
              <a:t>Produits par</a:t>
            </a:r>
            <a:r>
              <a:rPr lang="fr-FR" dirty="0"/>
              <a:t>	50</a:t>
            </a:r>
          </a:p>
          <a:p>
            <a:pPr lvl="3">
              <a:spcBef>
                <a:spcPts val="1200"/>
              </a:spcBef>
              <a:spcAft>
                <a:spcPts val="600"/>
              </a:spcAft>
            </a:pPr>
            <a:r>
              <a:rPr lang="fr-FR" dirty="0"/>
              <a:t>3 x 50	18 x </a:t>
            </a:r>
            <a:r>
              <a:rPr lang="fr-FR" i="1" dirty="0"/>
              <a:t>50</a:t>
            </a:r>
            <a:r>
              <a:rPr lang="fr-FR" dirty="0"/>
              <a:t>		50 x 50	13 x 50</a:t>
            </a:r>
          </a:p>
          <a:p>
            <a:pPr lvl="2"/>
            <a:r>
              <a:rPr lang="fr-FR" b="1" dirty="0"/>
              <a:t>Multiplier un nombre par </a:t>
            </a:r>
            <a:r>
              <a:rPr lang="fr-FR" i="1" dirty="0"/>
              <a:t>5, 50, 500</a:t>
            </a:r>
            <a:endParaRPr lang="fr-FR" dirty="0"/>
          </a:p>
          <a:p>
            <a:pPr lvl="3"/>
            <a:r>
              <a:rPr lang="fr-FR" dirty="0"/>
              <a:t>27 x </a:t>
            </a:r>
            <a:r>
              <a:rPr lang="fr-FR" i="1" dirty="0"/>
              <a:t>5</a:t>
            </a:r>
            <a:r>
              <a:rPr lang="fr-FR" dirty="0"/>
              <a:t>	27 x 50	27 x 500</a:t>
            </a:r>
          </a:p>
          <a:p>
            <a:pPr lvl="2"/>
            <a:r>
              <a:rPr lang="fr-FR" b="1" dirty="0"/>
              <a:t>Division par 50</a:t>
            </a:r>
            <a:endParaRPr lang="fr-FR" dirty="0"/>
          </a:p>
          <a:p>
            <a:pPr lvl="3"/>
            <a:r>
              <a:rPr lang="fr-FR" dirty="0"/>
              <a:t>500: 50	2 000: 50	</a:t>
            </a:r>
            <a:r>
              <a:rPr lang="fr-FR" i="1" dirty="0"/>
              <a:t>1 </a:t>
            </a:r>
            <a:r>
              <a:rPr lang="fr-FR" dirty="0"/>
              <a:t>500: 50	7 000: 50</a:t>
            </a:r>
          </a:p>
          <a:p>
            <a:pPr lvl="2"/>
            <a:r>
              <a:rPr lang="fr-FR" i="1" dirty="0"/>
              <a:t>Quel est le quotient entier (et le reste) de 165 par 50 ?</a:t>
            </a:r>
            <a:endParaRPr lang="fr-FR" dirty="0"/>
          </a:p>
          <a:p>
            <a:pPr lvl="3"/>
            <a:r>
              <a:rPr lang="fr-FR" dirty="0"/>
              <a:t>165 par 50	860 par 50	2640	3460</a:t>
            </a:r>
          </a:p>
        </p:txBody>
      </p:sp>
      <p:sp>
        <p:nvSpPr>
          <p:cNvPr id="7" name="Espace réservé de la date 6"/>
          <p:cNvSpPr>
            <a:spLocks noGrp="1"/>
          </p:cNvSpPr>
          <p:nvPr>
            <p:ph type="dt" sz="half" idx="10"/>
          </p:nvPr>
        </p:nvSpPr>
        <p:spPr/>
        <p:txBody>
          <a:bodyPr/>
          <a:lstStyle/>
          <a:p>
            <a:fld id="{2877D9BE-76C1-43AE-9D1A-4A290D5B59D9}"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88</a:t>
            </a:fld>
            <a:endParaRPr lang="fr-FR">
              <a:solidFill>
                <a:prstClr val="black"/>
              </a:solidFill>
            </a:endParaRPr>
          </a:p>
        </p:txBody>
      </p:sp>
    </p:spTree>
    <p:extLst>
      <p:ext uri="{BB962C8B-B14F-4D97-AF65-F5344CB8AC3E}">
        <p14:creationId xmlns:p14="http://schemas.microsoft.com/office/powerpoint/2010/main" val="6688262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7"/>
            <a:ext cx="10364451" cy="814867"/>
          </a:xfrm>
        </p:spPr>
        <p:txBody>
          <a:bodyPr>
            <a:normAutofit fontScale="90000"/>
          </a:bodyPr>
          <a:lstStyle/>
          <a:p>
            <a:r>
              <a:rPr lang="fr-FR" dirty="0"/>
              <a:t>Liste d’ACTIVITES «PREPARATOIRES» (d’après D. </a:t>
            </a:r>
            <a:r>
              <a:rPr lang="fr-FR" dirty="0" err="1"/>
              <a:t>Butlen</a:t>
            </a:r>
            <a:r>
              <a:rPr lang="fr-FR" dirty="0"/>
              <a:t>) </a:t>
            </a:r>
          </a:p>
        </p:txBody>
      </p:sp>
      <p:sp>
        <p:nvSpPr>
          <p:cNvPr id="3" name="Espace réservé du contenu 2"/>
          <p:cNvSpPr>
            <a:spLocks noGrp="1"/>
          </p:cNvSpPr>
          <p:nvPr>
            <p:ph sz="quarter" idx="13"/>
          </p:nvPr>
        </p:nvSpPr>
        <p:spPr>
          <a:ln>
            <a:solidFill>
              <a:schemeClr val="tx1"/>
            </a:solidFill>
          </a:ln>
        </p:spPr>
        <p:txBody>
          <a:bodyPr/>
          <a:lstStyle/>
          <a:p>
            <a:pPr marL="228600" lvl="1">
              <a:spcBef>
                <a:spcPts val="1000"/>
              </a:spcBef>
            </a:pPr>
            <a:r>
              <a:rPr lang="fr-FR" dirty="0"/>
              <a:t>décomposer additivement un nombre pour se ramener à la dizaine inférieure, à la dizaine supérieure</a:t>
            </a:r>
          </a:p>
          <a:p>
            <a:endParaRPr lang="fr-FR" dirty="0"/>
          </a:p>
        </p:txBody>
      </p:sp>
      <p:sp>
        <p:nvSpPr>
          <p:cNvPr id="4" name="Espace réservé du contenu 3"/>
          <p:cNvSpPr>
            <a:spLocks noGrp="1"/>
          </p:cNvSpPr>
          <p:nvPr>
            <p:ph sz="quarter" idx="14"/>
          </p:nvPr>
        </p:nvSpPr>
        <p:spPr>
          <a:ln>
            <a:solidFill>
              <a:schemeClr val="tx1"/>
            </a:solidFill>
          </a:ln>
        </p:spPr>
        <p:txBody>
          <a:bodyPr>
            <a:normAutofit fontScale="92500" lnSpcReduction="20000"/>
          </a:bodyPr>
          <a:lstStyle/>
          <a:p>
            <a:pPr lvl="1">
              <a:spcBef>
                <a:spcPts val="1200"/>
              </a:spcBef>
              <a:spcAft>
                <a:spcPts val="600"/>
              </a:spcAft>
            </a:pPr>
            <a:r>
              <a:rPr lang="fr-FR" dirty="0"/>
              <a:t>4 x 25	18 x 25	50 x 25	25 x 32</a:t>
            </a:r>
          </a:p>
          <a:p>
            <a:pPr lvl="1"/>
            <a:r>
              <a:rPr lang="fr-FR" b="1" dirty="0"/>
              <a:t>Multiplier un nombre par25, 250, 2500</a:t>
            </a:r>
            <a:endParaRPr lang="fr-FR" dirty="0"/>
          </a:p>
          <a:p>
            <a:pPr lvl="2"/>
            <a:r>
              <a:rPr lang="fr-FR" dirty="0"/>
              <a:t>3 x 25	  8 x 25                  17 x 25	54 x 25</a:t>
            </a:r>
          </a:p>
          <a:p>
            <a:pPr lvl="1"/>
            <a:r>
              <a:rPr lang="fr-FR" b="1" dirty="0"/>
              <a:t>Quotients exacts par 25</a:t>
            </a:r>
            <a:endParaRPr lang="fr-FR" dirty="0"/>
          </a:p>
          <a:p>
            <a:pPr lvl="2"/>
            <a:r>
              <a:rPr lang="fr-FR" b="1" dirty="0"/>
              <a:t>100 : </a:t>
            </a:r>
            <a:r>
              <a:rPr lang="fr-FR" dirty="0"/>
              <a:t>25	300 : 25                 500: 25	1 200: 25</a:t>
            </a:r>
          </a:p>
          <a:p>
            <a:pPr lvl="1"/>
            <a:r>
              <a:rPr lang="fr-FR" b="1" dirty="0"/>
              <a:t>Quotients entiers par 25</a:t>
            </a:r>
            <a:endParaRPr lang="fr-FR" dirty="0"/>
          </a:p>
          <a:p>
            <a:pPr lvl="2"/>
            <a:r>
              <a:rPr lang="fr-FR" dirty="0"/>
              <a:t>Consigne : </a:t>
            </a:r>
            <a:r>
              <a:rPr lang="fr-FR" i="1" dirty="0"/>
              <a:t>Quel est le quotient entier (et le reste) de 165 par 25 ?</a:t>
            </a:r>
            <a:r>
              <a:rPr lang="fr-FR" dirty="0"/>
              <a:t>…</a:t>
            </a:r>
          </a:p>
          <a:p>
            <a:pPr lvl="3"/>
            <a:r>
              <a:rPr lang="fr-FR" dirty="0"/>
              <a:t>165	780	745	1355</a:t>
            </a:r>
          </a:p>
          <a:p>
            <a:endParaRPr lang="fr-FR" dirty="0"/>
          </a:p>
        </p:txBody>
      </p:sp>
      <p:sp>
        <p:nvSpPr>
          <p:cNvPr id="7" name="Espace réservé de la date 6"/>
          <p:cNvSpPr>
            <a:spLocks noGrp="1"/>
          </p:cNvSpPr>
          <p:nvPr>
            <p:ph type="dt" sz="half" idx="10"/>
          </p:nvPr>
        </p:nvSpPr>
        <p:spPr/>
        <p:txBody>
          <a:bodyPr/>
          <a:lstStyle/>
          <a:p>
            <a:fld id="{BE148C63-BDBF-45A4-9DFF-CA465EF40AC1}"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89</a:t>
            </a:fld>
            <a:endParaRPr lang="fr-FR">
              <a:solidFill>
                <a:prstClr val="black"/>
              </a:solidFill>
            </a:endParaRPr>
          </a:p>
        </p:txBody>
      </p:sp>
    </p:spTree>
    <p:extLst>
      <p:ext uri="{BB962C8B-B14F-4D97-AF65-F5344CB8AC3E}">
        <p14:creationId xmlns:p14="http://schemas.microsoft.com/office/powerpoint/2010/main" val="216360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FF52DB-1B76-4299-9C6D-31E5FB3B720A}"/>
              </a:ext>
            </a:extLst>
          </p:cNvPr>
          <p:cNvSpPr>
            <a:spLocks noGrp="1"/>
          </p:cNvSpPr>
          <p:nvPr>
            <p:ph type="title"/>
          </p:nvPr>
        </p:nvSpPr>
        <p:spPr>
          <a:xfrm>
            <a:off x="130629" y="130629"/>
            <a:ext cx="11451771" cy="1271969"/>
          </a:xfrm>
        </p:spPr>
        <p:txBody>
          <a:bodyPr>
            <a:normAutofit/>
          </a:bodyPr>
          <a:lstStyle/>
          <a:p>
            <a:r>
              <a:rPr lang="fr-FR" dirty="0">
                <a:solidFill>
                  <a:srgbClr val="00B050"/>
                </a:solidFill>
              </a:rPr>
              <a:t>2.2 DES EXEMPLES DE PRODUCTIONS DES ÉLÈVES « CALCUL EN LIGNE »</a:t>
            </a:r>
          </a:p>
        </p:txBody>
      </p:sp>
      <p:pic>
        <p:nvPicPr>
          <p:cNvPr id="13" name="Espace réservé du contenu 12">
            <a:extLst>
              <a:ext uri="{FF2B5EF4-FFF2-40B4-BE49-F238E27FC236}">
                <a16:creationId xmlns:a16="http://schemas.microsoft.com/office/drawing/2014/main" id="{4D895C4D-DD55-482B-9475-7C6ABA866BBF}"/>
              </a:ext>
            </a:extLst>
          </p:cNvPr>
          <p:cNvPicPr>
            <a:picLocks noGrp="1" noChangeAspect="1"/>
          </p:cNvPicPr>
          <p:nvPr>
            <p:ph sz="quarter" idx="13"/>
          </p:nvPr>
        </p:nvPicPr>
        <p:blipFill>
          <a:blip r:embed="rId2"/>
          <a:stretch>
            <a:fillRect/>
          </a:stretch>
        </p:blipFill>
        <p:spPr>
          <a:xfrm>
            <a:off x="796834" y="1402599"/>
            <a:ext cx="10254343" cy="1015448"/>
          </a:xfrm>
          <a:prstGeom prst="rect">
            <a:avLst/>
          </a:prstGeom>
        </p:spPr>
      </p:pic>
      <p:pic>
        <p:nvPicPr>
          <p:cNvPr id="5" name="Image 4">
            <a:extLst>
              <a:ext uri="{FF2B5EF4-FFF2-40B4-BE49-F238E27FC236}">
                <a16:creationId xmlns:a16="http://schemas.microsoft.com/office/drawing/2014/main" id="{5888A7CE-02DB-4395-B8A8-4658BCBFA86B}"/>
              </a:ext>
            </a:extLst>
          </p:cNvPr>
          <p:cNvPicPr>
            <a:picLocks noChangeAspect="1"/>
          </p:cNvPicPr>
          <p:nvPr/>
        </p:nvPicPr>
        <p:blipFill rotWithShape="1">
          <a:blip r:embed="rId3"/>
          <a:srcRect l="15784" b="745"/>
          <a:stretch/>
        </p:blipFill>
        <p:spPr>
          <a:xfrm>
            <a:off x="796834" y="2709181"/>
            <a:ext cx="5290457" cy="1097839"/>
          </a:xfrm>
          <a:prstGeom prst="rect">
            <a:avLst/>
          </a:prstGeom>
        </p:spPr>
      </p:pic>
      <p:pic>
        <p:nvPicPr>
          <p:cNvPr id="9" name="Image 8">
            <a:extLst>
              <a:ext uri="{FF2B5EF4-FFF2-40B4-BE49-F238E27FC236}">
                <a16:creationId xmlns:a16="http://schemas.microsoft.com/office/drawing/2014/main" id="{A557D28E-1E63-4C97-927A-44DFC34BB9AD}"/>
              </a:ext>
            </a:extLst>
          </p:cNvPr>
          <p:cNvPicPr>
            <a:picLocks noChangeAspect="1"/>
          </p:cNvPicPr>
          <p:nvPr/>
        </p:nvPicPr>
        <p:blipFill rotWithShape="1">
          <a:blip r:embed="rId4"/>
          <a:srcRect l="19999" t="967"/>
          <a:stretch/>
        </p:blipFill>
        <p:spPr>
          <a:xfrm>
            <a:off x="6879133" y="2635973"/>
            <a:ext cx="4913530" cy="1247235"/>
          </a:xfrm>
          <a:prstGeom prst="rect">
            <a:avLst/>
          </a:prstGeom>
        </p:spPr>
      </p:pic>
      <p:pic>
        <p:nvPicPr>
          <p:cNvPr id="10" name="Image 9">
            <a:extLst>
              <a:ext uri="{FF2B5EF4-FFF2-40B4-BE49-F238E27FC236}">
                <a16:creationId xmlns:a16="http://schemas.microsoft.com/office/drawing/2014/main" id="{31736CC0-DFB3-47E4-A9A0-5A99C23B47EA}"/>
              </a:ext>
            </a:extLst>
          </p:cNvPr>
          <p:cNvPicPr>
            <a:picLocks noChangeAspect="1"/>
          </p:cNvPicPr>
          <p:nvPr/>
        </p:nvPicPr>
        <p:blipFill rotWithShape="1">
          <a:blip r:embed="rId5"/>
          <a:srcRect l="11634"/>
          <a:stretch/>
        </p:blipFill>
        <p:spPr>
          <a:xfrm>
            <a:off x="1071155" y="4607116"/>
            <a:ext cx="7969310" cy="1080120"/>
          </a:xfrm>
          <a:prstGeom prst="rect">
            <a:avLst/>
          </a:prstGeom>
        </p:spPr>
      </p:pic>
      <p:sp>
        <p:nvSpPr>
          <p:cNvPr id="3" name="ZoneTexte 2"/>
          <p:cNvSpPr txBox="1"/>
          <p:nvPr/>
        </p:nvSpPr>
        <p:spPr>
          <a:xfrm>
            <a:off x="4017365" y="6235908"/>
            <a:ext cx="8174636" cy="369332"/>
          </a:xfrm>
          <a:prstGeom prst="rect">
            <a:avLst/>
          </a:prstGeom>
          <a:noFill/>
        </p:spPr>
        <p:txBody>
          <a:bodyPr wrap="square" rtlCol="0">
            <a:spAutoFit/>
          </a:bodyPr>
          <a:lstStyle/>
          <a:p>
            <a:r>
              <a:rPr lang="fr-FR" dirty="0"/>
              <a:t>Extrait du diaporama de </a:t>
            </a:r>
            <a:r>
              <a:rPr lang="fr-FR" b="1" dirty="0"/>
              <a:t>Elisabeth Oudon et Christophe </a:t>
            </a:r>
            <a:r>
              <a:rPr lang="fr-FR" b="1" dirty="0" err="1"/>
              <a:t>Tourneux</a:t>
            </a:r>
            <a:r>
              <a:rPr lang="fr-FR" dirty="0"/>
              <a:t> </a:t>
            </a:r>
          </a:p>
        </p:txBody>
      </p:sp>
    </p:spTree>
    <p:extLst>
      <p:ext uri="{BB962C8B-B14F-4D97-AF65-F5344CB8AC3E}">
        <p14:creationId xmlns:p14="http://schemas.microsoft.com/office/powerpoint/2010/main" val="32620963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PROJETS LIES AU CALCUL </a:t>
            </a:r>
          </a:p>
        </p:txBody>
      </p:sp>
      <p:sp>
        <p:nvSpPr>
          <p:cNvPr id="3" name="Espace réservé du contenu 2"/>
          <p:cNvSpPr>
            <a:spLocks noGrp="1"/>
          </p:cNvSpPr>
          <p:nvPr>
            <p:ph sz="quarter" idx="13"/>
          </p:nvPr>
        </p:nvSpPr>
        <p:spPr>
          <a:xfrm>
            <a:off x="486887" y="1923803"/>
            <a:ext cx="11198431" cy="4536373"/>
          </a:xfrm>
        </p:spPr>
        <p:txBody>
          <a:bodyPr>
            <a:noAutofit/>
          </a:bodyPr>
          <a:lstStyle/>
          <a:p>
            <a:pPr marL="0" indent="0">
              <a:buNone/>
            </a:pPr>
            <a:r>
              <a:rPr lang="fr-FR" sz="1600" dirty="0" err="1"/>
              <a:t>CultureMATH</a:t>
            </a:r>
            <a:r>
              <a:rPr lang="fr-FR" sz="1600" dirty="0"/>
              <a:t> [</a:t>
            </a:r>
            <a:r>
              <a:rPr lang="fr-FR" sz="1600" dirty="0" err="1"/>
              <a:t>Poisard</a:t>
            </a:r>
            <a:r>
              <a:rPr lang="fr-FR" sz="1600" dirty="0"/>
              <a:t> 2006].</a:t>
            </a:r>
          </a:p>
          <a:p>
            <a:pPr marL="0" indent="0">
              <a:buNone/>
            </a:pPr>
            <a:r>
              <a:rPr lang="fr-FR" sz="1600" cap="none" dirty="0"/>
              <a:t>La fabrication  d’instruments à calculer  : </a:t>
            </a:r>
          </a:p>
          <a:p>
            <a:pPr marL="0" indent="0">
              <a:buNone/>
            </a:pPr>
            <a:r>
              <a:rPr lang="fr-FR" sz="1600" cap="none" dirty="0"/>
              <a:t>boulier chinois, </a:t>
            </a:r>
          </a:p>
          <a:p>
            <a:pPr marL="0" indent="0">
              <a:buNone/>
            </a:pPr>
            <a:r>
              <a:rPr lang="fr-FR" sz="1600" cap="none" dirty="0"/>
              <a:t>bâtons de Neper, </a:t>
            </a:r>
          </a:p>
          <a:p>
            <a:pPr marL="0" indent="0">
              <a:buNone/>
            </a:pPr>
            <a:r>
              <a:rPr lang="fr-FR" sz="1600" cap="none" dirty="0"/>
              <a:t>réglettes de </a:t>
            </a:r>
            <a:r>
              <a:rPr lang="fr-FR" sz="1600" cap="none" dirty="0" err="1"/>
              <a:t>Genaille</a:t>
            </a:r>
            <a:r>
              <a:rPr lang="fr-FR" sz="1600" cap="none" dirty="0"/>
              <a:t>, </a:t>
            </a:r>
          </a:p>
          <a:p>
            <a:pPr marL="0" indent="0">
              <a:buNone/>
            </a:pPr>
            <a:r>
              <a:rPr lang="fr-FR" sz="1600" cap="none" dirty="0"/>
              <a:t>règle à calcul </a:t>
            </a:r>
          </a:p>
          <a:p>
            <a:pPr marL="0" indent="0">
              <a:buNone/>
            </a:pPr>
            <a:r>
              <a:rPr lang="fr-FR" sz="1600" cap="none" dirty="0"/>
              <a:t>Et l’apprentissage efficace de la numération positionnelle et des techniques opératoires. </a:t>
            </a:r>
          </a:p>
          <a:p>
            <a:pPr marL="0" indent="0">
              <a:buNone/>
            </a:pPr>
            <a:r>
              <a:rPr lang="fr-FR" sz="1600" cap="none" dirty="0">
                <a:hlinkClick r:id="rId3"/>
              </a:rPr>
              <a:t>http://python.espe-bretagne.fr/blog-gri-recherche/?page_id=611</a:t>
            </a:r>
            <a:endParaRPr lang="fr-FR" sz="1600" cap="none" dirty="0"/>
          </a:p>
          <a:p>
            <a:pPr marL="0" indent="0">
              <a:buNone/>
            </a:pPr>
            <a:endParaRPr lang="fr-FR" sz="1600" cap="none" dirty="0"/>
          </a:p>
        </p:txBody>
      </p:sp>
      <p:sp>
        <p:nvSpPr>
          <p:cNvPr id="7" name="Espace réservé de la date 6"/>
          <p:cNvSpPr>
            <a:spLocks noGrp="1"/>
          </p:cNvSpPr>
          <p:nvPr>
            <p:ph type="dt" sz="half" idx="10"/>
          </p:nvPr>
        </p:nvSpPr>
        <p:spPr/>
        <p:txBody>
          <a:bodyPr/>
          <a:lstStyle/>
          <a:p>
            <a:fld id="{06594077-BFF3-4B6E-B137-8481BC04A72B}" type="datetime1">
              <a:rPr lang="fr-FR" smtClean="0">
                <a:solidFill>
                  <a:prstClr val="black"/>
                </a:solidFill>
              </a:rPr>
              <a:t>04/10/2018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90</a:t>
            </a:fld>
            <a:endParaRPr lang="fr-FR">
              <a:solidFill>
                <a:prstClr val="black"/>
              </a:solidFill>
            </a:endParaRPr>
          </a:p>
        </p:txBody>
      </p:sp>
      <p:pic>
        <p:nvPicPr>
          <p:cNvPr id="4" name="Espace réservé du contenu 3"/>
          <p:cNvPicPr>
            <a:picLocks noChangeAspect="1"/>
          </p:cNvPicPr>
          <p:nvPr/>
        </p:nvPicPr>
        <p:blipFill>
          <a:blip r:embed="rId4"/>
          <a:stretch>
            <a:fillRect/>
          </a:stretch>
        </p:blipFill>
        <p:spPr>
          <a:xfrm>
            <a:off x="5751279" y="1960947"/>
            <a:ext cx="3671095" cy="2376487"/>
          </a:xfrm>
          <a:prstGeom prst="rect">
            <a:avLst/>
          </a:prstGeom>
        </p:spPr>
      </p:pic>
    </p:spTree>
    <p:extLst>
      <p:ext uri="{BB962C8B-B14F-4D97-AF65-F5344CB8AC3E}">
        <p14:creationId xmlns:p14="http://schemas.microsoft.com/office/powerpoint/2010/main" val="10633312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3"/>
          </p:nvPr>
        </p:nvSpPr>
        <p:spPr/>
        <p:txBody>
          <a:bodyPr>
            <a:normAutofit lnSpcReduction="10000"/>
          </a:bodyPr>
          <a:lstStyle/>
          <a:p>
            <a:r>
              <a:rPr lang="fr-FR" cap="none" dirty="0"/>
              <a:t>Un autre exemple d’utilisation intelligente d’un instrument se trouve sur le site </a:t>
            </a:r>
            <a:r>
              <a:rPr lang="fr-FR" cap="none" dirty="0" err="1"/>
              <a:t>mathenpoche</a:t>
            </a:r>
            <a:r>
              <a:rPr lang="fr-FR" cap="none" dirty="0"/>
              <a:t>, Sébastien Hache présente une calculatrice virtuelle dont l’enseignant peut paramétrer le fonctionnement et, en particulier, désactiver certaines touches [hache 2006]. </a:t>
            </a:r>
          </a:p>
          <a:p>
            <a:pPr marL="0" indent="0">
              <a:buNone/>
            </a:pPr>
            <a:r>
              <a:rPr lang="fr-FR" cap="none" dirty="0">
                <a:hlinkClick r:id="rId3"/>
              </a:rPr>
              <a:t>http://revue.sesamath.net/spip.php?article12</a:t>
            </a:r>
            <a:endParaRPr lang="fr-FR" cap="none" dirty="0"/>
          </a:p>
          <a:p>
            <a:r>
              <a:rPr lang="fr-FR" cap="none" dirty="0"/>
              <a:t>Avec cette calculatrice « cassée », on obtient ainsi un système de contraintes simples qui obligent à recourir à des procédures personnelles et originales. Cela permet de travailler de façon ludique la numération et le calcul réfléchi. On assiste ici à une inversion du rôle de la machine : d’un instrument qui résout automatiquement les problèmes, elle devient elle-même une situation problème</a:t>
            </a:r>
          </a:p>
          <a:p>
            <a:endParaRPr lang="fr-FR" dirty="0"/>
          </a:p>
        </p:txBody>
      </p:sp>
      <p:sp>
        <p:nvSpPr>
          <p:cNvPr id="6" name="Espace réservé de la date 5"/>
          <p:cNvSpPr>
            <a:spLocks noGrp="1"/>
          </p:cNvSpPr>
          <p:nvPr>
            <p:ph type="dt" sz="half" idx="10"/>
          </p:nvPr>
        </p:nvSpPr>
        <p:spPr/>
        <p:txBody>
          <a:bodyPr/>
          <a:lstStyle/>
          <a:p>
            <a:fld id="{F3B57D14-3D4E-4197-AB96-5F00A6FC5454}" type="datetime1">
              <a:rPr lang="fr-FR" smtClean="0">
                <a:solidFill>
                  <a:prstClr val="black"/>
                </a:solidFill>
              </a:rPr>
              <a:t>04/10/2018</a:t>
            </a:fld>
            <a:endParaRPr lang="fr-FR">
              <a:solidFill>
                <a:prstClr val="black"/>
              </a:solidFill>
            </a:endParaRPr>
          </a:p>
        </p:txBody>
      </p:sp>
      <p:sp>
        <p:nvSpPr>
          <p:cNvPr id="4" name="Espace réservé du pied de page 3"/>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91</a:t>
            </a:fld>
            <a:endParaRPr lang="fr-FR">
              <a:solidFill>
                <a:prstClr val="black"/>
              </a:solidFill>
            </a:endParaRPr>
          </a:p>
        </p:txBody>
      </p:sp>
    </p:spTree>
    <p:extLst>
      <p:ext uri="{BB962C8B-B14F-4D97-AF65-F5344CB8AC3E}">
        <p14:creationId xmlns:p14="http://schemas.microsoft.com/office/powerpoint/2010/main" val="16038580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7"/>
            <a:ext cx="10364451" cy="640267"/>
          </a:xfrm>
        </p:spPr>
        <p:txBody>
          <a:bodyPr>
            <a:normAutofit fontScale="90000"/>
          </a:bodyPr>
          <a:lstStyle/>
          <a:p>
            <a:r>
              <a:rPr lang="fr-FR" dirty="0"/>
              <a:t>DE l’ IMPORTANCE DES CONSIGNES, de faire des liens….</a:t>
            </a:r>
          </a:p>
        </p:txBody>
      </p:sp>
      <p:sp>
        <p:nvSpPr>
          <p:cNvPr id="3" name="Espace réservé du contenu 2"/>
          <p:cNvSpPr>
            <a:spLocks noGrp="1"/>
          </p:cNvSpPr>
          <p:nvPr>
            <p:ph sz="quarter" idx="13"/>
          </p:nvPr>
        </p:nvSpPr>
        <p:spPr>
          <a:xfrm>
            <a:off x="190005" y="1436914"/>
            <a:ext cx="11780322" cy="4809507"/>
          </a:xfrm>
        </p:spPr>
        <p:txBody>
          <a:bodyPr>
            <a:noAutofit/>
          </a:bodyPr>
          <a:lstStyle/>
          <a:p>
            <a:pPr>
              <a:buFont typeface="Wingdings" panose="05000000000000000000" pitchFamily="2" charset="2"/>
              <a:buChar char="q"/>
            </a:pPr>
            <a:r>
              <a:rPr lang="fr-FR" sz="1600" cap="none" dirty="0"/>
              <a:t>Du résultat :   à quoi est égal 9 multiplié par 6 ?    ou 9 × 6 = ?</a:t>
            </a:r>
          </a:p>
          <a:p>
            <a:pPr>
              <a:buFont typeface="Wingdings" panose="05000000000000000000" pitchFamily="2" charset="2"/>
              <a:buChar char="q"/>
            </a:pPr>
            <a:r>
              <a:rPr lang="fr-FR" sz="1600" cap="none" dirty="0"/>
              <a:t> de l’un des facteurs (multiplication à trous) : 9 × ? = 54 ou ? × 6 = 54 ?  ou ? × 9 = 54 ou 6 × ? = 54</a:t>
            </a:r>
          </a:p>
          <a:p>
            <a:pPr>
              <a:buFont typeface="Wingdings" panose="05000000000000000000" pitchFamily="2" charset="2"/>
              <a:buChar char="q"/>
            </a:pPr>
            <a:r>
              <a:rPr lang="fr-FR" sz="1600" cap="none" dirty="0"/>
              <a:t> Des deux facteurs : 54 = ? × ?</a:t>
            </a:r>
          </a:p>
          <a:p>
            <a:pPr>
              <a:buFont typeface="Wingdings" panose="05000000000000000000" pitchFamily="2" charset="2"/>
              <a:buChar char="q"/>
            </a:pPr>
            <a:r>
              <a:rPr lang="fr-FR" sz="1600" cap="none" dirty="0"/>
              <a:t>Trouver des (toutes les) décompositions multiplicatives de 54 faisant  intervenir deux, trois ou quatre facteurs</a:t>
            </a:r>
          </a:p>
          <a:p>
            <a:pPr>
              <a:buFont typeface="Wingdings" panose="05000000000000000000" pitchFamily="2" charset="2"/>
              <a:buChar char="q"/>
            </a:pPr>
            <a:r>
              <a:rPr lang="fr-FR" sz="1600" cap="none" dirty="0"/>
              <a:t>Faire le lien avec la division :  quel est le quotient de 54 par 6 ? quel est le quotient de 54 par 9 ?</a:t>
            </a:r>
          </a:p>
          <a:p>
            <a:pPr marL="0" indent="0">
              <a:buNone/>
            </a:pPr>
            <a:r>
              <a:rPr lang="fr-FR" sz="1600" cap="none" dirty="0"/>
              <a:t>54 divisé par 6 égal = ? ou 54 ÷ 6 = ?  54 divisé par 9 ? ou 54 ÷ 9 = ?</a:t>
            </a:r>
          </a:p>
          <a:p>
            <a:pPr>
              <a:buFont typeface="Wingdings" panose="05000000000000000000" pitchFamily="2" charset="2"/>
              <a:buChar char="q"/>
            </a:pPr>
            <a:r>
              <a:rPr lang="fr-FR" sz="1600" cap="none" dirty="0"/>
              <a:t>Faire le lien avec la notion de multiple ou de diviseur : 54 est-il un multiple de 6 ? 54 est-il multiple de 9 ? 6 divise-t-il 54 ?  6 est-il un diviseur de 54 ? 9 divise-t-il 54 ?  9 est-il un diviseur de 54 ? quel est le reste de la division de 54 par 6 ?  quel est le reste de la division de 54 par 9 ?</a:t>
            </a:r>
          </a:p>
          <a:p>
            <a:pPr>
              <a:buFont typeface="Wingdings" panose="05000000000000000000" pitchFamily="2" charset="2"/>
              <a:buChar char="q"/>
            </a:pPr>
            <a:r>
              <a:rPr lang="fr-FR" sz="1600" cap="none" dirty="0"/>
              <a:t>Réinvestir ce fait numérique dans des calculs plus complexes : 60 × 9 = ?  540 ÷ 60 = ?  5400 = 900 × ? 0,6 × 9 = ?</a:t>
            </a:r>
          </a:p>
          <a:p>
            <a:pPr marL="0" indent="0">
              <a:buNone/>
            </a:pPr>
            <a:r>
              <a:rPr lang="fr-FR" sz="1600" cap="none" dirty="0"/>
              <a:t>5,6 ÷ 9 = ?</a:t>
            </a:r>
          </a:p>
          <a:p>
            <a:pPr>
              <a:buFont typeface="Wingdings" panose="05000000000000000000" pitchFamily="2" charset="2"/>
              <a:buChar char="q"/>
            </a:pPr>
            <a:endParaRPr lang="fr-FR" sz="1600" cap="none" dirty="0"/>
          </a:p>
          <a:p>
            <a:pPr>
              <a:buFont typeface="Wingdings" panose="05000000000000000000" pitchFamily="2" charset="2"/>
              <a:buChar char="q"/>
            </a:pPr>
            <a:endParaRPr lang="fr-FR" sz="1600" cap="none" dirty="0"/>
          </a:p>
          <a:p>
            <a:pPr marL="0" indent="0">
              <a:buNone/>
            </a:pPr>
            <a:endParaRPr lang="fr-FR" sz="1600" cap="none" dirty="0"/>
          </a:p>
          <a:p>
            <a:pPr marL="0" indent="0">
              <a:buNone/>
            </a:pPr>
            <a:endParaRPr lang="fr-FR" sz="1600" cap="none" dirty="0"/>
          </a:p>
          <a:p>
            <a:pPr>
              <a:buFont typeface="Wingdings" panose="05000000000000000000" pitchFamily="2" charset="2"/>
              <a:buChar char="q"/>
            </a:pPr>
            <a:endParaRPr lang="fr-FR" sz="1600" dirty="0"/>
          </a:p>
          <a:p>
            <a:pPr>
              <a:buFont typeface="Wingdings" panose="05000000000000000000" pitchFamily="2" charset="2"/>
              <a:buChar char="q"/>
            </a:pPr>
            <a:endParaRPr lang="fr-FR" sz="1600" dirty="0"/>
          </a:p>
          <a:p>
            <a:pPr>
              <a:buFont typeface="Wingdings" panose="05000000000000000000" pitchFamily="2" charset="2"/>
              <a:buChar char="q"/>
            </a:pPr>
            <a:endParaRPr lang="fr-FR" sz="1600" dirty="0"/>
          </a:p>
        </p:txBody>
      </p:sp>
      <p:sp>
        <p:nvSpPr>
          <p:cNvPr id="6" name="Espace réservé de la date 5"/>
          <p:cNvSpPr>
            <a:spLocks noGrp="1"/>
          </p:cNvSpPr>
          <p:nvPr>
            <p:ph type="dt" sz="half" idx="10"/>
          </p:nvPr>
        </p:nvSpPr>
        <p:spPr/>
        <p:txBody>
          <a:bodyPr/>
          <a:lstStyle/>
          <a:p>
            <a:fld id="{7F11FA2E-CA9D-4B8B-B74E-3D2663689AD1}" type="datetime1">
              <a:rPr lang="fr-FR" smtClean="0">
                <a:solidFill>
                  <a:prstClr val="black"/>
                </a:solidFill>
              </a:rPr>
              <a:t>04/10/2018</a:t>
            </a:fld>
            <a:endParaRPr lang="fr-FR">
              <a:solidFill>
                <a:prstClr val="black"/>
              </a:solidFill>
            </a:endParaRPr>
          </a:p>
        </p:txBody>
      </p:sp>
      <p:sp>
        <p:nvSpPr>
          <p:cNvPr id="4" name="Espace réservé du pied de page 3"/>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92</a:t>
            </a:fld>
            <a:endParaRPr lang="fr-FR">
              <a:solidFill>
                <a:prstClr val="black"/>
              </a:solidFill>
            </a:endParaRPr>
          </a:p>
        </p:txBody>
      </p:sp>
    </p:spTree>
    <p:extLst>
      <p:ext uri="{BB962C8B-B14F-4D97-AF65-F5344CB8AC3E}">
        <p14:creationId xmlns:p14="http://schemas.microsoft.com/office/powerpoint/2010/main" val="1796424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8"/>
            <a:ext cx="10364451" cy="592766"/>
          </a:xfrm>
        </p:spPr>
        <p:txBody>
          <a:bodyPr/>
          <a:lstStyle/>
          <a:p>
            <a:r>
              <a:rPr lang="fr-FR" dirty="0"/>
              <a:t>DE l’ IMPORTANCE DES CONSIGNES</a:t>
            </a:r>
          </a:p>
        </p:txBody>
      </p:sp>
      <p:sp>
        <p:nvSpPr>
          <p:cNvPr id="3" name="Espace réservé du contenu 2"/>
          <p:cNvSpPr>
            <a:spLocks noGrp="1"/>
          </p:cNvSpPr>
          <p:nvPr>
            <p:ph sz="quarter" idx="13"/>
          </p:nvPr>
        </p:nvSpPr>
        <p:spPr>
          <a:xfrm>
            <a:off x="913774" y="1401288"/>
            <a:ext cx="10363826" cy="4389911"/>
          </a:xfrm>
        </p:spPr>
        <p:txBody>
          <a:bodyPr>
            <a:normAutofit/>
          </a:bodyPr>
          <a:lstStyle/>
          <a:p>
            <a:pPr>
              <a:buFont typeface="Wingdings" panose="05000000000000000000" pitchFamily="2" charset="2"/>
              <a:buChar char="q"/>
            </a:pPr>
            <a:r>
              <a:rPr lang="fr-FR" sz="1600" cap="none" dirty="0"/>
              <a:t>Faire le lien avec les écritures fractionnaires : quel est le nombre entier juste avant 54 /9 ? ou trouver l’encadrement entre deux entiers consécutifs de 54/9</a:t>
            </a:r>
          </a:p>
          <a:p>
            <a:pPr>
              <a:buFont typeface="Wingdings" panose="05000000000000000000" pitchFamily="2" charset="2"/>
              <a:buChar char="q"/>
            </a:pPr>
            <a:r>
              <a:rPr lang="fr-FR" sz="1600" cap="none" dirty="0"/>
              <a:t>Calculer le produit de 15x0,32   </a:t>
            </a:r>
          </a:p>
          <a:p>
            <a:pPr>
              <a:buFont typeface="Wingdings" panose="05000000000000000000" pitchFamily="2" charset="2"/>
              <a:buChar char="q"/>
            </a:pPr>
            <a:r>
              <a:rPr lang="fr-FR" sz="1600" cap="none" dirty="0"/>
              <a:t>Polo achète un poulet d’un kilo deux cent cinquante grammes à 9,40 le kg. Aura-t-il assez d’argent avec 15 euros? </a:t>
            </a:r>
          </a:p>
          <a:p>
            <a:pPr>
              <a:buFont typeface="Wingdings" panose="05000000000000000000" pitchFamily="2" charset="2"/>
              <a:buChar char="q"/>
            </a:pPr>
            <a:r>
              <a:rPr lang="fr-FR" sz="1600" cap="none" dirty="0"/>
              <a:t>Calculer la différence 13,54 - 8,7  ? </a:t>
            </a:r>
          </a:p>
          <a:p>
            <a:pPr>
              <a:buFont typeface="Wingdings" panose="05000000000000000000" pitchFamily="2" charset="2"/>
              <a:buChar char="q"/>
            </a:pPr>
            <a:r>
              <a:rPr lang="fr-FR" sz="1600" cap="none" dirty="0"/>
              <a:t>Proposer des exercices possibles  calcul exact et approché :</a:t>
            </a:r>
          </a:p>
          <a:p>
            <a:pPr marL="0" indent="0">
              <a:buNone/>
            </a:pPr>
            <a:r>
              <a:rPr lang="fr-FR" sz="1600" cap="none" dirty="0"/>
              <a:t>« Lorsque tu divises 6 327 par 9, tu trouves moins de 700 ? plus de 700 ?4 »</a:t>
            </a:r>
          </a:p>
          <a:p>
            <a:pPr marL="0" indent="0">
              <a:buNone/>
            </a:pPr>
            <a:r>
              <a:rPr lang="fr-FR" sz="1600" cap="none" dirty="0"/>
              <a:t>« Jules a utilisé sa calculatrice pour calculer 61,4 × 50,9, il trouve 2 925,26. Sans poser l’opération, explique pourquoi tu es certain qu’il s’est trompé. »</a:t>
            </a:r>
          </a:p>
          <a:p>
            <a:pPr marL="0" indent="0">
              <a:buNone/>
            </a:pPr>
            <a:r>
              <a:rPr lang="fr-FR" sz="1600" cap="none" dirty="0"/>
              <a:t>«Avec un billet de 50 €, peut-on acheter une bande dessinée à 14,95 €, un livre à 37 € et un stylo à 8,25 € ? » ou « avec un billet de 50 €, peut-on acheter 6 lots de  cahiers à 8,10 € le lot ? ».</a:t>
            </a:r>
          </a:p>
          <a:p>
            <a:pPr marL="0" indent="0">
              <a:buNone/>
            </a:pPr>
            <a:endParaRPr lang="fr-FR" sz="1600" cap="none" dirty="0"/>
          </a:p>
          <a:p>
            <a:pPr marL="0" indent="0">
              <a:buNone/>
            </a:pPr>
            <a:endParaRPr lang="fr-FR" sz="1600" cap="none" dirty="0"/>
          </a:p>
        </p:txBody>
      </p:sp>
      <p:sp>
        <p:nvSpPr>
          <p:cNvPr id="6" name="Espace réservé de la date 5"/>
          <p:cNvSpPr>
            <a:spLocks noGrp="1"/>
          </p:cNvSpPr>
          <p:nvPr>
            <p:ph type="dt" sz="half" idx="10"/>
          </p:nvPr>
        </p:nvSpPr>
        <p:spPr/>
        <p:txBody>
          <a:bodyPr/>
          <a:lstStyle/>
          <a:p>
            <a:fld id="{42BF268A-4F43-476C-8C4A-501C62F98FE1}" type="datetime1">
              <a:rPr lang="fr-FR" smtClean="0">
                <a:solidFill>
                  <a:prstClr val="black"/>
                </a:solidFill>
              </a:rPr>
              <a:t>04/10/2018</a:t>
            </a:fld>
            <a:endParaRPr lang="fr-FR">
              <a:solidFill>
                <a:prstClr val="black"/>
              </a:solidFill>
            </a:endParaRPr>
          </a:p>
        </p:txBody>
      </p:sp>
      <p:sp>
        <p:nvSpPr>
          <p:cNvPr id="4" name="Espace réservé du pied de page 3"/>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93</a:t>
            </a:fld>
            <a:endParaRPr lang="fr-FR">
              <a:solidFill>
                <a:prstClr val="black"/>
              </a:solidFill>
            </a:endParaRPr>
          </a:p>
        </p:txBody>
      </p:sp>
    </p:spTree>
    <p:extLst>
      <p:ext uri="{BB962C8B-B14F-4D97-AF65-F5344CB8AC3E}">
        <p14:creationId xmlns:p14="http://schemas.microsoft.com/office/powerpoint/2010/main" val="38647468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7"/>
            <a:ext cx="10364451" cy="1053121"/>
          </a:xfrm>
        </p:spPr>
        <p:txBody>
          <a:bodyPr/>
          <a:lstStyle/>
          <a:p>
            <a:r>
              <a:rPr lang="fr-FR" dirty="0"/>
              <a:t>BIBLIOGRAPHIE et </a:t>
            </a:r>
            <a:r>
              <a:rPr lang="fr-FR" dirty="0" err="1"/>
              <a:t>sitographie</a:t>
            </a:r>
            <a:endParaRPr lang="fr-FR" dirty="0"/>
          </a:p>
        </p:txBody>
      </p:sp>
      <p:sp>
        <p:nvSpPr>
          <p:cNvPr id="3" name="Espace réservé du contenu 2"/>
          <p:cNvSpPr>
            <a:spLocks noGrp="1"/>
          </p:cNvSpPr>
          <p:nvPr>
            <p:ph sz="quarter" idx="13"/>
          </p:nvPr>
        </p:nvSpPr>
        <p:spPr>
          <a:xfrm>
            <a:off x="538162" y="1671638"/>
            <a:ext cx="11115675" cy="4686300"/>
          </a:xfrm>
        </p:spPr>
        <p:txBody>
          <a:bodyPr>
            <a:normAutofit lnSpcReduction="10000"/>
          </a:bodyPr>
          <a:lstStyle/>
          <a:p>
            <a:pPr marL="0" indent="0">
              <a:buNone/>
            </a:pPr>
            <a:r>
              <a:rPr lang="fr-FR" cap="none" dirty="0">
                <a:hlinkClick r:id="rId3"/>
              </a:rPr>
              <a:t>http://calculatice.ac-lille.fr/calculatice/spip.php?rubrique2</a:t>
            </a:r>
            <a:endParaRPr lang="fr-FR" cap="none" dirty="0">
              <a:hlinkClick r:id="" action="ppaction://noaction"/>
            </a:endParaRPr>
          </a:p>
          <a:p>
            <a:pPr marL="0" indent="0">
              <a:buNone/>
            </a:pPr>
            <a:r>
              <a:rPr lang="fr-FR" cap="none" dirty="0">
                <a:hlinkClick r:id="" action="ppaction://noaction"/>
              </a:rPr>
              <a:t>http://matoumatheux.ac-rennes.fr/accueilniveaux/accueilFrance.htm</a:t>
            </a:r>
          </a:p>
          <a:p>
            <a:pPr marL="0" indent="0">
              <a:buNone/>
            </a:pPr>
            <a:r>
              <a:rPr lang="fr-FR" cap="none" dirty="0">
                <a:hlinkClick r:id="" action="ppaction://noaction"/>
              </a:rPr>
              <a:t>http://www.unicog.org/publications/MolkoWilsonDehaene_Dyscalculie_LaRecherche2004.pdf</a:t>
            </a:r>
          </a:p>
          <a:p>
            <a:pPr marL="0" indent="0">
              <a:buNone/>
            </a:pPr>
            <a:r>
              <a:rPr lang="fr-FR" cap="none" dirty="0">
                <a:hlinkClick r:id="" action="ppaction://noaction"/>
              </a:rPr>
              <a:t>http://revue.Sesamath.Net/spip.Php?Article12</a:t>
            </a:r>
            <a:r>
              <a:rPr lang="fr-FR" cap="none" dirty="0"/>
              <a:t>  </a:t>
            </a:r>
          </a:p>
          <a:p>
            <a:pPr marL="0" indent="0">
              <a:buNone/>
            </a:pPr>
            <a:r>
              <a:rPr lang="fr-FR" cap="none" dirty="0"/>
              <a:t>Avec cette calculatrice « cassée », on obtient ainsi un système de contraintes simples qui obligent à recourir à des procédures personnelles et originales. Cela permet de travailler de façon ludique la numération et le calcul réfléchi. On assiste ici à une inversion du rôle de la machine : d’un instrument qui résout automatiquement les problèmes, elle devient elle-même une situation problème</a:t>
            </a:r>
          </a:p>
          <a:p>
            <a:pPr marL="0" indent="0">
              <a:buNone/>
            </a:pPr>
            <a:r>
              <a:rPr lang="fr-FR" cap="none" dirty="0">
                <a:hlinkClick r:id="rId4"/>
              </a:rPr>
              <a:t>http://revue.sesamath.net/spip.php?article819</a:t>
            </a:r>
            <a:r>
              <a:rPr lang="fr-FR" cap="none" dirty="0"/>
              <a:t> Les instruments de calcul anciens : de l’abaque à jetons aux réglettes de </a:t>
            </a:r>
            <a:r>
              <a:rPr lang="fr-FR" cap="none" dirty="0" err="1"/>
              <a:t>genaille</a:t>
            </a:r>
            <a:r>
              <a:rPr lang="fr-FR" cap="none" dirty="0"/>
              <a:t>. Histoire, séances et ressources pour la classe</a:t>
            </a:r>
          </a:p>
          <a:p>
            <a:pPr marL="0" indent="0">
              <a:buNone/>
            </a:pPr>
            <a:r>
              <a:rPr lang="fr-FR" cap="none" dirty="0"/>
              <a:t>Jeux 2 Jeux et activités numériques  (n°59) Publication </a:t>
            </a:r>
            <a:r>
              <a:rPr lang="fr-FR" cap="none"/>
              <a:t>de l’APMED </a:t>
            </a:r>
            <a:r>
              <a:rPr lang="fr-FR" cap="none">
                <a:hlinkClick r:id="rId5"/>
              </a:rPr>
              <a:t>http://www.apmep.fr/</a:t>
            </a:r>
            <a:endParaRPr lang="fr-FR" cap="none"/>
          </a:p>
          <a:p>
            <a:pPr marL="0" indent="0">
              <a:buNone/>
            </a:pPr>
            <a:endParaRPr lang="fr-FR" cap="none" dirty="0"/>
          </a:p>
          <a:p>
            <a:pPr marL="0" indent="0">
              <a:buNone/>
            </a:pPr>
            <a:endParaRPr lang="fr-FR" cap="none"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
        <p:nvSpPr>
          <p:cNvPr id="6" name="Espace réservé de la date 5"/>
          <p:cNvSpPr>
            <a:spLocks noGrp="1"/>
          </p:cNvSpPr>
          <p:nvPr>
            <p:ph type="dt" sz="half" idx="10"/>
          </p:nvPr>
        </p:nvSpPr>
        <p:spPr/>
        <p:txBody>
          <a:bodyPr/>
          <a:lstStyle/>
          <a:p>
            <a:fld id="{81AADFD8-C874-4EAE-B73F-D28A78292FCC}" type="datetime1">
              <a:rPr lang="fr-FR" smtClean="0">
                <a:solidFill>
                  <a:prstClr val="black"/>
                </a:solidFill>
              </a:rPr>
              <a:t>04/10/2018</a:t>
            </a:fld>
            <a:endParaRPr lang="fr-FR">
              <a:solidFill>
                <a:prstClr val="black"/>
              </a:solidFill>
            </a:endParaRPr>
          </a:p>
        </p:txBody>
      </p:sp>
      <p:sp>
        <p:nvSpPr>
          <p:cNvPr id="4" name="Espace réservé du pied de page 3"/>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94</a:t>
            </a:fld>
            <a:endParaRPr lang="fr-FR">
              <a:solidFill>
                <a:prstClr val="black"/>
              </a:solidFill>
            </a:endParaRPr>
          </a:p>
        </p:txBody>
      </p:sp>
    </p:spTree>
    <p:extLst>
      <p:ext uri="{BB962C8B-B14F-4D97-AF65-F5344CB8AC3E}">
        <p14:creationId xmlns:p14="http://schemas.microsoft.com/office/powerpoint/2010/main" val="6652030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8"/>
            <a:ext cx="10364451" cy="740726"/>
          </a:xfrm>
        </p:spPr>
        <p:txBody>
          <a:bodyPr/>
          <a:lstStyle/>
          <a:p>
            <a:r>
              <a:rPr lang="fr-FR" dirty="0"/>
              <a:t>BIBLIOGRAPHIE et </a:t>
            </a:r>
            <a:r>
              <a:rPr lang="fr-FR" dirty="0" err="1"/>
              <a:t>sitographie</a:t>
            </a:r>
            <a:endParaRPr lang="fr-FR" dirty="0"/>
          </a:p>
        </p:txBody>
      </p:sp>
      <p:sp>
        <p:nvSpPr>
          <p:cNvPr id="3" name="Espace réservé du contenu 2"/>
          <p:cNvSpPr>
            <a:spLocks noGrp="1"/>
          </p:cNvSpPr>
          <p:nvPr>
            <p:ph sz="quarter" idx="13"/>
          </p:nvPr>
        </p:nvSpPr>
        <p:spPr>
          <a:xfrm>
            <a:off x="142875" y="1585914"/>
            <a:ext cx="12049125" cy="4205286"/>
          </a:xfrm>
        </p:spPr>
        <p:txBody>
          <a:bodyPr>
            <a:normAutofit fontScale="85000" lnSpcReduction="20000"/>
          </a:bodyPr>
          <a:lstStyle/>
          <a:p>
            <a:r>
              <a:rPr lang="fr-FR" sz="1800" cap="none" dirty="0"/>
              <a:t>Calcul mental à l’école primaire  COPIRILEM </a:t>
            </a:r>
          </a:p>
          <a:p>
            <a:r>
              <a:rPr lang="fr-FR" sz="1800" cap="none" dirty="0"/>
              <a:t>Apprendre a calculer à l’école Rémi </a:t>
            </a:r>
            <a:r>
              <a:rPr lang="fr-FR" sz="1800" cap="none" dirty="0" err="1"/>
              <a:t>Brissiaud</a:t>
            </a:r>
            <a:r>
              <a:rPr lang="fr-FR" sz="1800" cap="none" dirty="0"/>
              <a:t> RETZ</a:t>
            </a:r>
          </a:p>
          <a:p>
            <a:r>
              <a:rPr lang="fr-FR" sz="1800" cap="none" dirty="0"/>
              <a:t>Calcul mental, calcul rapide de Denis </a:t>
            </a:r>
            <a:r>
              <a:rPr lang="fr-FR" sz="1800" cap="none" dirty="0" err="1"/>
              <a:t>Butlen</a:t>
            </a:r>
            <a:r>
              <a:rPr lang="fr-FR" sz="1800" cap="none" dirty="0"/>
              <a:t>    </a:t>
            </a:r>
            <a:r>
              <a:rPr lang="fr-FR" sz="1800" i="1" cap="none" dirty="0"/>
              <a:t>www-</a:t>
            </a:r>
            <a:r>
              <a:rPr lang="fr-FR" sz="1800" i="1" cap="none" dirty="0" err="1"/>
              <a:t>irem.Ujf</a:t>
            </a:r>
            <a:r>
              <a:rPr lang="fr-FR" sz="1800" i="1" cap="none" dirty="0"/>
              <a:t>-</a:t>
            </a:r>
            <a:r>
              <a:rPr lang="fr-FR" sz="1800" i="1" cap="none" dirty="0" err="1"/>
              <a:t>grenoble.Fr</a:t>
            </a:r>
            <a:r>
              <a:rPr lang="fr-FR" sz="1800" i="1" cap="none" dirty="0"/>
              <a:t>/</a:t>
            </a:r>
            <a:r>
              <a:rPr lang="fr-FR" sz="1800" i="1" cap="none" dirty="0" err="1"/>
              <a:t>spip</a:t>
            </a:r>
            <a:r>
              <a:rPr lang="fr-FR" sz="1800" i="1" cap="none" dirty="0"/>
              <a:t>/squelettes/</a:t>
            </a:r>
            <a:r>
              <a:rPr lang="fr-FR" sz="1800" i="1" cap="none" dirty="0" err="1"/>
              <a:t>fic_n.Php?Num</a:t>
            </a:r>
            <a:r>
              <a:rPr lang="fr-FR" sz="1800" i="1" cap="none" dirty="0"/>
              <a:t>=47&amp;rang=3</a:t>
            </a:r>
            <a:endParaRPr lang="fr-FR" sz="1800" cap="none" dirty="0"/>
          </a:p>
          <a:p>
            <a:r>
              <a:rPr lang="fr-FR" sz="1800" cap="none" dirty="0"/>
              <a:t>Le calcul mental entre sens et technique Denis </a:t>
            </a:r>
            <a:r>
              <a:rPr lang="fr-FR" sz="1800" cap="none" dirty="0" err="1"/>
              <a:t>Butlen</a:t>
            </a:r>
            <a:r>
              <a:rPr lang="fr-FR" sz="1800" cap="none" dirty="0"/>
              <a:t>   </a:t>
            </a:r>
            <a:r>
              <a:rPr lang="fr-FR" sz="1800" cap="none" dirty="0">
                <a:hlinkClick r:id="rId3"/>
              </a:rPr>
              <a:t>https://rfp.revues.org/1315</a:t>
            </a:r>
            <a:endParaRPr lang="fr-FR" sz="1800" cap="none" dirty="0"/>
          </a:p>
          <a:p>
            <a:r>
              <a:rPr lang="fr-FR" sz="1800" cap="none" dirty="0">
                <a:hlinkClick r:id="rId4"/>
              </a:rPr>
              <a:t>http://www.univ-irem.fr/</a:t>
            </a:r>
            <a:endParaRPr lang="fr-FR" sz="1800" cap="none" dirty="0"/>
          </a:p>
          <a:p>
            <a:r>
              <a:rPr lang="fr-FR" sz="1800" cap="none" dirty="0">
                <a:hlinkClick r:id="rId5"/>
              </a:rPr>
              <a:t>Http://www.Lacourseauxnombres.Com/nr/home.Php</a:t>
            </a:r>
            <a:endParaRPr lang="fr-FR" sz="1800" cap="none" dirty="0"/>
          </a:p>
          <a:p>
            <a:r>
              <a:rPr lang="fr-FR" sz="1800" cap="none" dirty="0">
                <a:hlinkClick r:id="rId6"/>
              </a:rPr>
              <a:t>Http://www.Attrape-nombres.Com/an/home.Php</a:t>
            </a:r>
            <a:endParaRPr lang="fr-FR" sz="1800" cap="none" dirty="0"/>
          </a:p>
          <a:p>
            <a:r>
              <a:rPr lang="fr-FR" sz="1800" cap="none" dirty="0">
                <a:hlinkClick r:id="rId7"/>
              </a:rPr>
              <a:t>Https://www.Cartablefantastique.Fr/outils-pour-compenser/calculer/</a:t>
            </a:r>
            <a:endParaRPr lang="fr-FR" sz="1800" cap="none" dirty="0"/>
          </a:p>
          <a:p>
            <a:r>
              <a:rPr lang="fr-FR" sz="1800" cap="none" dirty="0">
                <a:hlinkClick r:id="rId8"/>
              </a:rPr>
              <a:t>Https://www.Ac-strasbourg.Fr/fileadmin/pedagogie/mathematiques/college/ressources/calculmental-bourdenet.Pdf</a:t>
            </a:r>
            <a:endParaRPr lang="fr-FR" sz="1800" cap="none" dirty="0"/>
          </a:p>
          <a:p>
            <a:r>
              <a:rPr lang="fr-FR" sz="1800" cap="none" dirty="0">
                <a:hlinkClick r:id="rId9"/>
              </a:rPr>
              <a:t>http://www.circ-ien-wittelsheim.ac-strasbourg.fr/?p=2919</a:t>
            </a:r>
            <a:endParaRPr lang="fr-FR" sz="1800" cap="none" dirty="0"/>
          </a:p>
          <a:p>
            <a:r>
              <a:rPr lang="fr-FR" sz="1800" i="1" cap="none" dirty="0"/>
              <a:t>Pour ceux qui ont besoin de faire de revoir des notions mathématiques : Les mathématiques à l’école primaire  éditions de </a:t>
            </a:r>
            <a:r>
              <a:rPr lang="fr-FR" sz="1800" i="1" cap="none" dirty="0" err="1"/>
              <a:t>boeck</a:t>
            </a:r>
            <a:r>
              <a:rPr lang="fr-FR" sz="1800" i="1" cap="none" dirty="0"/>
              <a:t> Tome 1 et 2  et Apprentissages mathématiques à l’école élémentaire ERMEL éditions SERMAP- HATIER (que l’on retrouve encore à Paris à la librairie Gilbert Joseph )</a:t>
            </a:r>
          </a:p>
          <a:p>
            <a:endParaRPr lang="fr-FR" sz="1600" cap="none" dirty="0"/>
          </a:p>
          <a:p>
            <a:endParaRPr lang="fr-FR" sz="1600" cap="none" dirty="0"/>
          </a:p>
          <a:p>
            <a:endParaRPr lang="fr-FR" sz="1600" cap="none" dirty="0"/>
          </a:p>
        </p:txBody>
      </p:sp>
      <p:sp>
        <p:nvSpPr>
          <p:cNvPr id="6" name="Espace réservé de la date 5"/>
          <p:cNvSpPr>
            <a:spLocks noGrp="1"/>
          </p:cNvSpPr>
          <p:nvPr>
            <p:ph type="dt" sz="half" idx="10"/>
          </p:nvPr>
        </p:nvSpPr>
        <p:spPr/>
        <p:txBody>
          <a:bodyPr/>
          <a:lstStyle/>
          <a:p>
            <a:fld id="{EA968892-10DB-4E64-8240-987AA270CF84}" type="datetime1">
              <a:rPr lang="fr-FR" smtClean="0">
                <a:solidFill>
                  <a:prstClr val="black"/>
                </a:solidFill>
              </a:rPr>
              <a:t>04/10/2018</a:t>
            </a:fld>
            <a:endParaRPr lang="fr-FR">
              <a:solidFill>
                <a:prstClr val="black"/>
              </a:solidFill>
            </a:endParaRPr>
          </a:p>
        </p:txBody>
      </p:sp>
      <p:sp>
        <p:nvSpPr>
          <p:cNvPr id="4" name="Espace réservé du pied de page 3"/>
          <p:cNvSpPr>
            <a:spLocks noGrp="1"/>
          </p:cNvSpPr>
          <p:nvPr>
            <p:ph type="ftr" sz="quarter" idx="11"/>
          </p:nvPr>
        </p:nvSpPr>
        <p:spPr/>
        <p:txBody>
          <a:bodyPr/>
          <a:lstStyle/>
          <a:p>
            <a:r>
              <a:rPr lang="fr-FR">
                <a:solidFill>
                  <a:prstClr val="black"/>
                </a:solidFill>
              </a:rPr>
              <a:t>AP le calcul mental et en ligne Circonscription de Wittelsheim année 17-18 version complétée </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95</a:t>
            </a:fld>
            <a:endParaRPr lang="fr-FR">
              <a:solidFill>
                <a:prstClr val="black"/>
              </a:solidFill>
            </a:endParaRPr>
          </a:p>
        </p:txBody>
      </p:sp>
    </p:spTree>
    <p:extLst>
      <p:ext uri="{BB962C8B-B14F-4D97-AF65-F5344CB8AC3E}">
        <p14:creationId xmlns:p14="http://schemas.microsoft.com/office/powerpoint/2010/main" val="334301480"/>
      </p:ext>
    </p:extLst>
  </p:cSld>
  <p:clrMapOvr>
    <a:masterClrMapping/>
  </p:clrMapOvr>
</p:sld>
</file>

<file path=ppt/theme/theme1.xml><?xml version="1.0" encoding="utf-8"?>
<a:theme xmlns:a="http://schemas.openxmlformats.org/drawingml/2006/main" name="Ronds dans l’eau">
  <a:themeElements>
    <a:clrScheme name="Ronds dans l’eau">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Ronds dans l’eau">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6300</TotalTime>
  <Words>10545</Words>
  <Application>Microsoft Macintosh PowerPoint</Application>
  <PresentationFormat>Grand écran</PresentationFormat>
  <Paragraphs>1343</Paragraphs>
  <Slides>95</Slides>
  <Notes>76</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95</vt:i4>
      </vt:variant>
    </vt:vector>
  </HeadingPairs>
  <TitlesOfParts>
    <vt:vector size="109" baseType="lpstr">
      <vt:lpstr>HiraMinProN-W3</vt:lpstr>
      <vt:lpstr>MS Mincho</vt:lpstr>
      <vt:lpstr>Arial</vt:lpstr>
      <vt:lpstr>Calibri</vt:lpstr>
      <vt:lpstr>Cambria Math</vt:lpstr>
      <vt:lpstr>MS ??</vt:lpstr>
      <vt:lpstr>Symbol</vt:lpstr>
      <vt:lpstr>Times</vt:lpstr>
      <vt:lpstr>Times New Roman</vt:lpstr>
      <vt:lpstr>TimesNewRomanPSMT</vt:lpstr>
      <vt:lpstr>TimesNewRomanPSMT;Times New Rom</vt:lpstr>
      <vt:lpstr>Tw Cen MT</vt:lpstr>
      <vt:lpstr>Wingdings</vt:lpstr>
      <vt:lpstr>Ronds dans l’eau</vt:lpstr>
      <vt:lpstr>PLAN MATHEMATIQUE </vt:lpstr>
      <vt:lpstr>1. LES Documents d’accompagnement  DISPONIBLES </vt:lpstr>
      <vt:lpstr>1.1LES documents disponibles</vt:lpstr>
      <vt:lpstr>I.2. LEUR CARACTERISTIQUE et architecture : Un plan commun </vt:lpstr>
      <vt:lpstr>A vous de jouer ! </vt:lpstr>
      <vt:lpstr>2. Enseigner le calcul, pourquoi ? </vt:lpstr>
      <vt:lpstr>2.1.DES CONSTATS : les évaluations internationales</vt:lpstr>
      <vt:lpstr>2.2. DES exemples de productions d’élèves et lacunes constatées</vt:lpstr>
      <vt:lpstr>2.2 DES EXEMPLES DE PRODUCTIONS DES ÉLÈVES « CALCUL EN LIGNE »</vt:lpstr>
      <vt:lpstr> 2.2. DES EXEMPLES  DE PRODUCTIONS DES ÉLÈVES « CALCUL POSÉ »</vt:lpstr>
      <vt:lpstr>  2.3  L’ANALYSE DES ERREURS et les conclusions </vt:lpstr>
      <vt:lpstr> 2.3 L’analyse des erreurs et les conclusions </vt:lpstr>
      <vt:lpstr>Présentation PowerPoint</vt:lpstr>
      <vt:lpstr>2.4 DES OBJECTIFS PRÉCISÉS DANS LES PROGRAMMES ET LES DOCUMENTS d’accompagnement</vt:lpstr>
      <vt:lpstr>2.5. DES ENJEUX  (extrait du diaporama de Denis Buttlen) </vt:lpstr>
      <vt:lpstr>2.5. DES ENJEUX  (extrait du diaporama de Denis Buttlen) </vt:lpstr>
      <vt:lpstr>3. ENSEIGNER LE CALCUL : QUOI  ? COMMENT ? QUAND ? </vt:lpstr>
      <vt:lpstr>3.1.  DES POINTS D’APPUI</vt:lpstr>
      <vt:lpstr>3.1.  DES POINTS d’APPUI</vt:lpstr>
      <vt:lpstr>3.1.  DES POINTS d’APPUI</vt:lpstr>
      <vt:lpstr>3.1 DES POINTS D APPUI</vt:lpstr>
      <vt:lpstr>Présentation PowerPoint</vt:lpstr>
      <vt:lpstr>CALCUL : MENTAL? EN LIGNE? POSE ? INSTRUMENTE? </vt:lpstr>
      <vt:lpstr>Calcul MENTAL, CALCUL en ligne</vt:lpstr>
      <vt:lpstr>CALCUL POSE, CALCUL EN LIGNE</vt:lpstr>
      <vt:lpstr>CONCLUSION</vt:lpstr>
      <vt:lpstr>EXEMPLES ET CONTRE EXEMPLES </vt:lpstr>
      <vt:lpstr>EXEMPLES ET CONTRE EXEMPLES </vt:lpstr>
      <vt:lpstr>EXEMPLES ET CONTRE EXEMPLES </vt:lpstr>
      <vt:lpstr>EXEMPLES ET CONTRE EXEMPLES </vt:lpstr>
      <vt:lpstr>LES ECRITS DANS LE CALCUL EN LIGNE</vt:lpstr>
      <vt:lpstr>3.1. DES POINTS D’APPUI</vt:lpstr>
      <vt:lpstr>3.1.  DES POINTS D’APPUI</vt:lpstr>
      <vt:lpstr>3.2. DES STRATEGIES d’enseignement : la démarche type</vt:lpstr>
      <vt:lpstr>TEMPS 1. apprentissage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RAPPEL DES Propriétés mises en œuvre</vt:lpstr>
      <vt:lpstr>RAPPEL DES Propriétés mises en œuvre</vt:lpstr>
      <vt:lpstr>3.2. Ce que disent les erreurs des élèves </vt:lpstr>
      <vt:lpstr>Présentation PowerPoint</vt:lpstr>
      <vt:lpstr>POINTS DE VIGLANCE : LES ECRITS Dans le calcul en ligne</vt:lpstr>
      <vt:lpstr>POINTS DE VIGILANCE : LES ECRITS dans le calcul en ligne</vt:lpstr>
      <vt:lpstr>POINTS DE VIGILANCE : LES ECRITS dans le calcul en ligne</vt:lpstr>
      <vt:lpstr>  point de vigilance  : Tolérance dans les écrits transitoires  DES ELEVES </vt:lpstr>
      <vt:lpstr> points de vigilance : Les différents Types D’ECRITS  </vt:lpstr>
      <vt:lpstr>Présentation PowerPoint</vt:lpstr>
      <vt:lpstr>Présentation PowerPoint</vt:lpstr>
      <vt:lpstr>POINTS DE Vigilance : l’écrit institutionnel</vt:lpstr>
      <vt:lpstr>Points de vigilance : LE cahier dES SAVOIRs</vt:lpstr>
      <vt:lpstr>Point de vigilance LE cahier dES SAVOIRS…</vt:lpstr>
      <vt:lpstr>Les différents TYPE D’ECRITS </vt:lpstr>
      <vt:lpstr>Point de vigilance : LE cahier dES SAVOIRS…. </vt:lpstr>
      <vt:lpstr>POINTS DE Vigilance : l’utilisation des parenthèses </vt:lpstr>
      <vt:lpstr>Points de vigilance : le choix des calculs en lien avec les intentions et l’intelligence du calcul </vt:lpstr>
      <vt:lpstr>Points de vigilance : le choix des calculs en lien avec les intentions et l’intelligence du calcul </vt:lpstr>
      <vt:lpstr>INTENTIONS - INTELLIGENCE DE CALCUL</vt:lpstr>
      <vt:lpstr>INTENTIONS - INTELLIGENCE DE CALCUL</vt:lpstr>
      <vt:lpstr>INTENTIONS - INTELLIGENCE DE CALCUL</vt:lpstr>
      <vt:lpstr>INTENTIONS - INTELLIGENCE DE CALCUL</vt:lpstr>
      <vt:lpstr>INTENTIONS - INTELLIGENCE DE CALCUL</vt:lpstr>
      <vt:lpstr>INTENTIONS - INTELLIGENCE DE CALCUL</vt:lpstr>
      <vt:lpstr>Comment aider les élèves à comprendre et mémoriser  les procédures visées ? </vt:lpstr>
      <vt:lpstr>Présentation PowerPoint</vt:lpstr>
      <vt:lpstr>Présentation PowerPoint</vt:lpstr>
      <vt:lpstr>                        CONSEQUENCES </vt:lpstr>
      <vt:lpstr>REFLECHIR LA  PROGRAMMATION autour de </vt:lpstr>
      <vt:lpstr>Programmer … pour travailler….</vt:lpstr>
      <vt:lpstr>La calculatrice support de calcul mental</vt:lpstr>
      <vt:lpstr>Les logiciels ou jeux en ligne</vt:lpstr>
      <vt:lpstr>LISTE d’ACTIVITES «PREPARATOIRES» (d’après D. Butlen) </vt:lpstr>
      <vt:lpstr>Liste d’ACTIVITES «PREPARATOIRES» (d’après D. Butlen) </vt:lpstr>
      <vt:lpstr>Liste d’ACTIVITES «PREPARATOIRES» (d’après D. Butlen) </vt:lpstr>
      <vt:lpstr>Liste d’ACTIVITES «PREPARATOIRES» (d’après D. Butlen) </vt:lpstr>
      <vt:lpstr>Liste d’ACTIVITES «PREPARATOIRES» (d’après D. Butlen) </vt:lpstr>
      <vt:lpstr>Liste d’ACTIVITES «PREPARATOIRES» (d’après D. Butlen) </vt:lpstr>
      <vt:lpstr>Liste d’ACTIVITES «PREPARATOIRES» (d’après D. Butlen) </vt:lpstr>
      <vt:lpstr>Liste d’ACTIVITES «PREPARATOIRES» (d’après D. Butlen) </vt:lpstr>
      <vt:lpstr>Liste d’ACTIVITES «PREPARATOIRES» (d’après D. Butlen) </vt:lpstr>
      <vt:lpstr>PROJETS LIES AU CALCUL </vt:lpstr>
      <vt:lpstr>Présentation PowerPoint</vt:lpstr>
      <vt:lpstr>DE l’ IMPORTANCE DES CONSIGNES, de faire des liens….</vt:lpstr>
      <vt:lpstr>DE l’ IMPORTANCE DES CONSIGNES</vt:lpstr>
      <vt:lpstr>BIBLIOGRAPHIE et sitographie</vt:lpstr>
      <vt:lpstr>BIBLIOGRAPHIE et sitographie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IEN</dc:creator>
  <cp:lastModifiedBy>Jérémie Lutz</cp:lastModifiedBy>
  <cp:revision>365</cp:revision>
  <cp:lastPrinted>2017-03-06T16:47:50Z</cp:lastPrinted>
  <dcterms:created xsi:type="dcterms:W3CDTF">2017-01-26T14:00:51Z</dcterms:created>
  <dcterms:modified xsi:type="dcterms:W3CDTF">2018-10-04T08:01:14Z</dcterms:modified>
</cp:coreProperties>
</file>