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2" r:id="rId1"/>
  </p:sldMasterIdLst>
  <p:notesMasterIdLst>
    <p:notesMasterId r:id="rId33"/>
  </p:notesMasterIdLst>
  <p:sldIdLst>
    <p:sldId id="257" r:id="rId2"/>
    <p:sldId id="258" r:id="rId3"/>
    <p:sldId id="263" r:id="rId4"/>
    <p:sldId id="280" r:id="rId5"/>
    <p:sldId id="402" r:id="rId6"/>
    <p:sldId id="366" r:id="rId7"/>
    <p:sldId id="291" r:id="rId8"/>
    <p:sldId id="292" r:id="rId9"/>
    <p:sldId id="373" r:id="rId10"/>
    <p:sldId id="262" r:id="rId11"/>
    <p:sldId id="284" r:id="rId12"/>
    <p:sldId id="364" r:id="rId13"/>
    <p:sldId id="285" r:id="rId14"/>
    <p:sldId id="374" r:id="rId15"/>
    <p:sldId id="415" r:id="rId16"/>
    <p:sldId id="375" r:id="rId17"/>
    <p:sldId id="372" r:id="rId18"/>
    <p:sldId id="371" r:id="rId19"/>
    <p:sldId id="376" r:id="rId20"/>
    <p:sldId id="377" r:id="rId21"/>
    <p:sldId id="378" r:id="rId22"/>
    <p:sldId id="384" r:id="rId23"/>
    <p:sldId id="405" r:id="rId24"/>
    <p:sldId id="392" r:id="rId25"/>
    <p:sldId id="393" r:id="rId26"/>
    <p:sldId id="397" r:id="rId27"/>
    <p:sldId id="398" r:id="rId28"/>
    <p:sldId id="399" r:id="rId29"/>
    <p:sldId id="400" r:id="rId30"/>
    <p:sldId id="279" r:id="rId31"/>
    <p:sldId id="414" r:id="rId32"/>
  </p:sldIdLst>
  <p:sldSz cx="9144000" cy="6858000" type="screen4x3"/>
  <p:notesSz cx="6794500" cy="9982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remie Lutz" initials="JL" lastIdx="0"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FF"/>
    <a:srgbClr val="4BDD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08" autoAdjust="0"/>
    <p:restoredTop sz="80311" autoAdjust="0"/>
  </p:normalViewPr>
  <p:slideViewPr>
    <p:cSldViewPr>
      <p:cViewPr varScale="1">
        <p:scale>
          <a:sx n="67" d="100"/>
          <a:sy n="67" d="100"/>
        </p:scale>
        <p:origin x="686" y="4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58" d="100"/>
          <a:sy n="58" d="100"/>
        </p:scale>
        <p:origin x="1790" y="6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32158E-DDAF-3240-9F8F-A074D08181BC}" type="doc">
      <dgm:prSet loTypeId="urn:microsoft.com/office/officeart/2005/8/layout/hProcess9" loCatId="" qsTypeId="urn:microsoft.com/office/officeart/2005/8/quickstyle/simple4" qsCatId="simple" csTypeId="urn:microsoft.com/office/officeart/2005/8/colors/colorful2" csCatId="colorful" phldr="1"/>
      <dgm:spPr/>
    </dgm:pt>
    <dgm:pt modelId="{A8EE8D80-387C-974E-8252-C21BED6687F4}">
      <dgm:prSet phldrT="[Texte]" custT="1"/>
      <dgm:spPr>
        <a:solidFill>
          <a:srgbClr val="00B0F0"/>
        </a:solidFill>
      </dgm:spPr>
      <dgm:t>
        <a:bodyPr/>
        <a:lstStyle/>
        <a:p>
          <a:r>
            <a:rPr lang="fr-FR" sz="1600" dirty="0" smtClean="0"/>
            <a:t>CYCLE 2:</a:t>
          </a:r>
        </a:p>
        <a:p>
          <a:endParaRPr lang="fr-FR" sz="1600" dirty="0" smtClean="0"/>
        </a:p>
        <a:p>
          <a:r>
            <a:rPr lang="fr-FR" sz="1600" dirty="0" smtClean="0"/>
            <a:t>CP, CE1, CE2</a:t>
          </a:r>
        </a:p>
        <a:p>
          <a:endParaRPr lang="fr-FR" sz="1600" dirty="0" smtClean="0"/>
        </a:p>
        <a:p>
          <a:r>
            <a:rPr lang="fr-FR" sz="1600" dirty="0" smtClean="0"/>
            <a:t>cycle des apprentissages fondamentaux</a:t>
          </a:r>
        </a:p>
      </dgm:t>
    </dgm:pt>
    <dgm:pt modelId="{B20364FC-22F4-4E47-8037-229D1AFDF809}" type="parTrans" cxnId="{2071F276-50E1-9048-9AC6-881C00A061C9}">
      <dgm:prSet/>
      <dgm:spPr/>
      <dgm:t>
        <a:bodyPr/>
        <a:lstStyle/>
        <a:p>
          <a:endParaRPr lang="fr-FR"/>
        </a:p>
      </dgm:t>
    </dgm:pt>
    <dgm:pt modelId="{F7F4FF53-0980-144B-AFFC-806203FB9BE3}" type="sibTrans" cxnId="{2071F276-50E1-9048-9AC6-881C00A061C9}">
      <dgm:prSet/>
      <dgm:spPr/>
      <dgm:t>
        <a:bodyPr/>
        <a:lstStyle/>
        <a:p>
          <a:endParaRPr lang="fr-FR"/>
        </a:p>
      </dgm:t>
    </dgm:pt>
    <dgm:pt modelId="{4923B443-26AF-C94D-9DF6-7BDC0B317565}">
      <dgm:prSet phldrT="[Texte]" custT="1"/>
      <dgm:spPr>
        <a:solidFill>
          <a:srgbClr val="FFC000"/>
        </a:solidFill>
      </dgm:spPr>
      <dgm:t>
        <a:bodyPr/>
        <a:lstStyle/>
        <a:p>
          <a:endParaRPr lang="fr-FR" sz="1600" dirty="0" smtClean="0"/>
        </a:p>
        <a:p>
          <a:r>
            <a:rPr lang="fr-FR" sz="1600" dirty="0" smtClean="0"/>
            <a:t>CYCLE 3:</a:t>
          </a:r>
        </a:p>
        <a:p>
          <a:endParaRPr lang="fr-FR" sz="1600" dirty="0" smtClean="0"/>
        </a:p>
        <a:p>
          <a:r>
            <a:rPr lang="fr-FR" sz="1600" dirty="0" smtClean="0"/>
            <a:t>CM1, CM2, 6</a:t>
          </a:r>
          <a:r>
            <a:rPr lang="fr-FR" sz="1600" baseline="30000" dirty="0" smtClean="0"/>
            <a:t>e</a:t>
          </a:r>
          <a:endParaRPr lang="fr-FR" sz="1600" dirty="0" smtClean="0"/>
        </a:p>
        <a:p>
          <a:endParaRPr lang="fr-FR" sz="1600" dirty="0" smtClean="0"/>
        </a:p>
        <a:p>
          <a:r>
            <a:rPr lang="fr-FR" sz="1600" dirty="0" smtClean="0"/>
            <a:t>cycle de consolidation</a:t>
          </a:r>
        </a:p>
        <a:p>
          <a:endParaRPr lang="fr-FR" sz="1600" dirty="0"/>
        </a:p>
      </dgm:t>
    </dgm:pt>
    <dgm:pt modelId="{ADDA6ECB-3F26-474C-900A-363D5CA90EF8}" type="parTrans" cxnId="{D012FAB8-8088-4D4E-A092-0AB2FC6A3241}">
      <dgm:prSet/>
      <dgm:spPr/>
      <dgm:t>
        <a:bodyPr/>
        <a:lstStyle/>
        <a:p>
          <a:endParaRPr lang="fr-FR"/>
        </a:p>
      </dgm:t>
    </dgm:pt>
    <dgm:pt modelId="{70BD2B0E-3F2A-7346-BFA5-5F2D5A6AC67E}" type="sibTrans" cxnId="{D012FAB8-8088-4D4E-A092-0AB2FC6A3241}">
      <dgm:prSet/>
      <dgm:spPr/>
      <dgm:t>
        <a:bodyPr/>
        <a:lstStyle/>
        <a:p>
          <a:endParaRPr lang="fr-FR"/>
        </a:p>
      </dgm:t>
    </dgm:pt>
    <dgm:pt modelId="{018A50B0-8BEF-3A41-98E3-6E320E1648E3}">
      <dgm:prSet phldrT="[Texte]" custT="1"/>
      <dgm:spPr>
        <a:solidFill>
          <a:srgbClr val="00B050"/>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fr-FR" sz="1600" dirty="0" smtClean="0"/>
            <a:t>CYCLE 4:</a:t>
          </a:r>
        </a:p>
        <a:p>
          <a:pPr marL="0" marR="0" indent="0" defTabSz="914400" eaLnBrk="1" fontAlgn="auto" latinLnBrk="0" hangingPunct="1">
            <a:lnSpc>
              <a:spcPct val="100000"/>
            </a:lnSpc>
            <a:spcBef>
              <a:spcPts val="0"/>
            </a:spcBef>
            <a:spcAft>
              <a:spcPts val="0"/>
            </a:spcAft>
            <a:buClrTx/>
            <a:buSzTx/>
            <a:buFontTx/>
            <a:buNone/>
            <a:tabLst/>
            <a:defRPr/>
          </a:pPr>
          <a:endParaRPr lang="fr-FR" sz="1600" dirty="0" smtClean="0"/>
        </a:p>
        <a:p>
          <a:pPr marL="0" marR="0" indent="0" defTabSz="914400" eaLnBrk="1" fontAlgn="auto" latinLnBrk="0" hangingPunct="1">
            <a:lnSpc>
              <a:spcPct val="100000"/>
            </a:lnSpc>
            <a:spcBef>
              <a:spcPts val="0"/>
            </a:spcBef>
            <a:spcAft>
              <a:spcPts val="0"/>
            </a:spcAft>
            <a:buClrTx/>
            <a:buSzTx/>
            <a:buFontTx/>
            <a:buNone/>
            <a:tabLst/>
            <a:defRPr/>
          </a:pPr>
          <a:r>
            <a:rPr lang="fr-FR" sz="1600" dirty="0" smtClean="0"/>
            <a:t>5e, 4e, 3e </a:t>
          </a:r>
        </a:p>
        <a:p>
          <a:pPr marL="0" marR="0" indent="0" defTabSz="914400" eaLnBrk="1" fontAlgn="auto" latinLnBrk="0" hangingPunct="1">
            <a:lnSpc>
              <a:spcPct val="100000"/>
            </a:lnSpc>
            <a:spcBef>
              <a:spcPts val="0"/>
            </a:spcBef>
            <a:spcAft>
              <a:spcPts val="0"/>
            </a:spcAft>
            <a:buClrTx/>
            <a:buSzTx/>
            <a:buFontTx/>
            <a:buNone/>
            <a:tabLst/>
            <a:defRPr/>
          </a:pPr>
          <a:endParaRPr lang="fr-FR" sz="1600" dirty="0" smtClean="0"/>
        </a:p>
        <a:p>
          <a:pPr marL="0" marR="0" indent="0" defTabSz="914400" eaLnBrk="1" fontAlgn="auto" latinLnBrk="0" hangingPunct="1">
            <a:lnSpc>
              <a:spcPct val="100000"/>
            </a:lnSpc>
            <a:spcBef>
              <a:spcPts val="0"/>
            </a:spcBef>
            <a:spcAft>
              <a:spcPts val="0"/>
            </a:spcAft>
            <a:buClrTx/>
            <a:buSzTx/>
            <a:buFontTx/>
            <a:buNone/>
            <a:tabLst/>
            <a:defRPr/>
          </a:pPr>
          <a:r>
            <a:rPr lang="fr-FR" sz="1600" dirty="0" smtClean="0"/>
            <a:t>cycle des approfondissements</a:t>
          </a:r>
        </a:p>
        <a:p>
          <a:pPr defTabSz="533400">
            <a:lnSpc>
              <a:spcPct val="90000"/>
            </a:lnSpc>
            <a:spcBef>
              <a:spcPct val="0"/>
            </a:spcBef>
            <a:spcAft>
              <a:spcPct val="35000"/>
            </a:spcAft>
          </a:pPr>
          <a:endParaRPr lang="fr-FR" sz="1600" dirty="0"/>
        </a:p>
      </dgm:t>
    </dgm:pt>
    <dgm:pt modelId="{4496B9F1-25C1-064D-859C-C78BA0C0B400}" type="parTrans" cxnId="{347D897F-3E9E-5D4A-AA70-55E86A6478D8}">
      <dgm:prSet/>
      <dgm:spPr/>
      <dgm:t>
        <a:bodyPr/>
        <a:lstStyle/>
        <a:p>
          <a:endParaRPr lang="fr-FR"/>
        </a:p>
      </dgm:t>
    </dgm:pt>
    <dgm:pt modelId="{11750F36-3883-3E4B-9B08-C47C144E34A0}" type="sibTrans" cxnId="{347D897F-3E9E-5D4A-AA70-55E86A6478D8}">
      <dgm:prSet/>
      <dgm:spPr/>
      <dgm:t>
        <a:bodyPr/>
        <a:lstStyle/>
        <a:p>
          <a:endParaRPr lang="fr-FR"/>
        </a:p>
      </dgm:t>
    </dgm:pt>
    <dgm:pt modelId="{29D0922D-B430-E84D-872B-1D1D1A149E06}" type="pres">
      <dgm:prSet presAssocID="{E432158E-DDAF-3240-9F8F-A074D08181BC}" presName="CompostProcess" presStyleCnt="0">
        <dgm:presLayoutVars>
          <dgm:dir/>
          <dgm:resizeHandles val="exact"/>
        </dgm:presLayoutVars>
      </dgm:prSet>
      <dgm:spPr/>
    </dgm:pt>
    <dgm:pt modelId="{BDF85819-5823-9A47-95CC-6C277C604D65}" type="pres">
      <dgm:prSet presAssocID="{E432158E-DDAF-3240-9F8F-A074D08181BC}" presName="arrow" presStyleLbl="bgShp" presStyleIdx="0" presStyleCnt="1" custLinFactNeighborX="-4584" custLinFactNeighborY="1449"/>
      <dgm:spPr/>
    </dgm:pt>
    <dgm:pt modelId="{CA601C86-AD7A-7B45-9ECA-9223B0A2997D}" type="pres">
      <dgm:prSet presAssocID="{E432158E-DDAF-3240-9F8F-A074D08181BC}" presName="linearProcess" presStyleCnt="0"/>
      <dgm:spPr/>
    </dgm:pt>
    <dgm:pt modelId="{0BEAC0E9-4383-C948-A610-366A9B290C26}" type="pres">
      <dgm:prSet presAssocID="{A8EE8D80-387C-974E-8252-C21BED6687F4}" presName="textNode" presStyleLbl="node1" presStyleIdx="0" presStyleCnt="3">
        <dgm:presLayoutVars>
          <dgm:bulletEnabled val="1"/>
        </dgm:presLayoutVars>
      </dgm:prSet>
      <dgm:spPr/>
      <dgm:t>
        <a:bodyPr/>
        <a:lstStyle/>
        <a:p>
          <a:endParaRPr lang="fr-FR"/>
        </a:p>
      </dgm:t>
    </dgm:pt>
    <dgm:pt modelId="{A83CF72F-5464-D541-9286-6078AC7FF805}" type="pres">
      <dgm:prSet presAssocID="{F7F4FF53-0980-144B-AFFC-806203FB9BE3}" presName="sibTrans" presStyleCnt="0"/>
      <dgm:spPr/>
    </dgm:pt>
    <dgm:pt modelId="{F09F729C-1B24-5C4C-9CD3-3D487482CA9B}" type="pres">
      <dgm:prSet presAssocID="{4923B443-26AF-C94D-9DF6-7BDC0B317565}" presName="textNode" presStyleLbl="node1" presStyleIdx="1" presStyleCnt="3">
        <dgm:presLayoutVars>
          <dgm:bulletEnabled val="1"/>
        </dgm:presLayoutVars>
      </dgm:prSet>
      <dgm:spPr/>
      <dgm:t>
        <a:bodyPr/>
        <a:lstStyle/>
        <a:p>
          <a:endParaRPr lang="fr-FR"/>
        </a:p>
      </dgm:t>
    </dgm:pt>
    <dgm:pt modelId="{052116A2-2C84-0A45-842F-0248C8080571}" type="pres">
      <dgm:prSet presAssocID="{70BD2B0E-3F2A-7346-BFA5-5F2D5A6AC67E}" presName="sibTrans" presStyleCnt="0"/>
      <dgm:spPr/>
    </dgm:pt>
    <dgm:pt modelId="{D11FFE98-E2E1-AC4D-8938-BC7136361D48}" type="pres">
      <dgm:prSet presAssocID="{018A50B0-8BEF-3A41-98E3-6E320E1648E3}" presName="textNode" presStyleLbl="node1" presStyleIdx="2" presStyleCnt="3">
        <dgm:presLayoutVars>
          <dgm:bulletEnabled val="1"/>
        </dgm:presLayoutVars>
      </dgm:prSet>
      <dgm:spPr/>
      <dgm:t>
        <a:bodyPr/>
        <a:lstStyle/>
        <a:p>
          <a:endParaRPr lang="fr-FR"/>
        </a:p>
      </dgm:t>
    </dgm:pt>
  </dgm:ptLst>
  <dgm:cxnLst>
    <dgm:cxn modelId="{9ADCDC3E-0EB4-5A47-8C64-D5E16A0BC361}" type="presOf" srcId="{A8EE8D80-387C-974E-8252-C21BED6687F4}" destId="{0BEAC0E9-4383-C948-A610-366A9B290C26}" srcOrd="0" destOrd="0" presId="urn:microsoft.com/office/officeart/2005/8/layout/hProcess9"/>
    <dgm:cxn modelId="{2071F276-50E1-9048-9AC6-881C00A061C9}" srcId="{E432158E-DDAF-3240-9F8F-A074D08181BC}" destId="{A8EE8D80-387C-974E-8252-C21BED6687F4}" srcOrd="0" destOrd="0" parTransId="{B20364FC-22F4-4E47-8037-229D1AFDF809}" sibTransId="{F7F4FF53-0980-144B-AFFC-806203FB9BE3}"/>
    <dgm:cxn modelId="{7C0D904C-DBC2-164D-AC1B-7E4C0BFFB0D4}" type="presOf" srcId="{018A50B0-8BEF-3A41-98E3-6E320E1648E3}" destId="{D11FFE98-E2E1-AC4D-8938-BC7136361D48}" srcOrd="0" destOrd="0" presId="urn:microsoft.com/office/officeart/2005/8/layout/hProcess9"/>
    <dgm:cxn modelId="{347D897F-3E9E-5D4A-AA70-55E86A6478D8}" srcId="{E432158E-DDAF-3240-9F8F-A074D08181BC}" destId="{018A50B0-8BEF-3A41-98E3-6E320E1648E3}" srcOrd="2" destOrd="0" parTransId="{4496B9F1-25C1-064D-859C-C78BA0C0B400}" sibTransId="{11750F36-3883-3E4B-9B08-C47C144E34A0}"/>
    <dgm:cxn modelId="{DB97CA9E-23B4-AE41-A604-F2BD6FA79E88}" type="presOf" srcId="{4923B443-26AF-C94D-9DF6-7BDC0B317565}" destId="{F09F729C-1B24-5C4C-9CD3-3D487482CA9B}" srcOrd="0" destOrd="0" presId="urn:microsoft.com/office/officeart/2005/8/layout/hProcess9"/>
    <dgm:cxn modelId="{D012FAB8-8088-4D4E-A092-0AB2FC6A3241}" srcId="{E432158E-DDAF-3240-9F8F-A074D08181BC}" destId="{4923B443-26AF-C94D-9DF6-7BDC0B317565}" srcOrd="1" destOrd="0" parTransId="{ADDA6ECB-3F26-474C-900A-363D5CA90EF8}" sibTransId="{70BD2B0E-3F2A-7346-BFA5-5F2D5A6AC67E}"/>
    <dgm:cxn modelId="{1201BCC8-483B-7D40-8706-FA3197514498}" type="presOf" srcId="{E432158E-DDAF-3240-9F8F-A074D08181BC}" destId="{29D0922D-B430-E84D-872B-1D1D1A149E06}" srcOrd="0" destOrd="0" presId="urn:microsoft.com/office/officeart/2005/8/layout/hProcess9"/>
    <dgm:cxn modelId="{435C86CC-5531-D44B-93EC-61E3CCEA1E60}" type="presParOf" srcId="{29D0922D-B430-E84D-872B-1D1D1A149E06}" destId="{BDF85819-5823-9A47-95CC-6C277C604D65}" srcOrd="0" destOrd="0" presId="urn:microsoft.com/office/officeart/2005/8/layout/hProcess9"/>
    <dgm:cxn modelId="{7C1E1315-BAA6-4B4F-B531-470FC076743E}" type="presParOf" srcId="{29D0922D-B430-E84D-872B-1D1D1A149E06}" destId="{CA601C86-AD7A-7B45-9ECA-9223B0A2997D}" srcOrd="1" destOrd="0" presId="urn:microsoft.com/office/officeart/2005/8/layout/hProcess9"/>
    <dgm:cxn modelId="{0109D015-DDAF-B84F-B837-29FF093ED275}" type="presParOf" srcId="{CA601C86-AD7A-7B45-9ECA-9223B0A2997D}" destId="{0BEAC0E9-4383-C948-A610-366A9B290C26}" srcOrd="0" destOrd="0" presId="urn:microsoft.com/office/officeart/2005/8/layout/hProcess9"/>
    <dgm:cxn modelId="{11460FCA-00AF-EA4B-9AAC-6F749D1F0492}" type="presParOf" srcId="{CA601C86-AD7A-7B45-9ECA-9223B0A2997D}" destId="{A83CF72F-5464-D541-9286-6078AC7FF805}" srcOrd="1" destOrd="0" presId="urn:microsoft.com/office/officeart/2005/8/layout/hProcess9"/>
    <dgm:cxn modelId="{EE713879-F1B3-B648-A17A-C4EBBDF833B6}" type="presParOf" srcId="{CA601C86-AD7A-7B45-9ECA-9223B0A2997D}" destId="{F09F729C-1B24-5C4C-9CD3-3D487482CA9B}" srcOrd="2" destOrd="0" presId="urn:microsoft.com/office/officeart/2005/8/layout/hProcess9"/>
    <dgm:cxn modelId="{86015C1F-7A01-9C4F-94B1-9E86AE27634D}" type="presParOf" srcId="{CA601C86-AD7A-7B45-9ECA-9223B0A2997D}" destId="{052116A2-2C84-0A45-842F-0248C8080571}" srcOrd="3" destOrd="0" presId="urn:microsoft.com/office/officeart/2005/8/layout/hProcess9"/>
    <dgm:cxn modelId="{0943391C-4DDA-CF4C-8286-B7A7EAA1CF4B}" type="presParOf" srcId="{CA601C86-AD7A-7B45-9ECA-9223B0A2997D}" destId="{D11FFE98-E2E1-AC4D-8938-BC7136361D48}"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E1D4350-3BCE-C341-9081-0661DEB072A2}" type="doc">
      <dgm:prSet loTypeId="urn:microsoft.com/office/officeart/2008/layout/RadialCluster" loCatId="" qsTypeId="urn:microsoft.com/office/officeart/2005/8/quickstyle/simple4" qsCatId="simple" csTypeId="urn:microsoft.com/office/officeart/2005/8/colors/colorful1" csCatId="colorful" phldr="1"/>
      <dgm:spPr/>
      <dgm:t>
        <a:bodyPr/>
        <a:lstStyle/>
        <a:p>
          <a:endParaRPr lang="fr-FR"/>
        </a:p>
      </dgm:t>
    </dgm:pt>
    <dgm:pt modelId="{99A3BD7E-EF8B-4247-8DB7-C209458DBEFB}">
      <dgm:prSet phldrT="[Texte]"/>
      <dgm:spPr>
        <a:solidFill>
          <a:srgbClr val="00B0F0"/>
        </a:solidFill>
      </dgm:spPr>
      <dgm:t>
        <a:bodyPr/>
        <a:lstStyle/>
        <a:p>
          <a:r>
            <a:rPr lang="fr-FR" dirty="0" smtClean="0"/>
            <a:t>Les 5 domaines du SCCCC</a:t>
          </a:r>
          <a:endParaRPr lang="fr-FR" dirty="0"/>
        </a:p>
      </dgm:t>
    </dgm:pt>
    <dgm:pt modelId="{E08726B5-7945-C34C-82FD-EA5751965C78}" type="parTrans" cxnId="{F27F840D-CE30-5B40-B461-CB0860454710}">
      <dgm:prSet/>
      <dgm:spPr/>
      <dgm:t>
        <a:bodyPr/>
        <a:lstStyle/>
        <a:p>
          <a:endParaRPr lang="fr-FR"/>
        </a:p>
      </dgm:t>
    </dgm:pt>
    <dgm:pt modelId="{78645D6E-45CC-2B48-8D8C-13F71CEA089A}" type="sibTrans" cxnId="{F27F840D-CE30-5B40-B461-CB0860454710}">
      <dgm:prSet/>
      <dgm:spPr/>
      <dgm:t>
        <a:bodyPr/>
        <a:lstStyle/>
        <a:p>
          <a:endParaRPr lang="fr-FR"/>
        </a:p>
      </dgm:t>
    </dgm:pt>
    <dgm:pt modelId="{E1282C57-95DF-7949-A223-5165761E726E}">
      <dgm:prSet phldrT="[Texte]"/>
      <dgm:spPr/>
      <dgm:t>
        <a:bodyPr/>
        <a:lstStyle/>
        <a:p>
          <a:r>
            <a:rPr lang="fr-FR" dirty="0" smtClean="0">
              <a:latin typeface="Times New Roman" panose="02020603050405020304" pitchFamily="18" charset="0"/>
              <a:cs typeface="Times New Roman" panose="02020603050405020304" pitchFamily="18" charset="0"/>
            </a:rPr>
            <a:t>1. Les langages pour penser et communiquer</a:t>
          </a:r>
          <a:endParaRPr lang="fr-FR" dirty="0">
            <a:latin typeface="Times New Roman" panose="02020603050405020304" pitchFamily="18" charset="0"/>
            <a:cs typeface="Times New Roman" panose="02020603050405020304" pitchFamily="18" charset="0"/>
          </a:endParaRPr>
        </a:p>
      </dgm:t>
    </dgm:pt>
    <dgm:pt modelId="{46AE97EF-BED0-A349-814F-2BA2B8047C79}" type="parTrans" cxnId="{9126733F-A925-6245-B6BA-AACF0BAD359C}">
      <dgm:prSet/>
      <dgm:spPr/>
      <dgm:t>
        <a:bodyPr/>
        <a:lstStyle/>
        <a:p>
          <a:endParaRPr lang="fr-FR"/>
        </a:p>
      </dgm:t>
    </dgm:pt>
    <dgm:pt modelId="{62384C7C-82BC-A545-906B-BB4008D282F9}" type="sibTrans" cxnId="{9126733F-A925-6245-B6BA-AACF0BAD359C}">
      <dgm:prSet/>
      <dgm:spPr/>
      <dgm:t>
        <a:bodyPr/>
        <a:lstStyle/>
        <a:p>
          <a:endParaRPr lang="fr-FR"/>
        </a:p>
      </dgm:t>
    </dgm:pt>
    <dgm:pt modelId="{FDE6BF30-8385-DB4B-B1BC-C67073D96FCC}">
      <dgm:prSet phldrT="[Texte]"/>
      <dgm:spPr/>
      <dgm:t>
        <a:bodyPr/>
        <a:lstStyle/>
        <a:p>
          <a:r>
            <a:rPr lang="fr-FR" dirty="0" smtClean="0">
              <a:latin typeface="Times New Roman" panose="02020603050405020304" pitchFamily="18" charset="0"/>
              <a:cs typeface="Times New Roman" panose="02020603050405020304" pitchFamily="18" charset="0"/>
            </a:rPr>
            <a:t>2. Les méthodes et outils pour apprendre</a:t>
          </a:r>
          <a:endParaRPr lang="fr-FR" dirty="0">
            <a:latin typeface="Times New Roman" panose="02020603050405020304" pitchFamily="18" charset="0"/>
            <a:cs typeface="Times New Roman" panose="02020603050405020304" pitchFamily="18" charset="0"/>
          </a:endParaRPr>
        </a:p>
      </dgm:t>
    </dgm:pt>
    <dgm:pt modelId="{19E41624-3238-9D45-A53D-BA217647DAEB}" type="parTrans" cxnId="{B7427428-D584-7B47-8B2C-33275F77D2BD}">
      <dgm:prSet/>
      <dgm:spPr/>
      <dgm:t>
        <a:bodyPr/>
        <a:lstStyle/>
        <a:p>
          <a:endParaRPr lang="fr-FR"/>
        </a:p>
      </dgm:t>
    </dgm:pt>
    <dgm:pt modelId="{F72DEEDE-3206-6A44-A365-71317A40A4EA}" type="sibTrans" cxnId="{B7427428-D584-7B47-8B2C-33275F77D2BD}">
      <dgm:prSet/>
      <dgm:spPr/>
      <dgm:t>
        <a:bodyPr/>
        <a:lstStyle/>
        <a:p>
          <a:endParaRPr lang="fr-FR"/>
        </a:p>
      </dgm:t>
    </dgm:pt>
    <dgm:pt modelId="{E717AC15-CD78-7344-84BE-2CA978D1848C}">
      <dgm:prSet phldrT="[Texte]"/>
      <dgm:spPr/>
      <dgm:t>
        <a:bodyPr/>
        <a:lstStyle/>
        <a:p>
          <a:r>
            <a:rPr lang="fr-FR" dirty="0" smtClean="0">
              <a:latin typeface="Times New Roman" panose="02020603050405020304" pitchFamily="18" charset="0"/>
              <a:cs typeface="Times New Roman" panose="02020603050405020304" pitchFamily="18" charset="0"/>
            </a:rPr>
            <a:t>5. Les représentations du monde et l’activité humaine</a:t>
          </a:r>
          <a:endParaRPr lang="fr-FR" dirty="0">
            <a:latin typeface="Times New Roman" panose="02020603050405020304" pitchFamily="18" charset="0"/>
            <a:cs typeface="Times New Roman" panose="02020603050405020304" pitchFamily="18" charset="0"/>
          </a:endParaRPr>
        </a:p>
      </dgm:t>
    </dgm:pt>
    <dgm:pt modelId="{B2D93364-80F6-B64E-AD7A-461AC6C4D3CB}" type="parTrans" cxnId="{B2B6F4D2-F9E5-0542-9397-BC53BF25E778}">
      <dgm:prSet/>
      <dgm:spPr/>
      <dgm:t>
        <a:bodyPr/>
        <a:lstStyle/>
        <a:p>
          <a:endParaRPr lang="fr-FR"/>
        </a:p>
      </dgm:t>
    </dgm:pt>
    <dgm:pt modelId="{D518175A-22A8-DD46-96E7-E704A98BBEED}" type="sibTrans" cxnId="{B2B6F4D2-F9E5-0542-9397-BC53BF25E778}">
      <dgm:prSet/>
      <dgm:spPr/>
      <dgm:t>
        <a:bodyPr/>
        <a:lstStyle/>
        <a:p>
          <a:endParaRPr lang="fr-FR"/>
        </a:p>
      </dgm:t>
    </dgm:pt>
    <dgm:pt modelId="{DD1A460B-3255-164E-A554-B1FE0FC01E93}">
      <dgm:prSet phldrT="[Texte]"/>
      <dgm:spPr/>
      <dgm:t>
        <a:bodyPr/>
        <a:lstStyle/>
        <a:p>
          <a:r>
            <a:rPr lang="fr-FR" dirty="0" smtClean="0">
              <a:latin typeface="Times New Roman" panose="02020603050405020304" pitchFamily="18" charset="0"/>
              <a:cs typeface="Times New Roman" panose="02020603050405020304" pitchFamily="18" charset="0"/>
            </a:rPr>
            <a:t>3. La formation de la personne et du citoyen</a:t>
          </a:r>
          <a:endParaRPr lang="fr-FR" dirty="0">
            <a:latin typeface="Times New Roman" panose="02020603050405020304" pitchFamily="18" charset="0"/>
            <a:cs typeface="Times New Roman" panose="02020603050405020304" pitchFamily="18" charset="0"/>
          </a:endParaRPr>
        </a:p>
      </dgm:t>
    </dgm:pt>
    <dgm:pt modelId="{1294C2B3-CADC-7B43-BC1E-E300667C00C1}" type="parTrans" cxnId="{29D570BC-1010-4C4A-B989-031934469C4A}">
      <dgm:prSet/>
      <dgm:spPr/>
      <dgm:t>
        <a:bodyPr/>
        <a:lstStyle/>
        <a:p>
          <a:endParaRPr lang="fr-FR"/>
        </a:p>
      </dgm:t>
    </dgm:pt>
    <dgm:pt modelId="{F40F4469-0D93-914D-A95F-1EF4F8A456DF}" type="sibTrans" cxnId="{29D570BC-1010-4C4A-B989-031934469C4A}">
      <dgm:prSet/>
      <dgm:spPr/>
      <dgm:t>
        <a:bodyPr/>
        <a:lstStyle/>
        <a:p>
          <a:endParaRPr lang="fr-FR"/>
        </a:p>
      </dgm:t>
    </dgm:pt>
    <dgm:pt modelId="{2A8B697E-0CA9-334F-ABC1-6D537E880DD8}">
      <dgm:prSet phldrT="[Texte]"/>
      <dgm:spPr/>
      <dgm:t>
        <a:bodyPr/>
        <a:lstStyle/>
        <a:p>
          <a:r>
            <a:rPr lang="fr-FR" dirty="0" smtClean="0">
              <a:latin typeface="Times New Roman" panose="02020603050405020304" pitchFamily="18" charset="0"/>
              <a:cs typeface="Times New Roman" panose="02020603050405020304" pitchFamily="18" charset="0"/>
            </a:rPr>
            <a:t>4. Les systèmes naturels et les systèmes techniques</a:t>
          </a:r>
          <a:endParaRPr lang="fr-FR" dirty="0">
            <a:latin typeface="Times New Roman" panose="02020603050405020304" pitchFamily="18" charset="0"/>
            <a:cs typeface="Times New Roman" panose="02020603050405020304" pitchFamily="18" charset="0"/>
          </a:endParaRPr>
        </a:p>
      </dgm:t>
    </dgm:pt>
    <dgm:pt modelId="{8812F197-D0C3-C042-A687-9C2F49A535FE}" type="parTrans" cxnId="{76A81D3B-76E8-C040-A997-2A77DDA87515}">
      <dgm:prSet/>
      <dgm:spPr/>
      <dgm:t>
        <a:bodyPr/>
        <a:lstStyle/>
        <a:p>
          <a:endParaRPr lang="fr-FR"/>
        </a:p>
      </dgm:t>
    </dgm:pt>
    <dgm:pt modelId="{1A9BD1B6-B608-6F42-B628-28E324B8264F}" type="sibTrans" cxnId="{76A81D3B-76E8-C040-A997-2A77DDA87515}">
      <dgm:prSet/>
      <dgm:spPr/>
      <dgm:t>
        <a:bodyPr/>
        <a:lstStyle/>
        <a:p>
          <a:endParaRPr lang="fr-FR"/>
        </a:p>
      </dgm:t>
    </dgm:pt>
    <dgm:pt modelId="{25DD8E20-DE2E-8846-AFBA-CBBA86C9184B}" type="pres">
      <dgm:prSet presAssocID="{7E1D4350-3BCE-C341-9081-0661DEB072A2}" presName="Name0" presStyleCnt="0">
        <dgm:presLayoutVars>
          <dgm:chMax val="1"/>
          <dgm:chPref val="1"/>
          <dgm:dir/>
          <dgm:animOne val="branch"/>
          <dgm:animLvl val="lvl"/>
        </dgm:presLayoutVars>
      </dgm:prSet>
      <dgm:spPr/>
      <dgm:t>
        <a:bodyPr/>
        <a:lstStyle/>
        <a:p>
          <a:endParaRPr lang="fr-FR"/>
        </a:p>
      </dgm:t>
    </dgm:pt>
    <dgm:pt modelId="{0518860D-5FE9-D44F-95DB-62235956B9EA}" type="pres">
      <dgm:prSet presAssocID="{99A3BD7E-EF8B-4247-8DB7-C209458DBEFB}" presName="singleCycle" presStyleCnt="0"/>
      <dgm:spPr/>
    </dgm:pt>
    <dgm:pt modelId="{A1427600-E1CD-E549-AF9C-D5248C935956}" type="pres">
      <dgm:prSet presAssocID="{99A3BD7E-EF8B-4247-8DB7-C209458DBEFB}" presName="singleCenter" presStyleLbl="node1" presStyleIdx="0" presStyleCnt="6" custScaleX="125926" custScaleY="135934" custLinFactNeighborX="395" custLinFactNeighborY="2416">
        <dgm:presLayoutVars>
          <dgm:chMax val="7"/>
          <dgm:chPref val="7"/>
        </dgm:presLayoutVars>
      </dgm:prSet>
      <dgm:spPr/>
      <dgm:t>
        <a:bodyPr/>
        <a:lstStyle/>
        <a:p>
          <a:endParaRPr lang="fr-FR"/>
        </a:p>
      </dgm:t>
    </dgm:pt>
    <dgm:pt modelId="{D96DEECA-AE83-8A4B-8BBB-233D7DBB5F07}" type="pres">
      <dgm:prSet presAssocID="{46AE97EF-BED0-A349-814F-2BA2B8047C79}" presName="Name56" presStyleLbl="parChTrans1D2" presStyleIdx="0" presStyleCnt="5"/>
      <dgm:spPr/>
      <dgm:t>
        <a:bodyPr/>
        <a:lstStyle/>
        <a:p>
          <a:endParaRPr lang="fr-FR"/>
        </a:p>
      </dgm:t>
    </dgm:pt>
    <dgm:pt modelId="{0C099346-54D0-5B41-96D4-2E3CD3898671}" type="pres">
      <dgm:prSet presAssocID="{E1282C57-95DF-7949-A223-5165761E726E}" presName="text0" presStyleLbl="node1" presStyleIdx="1" presStyleCnt="6" custScaleX="259318" custScaleY="112593">
        <dgm:presLayoutVars>
          <dgm:bulletEnabled val="1"/>
        </dgm:presLayoutVars>
      </dgm:prSet>
      <dgm:spPr/>
      <dgm:t>
        <a:bodyPr/>
        <a:lstStyle/>
        <a:p>
          <a:endParaRPr lang="fr-FR"/>
        </a:p>
      </dgm:t>
    </dgm:pt>
    <dgm:pt modelId="{CEF7A1DC-7112-E84A-9AE5-ED972E639190}" type="pres">
      <dgm:prSet presAssocID="{19E41624-3238-9D45-A53D-BA217647DAEB}" presName="Name56" presStyleLbl="parChTrans1D2" presStyleIdx="1" presStyleCnt="5"/>
      <dgm:spPr/>
      <dgm:t>
        <a:bodyPr/>
        <a:lstStyle/>
        <a:p>
          <a:endParaRPr lang="fr-FR"/>
        </a:p>
      </dgm:t>
    </dgm:pt>
    <dgm:pt modelId="{F40D1A8F-D3B1-6447-88D6-03E570BDA3F9}" type="pres">
      <dgm:prSet presAssocID="{FDE6BF30-8385-DB4B-B1BC-C67073D96FCC}" presName="text0" presStyleLbl="node1" presStyleIdx="2" presStyleCnt="6" custScaleX="228797" custScaleY="116089" custRadScaleRad="115281" custRadScaleInc="-5472">
        <dgm:presLayoutVars>
          <dgm:bulletEnabled val="1"/>
        </dgm:presLayoutVars>
      </dgm:prSet>
      <dgm:spPr/>
      <dgm:t>
        <a:bodyPr/>
        <a:lstStyle/>
        <a:p>
          <a:endParaRPr lang="fr-FR"/>
        </a:p>
      </dgm:t>
    </dgm:pt>
    <dgm:pt modelId="{60151202-F7B8-3C43-9703-6CC572CDA3B4}" type="pres">
      <dgm:prSet presAssocID="{1294C2B3-CADC-7B43-BC1E-E300667C00C1}" presName="Name56" presStyleLbl="parChTrans1D2" presStyleIdx="2" presStyleCnt="5"/>
      <dgm:spPr/>
      <dgm:t>
        <a:bodyPr/>
        <a:lstStyle/>
        <a:p>
          <a:endParaRPr lang="fr-FR"/>
        </a:p>
      </dgm:t>
    </dgm:pt>
    <dgm:pt modelId="{00A6E39F-3304-244E-A46A-BF1F8855842B}" type="pres">
      <dgm:prSet presAssocID="{DD1A460B-3255-164E-A554-B1FE0FC01E93}" presName="text0" presStyleLbl="node1" presStyleIdx="3" presStyleCnt="6" custScaleX="249233" custScaleY="92285" custRadScaleRad="124165" custRadScaleInc="-38760">
        <dgm:presLayoutVars>
          <dgm:bulletEnabled val="1"/>
        </dgm:presLayoutVars>
      </dgm:prSet>
      <dgm:spPr/>
      <dgm:t>
        <a:bodyPr/>
        <a:lstStyle/>
        <a:p>
          <a:endParaRPr lang="fr-FR"/>
        </a:p>
      </dgm:t>
    </dgm:pt>
    <dgm:pt modelId="{4AC856CB-91B4-814E-AD5B-DB74F33EB53E}" type="pres">
      <dgm:prSet presAssocID="{8812F197-D0C3-C042-A687-9C2F49A535FE}" presName="Name56" presStyleLbl="parChTrans1D2" presStyleIdx="3" presStyleCnt="5"/>
      <dgm:spPr/>
      <dgm:t>
        <a:bodyPr/>
        <a:lstStyle/>
        <a:p>
          <a:endParaRPr lang="fr-FR"/>
        </a:p>
      </dgm:t>
    </dgm:pt>
    <dgm:pt modelId="{22993BF9-DFF8-8448-9FD6-08B43B0E4D25}" type="pres">
      <dgm:prSet presAssocID="{2A8B697E-0CA9-334F-ABC1-6D537E880DD8}" presName="text0" presStyleLbl="node1" presStyleIdx="4" presStyleCnt="6" custScaleX="275629" custScaleY="95108" custRadScaleRad="118768" custRadScaleInc="36758">
        <dgm:presLayoutVars>
          <dgm:bulletEnabled val="1"/>
        </dgm:presLayoutVars>
      </dgm:prSet>
      <dgm:spPr/>
      <dgm:t>
        <a:bodyPr/>
        <a:lstStyle/>
        <a:p>
          <a:endParaRPr lang="fr-FR"/>
        </a:p>
      </dgm:t>
    </dgm:pt>
    <dgm:pt modelId="{97B1B29E-3C9C-4440-841F-A80C80ECBCDA}" type="pres">
      <dgm:prSet presAssocID="{B2D93364-80F6-B64E-AD7A-461AC6C4D3CB}" presName="Name56" presStyleLbl="parChTrans1D2" presStyleIdx="4" presStyleCnt="5"/>
      <dgm:spPr/>
      <dgm:t>
        <a:bodyPr/>
        <a:lstStyle/>
        <a:p>
          <a:endParaRPr lang="fr-FR"/>
        </a:p>
      </dgm:t>
    </dgm:pt>
    <dgm:pt modelId="{77406A0B-C10A-9B45-BFB7-77077C8C2F7C}" type="pres">
      <dgm:prSet presAssocID="{E717AC15-CD78-7344-84BE-2CA978D1848C}" presName="text0" presStyleLbl="node1" presStyleIdx="5" presStyleCnt="6" custScaleX="246085" custScaleY="175710" custRadScaleRad="109879" custRadScaleInc="-20762">
        <dgm:presLayoutVars>
          <dgm:bulletEnabled val="1"/>
        </dgm:presLayoutVars>
      </dgm:prSet>
      <dgm:spPr/>
      <dgm:t>
        <a:bodyPr/>
        <a:lstStyle/>
        <a:p>
          <a:endParaRPr lang="fr-FR"/>
        </a:p>
      </dgm:t>
    </dgm:pt>
  </dgm:ptLst>
  <dgm:cxnLst>
    <dgm:cxn modelId="{86827665-9283-4AF3-86F1-8A15CB183293}" type="presOf" srcId="{7E1D4350-3BCE-C341-9081-0661DEB072A2}" destId="{25DD8E20-DE2E-8846-AFBA-CBBA86C9184B}" srcOrd="0" destOrd="0" presId="urn:microsoft.com/office/officeart/2008/layout/RadialCluster"/>
    <dgm:cxn modelId="{7B900246-524F-4038-A08A-7D89A3100CFC}" type="presOf" srcId="{19E41624-3238-9D45-A53D-BA217647DAEB}" destId="{CEF7A1DC-7112-E84A-9AE5-ED972E639190}" srcOrd="0" destOrd="0" presId="urn:microsoft.com/office/officeart/2008/layout/RadialCluster"/>
    <dgm:cxn modelId="{65A8F6F5-581E-4C5E-8761-E01C22FE1770}" type="presOf" srcId="{E717AC15-CD78-7344-84BE-2CA978D1848C}" destId="{77406A0B-C10A-9B45-BFB7-77077C8C2F7C}" srcOrd="0" destOrd="0" presId="urn:microsoft.com/office/officeart/2008/layout/RadialCluster"/>
    <dgm:cxn modelId="{AB45EEC9-AB3A-473B-A7F9-99EB0623FF1C}" type="presOf" srcId="{B2D93364-80F6-B64E-AD7A-461AC6C4D3CB}" destId="{97B1B29E-3C9C-4440-841F-A80C80ECBCDA}" srcOrd="0" destOrd="0" presId="urn:microsoft.com/office/officeart/2008/layout/RadialCluster"/>
    <dgm:cxn modelId="{8A28DF9C-E607-44A0-8C46-94ED857F8445}" type="presOf" srcId="{2A8B697E-0CA9-334F-ABC1-6D537E880DD8}" destId="{22993BF9-DFF8-8448-9FD6-08B43B0E4D25}" srcOrd="0" destOrd="0" presId="urn:microsoft.com/office/officeart/2008/layout/RadialCluster"/>
    <dgm:cxn modelId="{3F67930D-C183-4022-9435-3B16C23D419F}" type="presOf" srcId="{8812F197-D0C3-C042-A687-9C2F49A535FE}" destId="{4AC856CB-91B4-814E-AD5B-DB74F33EB53E}" srcOrd="0" destOrd="0" presId="urn:microsoft.com/office/officeart/2008/layout/RadialCluster"/>
    <dgm:cxn modelId="{118AD33F-3EF5-467C-AA0E-1257F5D5514D}" type="presOf" srcId="{FDE6BF30-8385-DB4B-B1BC-C67073D96FCC}" destId="{F40D1A8F-D3B1-6447-88D6-03E570BDA3F9}" srcOrd="0" destOrd="0" presId="urn:microsoft.com/office/officeart/2008/layout/RadialCluster"/>
    <dgm:cxn modelId="{29D570BC-1010-4C4A-B989-031934469C4A}" srcId="{99A3BD7E-EF8B-4247-8DB7-C209458DBEFB}" destId="{DD1A460B-3255-164E-A554-B1FE0FC01E93}" srcOrd="2" destOrd="0" parTransId="{1294C2B3-CADC-7B43-BC1E-E300667C00C1}" sibTransId="{F40F4469-0D93-914D-A95F-1EF4F8A456DF}"/>
    <dgm:cxn modelId="{B2B6F4D2-F9E5-0542-9397-BC53BF25E778}" srcId="{99A3BD7E-EF8B-4247-8DB7-C209458DBEFB}" destId="{E717AC15-CD78-7344-84BE-2CA978D1848C}" srcOrd="4" destOrd="0" parTransId="{B2D93364-80F6-B64E-AD7A-461AC6C4D3CB}" sibTransId="{D518175A-22A8-DD46-96E7-E704A98BBEED}"/>
    <dgm:cxn modelId="{6187AF00-2A5B-4DF6-A2AD-A98C72F7EC68}" type="presOf" srcId="{E1282C57-95DF-7949-A223-5165761E726E}" destId="{0C099346-54D0-5B41-96D4-2E3CD3898671}" srcOrd="0" destOrd="0" presId="urn:microsoft.com/office/officeart/2008/layout/RadialCluster"/>
    <dgm:cxn modelId="{33884515-7C4E-4D20-8CBD-D337E9039A6C}" type="presOf" srcId="{99A3BD7E-EF8B-4247-8DB7-C209458DBEFB}" destId="{A1427600-E1CD-E549-AF9C-D5248C935956}" srcOrd="0" destOrd="0" presId="urn:microsoft.com/office/officeart/2008/layout/RadialCluster"/>
    <dgm:cxn modelId="{6ECA751B-AD83-436E-A175-D148BBCA8F28}" type="presOf" srcId="{DD1A460B-3255-164E-A554-B1FE0FC01E93}" destId="{00A6E39F-3304-244E-A46A-BF1F8855842B}" srcOrd="0" destOrd="0" presId="urn:microsoft.com/office/officeart/2008/layout/RadialCluster"/>
    <dgm:cxn modelId="{FD459EF1-94F8-4F29-9358-587416134D14}" type="presOf" srcId="{46AE97EF-BED0-A349-814F-2BA2B8047C79}" destId="{D96DEECA-AE83-8A4B-8BBB-233D7DBB5F07}" srcOrd="0" destOrd="0" presId="urn:microsoft.com/office/officeart/2008/layout/RadialCluster"/>
    <dgm:cxn modelId="{B7427428-D584-7B47-8B2C-33275F77D2BD}" srcId="{99A3BD7E-EF8B-4247-8DB7-C209458DBEFB}" destId="{FDE6BF30-8385-DB4B-B1BC-C67073D96FCC}" srcOrd="1" destOrd="0" parTransId="{19E41624-3238-9D45-A53D-BA217647DAEB}" sibTransId="{F72DEEDE-3206-6A44-A365-71317A40A4EA}"/>
    <dgm:cxn modelId="{9126733F-A925-6245-B6BA-AACF0BAD359C}" srcId="{99A3BD7E-EF8B-4247-8DB7-C209458DBEFB}" destId="{E1282C57-95DF-7949-A223-5165761E726E}" srcOrd="0" destOrd="0" parTransId="{46AE97EF-BED0-A349-814F-2BA2B8047C79}" sibTransId="{62384C7C-82BC-A545-906B-BB4008D282F9}"/>
    <dgm:cxn modelId="{76A81D3B-76E8-C040-A997-2A77DDA87515}" srcId="{99A3BD7E-EF8B-4247-8DB7-C209458DBEFB}" destId="{2A8B697E-0CA9-334F-ABC1-6D537E880DD8}" srcOrd="3" destOrd="0" parTransId="{8812F197-D0C3-C042-A687-9C2F49A535FE}" sibTransId="{1A9BD1B6-B608-6F42-B628-28E324B8264F}"/>
    <dgm:cxn modelId="{F27F840D-CE30-5B40-B461-CB0860454710}" srcId="{7E1D4350-3BCE-C341-9081-0661DEB072A2}" destId="{99A3BD7E-EF8B-4247-8DB7-C209458DBEFB}" srcOrd="0" destOrd="0" parTransId="{E08726B5-7945-C34C-82FD-EA5751965C78}" sibTransId="{78645D6E-45CC-2B48-8D8C-13F71CEA089A}"/>
    <dgm:cxn modelId="{FAF85439-8E81-4052-9579-EFDA05048EB4}" type="presOf" srcId="{1294C2B3-CADC-7B43-BC1E-E300667C00C1}" destId="{60151202-F7B8-3C43-9703-6CC572CDA3B4}" srcOrd="0" destOrd="0" presId="urn:microsoft.com/office/officeart/2008/layout/RadialCluster"/>
    <dgm:cxn modelId="{C0A0A66F-24E4-466F-89A2-3237078FD48E}" type="presParOf" srcId="{25DD8E20-DE2E-8846-AFBA-CBBA86C9184B}" destId="{0518860D-5FE9-D44F-95DB-62235956B9EA}" srcOrd="0" destOrd="0" presId="urn:microsoft.com/office/officeart/2008/layout/RadialCluster"/>
    <dgm:cxn modelId="{3F984ABA-13AF-4341-A0EE-54B2509DB634}" type="presParOf" srcId="{0518860D-5FE9-D44F-95DB-62235956B9EA}" destId="{A1427600-E1CD-E549-AF9C-D5248C935956}" srcOrd="0" destOrd="0" presId="urn:microsoft.com/office/officeart/2008/layout/RadialCluster"/>
    <dgm:cxn modelId="{6CA0D1DD-5EF3-491D-A405-6E7E05B771B1}" type="presParOf" srcId="{0518860D-5FE9-D44F-95DB-62235956B9EA}" destId="{D96DEECA-AE83-8A4B-8BBB-233D7DBB5F07}" srcOrd="1" destOrd="0" presId="urn:microsoft.com/office/officeart/2008/layout/RadialCluster"/>
    <dgm:cxn modelId="{054C7F1E-1BFA-4380-AB8D-EDEF5FB1E693}" type="presParOf" srcId="{0518860D-5FE9-D44F-95DB-62235956B9EA}" destId="{0C099346-54D0-5B41-96D4-2E3CD3898671}" srcOrd="2" destOrd="0" presId="urn:microsoft.com/office/officeart/2008/layout/RadialCluster"/>
    <dgm:cxn modelId="{7966E768-F9FC-4362-8503-738855464B56}" type="presParOf" srcId="{0518860D-5FE9-D44F-95DB-62235956B9EA}" destId="{CEF7A1DC-7112-E84A-9AE5-ED972E639190}" srcOrd="3" destOrd="0" presId="urn:microsoft.com/office/officeart/2008/layout/RadialCluster"/>
    <dgm:cxn modelId="{63D88B2D-555A-4450-A35B-BC21C5047EEC}" type="presParOf" srcId="{0518860D-5FE9-D44F-95DB-62235956B9EA}" destId="{F40D1A8F-D3B1-6447-88D6-03E570BDA3F9}" srcOrd="4" destOrd="0" presId="urn:microsoft.com/office/officeart/2008/layout/RadialCluster"/>
    <dgm:cxn modelId="{12DE8522-7120-412C-A3F8-EC71BF4DCA3A}" type="presParOf" srcId="{0518860D-5FE9-D44F-95DB-62235956B9EA}" destId="{60151202-F7B8-3C43-9703-6CC572CDA3B4}" srcOrd="5" destOrd="0" presId="urn:microsoft.com/office/officeart/2008/layout/RadialCluster"/>
    <dgm:cxn modelId="{A5BC16CF-D910-4DFF-AABB-8BDB803572DA}" type="presParOf" srcId="{0518860D-5FE9-D44F-95DB-62235956B9EA}" destId="{00A6E39F-3304-244E-A46A-BF1F8855842B}" srcOrd="6" destOrd="0" presId="urn:microsoft.com/office/officeart/2008/layout/RadialCluster"/>
    <dgm:cxn modelId="{50CCC710-6524-44FC-9B83-4A12ECF5D894}" type="presParOf" srcId="{0518860D-5FE9-D44F-95DB-62235956B9EA}" destId="{4AC856CB-91B4-814E-AD5B-DB74F33EB53E}" srcOrd="7" destOrd="0" presId="urn:microsoft.com/office/officeart/2008/layout/RadialCluster"/>
    <dgm:cxn modelId="{77BE31DF-875B-4978-854B-705510BA1F6E}" type="presParOf" srcId="{0518860D-5FE9-D44F-95DB-62235956B9EA}" destId="{22993BF9-DFF8-8448-9FD6-08B43B0E4D25}" srcOrd="8" destOrd="0" presId="urn:microsoft.com/office/officeart/2008/layout/RadialCluster"/>
    <dgm:cxn modelId="{8F39B46B-CB07-46F9-AE11-F0F076041FBD}" type="presParOf" srcId="{0518860D-5FE9-D44F-95DB-62235956B9EA}" destId="{97B1B29E-3C9C-4440-841F-A80C80ECBCDA}" srcOrd="9" destOrd="0" presId="urn:microsoft.com/office/officeart/2008/layout/RadialCluster"/>
    <dgm:cxn modelId="{476B1A85-29F3-473A-8C4B-6A6712F40437}" type="presParOf" srcId="{0518860D-5FE9-D44F-95DB-62235956B9EA}" destId="{77406A0B-C10A-9B45-BFB7-77077C8C2F7C}" srcOrd="10"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F85819-5823-9A47-95CC-6C277C604D65}">
      <dsp:nvSpPr>
        <dsp:cNvPr id="0" name=""/>
        <dsp:cNvSpPr/>
      </dsp:nvSpPr>
      <dsp:spPr>
        <a:xfrm>
          <a:off x="295816" y="0"/>
          <a:ext cx="6977575" cy="4411162"/>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0BEAC0E9-4383-C948-A610-366A9B290C26}">
      <dsp:nvSpPr>
        <dsp:cNvPr id="0" name=""/>
        <dsp:cNvSpPr/>
      </dsp:nvSpPr>
      <dsp:spPr>
        <a:xfrm>
          <a:off x="3920" y="1323348"/>
          <a:ext cx="2546371" cy="1764464"/>
        </a:xfrm>
        <a:prstGeom prst="roundRect">
          <a:avLst/>
        </a:prstGeom>
        <a:solidFill>
          <a:srgbClr val="00B0F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kern="1200" dirty="0" smtClean="0"/>
            <a:t>CYCLE 2:</a:t>
          </a:r>
        </a:p>
        <a:p>
          <a:pPr lvl="0" algn="ctr" defTabSz="711200">
            <a:lnSpc>
              <a:spcPct val="90000"/>
            </a:lnSpc>
            <a:spcBef>
              <a:spcPct val="0"/>
            </a:spcBef>
            <a:spcAft>
              <a:spcPct val="35000"/>
            </a:spcAft>
          </a:pPr>
          <a:endParaRPr lang="fr-FR" sz="1600" kern="1200" dirty="0" smtClean="0"/>
        </a:p>
        <a:p>
          <a:pPr lvl="0" algn="ctr" defTabSz="711200">
            <a:lnSpc>
              <a:spcPct val="90000"/>
            </a:lnSpc>
            <a:spcBef>
              <a:spcPct val="0"/>
            </a:spcBef>
            <a:spcAft>
              <a:spcPct val="35000"/>
            </a:spcAft>
          </a:pPr>
          <a:r>
            <a:rPr lang="fr-FR" sz="1600" kern="1200" dirty="0" smtClean="0"/>
            <a:t>CP, CE1, CE2</a:t>
          </a:r>
        </a:p>
        <a:p>
          <a:pPr lvl="0" algn="ctr" defTabSz="711200">
            <a:lnSpc>
              <a:spcPct val="90000"/>
            </a:lnSpc>
            <a:spcBef>
              <a:spcPct val="0"/>
            </a:spcBef>
            <a:spcAft>
              <a:spcPct val="35000"/>
            </a:spcAft>
          </a:pPr>
          <a:endParaRPr lang="fr-FR" sz="1600" kern="1200" dirty="0" smtClean="0"/>
        </a:p>
        <a:p>
          <a:pPr lvl="0" algn="ctr" defTabSz="711200">
            <a:lnSpc>
              <a:spcPct val="90000"/>
            </a:lnSpc>
            <a:spcBef>
              <a:spcPct val="0"/>
            </a:spcBef>
            <a:spcAft>
              <a:spcPct val="35000"/>
            </a:spcAft>
          </a:pPr>
          <a:r>
            <a:rPr lang="fr-FR" sz="1600" kern="1200" dirty="0" smtClean="0"/>
            <a:t>cycle des apprentissages fondamentaux</a:t>
          </a:r>
        </a:p>
      </dsp:txBody>
      <dsp:txXfrm>
        <a:off x="90054" y="1409482"/>
        <a:ext cx="2374103" cy="1592196"/>
      </dsp:txXfrm>
    </dsp:sp>
    <dsp:sp modelId="{F09F729C-1B24-5C4C-9CD3-3D487482CA9B}">
      <dsp:nvSpPr>
        <dsp:cNvPr id="0" name=""/>
        <dsp:cNvSpPr/>
      </dsp:nvSpPr>
      <dsp:spPr>
        <a:xfrm>
          <a:off x="2831270" y="1323348"/>
          <a:ext cx="2546371" cy="1764464"/>
        </a:xfrm>
        <a:prstGeom prst="roundRect">
          <a:avLst/>
        </a:prstGeom>
        <a:solidFill>
          <a:srgbClr val="FFC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endParaRPr lang="fr-FR" sz="1600" kern="1200" dirty="0" smtClean="0"/>
        </a:p>
        <a:p>
          <a:pPr lvl="0" algn="ctr" defTabSz="711200">
            <a:lnSpc>
              <a:spcPct val="90000"/>
            </a:lnSpc>
            <a:spcBef>
              <a:spcPct val="0"/>
            </a:spcBef>
            <a:spcAft>
              <a:spcPct val="35000"/>
            </a:spcAft>
          </a:pPr>
          <a:r>
            <a:rPr lang="fr-FR" sz="1600" kern="1200" dirty="0" smtClean="0"/>
            <a:t>CYCLE 3:</a:t>
          </a:r>
        </a:p>
        <a:p>
          <a:pPr lvl="0" algn="ctr" defTabSz="711200">
            <a:lnSpc>
              <a:spcPct val="90000"/>
            </a:lnSpc>
            <a:spcBef>
              <a:spcPct val="0"/>
            </a:spcBef>
            <a:spcAft>
              <a:spcPct val="35000"/>
            </a:spcAft>
          </a:pPr>
          <a:endParaRPr lang="fr-FR" sz="1600" kern="1200" dirty="0" smtClean="0"/>
        </a:p>
        <a:p>
          <a:pPr lvl="0" algn="ctr" defTabSz="711200">
            <a:lnSpc>
              <a:spcPct val="90000"/>
            </a:lnSpc>
            <a:spcBef>
              <a:spcPct val="0"/>
            </a:spcBef>
            <a:spcAft>
              <a:spcPct val="35000"/>
            </a:spcAft>
          </a:pPr>
          <a:r>
            <a:rPr lang="fr-FR" sz="1600" kern="1200" dirty="0" smtClean="0"/>
            <a:t>CM1, CM2, 6</a:t>
          </a:r>
          <a:r>
            <a:rPr lang="fr-FR" sz="1600" kern="1200" baseline="30000" dirty="0" smtClean="0"/>
            <a:t>e</a:t>
          </a:r>
          <a:endParaRPr lang="fr-FR" sz="1600" kern="1200" dirty="0" smtClean="0"/>
        </a:p>
        <a:p>
          <a:pPr lvl="0" algn="ctr" defTabSz="711200">
            <a:lnSpc>
              <a:spcPct val="90000"/>
            </a:lnSpc>
            <a:spcBef>
              <a:spcPct val="0"/>
            </a:spcBef>
            <a:spcAft>
              <a:spcPct val="35000"/>
            </a:spcAft>
          </a:pPr>
          <a:endParaRPr lang="fr-FR" sz="1600" kern="1200" dirty="0" smtClean="0"/>
        </a:p>
        <a:p>
          <a:pPr lvl="0" algn="ctr" defTabSz="711200">
            <a:lnSpc>
              <a:spcPct val="90000"/>
            </a:lnSpc>
            <a:spcBef>
              <a:spcPct val="0"/>
            </a:spcBef>
            <a:spcAft>
              <a:spcPct val="35000"/>
            </a:spcAft>
          </a:pPr>
          <a:r>
            <a:rPr lang="fr-FR" sz="1600" kern="1200" dirty="0" smtClean="0"/>
            <a:t>cycle de consolidation</a:t>
          </a:r>
        </a:p>
        <a:p>
          <a:pPr lvl="0" algn="ctr" defTabSz="711200">
            <a:lnSpc>
              <a:spcPct val="90000"/>
            </a:lnSpc>
            <a:spcBef>
              <a:spcPct val="0"/>
            </a:spcBef>
            <a:spcAft>
              <a:spcPct val="35000"/>
            </a:spcAft>
          </a:pPr>
          <a:endParaRPr lang="fr-FR" sz="1600" kern="1200" dirty="0"/>
        </a:p>
      </dsp:txBody>
      <dsp:txXfrm>
        <a:off x="2917404" y="1409482"/>
        <a:ext cx="2374103" cy="1592196"/>
      </dsp:txXfrm>
    </dsp:sp>
    <dsp:sp modelId="{D11FFE98-E2E1-AC4D-8938-BC7136361D48}">
      <dsp:nvSpPr>
        <dsp:cNvPr id="0" name=""/>
        <dsp:cNvSpPr/>
      </dsp:nvSpPr>
      <dsp:spPr>
        <a:xfrm>
          <a:off x="5658620" y="1323348"/>
          <a:ext cx="2546371" cy="1764464"/>
        </a:xfrm>
        <a:prstGeom prst="roundRect">
          <a:avLst/>
        </a:prstGeom>
        <a:solidFill>
          <a:srgbClr val="00B05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fr-FR" sz="1600" kern="1200" dirty="0" smtClean="0"/>
            <a:t>CYCLE 4:</a:t>
          </a:r>
        </a:p>
        <a:p>
          <a:pPr marL="0" marR="0" lvl="0" indent="0" algn="ctr" defTabSz="914400" eaLnBrk="1" fontAlgn="auto" latinLnBrk="0" hangingPunct="1">
            <a:lnSpc>
              <a:spcPct val="100000"/>
            </a:lnSpc>
            <a:spcBef>
              <a:spcPct val="0"/>
            </a:spcBef>
            <a:spcAft>
              <a:spcPts val="0"/>
            </a:spcAft>
            <a:buClrTx/>
            <a:buSzTx/>
            <a:buFontTx/>
            <a:buNone/>
            <a:tabLst/>
            <a:defRPr/>
          </a:pPr>
          <a:endParaRPr lang="fr-FR" sz="1600" kern="1200" dirty="0" smtClean="0"/>
        </a:p>
        <a:p>
          <a:pPr marL="0" marR="0" lvl="0" indent="0" algn="ctr" defTabSz="914400" eaLnBrk="1" fontAlgn="auto" latinLnBrk="0" hangingPunct="1">
            <a:lnSpc>
              <a:spcPct val="100000"/>
            </a:lnSpc>
            <a:spcBef>
              <a:spcPct val="0"/>
            </a:spcBef>
            <a:spcAft>
              <a:spcPts val="0"/>
            </a:spcAft>
            <a:buClrTx/>
            <a:buSzTx/>
            <a:buFontTx/>
            <a:buNone/>
            <a:tabLst/>
            <a:defRPr/>
          </a:pPr>
          <a:r>
            <a:rPr lang="fr-FR" sz="1600" kern="1200" dirty="0" smtClean="0"/>
            <a:t>5e, 4e, 3e </a:t>
          </a:r>
        </a:p>
        <a:p>
          <a:pPr marL="0" marR="0" lvl="0" indent="0" algn="ctr" defTabSz="914400" eaLnBrk="1" fontAlgn="auto" latinLnBrk="0" hangingPunct="1">
            <a:lnSpc>
              <a:spcPct val="100000"/>
            </a:lnSpc>
            <a:spcBef>
              <a:spcPct val="0"/>
            </a:spcBef>
            <a:spcAft>
              <a:spcPts val="0"/>
            </a:spcAft>
            <a:buClrTx/>
            <a:buSzTx/>
            <a:buFontTx/>
            <a:buNone/>
            <a:tabLst/>
            <a:defRPr/>
          </a:pPr>
          <a:endParaRPr lang="fr-FR" sz="1600" kern="1200" dirty="0" smtClean="0"/>
        </a:p>
        <a:p>
          <a:pPr marL="0" marR="0" lvl="0" indent="0" algn="ctr" defTabSz="914400" eaLnBrk="1" fontAlgn="auto" latinLnBrk="0" hangingPunct="1">
            <a:lnSpc>
              <a:spcPct val="100000"/>
            </a:lnSpc>
            <a:spcBef>
              <a:spcPct val="0"/>
            </a:spcBef>
            <a:spcAft>
              <a:spcPts val="0"/>
            </a:spcAft>
            <a:buClrTx/>
            <a:buSzTx/>
            <a:buFontTx/>
            <a:buNone/>
            <a:tabLst/>
            <a:defRPr/>
          </a:pPr>
          <a:r>
            <a:rPr lang="fr-FR" sz="1600" kern="1200" dirty="0" smtClean="0"/>
            <a:t>cycle des approfondissements</a:t>
          </a:r>
        </a:p>
        <a:p>
          <a:pPr lvl="0" algn="ctr" defTabSz="533400">
            <a:lnSpc>
              <a:spcPct val="90000"/>
            </a:lnSpc>
            <a:spcBef>
              <a:spcPct val="0"/>
            </a:spcBef>
            <a:spcAft>
              <a:spcPct val="35000"/>
            </a:spcAft>
          </a:pPr>
          <a:endParaRPr lang="fr-FR" sz="1600" kern="1200" dirty="0"/>
        </a:p>
      </dsp:txBody>
      <dsp:txXfrm>
        <a:off x="5744754" y="1409482"/>
        <a:ext cx="2374103" cy="15921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427600-E1CD-E549-AF9C-D5248C935956}">
      <dsp:nvSpPr>
        <dsp:cNvPr id="0" name=""/>
        <dsp:cNvSpPr/>
      </dsp:nvSpPr>
      <dsp:spPr>
        <a:xfrm>
          <a:off x="2440520" y="1735195"/>
          <a:ext cx="1794590" cy="1937216"/>
        </a:xfrm>
        <a:prstGeom prst="roundRect">
          <a:avLst/>
        </a:prstGeom>
        <a:solidFill>
          <a:srgbClr val="00B0F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3660" tIns="73660" rIns="73660" bIns="73660" numCol="1" spcCol="1270" anchor="ctr" anchorCtr="0">
          <a:noAutofit/>
        </a:bodyPr>
        <a:lstStyle/>
        <a:p>
          <a:pPr lvl="0" algn="ctr" defTabSz="1289050">
            <a:lnSpc>
              <a:spcPct val="90000"/>
            </a:lnSpc>
            <a:spcBef>
              <a:spcPct val="0"/>
            </a:spcBef>
            <a:spcAft>
              <a:spcPct val="35000"/>
            </a:spcAft>
          </a:pPr>
          <a:r>
            <a:rPr lang="fr-FR" sz="2900" kern="1200" dirty="0" smtClean="0"/>
            <a:t>Les 5 domaines du SCCCC</a:t>
          </a:r>
          <a:endParaRPr lang="fr-FR" sz="2900" kern="1200" dirty="0"/>
        </a:p>
      </dsp:txBody>
      <dsp:txXfrm>
        <a:off x="2528125" y="1822800"/>
        <a:ext cx="1619380" cy="1762006"/>
      </dsp:txXfrm>
    </dsp:sp>
    <dsp:sp modelId="{D96DEECA-AE83-8A4B-8BBB-233D7DBB5F07}">
      <dsp:nvSpPr>
        <dsp:cNvPr id="0" name=""/>
        <dsp:cNvSpPr/>
      </dsp:nvSpPr>
      <dsp:spPr>
        <a:xfrm rot="16174094">
          <a:off x="3035785" y="1442677"/>
          <a:ext cx="585052" cy="0"/>
        </a:xfrm>
        <a:custGeom>
          <a:avLst/>
          <a:gdLst/>
          <a:ahLst/>
          <a:cxnLst/>
          <a:rect l="0" t="0" r="0" b="0"/>
          <a:pathLst>
            <a:path>
              <a:moveTo>
                <a:pt x="0" y="0"/>
              </a:moveTo>
              <a:lnTo>
                <a:pt x="585052" y="0"/>
              </a:lnTo>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C099346-54D0-5B41-96D4-2E3CD3898671}">
      <dsp:nvSpPr>
        <dsp:cNvPr id="0" name=""/>
        <dsp:cNvSpPr/>
      </dsp:nvSpPr>
      <dsp:spPr>
        <a:xfrm>
          <a:off x="2084037" y="75090"/>
          <a:ext cx="2476038" cy="1075068"/>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933450">
            <a:lnSpc>
              <a:spcPct val="90000"/>
            </a:lnSpc>
            <a:spcBef>
              <a:spcPct val="0"/>
            </a:spcBef>
            <a:spcAft>
              <a:spcPct val="35000"/>
            </a:spcAft>
          </a:pPr>
          <a:r>
            <a:rPr lang="fr-FR" sz="2100" kern="1200" dirty="0" smtClean="0">
              <a:latin typeface="Times New Roman" panose="02020603050405020304" pitchFamily="18" charset="0"/>
              <a:cs typeface="Times New Roman" panose="02020603050405020304" pitchFamily="18" charset="0"/>
            </a:rPr>
            <a:t>1. Les langages pour penser et communiquer</a:t>
          </a:r>
          <a:endParaRPr lang="fr-FR" sz="2100" kern="1200" dirty="0">
            <a:latin typeface="Times New Roman" panose="02020603050405020304" pitchFamily="18" charset="0"/>
            <a:cs typeface="Times New Roman" panose="02020603050405020304" pitchFamily="18" charset="0"/>
          </a:endParaRPr>
        </a:p>
      </dsp:txBody>
      <dsp:txXfrm>
        <a:off x="2136517" y="127570"/>
        <a:ext cx="2371078" cy="970108"/>
      </dsp:txXfrm>
    </dsp:sp>
    <dsp:sp modelId="{CEF7A1DC-7112-E84A-9AE5-ED972E639190}">
      <dsp:nvSpPr>
        <dsp:cNvPr id="0" name=""/>
        <dsp:cNvSpPr/>
      </dsp:nvSpPr>
      <dsp:spPr>
        <a:xfrm rot="20251528">
          <a:off x="4229281" y="2303257"/>
          <a:ext cx="153511" cy="0"/>
        </a:xfrm>
        <a:custGeom>
          <a:avLst/>
          <a:gdLst/>
          <a:ahLst/>
          <a:cxnLst/>
          <a:rect l="0" t="0" r="0" b="0"/>
          <a:pathLst>
            <a:path>
              <a:moveTo>
                <a:pt x="0" y="0"/>
              </a:moveTo>
              <a:lnTo>
                <a:pt x="153511" y="0"/>
              </a:lnTo>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40D1A8F-D3B1-6447-88D6-03E570BDA3F9}">
      <dsp:nvSpPr>
        <dsp:cNvPr id="0" name=""/>
        <dsp:cNvSpPr/>
      </dsp:nvSpPr>
      <dsp:spPr>
        <a:xfrm>
          <a:off x="4376963" y="1267810"/>
          <a:ext cx="2184615" cy="1108449"/>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5880" tIns="55880" rIns="55880" bIns="55880" numCol="1" spcCol="1270" anchor="ctr" anchorCtr="0">
          <a:noAutofit/>
        </a:bodyPr>
        <a:lstStyle/>
        <a:p>
          <a:pPr lvl="0" algn="ctr" defTabSz="977900">
            <a:lnSpc>
              <a:spcPct val="90000"/>
            </a:lnSpc>
            <a:spcBef>
              <a:spcPct val="0"/>
            </a:spcBef>
            <a:spcAft>
              <a:spcPct val="35000"/>
            </a:spcAft>
          </a:pPr>
          <a:r>
            <a:rPr lang="fr-FR" sz="2200" kern="1200" dirty="0" smtClean="0">
              <a:latin typeface="Times New Roman" panose="02020603050405020304" pitchFamily="18" charset="0"/>
              <a:cs typeface="Times New Roman" panose="02020603050405020304" pitchFamily="18" charset="0"/>
            </a:rPr>
            <a:t>2. Les méthodes et outils pour apprendre</a:t>
          </a:r>
          <a:endParaRPr lang="fr-FR" sz="2200" kern="1200" dirty="0">
            <a:latin typeface="Times New Roman" panose="02020603050405020304" pitchFamily="18" charset="0"/>
            <a:cs typeface="Times New Roman" panose="02020603050405020304" pitchFamily="18" charset="0"/>
          </a:endParaRPr>
        </a:p>
      </dsp:txBody>
      <dsp:txXfrm>
        <a:off x="4431073" y="1321920"/>
        <a:ext cx="2076395" cy="1000229"/>
      </dsp:txXfrm>
    </dsp:sp>
    <dsp:sp modelId="{60151202-F7B8-3C43-9703-6CC572CDA3B4}">
      <dsp:nvSpPr>
        <dsp:cNvPr id="0" name=""/>
        <dsp:cNvSpPr/>
      </dsp:nvSpPr>
      <dsp:spPr>
        <a:xfrm rot="2311740">
          <a:off x="4175318" y="3589366"/>
          <a:ext cx="549292" cy="0"/>
        </a:xfrm>
        <a:custGeom>
          <a:avLst/>
          <a:gdLst/>
          <a:ahLst/>
          <a:cxnLst/>
          <a:rect l="0" t="0" r="0" b="0"/>
          <a:pathLst>
            <a:path>
              <a:moveTo>
                <a:pt x="0" y="0"/>
              </a:moveTo>
              <a:lnTo>
                <a:pt x="549292" y="0"/>
              </a:lnTo>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0A6E39F-3304-244E-A46A-BF1F8855842B}">
      <dsp:nvSpPr>
        <dsp:cNvPr id="0" name=""/>
        <dsp:cNvSpPr/>
      </dsp:nvSpPr>
      <dsp:spPr>
        <a:xfrm>
          <a:off x="4028257" y="3760446"/>
          <a:ext cx="2379744" cy="881162"/>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8260" tIns="48260" rIns="48260" bIns="48260" numCol="1" spcCol="1270" anchor="ctr" anchorCtr="0">
          <a:noAutofit/>
        </a:bodyPr>
        <a:lstStyle/>
        <a:p>
          <a:pPr lvl="0" algn="ctr" defTabSz="844550">
            <a:lnSpc>
              <a:spcPct val="90000"/>
            </a:lnSpc>
            <a:spcBef>
              <a:spcPct val="0"/>
            </a:spcBef>
            <a:spcAft>
              <a:spcPct val="35000"/>
            </a:spcAft>
          </a:pPr>
          <a:r>
            <a:rPr lang="fr-FR" sz="1900" kern="1200" dirty="0" smtClean="0">
              <a:latin typeface="Times New Roman" panose="02020603050405020304" pitchFamily="18" charset="0"/>
              <a:cs typeface="Times New Roman" panose="02020603050405020304" pitchFamily="18" charset="0"/>
            </a:rPr>
            <a:t>3. La formation de la personne et du citoyen</a:t>
          </a:r>
          <a:endParaRPr lang="fr-FR" sz="1900" kern="1200" dirty="0">
            <a:latin typeface="Times New Roman" panose="02020603050405020304" pitchFamily="18" charset="0"/>
            <a:cs typeface="Times New Roman" panose="02020603050405020304" pitchFamily="18" charset="0"/>
          </a:endParaRPr>
        </a:p>
      </dsp:txBody>
      <dsp:txXfrm>
        <a:off x="4071272" y="3803461"/>
        <a:ext cx="2293714" cy="795132"/>
      </dsp:txXfrm>
    </dsp:sp>
    <dsp:sp modelId="{4AC856CB-91B4-814E-AD5B-DB74F33EB53E}">
      <dsp:nvSpPr>
        <dsp:cNvPr id="0" name=""/>
        <dsp:cNvSpPr/>
      </dsp:nvSpPr>
      <dsp:spPr>
        <a:xfrm rot="8477438">
          <a:off x="2045550" y="3561653"/>
          <a:ext cx="443705" cy="0"/>
        </a:xfrm>
        <a:custGeom>
          <a:avLst/>
          <a:gdLst/>
          <a:ahLst/>
          <a:cxnLst/>
          <a:rect l="0" t="0" r="0" b="0"/>
          <a:pathLst>
            <a:path>
              <a:moveTo>
                <a:pt x="0" y="0"/>
              </a:moveTo>
              <a:lnTo>
                <a:pt x="443705" y="0"/>
              </a:lnTo>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2993BF9-DFF8-8448-9FD6-08B43B0E4D25}">
      <dsp:nvSpPr>
        <dsp:cNvPr id="0" name=""/>
        <dsp:cNvSpPr/>
      </dsp:nvSpPr>
      <dsp:spPr>
        <a:xfrm>
          <a:off x="211826" y="3700393"/>
          <a:ext cx="2631780" cy="908117"/>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fr-FR" sz="1800" kern="1200" dirty="0" smtClean="0">
              <a:latin typeface="Times New Roman" panose="02020603050405020304" pitchFamily="18" charset="0"/>
              <a:cs typeface="Times New Roman" panose="02020603050405020304" pitchFamily="18" charset="0"/>
            </a:rPr>
            <a:t>4. Les systèmes naturels et les systèmes techniques</a:t>
          </a:r>
          <a:endParaRPr lang="fr-FR" sz="1800" kern="1200" dirty="0">
            <a:latin typeface="Times New Roman" panose="02020603050405020304" pitchFamily="18" charset="0"/>
            <a:cs typeface="Times New Roman" panose="02020603050405020304" pitchFamily="18" charset="0"/>
          </a:endParaRPr>
        </a:p>
      </dsp:txBody>
      <dsp:txXfrm>
        <a:off x="256157" y="3744724"/>
        <a:ext cx="2543118" cy="819455"/>
      </dsp:txXfrm>
    </dsp:sp>
    <dsp:sp modelId="{97B1B29E-3C9C-4440-841F-A80C80ECBCDA}">
      <dsp:nvSpPr>
        <dsp:cNvPr id="0" name=""/>
        <dsp:cNvSpPr/>
      </dsp:nvSpPr>
      <dsp:spPr>
        <a:xfrm rot="11576116">
          <a:off x="2348503" y="2487282"/>
          <a:ext cx="93199" cy="0"/>
        </a:xfrm>
        <a:custGeom>
          <a:avLst/>
          <a:gdLst/>
          <a:ahLst/>
          <a:cxnLst/>
          <a:rect l="0" t="0" r="0" b="0"/>
          <a:pathLst>
            <a:path>
              <a:moveTo>
                <a:pt x="0" y="0"/>
              </a:moveTo>
              <a:lnTo>
                <a:pt x="93199" y="0"/>
              </a:lnTo>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7406A0B-C10A-9B45-BFB7-77077C8C2F7C}">
      <dsp:nvSpPr>
        <dsp:cNvPr id="0" name=""/>
        <dsp:cNvSpPr/>
      </dsp:nvSpPr>
      <dsp:spPr>
        <a:xfrm>
          <a:off x="0" y="1368152"/>
          <a:ext cx="2349686" cy="1677726"/>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5880" tIns="55880" rIns="55880" bIns="55880" numCol="1" spcCol="1270" anchor="ctr" anchorCtr="0">
          <a:noAutofit/>
        </a:bodyPr>
        <a:lstStyle/>
        <a:p>
          <a:pPr lvl="0" algn="ctr" defTabSz="977900">
            <a:lnSpc>
              <a:spcPct val="90000"/>
            </a:lnSpc>
            <a:spcBef>
              <a:spcPct val="0"/>
            </a:spcBef>
            <a:spcAft>
              <a:spcPct val="35000"/>
            </a:spcAft>
          </a:pPr>
          <a:r>
            <a:rPr lang="fr-FR" sz="2200" kern="1200" dirty="0" smtClean="0">
              <a:latin typeface="Times New Roman" panose="02020603050405020304" pitchFamily="18" charset="0"/>
              <a:cs typeface="Times New Roman" panose="02020603050405020304" pitchFamily="18" charset="0"/>
            </a:rPr>
            <a:t>5. Les représentations du monde et l’activité humaine</a:t>
          </a:r>
          <a:endParaRPr lang="fr-FR" sz="2200" kern="1200" dirty="0">
            <a:latin typeface="Times New Roman" panose="02020603050405020304" pitchFamily="18" charset="0"/>
            <a:cs typeface="Times New Roman" panose="02020603050405020304" pitchFamily="18" charset="0"/>
          </a:endParaRPr>
        </a:p>
      </dsp:txBody>
      <dsp:txXfrm>
        <a:off x="81900" y="1450052"/>
        <a:ext cx="2185886" cy="151392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1"/>
            <a:ext cx="2944283" cy="499110"/>
          </a:xfrm>
          <a:prstGeom prst="rect">
            <a:avLst/>
          </a:prstGeom>
        </p:spPr>
        <p:txBody>
          <a:bodyPr vert="horz" lIns="95859" tIns="47929" rIns="95859" bIns="47929" rtlCol="0"/>
          <a:lstStyle>
            <a:lvl1pPr algn="l">
              <a:defRPr sz="1300"/>
            </a:lvl1pPr>
          </a:lstStyle>
          <a:p>
            <a:endParaRPr lang="fr-FR"/>
          </a:p>
        </p:txBody>
      </p:sp>
      <p:sp>
        <p:nvSpPr>
          <p:cNvPr id="3" name="Espace réservé de la date 2"/>
          <p:cNvSpPr>
            <a:spLocks noGrp="1"/>
          </p:cNvSpPr>
          <p:nvPr>
            <p:ph type="dt" idx="1"/>
          </p:nvPr>
        </p:nvSpPr>
        <p:spPr>
          <a:xfrm>
            <a:off x="3848645" y="1"/>
            <a:ext cx="2944283" cy="499110"/>
          </a:xfrm>
          <a:prstGeom prst="rect">
            <a:avLst/>
          </a:prstGeom>
        </p:spPr>
        <p:txBody>
          <a:bodyPr vert="horz" lIns="95859" tIns="47929" rIns="95859" bIns="47929" rtlCol="0"/>
          <a:lstStyle>
            <a:lvl1pPr algn="r">
              <a:defRPr sz="1300"/>
            </a:lvl1pPr>
          </a:lstStyle>
          <a:p>
            <a:fld id="{D7D13E1E-8280-2446-95AC-E9EB6F81E8BE}" type="datetimeFigureOut">
              <a:rPr lang="fr-FR" smtClean="0"/>
              <a:t>16/10/2017</a:t>
            </a:fld>
            <a:endParaRPr lang="fr-FR"/>
          </a:p>
        </p:txBody>
      </p:sp>
      <p:sp>
        <p:nvSpPr>
          <p:cNvPr id="4" name="Espace réservé de l'image des diapositives 3"/>
          <p:cNvSpPr>
            <a:spLocks noGrp="1" noRot="1" noChangeAspect="1"/>
          </p:cNvSpPr>
          <p:nvPr>
            <p:ph type="sldImg" idx="2"/>
          </p:nvPr>
        </p:nvSpPr>
        <p:spPr>
          <a:xfrm>
            <a:off x="903288" y="749300"/>
            <a:ext cx="4987925" cy="3741738"/>
          </a:xfrm>
          <a:prstGeom prst="rect">
            <a:avLst/>
          </a:prstGeom>
          <a:noFill/>
          <a:ln w="12700">
            <a:solidFill>
              <a:prstClr val="black"/>
            </a:solidFill>
          </a:ln>
        </p:spPr>
        <p:txBody>
          <a:bodyPr vert="horz" lIns="95859" tIns="47929" rIns="95859" bIns="47929" rtlCol="0" anchor="ctr"/>
          <a:lstStyle/>
          <a:p>
            <a:endParaRPr lang="fr-FR"/>
          </a:p>
        </p:txBody>
      </p:sp>
      <p:sp>
        <p:nvSpPr>
          <p:cNvPr id="5" name="Espace réservé des commentaires 4"/>
          <p:cNvSpPr>
            <a:spLocks noGrp="1"/>
          </p:cNvSpPr>
          <p:nvPr>
            <p:ph type="body" sz="quarter" idx="3"/>
          </p:nvPr>
        </p:nvSpPr>
        <p:spPr>
          <a:xfrm>
            <a:off x="679450" y="4741545"/>
            <a:ext cx="5435600" cy="4491990"/>
          </a:xfrm>
          <a:prstGeom prst="rect">
            <a:avLst/>
          </a:prstGeom>
        </p:spPr>
        <p:txBody>
          <a:bodyPr vert="horz" lIns="95859" tIns="47929" rIns="95859" bIns="47929" rtlCol="0"/>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9481358"/>
            <a:ext cx="2944283" cy="499110"/>
          </a:xfrm>
          <a:prstGeom prst="rect">
            <a:avLst/>
          </a:prstGeom>
        </p:spPr>
        <p:txBody>
          <a:bodyPr vert="horz" lIns="95859" tIns="47929" rIns="95859" bIns="47929" rtlCol="0" anchor="b"/>
          <a:lstStyle>
            <a:lvl1pPr algn="l">
              <a:defRPr sz="1300"/>
            </a:lvl1pPr>
          </a:lstStyle>
          <a:p>
            <a:endParaRPr lang="fr-FR"/>
          </a:p>
        </p:txBody>
      </p:sp>
      <p:sp>
        <p:nvSpPr>
          <p:cNvPr id="7" name="Espace réservé du numéro de diapositive 6"/>
          <p:cNvSpPr>
            <a:spLocks noGrp="1"/>
          </p:cNvSpPr>
          <p:nvPr>
            <p:ph type="sldNum" sz="quarter" idx="5"/>
          </p:nvPr>
        </p:nvSpPr>
        <p:spPr>
          <a:xfrm>
            <a:off x="3848645" y="9481358"/>
            <a:ext cx="2944283" cy="499110"/>
          </a:xfrm>
          <a:prstGeom prst="rect">
            <a:avLst/>
          </a:prstGeom>
        </p:spPr>
        <p:txBody>
          <a:bodyPr vert="horz" lIns="95859" tIns="47929" rIns="95859" bIns="47929" rtlCol="0" anchor="b"/>
          <a:lstStyle>
            <a:lvl1pPr algn="r">
              <a:defRPr sz="1300"/>
            </a:lvl1pPr>
          </a:lstStyle>
          <a:p>
            <a:fld id="{766B7147-19FF-A646-A195-E0A058F30983}" type="slidenum">
              <a:rPr lang="fr-FR" smtClean="0"/>
              <a:t>‹N°›</a:t>
            </a:fld>
            <a:endParaRPr lang="fr-FR"/>
          </a:p>
        </p:txBody>
      </p:sp>
    </p:spTree>
    <p:extLst>
      <p:ext uri="{BB962C8B-B14F-4D97-AF65-F5344CB8AC3E}">
        <p14:creationId xmlns:p14="http://schemas.microsoft.com/office/powerpoint/2010/main" val="11535318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66B7147-19FF-A646-A195-E0A058F30983}" type="slidenum">
              <a:rPr lang="fr-FR" smtClean="0"/>
              <a:t>1</a:t>
            </a:fld>
            <a:endParaRPr lang="fr-FR"/>
          </a:p>
        </p:txBody>
      </p:sp>
    </p:spTree>
    <p:extLst>
      <p:ext uri="{BB962C8B-B14F-4D97-AF65-F5344CB8AC3E}">
        <p14:creationId xmlns:p14="http://schemas.microsoft.com/office/powerpoint/2010/main" val="28282390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solidFill>
                  <a:schemeClr val="tx1"/>
                </a:solidFill>
              </a:rPr>
              <a:t>LE VOLET 1  présente les spécificités du cycle, l’idéologie générale, met l’accent sur des démarches spécifiques</a:t>
            </a:r>
          </a:p>
          <a:p>
            <a:endParaRPr lang="fr-FR" dirty="0"/>
          </a:p>
          <a:p>
            <a:r>
              <a:rPr lang="fr-FR" dirty="0" smtClean="0"/>
              <a:t>LE VOLET II présente les contributions essentielles des différents enseignements au socle commun </a:t>
            </a:r>
          </a:p>
          <a:p>
            <a:endParaRPr lang="fr-FR" dirty="0" smtClean="0"/>
          </a:p>
          <a:p>
            <a:r>
              <a:rPr lang="fr-FR" dirty="0" smtClean="0"/>
              <a:t>LE VOLET III  précise</a:t>
            </a:r>
          </a:p>
          <a:p>
            <a:r>
              <a:rPr lang="fr-FR" dirty="0" smtClean="0"/>
              <a:t>-  les spécificités des différents enseignements, </a:t>
            </a:r>
          </a:p>
          <a:p>
            <a:pPr>
              <a:buFontTx/>
              <a:buChar char="-"/>
            </a:pPr>
            <a:r>
              <a:rPr lang="fr-FR" dirty="0" smtClean="0"/>
              <a:t> les compétences travaillées pendant le cycle, les domaines du SOCLE qu’elles alimentent, </a:t>
            </a:r>
          </a:p>
          <a:p>
            <a:pPr>
              <a:buFontTx/>
              <a:buChar char="-"/>
            </a:pPr>
            <a:r>
              <a:rPr lang="fr-FR" dirty="0" smtClean="0"/>
              <a:t> les attendus de fin de cycle, </a:t>
            </a:r>
          </a:p>
          <a:p>
            <a:pPr>
              <a:buFontTx/>
              <a:buChar char="-"/>
            </a:pPr>
            <a:r>
              <a:rPr lang="fr-FR" dirty="0" smtClean="0"/>
              <a:t> les compétences et les connaissances associées,  </a:t>
            </a:r>
          </a:p>
          <a:p>
            <a:pPr>
              <a:buFontTx/>
              <a:buChar char="-"/>
            </a:pPr>
            <a:r>
              <a:rPr lang="fr-FR" dirty="0" smtClean="0"/>
              <a:t> des exemples de situations, d’activités et de ressources pour l’élève, </a:t>
            </a:r>
          </a:p>
          <a:p>
            <a:pPr>
              <a:buFontTx/>
              <a:buChar char="-"/>
            </a:pPr>
            <a:r>
              <a:rPr lang="fr-FR" dirty="0" smtClean="0"/>
              <a:t> des repères de progressivité permettant d’organiser l’enseignement durant les trois années du cycle ; ces repères sont plus ou moins précis.</a:t>
            </a:r>
          </a:p>
          <a:p>
            <a:pPr>
              <a:buFontTx/>
              <a:buChar char="-"/>
            </a:pPr>
            <a:r>
              <a:rPr lang="fr-FR" dirty="0" smtClean="0"/>
              <a:t> des pistes pour aménager des liens avec les autres enseignements.</a:t>
            </a:r>
          </a:p>
          <a:p>
            <a:endParaRPr lang="fr-FR" dirty="0"/>
          </a:p>
        </p:txBody>
      </p:sp>
      <p:sp>
        <p:nvSpPr>
          <p:cNvPr id="4" name="Espace réservé du numéro de diapositive 3"/>
          <p:cNvSpPr>
            <a:spLocks noGrp="1"/>
          </p:cNvSpPr>
          <p:nvPr>
            <p:ph type="sldNum" sz="quarter" idx="10"/>
          </p:nvPr>
        </p:nvSpPr>
        <p:spPr/>
        <p:txBody>
          <a:bodyPr/>
          <a:lstStyle/>
          <a:p>
            <a:fld id="{766B7147-19FF-A646-A195-E0A058F30983}" type="slidenum">
              <a:rPr lang="fr-FR" smtClean="0"/>
              <a:t>10</a:t>
            </a:fld>
            <a:endParaRPr lang="fr-FR"/>
          </a:p>
        </p:txBody>
      </p:sp>
    </p:spTree>
    <p:extLst>
      <p:ext uri="{BB962C8B-B14F-4D97-AF65-F5344CB8AC3E}">
        <p14:creationId xmlns:p14="http://schemas.microsoft.com/office/powerpoint/2010/main" val="33569840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400917" y="4741545"/>
            <a:ext cx="5992666" cy="4491990"/>
          </a:xfrm>
        </p:spPr>
        <p:txBody>
          <a:bodyPr/>
          <a:lstStyle/>
          <a:p>
            <a:r>
              <a:rPr lang="fr-FR" dirty="0" smtClean="0"/>
              <a:t>Le cycle des apprentissages fondamentaux couvre les trois premières années : CP, CE1; CE2. </a:t>
            </a:r>
            <a:r>
              <a:rPr lang="fr-FR" b="1" dirty="0" smtClean="0"/>
              <a:t>Les élèves ont le temps d’apprendre</a:t>
            </a:r>
            <a:r>
              <a:rPr lang="fr-FR" dirty="0" smtClean="0"/>
              <a:t>, la classe s’organise autour de reprises constantes des connaissances</a:t>
            </a:r>
            <a:r>
              <a:rPr lang="fr-FR" baseline="0" dirty="0" smtClean="0"/>
              <a:t> en cours d’acquisition.</a:t>
            </a:r>
            <a:r>
              <a:rPr lang="fr-FR" dirty="0" smtClean="0"/>
              <a:t> </a:t>
            </a:r>
            <a:r>
              <a:rPr lang="fr-FR" baseline="0" dirty="0" smtClean="0"/>
              <a:t>Exemple :</a:t>
            </a:r>
            <a:r>
              <a:rPr lang="fr-FR" dirty="0" smtClean="0"/>
              <a:t> </a:t>
            </a:r>
            <a:r>
              <a:rPr lang="fr-FR" baseline="0" dirty="0" smtClean="0"/>
              <a:t>AU CP on dispense un enseignement  systématiquement et structuré du code graphophonologique et de la combinatoire en lien avec les activités d’écriture.</a:t>
            </a:r>
            <a:r>
              <a:rPr lang="fr-FR" dirty="0" smtClean="0"/>
              <a:t> </a:t>
            </a:r>
            <a:r>
              <a:rPr lang="fr-FR" baseline="0" dirty="0" smtClean="0"/>
              <a:t>Au CE1 et CE2on révise et on s’entraîne à l’automatisation de l’identification des mots  tant que cela est nécessaire…..</a:t>
            </a:r>
            <a:r>
              <a:rPr lang="fr-FR" dirty="0"/>
              <a:t> </a:t>
            </a:r>
            <a:r>
              <a:rPr lang="fr-FR" dirty="0" smtClean="0"/>
              <a:t>La classe s’organise autour de reprises constantes des connaissances en  cours d’acquisition (groupes de besoins). Les élèves apprennent ensemble mais chacun à son rythme</a:t>
            </a:r>
          </a:p>
          <a:p>
            <a:r>
              <a:rPr lang="fr-FR" b="1" dirty="0" smtClean="0"/>
              <a:t>La compréhension est indispensable pour élaborer des savoirs : on ne peut automatiser que ce que l’on a compris. La place centrale donnée à la langue française ne s’acquiert pas au détriment des autres apprentissages. On lit et on écrit tous les jours dans toutes les disciplines.  La langue est un outil au service des différents champs qui ont chacun un langage (exemple le lexique spécifique dans les domaines disciplinaires,  lire des énoncés, etc.). La langue outil de communication pour rendre compte d’une visite, d’une expérience….</a:t>
            </a:r>
          </a:p>
          <a:p>
            <a:r>
              <a:rPr lang="fr-FR" dirty="0" smtClean="0"/>
              <a:t>Accent mis sur la maitrise du code , sans négliger l’enseignement de la compréhension des textes (implicite et explicite)</a:t>
            </a:r>
          </a:p>
          <a:p>
            <a:r>
              <a:rPr lang="fr-FR" b="1" dirty="0" smtClean="0"/>
              <a:t>Au cycle II on apprend à réaliser des activités scolaires fondamentales : résoudre un problème, lire un tableau, rédiger un texte, réaliser un objet</a:t>
            </a:r>
          </a:p>
          <a:p>
            <a:r>
              <a:rPr lang="fr-FR" dirty="0" smtClean="0"/>
              <a:t>Au cycle II les élèves expliquent ce qu’ils ont réalisé et comment ils l’ont réalisé, apprennent à justifier les réponses, les démarches, apprennent ensemble.</a:t>
            </a:r>
          </a:p>
          <a:p>
            <a:r>
              <a:rPr lang="fr-FR" b="1" dirty="0" smtClean="0"/>
              <a:t>Tous les enseignements interrogent le monde : les connaissances intuitives servent de point d’appui pour  des apprentissages explicites. </a:t>
            </a:r>
            <a:endParaRPr lang="fr-FR" b="1" dirty="0"/>
          </a:p>
        </p:txBody>
      </p:sp>
      <p:sp>
        <p:nvSpPr>
          <p:cNvPr id="4" name="Espace réservé du numéro de diapositive 3"/>
          <p:cNvSpPr>
            <a:spLocks noGrp="1"/>
          </p:cNvSpPr>
          <p:nvPr>
            <p:ph type="sldNum" sz="quarter" idx="10"/>
          </p:nvPr>
        </p:nvSpPr>
        <p:spPr/>
        <p:txBody>
          <a:bodyPr/>
          <a:lstStyle/>
          <a:p>
            <a:fld id="{766B7147-19FF-A646-A195-E0A058F30983}" type="slidenum">
              <a:rPr lang="fr-FR" smtClean="0"/>
              <a:t>11</a:t>
            </a:fld>
            <a:endParaRPr lang="fr-FR"/>
          </a:p>
        </p:txBody>
      </p:sp>
    </p:spTree>
    <p:extLst>
      <p:ext uri="{BB962C8B-B14F-4D97-AF65-F5344CB8AC3E}">
        <p14:creationId xmlns:p14="http://schemas.microsoft.com/office/powerpoint/2010/main" val="33569840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 programme fixe les attendus de fin de cycle et précise les compétences et connaissances travaillées.</a:t>
            </a:r>
          </a:p>
          <a:p>
            <a:r>
              <a:rPr lang="fr-FR" dirty="0" smtClean="0"/>
              <a:t>À partir des repères de progressivité indiqués, les différentes étapes des apprentissages doivent être adaptées par les équipes pédagogiques à l’âge et au rythme d’acquisition des élèves afin de favoriser  leur réussite.</a:t>
            </a:r>
            <a:endParaRPr lang="fr-FR" dirty="0"/>
          </a:p>
        </p:txBody>
      </p:sp>
      <p:sp>
        <p:nvSpPr>
          <p:cNvPr id="4" name="Espace réservé du numéro de diapositive 3"/>
          <p:cNvSpPr>
            <a:spLocks noGrp="1"/>
          </p:cNvSpPr>
          <p:nvPr>
            <p:ph type="sldNum" sz="quarter" idx="10"/>
          </p:nvPr>
        </p:nvSpPr>
        <p:spPr/>
        <p:txBody>
          <a:bodyPr/>
          <a:lstStyle/>
          <a:p>
            <a:fld id="{766B7147-19FF-A646-A195-E0A058F30983}" type="slidenum">
              <a:rPr lang="fr-FR" smtClean="0"/>
              <a:t>12</a:t>
            </a:fld>
            <a:endParaRPr lang="fr-FR"/>
          </a:p>
        </p:txBody>
      </p:sp>
    </p:spTree>
    <p:extLst>
      <p:ext uri="{BB962C8B-B14F-4D97-AF65-F5344CB8AC3E}">
        <p14:creationId xmlns:p14="http://schemas.microsoft.com/office/powerpoint/2010/main" val="11154766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a:t>
            </a:r>
            <a:r>
              <a:rPr lang="fr-FR" baseline="0" dirty="0" smtClean="0"/>
              <a:t> VOLET 2 </a:t>
            </a:r>
            <a:endParaRPr lang="fr-FR" dirty="0" smtClean="0"/>
          </a:p>
        </p:txBody>
      </p:sp>
      <p:sp>
        <p:nvSpPr>
          <p:cNvPr id="4" name="Espace réservé du numéro de diapositive 3"/>
          <p:cNvSpPr>
            <a:spLocks noGrp="1"/>
          </p:cNvSpPr>
          <p:nvPr>
            <p:ph type="sldNum" sz="quarter" idx="10"/>
          </p:nvPr>
        </p:nvSpPr>
        <p:spPr/>
        <p:txBody>
          <a:bodyPr/>
          <a:lstStyle/>
          <a:p>
            <a:fld id="{766B7147-19FF-A646-A195-E0A058F30983}" type="slidenum">
              <a:rPr lang="fr-FR" smtClean="0"/>
              <a:t>13</a:t>
            </a:fld>
            <a:endParaRPr lang="fr-FR"/>
          </a:p>
        </p:txBody>
      </p:sp>
    </p:spTree>
    <p:extLst>
      <p:ext uri="{BB962C8B-B14F-4D97-AF65-F5344CB8AC3E}">
        <p14:creationId xmlns:p14="http://schemas.microsoft.com/office/powerpoint/2010/main" val="33569840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766B7147-19FF-A646-A195-E0A058F30983}" type="slidenum">
              <a:rPr lang="fr-FR" smtClean="0"/>
              <a:t>14</a:t>
            </a:fld>
            <a:endParaRPr lang="fr-FR"/>
          </a:p>
        </p:txBody>
      </p:sp>
    </p:spTree>
    <p:extLst>
      <p:ext uri="{BB962C8B-B14F-4D97-AF65-F5344CB8AC3E}">
        <p14:creationId xmlns:p14="http://schemas.microsoft.com/office/powerpoint/2010/main" val="8979238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66B7147-19FF-A646-A195-E0A058F30983}" type="slidenum">
              <a:rPr lang="fr-FR" smtClean="0"/>
              <a:t>16</a:t>
            </a:fld>
            <a:endParaRPr lang="fr-FR"/>
          </a:p>
        </p:txBody>
      </p:sp>
    </p:spTree>
    <p:extLst>
      <p:ext uri="{BB962C8B-B14F-4D97-AF65-F5344CB8AC3E}">
        <p14:creationId xmlns:p14="http://schemas.microsoft.com/office/powerpoint/2010/main" val="2830339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58813" y="812800"/>
            <a:ext cx="5416550" cy="4062413"/>
          </a:xfrm>
        </p:spPr>
      </p:sp>
      <p:sp>
        <p:nvSpPr>
          <p:cNvPr id="3" name="Espace réservé des commentaires 2"/>
          <p:cNvSpPr>
            <a:spLocks noGrp="1"/>
          </p:cNvSpPr>
          <p:nvPr>
            <p:ph type="body" idx="1"/>
          </p:nvPr>
        </p:nvSpPr>
        <p:spPr>
          <a:xfrm>
            <a:off x="679450" y="5131563"/>
            <a:ext cx="5435600" cy="4101971"/>
          </a:xfrm>
        </p:spPr>
        <p:txBody>
          <a:bodyPr/>
          <a:lstStyle/>
          <a:p>
            <a:endParaRPr lang="fr-FR" dirty="0"/>
          </a:p>
        </p:txBody>
      </p:sp>
      <p:sp>
        <p:nvSpPr>
          <p:cNvPr id="4" name="Espace réservé du numéro de diapositive 3"/>
          <p:cNvSpPr>
            <a:spLocks noGrp="1"/>
          </p:cNvSpPr>
          <p:nvPr>
            <p:ph type="sldNum" sz="quarter" idx="10"/>
          </p:nvPr>
        </p:nvSpPr>
        <p:spPr/>
        <p:txBody>
          <a:bodyPr/>
          <a:lstStyle/>
          <a:p>
            <a:fld id="{766B7147-19FF-A646-A195-E0A058F30983}" type="slidenum">
              <a:rPr lang="fr-FR" smtClean="0"/>
              <a:pPr/>
              <a:t>17</a:t>
            </a:fld>
            <a:endParaRPr lang="fr-FR"/>
          </a:p>
        </p:txBody>
      </p:sp>
    </p:spTree>
    <p:extLst>
      <p:ext uri="{BB962C8B-B14F-4D97-AF65-F5344CB8AC3E}">
        <p14:creationId xmlns:p14="http://schemas.microsoft.com/office/powerpoint/2010/main" val="25606159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766B7147-19FF-A646-A195-E0A058F30983}" type="slidenum">
              <a:rPr lang="fr-FR" smtClean="0"/>
              <a:t>18</a:t>
            </a:fld>
            <a:endParaRPr lang="fr-FR"/>
          </a:p>
        </p:txBody>
      </p:sp>
    </p:spTree>
    <p:extLst>
      <p:ext uri="{BB962C8B-B14F-4D97-AF65-F5344CB8AC3E}">
        <p14:creationId xmlns:p14="http://schemas.microsoft.com/office/powerpoint/2010/main" val="40163635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66B7147-19FF-A646-A195-E0A058F30983}" type="slidenum">
              <a:rPr lang="fr-FR" smtClean="0"/>
              <a:t>19</a:t>
            </a:fld>
            <a:endParaRPr lang="fr-FR"/>
          </a:p>
        </p:txBody>
      </p:sp>
    </p:spTree>
    <p:extLst>
      <p:ext uri="{BB962C8B-B14F-4D97-AF65-F5344CB8AC3E}">
        <p14:creationId xmlns:p14="http://schemas.microsoft.com/office/powerpoint/2010/main" val="35280425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Des repères de progressivité qui donnent des indications sur l’entrée d’une notion, son entretien (enrichissement), son évolution, sa place par rapport aux autres notions. Et la montée en </a:t>
            </a:r>
            <a:r>
              <a:rPr lang="fr-FR" dirty="0" smtClean="0"/>
              <a:t>conceptualisation.</a:t>
            </a:r>
          </a:p>
          <a:p>
            <a:endParaRPr lang="fr-FR" dirty="0"/>
          </a:p>
          <a:p>
            <a:r>
              <a:rPr lang="fr-FR" dirty="0" smtClean="0"/>
              <a:t>Des repères de progressivité plus ou moins clairs et précis. </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766B7147-19FF-A646-A195-E0A058F30983}" type="slidenum">
              <a:rPr lang="fr-FR" smtClean="0"/>
              <a:t>20</a:t>
            </a:fld>
            <a:endParaRPr lang="fr-FR"/>
          </a:p>
        </p:txBody>
      </p:sp>
    </p:spTree>
    <p:extLst>
      <p:ext uri="{BB962C8B-B14F-4D97-AF65-F5344CB8AC3E}">
        <p14:creationId xmlns:p14="http://schemas.microsoft.com/office/powerpoint/2010/main" val="961215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766B7147-19FF-A646-A195-E0A058F30983}" type="slidenum">
              <a:rPr lang="fr-FR" smtClean="0"/>
              <a:t>2</a:t>
            </a:fld>
            <a:endParaRPr lang="fr-FR"/>
          </a:p>
        </p:txBody>
      </p:sp>
    </p:spTree>
    <p:extLst>
      <p:ext uri="{BB962C8B-B14F-4D97-AF65-F5344CB8AC3E}">
        <p14:creationId xmlns:p14="http://schemas.microsoft.com/office/powerpoint/2010/main" val="35121083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Enseignements artistiques: </a:t>
            </a:r>
          </a:p>
          <a:p>
            <a:r>
              <a:rPr lang="fr-FR" dirty="0" smtClean="0"/>
              <a:t>Rapprochements entre arts plastiques et questionner le monde  : démarche exploratoire et réflexive</a:t>
            </a:r>
          </a:p>
          <a:p>
            <a:r>
              <a:rPr lang="fr-FR" dirty="0" smtClean="0"/>
              <a:t>Mettre en œuvre un projet artistique : français, EPS, éducation musicale </a:t>
            </a:r>
          </a:p>
          <a:p>
            <a:endParaRPr lang="fr-FR" dirty="0"/>
          </a:p>
        </p:txBody>
      </p:sp>
      <p:sp>
        <p:nvSpPr>
          <p:cNvPr id="4" name="Espace réservé du numéro de diapositive 3"/>
          <p:cNvSpPr>
            <a:spLocks noGrp="1"/>
          </p:cNvSpPr>
          <p:nvPr>
            <p:ph type="sldNum" sz="quarter" idx="10"/>
          </p:nvPr>
        </p:nvSpPr>
        <p:spPr/>
        <p:txBody>
          <a:bodyPr/>
          <a:lstStyle/>
          <a:p>
            <a:fld id="{766B7147-19FF-A646-A195-E0A058F30983}" type="slidenum">
              <a:rPr lang="fr-FR" smtClean="0"/>
              <a:t>21</a:t>
            </a:fld>
            <a:endParaRPr lang="fr-FR"/>
          </a:p>
        </p:txBody>
      </p:sp>
    </p:spTree>
    <p:extLst>
      <p:ext uri="{BB962C8B-B14F-4D97-AF65-F5344CB8AC3E}">
        <p14:creationId xmlns:p14="http://schemas.microsoft.com/office/powerpoint/2010/main" val="19278796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58813" y="812800"/>
            <a:ext cx="5416550" cy="4062413"/>
          </a:xfrm>
        </p:spPr>
      </p:sp>
      <p:sp>
        <p:nvSpPr>
          <p:cNvPr id="3" name="Espace réservé des commentaires 2"/>
          <p:cNvSpPr>
            <a:spLocks noGrp="1"/>
          </p:cNvSpPr>
          <p:nvPr>
            <p:ph type="body" idx="1"/>
          </p:nvPr>
        </p:nvSpPr>
        <p:spPr/>
        <p:txBody>
          <a:bodyPr/>
          <a:lstStyle/>
          <a:p>
            <a:endParaRPr lang="fr-FR" sz="1400" dirty="0"/>
          </a:p>
          <a:p>
            <a:endParaRPr lang="fr-FR" sz="1400" dirty="0"/>
          </a:p>
          <a:p>
            <a:endParaRPr lang="fr-FR" sz="1400" dirty="0"/>
          </a:p>
          <a:p>
            <a:r>
              <a:rPr lang="fr-FR" dirty="0" smtClean="0">
                <a:solidFill>
                  <a:srgbClr val="FF0000"/>
                </a:solidFill>
              </a:rPr>
              <a:t>Une </a:t>
            </a:r>
            <a:r>
              <a:rPr lang="fr-FR" dirty="0">
                <a:solidFill>
                  <a:srgbClr val="FF0000"/>
                </a:solidFill>
              </a:rPr>
              <a:t>approche </a:t>
            </a:r>
            <a:r>
              <a:rPr lang="fr-FR" dirty="0" err="1">
                <a:solidFill>
                  <a:srgbClr val="FF0000"/>
                </a:solidFill>
              </a:rPr>
              <a:t>curriculaire</a:t>
            </a:r>
            <a:r>
              <a:rPr lang="fr-FR" dirty="0">
                <a:solidFill>
                  <a:srgbClr val="FF0000"/>
                </a:solidFill>
              </a:rPr>
              <a:t> : </a:t>
            </a:r>
            <a:r>
              <a:rPr lang="fr-FR" dirty="0">
                <a:solidFill>
                  <a:srgbClr val="FF0000"/>
                </a:solidFill>
                <a:latin typeface="Arial" panose="020B0604020202020204" pitchFamily="34" charset="0"/>
              </a:rPr>
              <a:t>des objectifs à atteindre,  travaillés tout au long du cycle avec un enrichissement, approfondissement progressif (contenu, contexte de mise en œuvre,…).</a:t>
            </a:r>
          </a:p>
          <a:p>
            <a:r>
              <a:rPr lang="fr-FR" dirty="0">
                <a:solidFill>
                  <a:srgbClr val="FF0000"/>
                </a:solidFill>
                <a:latin typeface="Arial" panose="020B0604020202020204" pitchFamily="34" charset="0"/>
              </a:rPr>
              <a:t>Des repères de progressivité qui donnent des indications sur l’entrée d’une notion, son entretien (enrichissement), son évolution, sa place par rapport aux autres notions. Et la montée en conceptualisation</a:t>
            </a:r>
          </a:p>
          <a:p>
            <a:pPr lvl="0" algn="just"/>
            <a:r>
              <a:rPr lang="fr-FR" dirty="0"/>
              <a:t>Construction dans la durée de la compréhension des nombres entiers pour garantir la compréhension des décimaux</a:t>
            </a:r>
          </a:p>
          <a:p>
            <a:pPr lvl="0" algn="just"/>
            <a:r>
              <a:rPr lang="fr-FR" dirty="0"/>
              <a:t>Le calcul renforce cette compréhension des nombres mais aussi le sens des opérations et aide à construire progressivement leurs propriétés. Moins d’opérations posées au bénéfice du calcul mental et du calcul en ligne</a:t>
            </a:r>
          </a:p>
          <a:p>
            <a:endParaRPr lang="fr-FR" dirty="0"/>
          </a:p>
        </p:txBody>
      </p:sp>
      <p:sp>
        <p:nvSpPr>
          <p:cNvPr id="4" name="Espace réservé du numéro de diapositive 3"/>
          <p:cNvSpPr>
            <a:spLocks noGrp="1"/>
          </p:cNvSpPr>
          <p:nvPr>
            <p:ph type="sldNum" sz="quarter" idx="10"/>
          </p:nvPr>
        </p:nvSpPr>
        <p:spPr/>
        <p:txBody>
          <a:bodyPr/>
          <a:lstStyle/>
          <a:p>
            <a:fld id="{766B7147-19FF-A646-A195-E0A058F30983}" type="slidenum">
              <a:rPr lang="fr-FR" smtClean="0"/>
              <a:pPr/>
              <a:t>22</a:t>
            </a:fld>
            <a:endParaRPr lang="fr-FR"/>
          </a:p>
        </p:txBody>
      </p:sp>
    </p:spTree>
    <p:extLst>
      <p:ext uri="{BB962C8B-B14F-4D97-AF65-F5344CB8AC3E}">
        <p14:creationId xmlns:p14="http://schemas.microsoft.com/office/powerpoint/2010/main" val="33029298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479292">
              <a:defRPr/>
            </a:pPr>
            <a:r>
              <a:rPr lang="fr-FR" b="1" dirty="0" smtClean="0"/>
              <a:t>La résolution de problème </a:t>
            </a:r>
            <a:r>
              <a:rPr lang="fr-FR" dirty="0" smtClean="0"/>
              <a:t>est au centre de l’activité mathématique (pour aborder de nouvelles notions, pour consolider des acquisitions, pour se questionner, pour apprendre à chercher) : </a:t>
            </a:r>
          </a:p>
          <a:p>
            <a:pPr marL="179735" indent="-179735" defTabSz="479292">
              <a:buFontTx/>
              <a:buChar char="-"/>
              <a:defRPr/>
            </a:pPr>
            <a:r>
              <a:rPr lang="fr-FR" dirty="0" smtClean="0"/>
              <a:t>Moyen d’ assurer l’appropriation des connaissances en garantissant le sens</a:t>
            </a:r>
          </a:p>
          <a:p>
            <a:pPr marL="179735" indent="-179735" defTabSz="479292">
              <a:buFontTx/>
              <a:buChar char="-"/>
              <a:defRPr/>
            </a:pPr>
            <a:r>
              <a:rPr lang="fr-FR" dirty="0" smtClean="0"/>
              <a:t>Critère principal</a:t>
            </a:r>
            <a:r>
              <a:rPr lang="fr-FR" baseline="0" dirty="0" smtClean="0"/>
              <a:t> </a:t>
            </a:r>
            <a:r>
              <a:rPr lang="fr-FR" dirty="0" smtClean="0"/>
              <a:t>de la maîtrise  des connaissances dans les tous les domaines des mathématiques</a:t>
            </a:r>
          </a:p>
          <a:p>
            <a:pPr defTabSz="479292">
              <a:defRPr/>
            </a:pPr>
            <a:r>
              <a:rPr lang="fr-FR" b="1" dirty="0"/>
              <a:t>Etude </a:t>
            </a:r>
            <a:r>
              <a:rPr lang="fr-FR" dirty="0"/>
              <a:t>de différentes désignations des nombres : écritures en chiffres, compositions- décomposition (le double de, la moitié de…,) décompositions en unités de numération (unités, </a:t>
            </a:r>
            <a:r>
              <a:rPr lang="fr-FR" dirty="0" smtClean="0"/>
              <a:t>dizaines</a:t>
            </a:r>
          </a:p>
          <a:p>
            <a:pPr defTabSz="479292">
              <a:defRPr/>
            </a:pPr>
            <a:r>
              <a:rPr lang="fr-FR" dirty="0" smtClean="0"/>
              <a:t>Les 4 opérations sont étudiées à partir de problèmes (sens)</a:t>
            </a:r>
          </a:p>
          <a:p>
            <a:pPr defTabSz="479292">
              <a:defRPr/>
            </a:pPr>
            <a:r>
              <a:rPr lang="fr-FR" dirty="0" smtClean="0"/>
              <a:t>Ils apprennent à mesurer, à étudier quelqu</a:t>
            </a:r>
            <a:r>
              <a:rPr lang="fr-FR" dirty="0"/>
              <a:t>e</a:t>
            </a:r>
            <a:r>
              <a:rPr lang="fr-FR" dirty="0" smtClean="0"/>
              <a:t>s objets (connaissance des solides à partir d’activités de tri, d’assemblages, de fabrication d’objets, reproductions de figures, description, reconnaissance à partir de résolution de problèmes…)</a:t>
            </a:r>
          </a:p>
          <a:p>
            <a:pPr defTabSz="479292">
              <a:defRPr/>
            </a:pPr>
            <a:endParaRPr lang="fr-FR" dirty="0" smtClean="0"/>
          </a:p>
          <a:p>
            <a:pPr defTabSz="479292">
              <a:defRPr/>
            </a:pPr>
            <a:endParaRPr lang="fr-FR" dirty="0" smtClean="0"/>
          </a:p>
          <a:p>
            <a:pPr defTabSz="479292">
              <a:defRPr/>
            </a:pPr>
            <a:r>
              <a:rPr lang="fr-FR" b="1" dirty="0" smtClean="0"/>
              <a:t>La composante écrite : </a:t>
            </a:r>
          </a:p>
          <a:p>
            <a:pPr defTabSz="479292">
              <a:defRPr/>
            </a:pPr>
            <a:r>
              <a:rPr lang="fr-FR" dirty="0" smtClean="0"/>
              <a:t>On part des représentations et écritures produites par les  élèves  vers</a:t>
            </a:r>
            <a:r>
              <a:rPr lang="fr-FR" baseline="0" dirty="0" smtClean="0"/>
              <a:t> les formes conventionnelles .</a:t>
            </a:r>
            <a:r>
              <a:rPr lang="fr-FR" dirty="0" smtClean="0"/>
              <a:t> </a:t>
            </a:r>
          </a:p>
          <a:p>
            <a:pPr defTabSz="479292">
              <a:defRPr/>
            </a:pPr>
            <a:r>
              <a:rPr lang="fr-FR" b="1" dirty="0" smtClean="0"/>
              <a:t>Questions liées</a:t>
            </a:r>
            <a:r>
              <a:rPr lang="fr-FR" b="1" baseline="0" dirty="0" smtClean="0"/>
              <a:t> aux écrits </a:t>
            </a:r>
            <a:r>
              <a:rPr lang="fr-FR" baseline="0" dirty="0" smtClean="0"/>
              <a:t>: place des outils, des écrits intermédiaires (de recherche, des investigations)  et des écrits de savoirs ( y compris intermédiaires) en mathématiques ? Forme?  Cette composante pose  clairement la place du fichier</a:t>
            </a:r>
            <a:r>
              <a:rPr lang="fr-FR" dirty="0" smtClean="0"/>
              <a:t> et ses limites. </a:t>
            </a:r>
          </a:p>
          <a:p>
            <a:pPr defTabSz="479292">
              <a:defRPr/>
            </a:pPr>
            <a:endParaRPr lang="fr-FR" baseline="0" dirty="0" smtClean="0"/>
          </a:p>
          <a:p>
            <a:pPr defTabSz="479292">
              <a:defRPr/>
            </a:pPr>
            <a:r>
              <a:rPr lang="fr-FR" baseline="0" dirty="0" smtClean="0"/>
              <a:t>Le vocabulaire s’introduit en situation.</a:t>
            </a:r>
            <a:r>
              <a:rPr lang="fr-FR" dirty="0" smtClean="0"/>
              <a:t>  L</a:t>
            </a:r>
            <a:r>
              <a:rPr lang="fr-FR" altLang="fr-FR" dirty="0" smtClean="0"/>
              <a:t>a manipulation  est incontournable. </a:t>
            </a:r>
          </a:p>
          <a:p>
            <a:pPr defTabSz="479292">
              <a:defRPr/>
            </a:pPr>
            <a:endParaRPr lang="fr-FR" baseline="0" dirty="0" smtClean="0"/>
          </a:p>
          <a:p>
            <a:pPr defTabSz="479292">
              <a:defRPr/>
            </a:pPr>
            <a:endParaRPr lang="fr-FR" dirty="0" smtClean="0"/>
          </a:p>
          <a:p>
            <a:pPr marL="179735" indent="-179735" defTabSz="479292">
              <a:buFontTx/>
              <a:buChar char="-"/>
              <a:defRPr/>
            </a:pP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766B7147-19FF-A646-A195-E0A058F30983}" type="slidenum">
              <a:rPr lang="fr-FR" smtClean="0"/>
              <a:t>23</a:t>
            </a:fld>
            <a:endParaRPr lang="fr-FR"/>
          </a:p>
        </p:txBody>
      </p:sp>
    </p:spTree>
    <p:extLst>
      <p:ext uri="{BB962C8B-B14F-4D97-AF65-F5344CB8AC3E}">
        <p14:creationId xmlns:p14="http://schemas.microsoft.com/office/powerpoint/2010/main" val="15637750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58813" y="812800"/>
            <a:ext cx="5416550" cy="4062413"/>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66B7147-19FF-A646-A195-E0A058F30983}" type="slidenum">
              <a:rPr lang="fr-FR" smtClean="0"/>
              <a:pPr/>
              <a:t>24</a:t>
            </a:fld>
            <a:endParaRPr lang="fr-FR"/>
          </a:p>
        </p:txBody>
      </p:sp>
    </p:spTree>
    <p:extLst>
      <p:ext uri="{BB962C8B-B14F-4D97-AF65-F5344CB8AC3E}">
        <p14:creationId xmlns:p14="http://schemas.microsoft.com/office/powerpoint/2010/main" val="5611714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58813" y="812800"/>
            <a:ext cx="5416550" cy="4062413"/>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66B7147-19FF-A646-A195-E0A058F30983}" type="slidenum">
              <a:rPr lang="fr-FR" smtClean="0"/>
              <a:pPr/>
              <a:t>25</a:t>
            </a:fld>
            <a:endParaRPr lang="fr-FR"/>
          </a:p>
        </p:txBody>
      </p:sp>
    </p:spTree>
    <p:extLst>
      <p:ext uri="{BB962C8B-B14F-4D97-AF65-F5344CB8AC3E}">
        <p14:creationId xmlns:p14="http://schemas.microsoft.com/office/powerpoint/2010/main" val="12668769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58813" y="812800"/>
            <a:ext cx="5416550" cy="4062413"/>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66B7147-19FF-A646-A195-E0A058F30983}" type="slidenum">
              <a:rPr lang="fr-FR" smtClean="0"/>
              <a:pPr/>
              <a:t>26</a:t>
            </a:fld>
            <a:endParaRPr lang="fr-FR"/>
          </a:p>
        </p:txBody>
      </p:sp>
    </p:spTree>
    <p:extLst>
      <p:ext uri="{BB962C8B-B14F-4D97-AF65-F5344CB8AC3E}">
        <p14:creationId xmlns:p14="http://schemas.microsoft.com/office/powerpoint/2010/main" val="35820352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58813" y="812800"/>
            <a:ext cx="5416550" cy="4062413"/>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66B7147-19FF-A646-A195-E0A058F30983}" type="slidenum">
              <a:rPr lang="fr-FR" smtClean="0"/>
              <a:pPr/>
              <a:t>27</a:t>
            </a:fld>
            <a:endParaRPr lang="fr-FR"/>
          </a:p>
        </p:txBody>
      </p:sp>
    </p:spTree>
    <p:extLst>
      <p:ext uri="{BB962C8B-B14F-4D97-AF65-F5344CB8AC3E}">
        <p14:creationId xmlns:p14="http://schemas.microsoft.com/office/powerpoint/2010/main" val="20592049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58813" y="812800"/>
            <a:ext cx="5416550" cy="4062413"/>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66B7147-19FF-A646-A195-E0A058F30983}" type="slidenum">
              <a:rPr lang="fr-FR" smtClean="0"/>
              <a:pPr/>
              <a:t>28</a:t>
            </a:fld>
            <a:endParaRPr lang="fr-FR"/>
          </a:p>
        </p:txBody>
      </p:sp>
    </p:spTree>
    <p:extLst>
      <p:ext uri="{BB962C8B-B14F-4D97-AF65-F5344CB8AC3E}">
        <p14:creationId xmlns:p14="http://schemas.microsoft.com/office/powerpoint/2010/main" val="33908933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58813" y="812800"/>
            <a:ext cx="5416550" cy="4062413"/>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66B7147-19FF-A646-A195-E0A058F30983}" type="slidenum">
              <a:rPr lang="fr-FR" smtClean="0"/>
              <a:pPr/>
              <a:t>29</a:t>
            </a:fld>
            <a:endParaRPr lang="fr-FR"/>
          </a:p>
        </p:txBody>
      </p:sp>
    </p:spTree>
    <p:extLst>
      <p:ext uri="{BB962C8B-B14F-4D97-AF65-F5344CB8AC3E}">
        <p14:creationId xmlns:p14="http://schemas.microsoft.com/office/powerpoint/2010/main" val="25475107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Deux nouveaux Cycles équilibrés sur trois années, • Un Cycle 3 ouvert sur le collège et la classe de sixième → Nécessaire</a:t>
            </a:r>
            <a:r>
              <a:rPr lang="fr-FR" baseline="0" dirty="0" smtClean="0"/>
              <a:t> </a:t>
            </a:r>
            <a:r>
              <a:rPr lang="fr-FR" dirty="0" smtClean="0"/>
              <a:t>harmonisation avec les collègues du second degré.</a:t>
            </a:r>
          </a:p>
          <a:p>
            <a:r>
              <a:rPr lang="fr-FR" dirty="0" smtClean="0"/>
              <a:t>• Une meilleure répartition des apprentissages et des compétences à</a:t>
            </a:r>
            <a:r>
              <a:rPr lang="fr-FR" baseline="0" dirty="0" smtClean="0"/>
              <a:t> </a:t>
            </a:r>
            <a:r>
              <a:rPr lang="fr-FR" dirty="0" smtClean="0"/>
              <a:t>acquérir sur chaque niveau de classe, ce qui se traduit notamment par</a:t>
            </a:r>
            <a:r>
              <a:rPr lang="fr-FR" baseline="0" dirty="0" smtClean="0"/>
              <a:t> u</a:t>
            </a:r>
            <a:r>
              <a:rPr lang="fr-FR" dirty="0" smtClean="0"/>
              <a:t>n</a:t>
            </a:r>
            <a:r>
              <a:rPr lang="fr-FR" baseline="0" dirty="0" smtClean="0"/>
              <a:t> </a:t>
            </a:r>
            <a:r>
              <a:rPr lang="fr-FR" dirty="0" smtClean="0"/>
              <a:t>allègement des contenus d’apprentissages  ( du concret vers l’abstrait…)</a:t>
            </a:r>
          </a:p>
          <a:p>
            <a:r>
              <a:rPr lang="fr-FR" baseline="0" dirty="0" smtClean="0"/>
              <a:t> </a:t>
            </a:r>
            <a:r>
              <a:rPr lang="fr-FR" dirty="0" smtClean="0"/>
              <a:t>• Une articulation claire entre les Programmes d’enseignement et le Socle</a:t>
            </a:r>
            <a:r>
              <a:rPr lang="fr-FR" baseline="0" dirty="0" smtClean="0"/>
              <a:t> </a:t>
            </a:r>
            <a:r>
              <a:rPr lang="fr-FR" dirty="0" smtClean="0"/>
              <a:t>Commun de Connaissances, de Compétences et de Culture : le volet 2</a:t>
            </a:r>
          </a:p>
          <a:p>
            <a:r>
              <a:rPr lang="fr-FR" dirty="0" smtClean="0"/>
              <a:t>présente les contributions essentielles des différents enseignements au</a:t>
            </a:r>
            <a:r>
              <a:rPr lang="fr-FR" baseline="0" dirty="0" smtClean="0"/>
              <a:t> </a:t>
            </a:r>
            <a:r>
              <a:rPr lang="fr-FR" dirty="0" smtClean="0"/>
              <a:t>socle commun ; dans le volet 3, pour chaque domaine disciplinaire, les</a:t>
            </a:r>
          </a:p>
          <a:p>
            <a:r>
              <a:rPr lang="fr-FR" dirty="0" smtClean="0"/>
              <a:t>compétences travaillées au long du cycle sont spécifiées et mises en</a:t>
            </a:r>
            <a:r>
              <a:rPr lang="fr-FR" baseline="0" dirty="0" smtClean="0"/>
              <a:t>  </a:t>
            </a:r>
            <a:r>
              <a:rPr lang="fr-FR" dirty="0" smtClean="0"/>
              <a:t>relation avec les domaines du socle.</a:t>
            </a:r>
          </a:p>
          <a:p>
            <a:endParaRPr lang="fr-FR" dirty="0"/>
          </a:p>
        </p:txBody>
      </p:sp>
      <p:sp>
        <p:nvSpPr>
          <p:cNvPr id="4" name="Espace réservé du numéro de diapositive 3"/>
          <p:cNvSpPr>
            <a:spLocks noGrp="1"/>
          </p:cNvSpPr>
          <p:nvPr>
            <p:ph type="sldNum" sz="quarter" idx="10"/>
          </p:nvPr>
        </p:nvSpPr>
        <p:spPr/>
        <p:txBody>
          <a:bodyPr/>
          <a:lstStyle/>
          <a:p>
            <a:fld id="{766B7147-19FF-A646-A195-E0A058F30983}" type="slidenum">
              <a:rPr lang="fr-FR" smtClean="0"/>
              <a:t>30</a:t>
            </a:fld>
            <a:endParaRPr lang="fr-FR"/>
          </a:p>
        </p:txBody>
      </p:sp>
    </p:spTree>
    <p:extLst>
      <p:ext uri="{BB962C8B-B14F-4D97-AF65-F5344CB8AC3E}">
        <p14:creationId xmlns:p14="http://schemas.microsoft.com/office/powerpoint/2010/main" val="2612630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smtClean="0"/>
          </a:p>
          <a:p>
            <a:r>
              <a:rPr lang="fr-FR" dirty="0" smtClean="0"/>
              <a:t>-Deux </a:t>
            </a:r>
            <a:r>
              <a:rPr lang="fr-FR" dirty="0"/>
              <a:t>nouveaux cycles équilibrés sur trois </a:t>
            </a:r>
            <a:r>
              <a:rPr lang="fr-FR" dirty="0" smtClean="0"/>
              <a:t>années (en ce qui nous concerne) </a:t>
            </a:r>
          </a:p>
          <a:p>
            <a:endParaRPr lang="fr-FR" dirty="0" smtClean="0"/>
          </a:p>
          <a:p>
            <a:r>
              <a:rPr lang="fr-FR" dirty="0" smtClean="0"/>
              <a:t>L’objectif étant : </a:t>
            </a:r>
            <a:endParaRPr lang="fr-FR" dirty="0"/>
          </a:p>
          <a:p>
            <a:pPr marL="165929" indent="-165929">
              <a:buFontTx/>
              <a:buChar char="-"/>
            </a:pPr>
            <a:r>
              <a:rPr lang="fr-FR" dirty="0" smtClean="0"/>
              <a:t>Une </a:t>
            </a:r>
            <a:r>
              <a:rPr lang="fr-FR" dirty="0"/>
              <a:t>meilleure répartition des apprentissages et des </a:t>
            </a:r>
            <a:r>
              <a:rPr lang="fr-FR" dirty="0" smtClean="0"/>
              <a:t>compétences, </a:t>
            </a:r>
          </a:p>
          <a:p>
            <a:pPr marL="165929" indent="-165929">
              <a:buFontTx/>
              <a:buChar char="-"/>
            </a:pPr>
            <a:r>
              <a:rPr lang="fr-FR" dirty="0"/>
              <a:t>Des programmes centrés sur les apprentissages des élèves et qui guident les enseignants dans leur mise en </a:t>
            </a:r>
            <a:r>
              <a:rPr lang="fr-FR" dirty="0" smtClean="0"/>
              <a:t>œuvre</a:t>
            </a:r>
          </a:p>
          <a:p>
            <a:pPr marL="165929" indent="-165929">
              <a:buFontTx/>
              <a:buChar char="-"/>
            </a:pPr>
            <a:endParaRPr lang="fr-FR" dirty="0"/>
          </a:p>
          <a:p>
            <a:r>
              <a:rPr lang="fr-FR" dirty="0"/>
              <a:t>- Une articulation claire entre les Programmes d’enseignement et le SCCCC</a:t>
            </a:r>
          </a:p>
          <a:p>
            <a:endParaRPr lang="fr-FR" dirty="0"/>
          </a:p>
          <a:p>
            <a:endParaRPr lang="fr-FR" dirty="0" smtClean="0"/>
          </a:p>
          <a:p>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766B7147-19FF-A646-A195-E0A058F30983}" type="slidenum">
              <a:rPr lang="fr-FR" smtClean="0"/>
              <a:t>3</a:t>
            </a:fld>
            <a:endParaRPr lang="fr-FR"/>
          </a:p>
        </p:txBody>
      </p:sp>
    </p:spTree>
    <p:extLst>
      <p:ext uri="{BB962C8B-B14F-4D97-AF65-F5344CB8AC3E}">
        <p14:creationId xmlns:p14="http://schemas.microsoft.com/office/powerpoint/2010/main" val="11733815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296011" y="4741545"/>
            <a:ext cx="6271394" cy="4491990"/>
          </a:xfrm>
        </p:spPr>
        <p:txBody>
          <a:bodyPr/>
          <a:lstStyle/>
          <a:p>
            <a:r>
              <a:rPr lang="fr-FR" dirty="0"/>
              <a:t>La transversalité et l’interdisciplinarité sont très </a:t>
            </a:r>
            <a:r>
              <a:rPr lang="fr-FR" dirty="0" smtClean="0"/>
              <a:t>présentes dans les nouveaux programmes, </a:t>
            </a:r>
            <a:r>
              <a:rPr lang="fr-FR" dirty="0"/>
              <a:t>notamment à</a:t>
            </a:r>
            <a:r>
              <a:rPr lang="fr-FR" dirty="0" smtClean="0"/>
              <a:t> </a:t>
            </a:r>
            <a:r>
              <a:rPr lang="fr-FR" dirty="0"/>
              <a:t>travers </a:t>
            </a:r>
            <a:r>
              <a:rPr lang="fr-FR" dirty="0" smtClean="0"/>
              <a:t>le volet « croisements </a:t>
            </a:r>
            <a:r>
              <a:rPr lang="fr-FR" dirty="0"/>
              <a:t>entre </a:t>
            </a:r>
            <a:r>
              <a:rPr lang="fr-FR" dirty="0" smtClean="0"/>
              <a:t>enseignements » </a:t>
            </a:r>
            <a:r>
              <a:rPr lang="fr-FR" dirty="0"/>
              <a:t> </a:t>
            </a:r>
            <a:r>
              <a:rPr lang="fr-FR" dirty="0" smtClean="0"/>
              <a:t>qui donnent  des </a:t>
            </a:r>
            <a:r>
              <a:rPr lang="fr-FR" dirty="0"/>
              <a:t>pistes aux enseignants.</a:t>
            </a:r>
          </a:p>
          <a:p>
            <a:endParaRPr lang="fr-FR" dirty="0" smtClean="0"/>
          </a:p>
          <a:p>
            <a:r>
              <a:rPr lang="fr-FR" dirty="0" smtClean="0"/>
              <a:t>Approche transversale , deux exemples concrets : l’oral dans toutes les disciplines et le lexique dans toutes les disciplines.</a:t>
            </a:r>
          </a:p>
          <a:p>
            <a:r>
              <a:rPr lang="fr-FR" dirty="0" smtClean="0"/>
              <a:t>Les liens renvoient à des documents qui par ailleurs déjà été transmis aux équipes puisque les deux entrées ont donné lieu à des animations pédagogiques de circonscriptions. </a:t>
            </a:r>
            <a:endParaRPr lang="fr-FR" dirty="0"/>
          </a:p>
          <a:p>
            <a:r>
              <a:rPr lang="fr-FR" sz="1000" dirty="0"/>
              <a:t>L’interdisciplinarité est l'art de questionner plusieurs disciplines pour répondre à des questions communes. L'intérêt est d’atteindre un but commun en confrontant des approches disciplinaire différentes. Réaliser un projet dans la vie réelle comme scolaire est toujours plus ou moins interdisciplinaire. </a:t>
            </a:r>
          </a:p>
          <a:p>
            <a:endParaRPr lang="fr-FR" dirty="0" smtClean="0"/>
          </a:p>
          <a:p>
            <a:r>
              <a:rPr lang="fr-FR" b="1" dirty="0" smtClean="0"/>
              <a:t>L'interdisciplinarité </a:t>
            </a:r>
            <a:r>
              <a:rPr lang="fr-FR" b="1" dirty="0"/>
              <a:t>: c'est une démarche pédagogique </a:t>
            </a:r>
            <a:r>
              <a:rPr lang="fr-FR" dirty="0"/>
              <a:t>qui est fondée sur le décloisonnement des disciplines. Les disciplines associées, tout en gardant leur spécificité, participent à un projet collectif en y apportant leurs savoirs et leurs méthodes. Elles collaborent et échangent entre elles pour répondre aux besoins de l'action et de la compréhension</a:t>
            </a:r>
            <a:r>
              <a:rPr lang="fr-FR"/>
              <a:t>. </a:t>
            </a:r>
            <a:endParaRPr lang="fr-FR" smtClean="0"/>
          </a:p>
          <a:p>
            <a:endParaRPr lang="fr-FR" dirty="0" smtClean="0"/>
          </a:p>
          <a:p>
            <a:r>
              <a:rPr lang="fr-FR" b="1" dirty="0"/>
              <a:t>L</a:t>
            </a:r>
            <a:r>
              <a:rPr lang="fr-FR" b="1" dirty="0" smtClean="0"/>
              <a:t>es programmes qui accordent une </a:t>
            </a:r>
            <a:r>
              <a:rPr lang="fr-FR" b="1" dirty="0"/>
              <a:t>place importante </a:t>
            </a:r>
            <a:r>
              <a:rPr lang="fr-FR" b="1" dirty="0" smtClean="0"/>
              <a:t> </a:t>
            </a:r>
            <a:r>
              <a:rPr lang="fr-FR" b="1" dirty="0"/>
              <a:t>à la </a:t>
            </a:r>
            <a:r>
              <a:rPr lang="fr-FR" b="1" dirty="0" smtClean="0"/>
              <a:t>pédagogie,  certaines démarches d’enseignement </a:t>
            </a:r>
            <a:r>
              <a:rPr lang="fr-FR" b="1" dirty="0"/>
              <a:t>et d’apprentissages</a:t>
            </a:r>
            <a:r>
              <a:rPr lang="fr-FR" dirty="0"/>
              <a:t> (pédagogie de projets, </a:t>
            </a:r>
            <a:r>
              <a:rPr lang="fr-FR" dirty="0" smtClean="0"/>
              <a:t>démarche, d’investigation</a:t>
            </a:r>
            <a:r>
              <a:rPr lang="fr-FR" dirty="0"/>
              <a:t>, pédagogie explicite) </a:t>
            </a:r>
            <a:r>
              <a:rPr lang="fr-FR" b="1" dirty="0"/>
              <a:t>sont clairement affirmées comme </a:t>
            </a:r>
            <a:r>
              <a:rPr lang="fr-FR" b="1" dirty="0" smtClean="0"/>
              <a:t>étant plus </a:t>
            </a:r>
            <a:r>
              <a:rPr lang="fr-FR" b="1" dirty="0"/>
              <a:t>efficaces et porteuses de sens ; certaines activités sont </a:t>
            </a:r>
            <a:r>
              <a:rPr lang="fr-FR" b="1" dirty="0" smtClean="0"/>
              <a:t>également mises en avant </a:t>
            </a:r>
            <a:r>
              <a:rPr lang="fr-FR" dirty="0"/>
              <a:t>(les Discussions à Visée Philosophique par </a:t>
            </a:r>
            <a:r>
              <a:rPr lang="fr-FR" dirty="0" smtClean="0"/>
              <a:t>exemple, </a:t>
            </a:r>
            <a:r>
              <a:rPr lang="fr-FR" dirty="0"/>
              <a:t>les situations </a:t>
            </a:r>
            <a:r>
              <a:rPr lang="fr-FR" dirty="0" smtClean="0"/>
              <a:t>problèmes) </a:t>
            </a:r>
            <a:r>
              <a:rPr lang="fr-FR" b="1" dirty="0" smtClean="0"/>
              <a:t>ainsi que les ressources </a:t>
            </a:r>
            <a:r>
              <a:rPr lang="fr-FR" b="1" dirty="0"/>
              <a:t>pour </a:t>
            </a:r>
            <a:r>
              <a:rPr lang="fr-FR" b="1" dirty="0" smtClean="0"/>
              <a:t>l’élève proposées </a:t>
            </a:r>
            <a:r>
              <a:rPr lang="fr-FR" b="1" dirty="0"/>
              <a:t>pour chaque domaine </a:t>
            </a:r>
            <a:r>
              <a:rPr lang="fr-FR" b="1" dirty="0" smtClean="0"/>
              <a:t>disciplinaire. </a:t>
            </a:r>
            <a:endParaRPr lang="fr-FR" b="1" dirty="0"/>
          </a:p>
          <a:p>
            <a:endParaRPr lang="fr-FR" dirty="0"/>
          </a:p>
        </p:txBody>
      </p:sp>
      <p:sp>
        <p:nvSpPr>
          <p:cNvPr id="4" name="Espace réservé du numéro de diapositive 3"/>
          <p:cNvSpPr>
            <a:spLocks noGrp="1"/>
          </p:cNvSpPr>
          <p:nvPr>
            <p:ph type="sldNum" sz="quarter" idx="10"/>
          </p:nvPr>
        </p:nvSpPr>
        <p:spPr/>
        <p:txBody>
          <a:bodyPr/>
          <a:lstStyle/>
          <a:p>
            <a:fld id="{766B7147-19FF-A646-A195-E0A058F30983}" type="slidenum">
              <a:rPr lang="fr-FR" smtClean="0"/>
              <a:t>4</a:t>
            </a:fld>
            <a:endParaRPr lang="fr-FR"/>
          </a:p>
        </p:txBody>
      </p:sp>
    </p:spTree>
    <p:extLst>
      <p:ext uri="{BB962C8B-B14F-4D97-AF65-F5344CB8AC3E}">
        <p14:creationId xmlns:p14="http://schemas.microsoft.com/office/powerpoint/2010/main" val="2623820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La logique </a:t>
            </a:r>
            <a:r>
              <a:rPr lang="fr-FR" dirty="0" err="1" smtClean="0"/>
              <a:t>curriculaire</a:t>
            </a:r>
            <a:r>
              <a:rPr lang="fr-FR" dirty="0" smtClean="0"/>
              <a:t> est née dans le cadre de la Refondation de l’école au regard de l’état des recherches. </a:t>
            </a:r>
          </a:p>
          <a:p>
            <a:r>
              <a:rPr lang="fr-FR" dirty="0" smtClean="0"/>
              <a:t>Cette logique se caractérise :</a:t>
            </a:r>
          </a:p>
          <a:p>
            <a:pPr marL="165929" indent="-165929">
              <a:buFontTx/>
              <a:buChar char="-"/>
            </a:pPr>
            <a:r>
              <a:rPr lang="fr-FR" dirty="0" smtClean="0"/>
              <a:t>Des leviers (mise en cohérence entre socle et programmes, une évaluation positive, des adaptations didactiques)</a:t>
            </a:r>
          </a:p>
          <a:p>
            <a:pPr marL="165929" indent="-165929">
              <a:buFontTx/>
              <a:buChar char="-"/>
            </a:pPr>
            <a:r>
              <a:rPr lang="fr-FR" dirty="0" smtClean="0"/>
              <a:t>Des outils (des ressources, des repères de progressivité, la pédagogie du projet, des outils pour les élèves). </a:t>
            </a:r>
          </a:p>
          <a:p>
            <a:endParaRPr lang="fr-FR" dirty="0"/>
          </a:p>
          <a:p>
            <a:endParaRPr lang="fr-FR" dirty="0" smtClean="0"/>
          </a:p>
          <a:p>
            <a:r>
              <a:rPr lang="fr-FR" dirty="0" smtClean="0"/>
              <a:t>Dans</a:t>
            </a:r>
            <a:r>
              <a:rPr lang="fr-FR" baseline="0" dirty="0" smtClean="0"/>
              <a:t> la </a:t>
            </a:r>
            <a:r>
              <a:rPr lang="fr-FR" dirty="0" smtClean="0"/>
              <a:t>logique </a:t>
            </a:r>
            <a:r>
              <a:rPr lang="fr-FR" dirty="0" err="1" smtClean="0"/>
              <a:t>curriculaire</a:t>
            </a:r>
            <a:r>
              <a:rPr lang="fr-FR" dirty="0" smtClean="0"/>
              <a:t>,</a:t>
            </a:r>
            <a:r>
              <a:rPr lang="fr-FR" baseline="0" dirty="0" smtClean="0"/>
              <a:t> </a:t>
            </a:r>
          </a:p>
          <a:p>
            <a:r>
              <a:rPr lang="fr-FR" dirty="0"/>
              <a:t>-</a:t>
            </a:r>
            <a:r>
              <a:rPr lang="fr-FR" baseline="0" dirty="0" smtClean="0"/>
              <a:t>on ne diffère pas à la fin de cycle ce qui peut être engagé tout de suite, </a:t>
            </a:r>
          </a:p>
          <a:p>
            <a:pPr marL="165929" indent="-165929">
              <a:buFontTx/>
              <a:buChar char="-"/>
            </a:pPr>
            <a:r>
              <a:rPr lang="fr-FR" baseline="0" dirty="0" smtClean="0"/>
              <a:t>elle n’exclu</a:t>
            </a:r>
            <a:r>
              <a:rPr lang="fr-FR" dirty="0" smtClean="0"/>
              <a:t> </a:t>
            </a:r>
            <a:r>
              <a:rPr lang="fr-FR" baseline="0" dirty="0" smtClean="0"/>
              <a:t> pas les repères annuels déclinés dans les échelles de temps différents (périodes, semaines) pour graduer les apprentissages, </a:t>
            </a:r>
          </a:p>
          <a:p>
            <a:pPr marL="165929" indent="-165929">
              <a:buFontTx/>
              <a:buChar char="-"/>
            </a:pPr>
            <a:r>
              <a:rPr lang="fr-FR" dirty="0"/>
              <a:t>e</a:t>
            </a:r>
            <a:r>
              <a:rPr lang="fr-FR" baseline="0" dirty="0" smtClean="0"/>
              <a:t>lle favorise l’interdisciplinarité, nécessite le travail collaboratif d’équipe, elle intègre une dimension positive, dynamique et régulière de l’évaluation fondée sur des degrés de maîtrise</a:t>
            </a:r>
          </a:p>
          <a:p>
            <a:pPr marL="165929" indent="-165929">
              <a:buFontTx/>
              <a:buChar char="-"/>
            </a:pPr>
            <a:r>
              <a:rPr lang="fr-FR" dirty="0" smtClean="0"/>
              <a:t>Convergence : qui tend vers le même résultat</a:t>
            </a:r>
          </a:p>
          <a:p>
            <a:pPr marL="165929" indent="-165929">
              <a:buFontTx/>
              <a:buChar char="-"/>
            </a:pPr>
            <a:r>
              <a:rPr lang="fr-FR" baseline="0" dirty="0" smtClean="0"/>
              <a:t>Congruence : qualité de l’articulation de deux parties. </a:t>
            </a:r>
            <a:endParaRPr lang="fr-FR" dirty="0"/>
          </a:p>
        </p:txBody>
      </p:sp>
      <p:sp>
        <p:nvSpPr>
          <p:cNvPr id="4" name="Espace réservé du numéro de diapositive 3"/>
          <p:cNvSpPr>
            <a:spLocks noGrp="1"/>
          </p:cNvSpPr>
          <p:nvPr>
            <p:ph type="sldNum" sz="quarter" idx="10"/>
          </p:nvPr>
        </p:nvSpPr>
        <p:spPr/>
        <p:txBody>
          <a:bodyPr/>
          <a:lstStyle/>
          <a:p>
            <a:fld id="{766B7147-19FF-A646-A195-E0A058F30983}" type="slidenum">
              <a:rPr lang="fr-FR" smtClean="0"/>
              <a:t>5</a:t>
            </a:fld>
            <a:endParaRPr lang="fr-FR"/>
          </a:p>
        </p:txBody>
      </p:sp>
    </p:spTree>
    <p:extLst>
      <p:ext uri="{BB962C8B-B14F-4D97-AF65-F5344CB8AC3E}">
        <p14:creationId xmlns:p14="http://schemas.microsoft.com/office/powerpoint/2010/main" val="3549789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42938" y="817563"/>
            <a:ext cx="5445125" cy="4084637"/>
          </a:xfrm>
        </p:spPr>
      </p:sp>
      <p:sp>
        <p:nvSpPr>
          <p:cNvPr id="3" name="Espace réservé des commentaires 2"/>
          <p:cNvSpPr>
            <a:spLocks noGrp="1"/>
          </p:cNvSpPr>
          <p:nvPr>
            <p:ph type="body" idx="1"/>
          </p:nvPr>
        </p:nvSpPr>
        <p:spPr/>
        <p:txBody>
          <a:bodyPr/>
          <a:lstStyle/>
          <a:p>
            <a:endParaRPr lang="fr-FR" dirty="0" smtClean="0"/>
          </a:p>
          <a:p>
            <a:r>
              <a:rPr lang="fr-FR" dirty="0" smtClean="0"/>
              <a:t>Les attendus de fin de cycle sont repris  aux différents niveaux du cycle. D’une année à l’autre il est question de reprendre la notion, le concept à </a:t>
            </a:r>
            <a:r>
              <a:rPr lang="fr-FR" b="1" dirty="0" smtClean="0"/>
              <a:t>partir du point atteint l’année </a:t>
            </a:r>
            <a:r>
              <a:rPr lang="fr-FR" dirty="0" smtClean="0"/>
              <a:t>précédente. Autrement dit, </a:t>
            </a:r>
            <a:r>
              <a:rPr lang="fr-FR" b="1" dirty="0" smtClean="0"/>
              <a:t>à partir des acquis on complexifie</a:t>
            </a:r>
            <a:r>
              <a:rPr lang="fr-FR" dirty="0" smtClean="0"/>
              <a:t>, on va plus loin  en différenciant dans la classe. </a:t>
            </a:r>
            <a:endParaRPr lang="fr-FR" dirty="0"/>
          </a:p>
        </p:txBody>
      </p:sp>
      <p:sp>
        <p:nvSpPr>
          <p:cNvPr id="4" name="Espace réservé du numéro de diapositive 3"/>
          <p:cNvSpPr>
            <a:spLocks noGrp="1"/>
          </p:cNvSpPr>
          <p:nvPr>
            <p:ph type="sldNum" sz="quarter" idx="10"/>
          </p:nvPr>
        </p:nvSpPr>
        <p:spPr/>
        <p:txBody>
          <a:bodyPr/>
          <a:lstStyle/>
          <a:p>
            <a:fld id="{766B7147-19FF-A646-A195-E0A058F30983}" type="slidenum">
              <a:rPr lang="fr-FR" smtClean="0"/>
              <a:pPr/>
              <a:t>6</a:t>
            </a:fld>
            <a:endParaRPr lang="fr-FR"/>
          </a:p>
        </p:txBody>
      </p:sp>
    </p:spTree>
    <p:extLst>
      <p:ext uri="{BB962C8B-B14F-4D97-AF65-F5344CB8AC3E}">
        <p14:creationId xmlns:p14="http://schemas.microsoft.com/office/powerpoint/2010/main" val="1458532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300" i="1" dirty="0"/>
              <a:t>* y compris des temps consacrés à l’apprentissage de la langue allemande lié au domaine.</a:t>
            </a:r>
            <a:endParaRPr lang="fr-FR" sz="1300" dirty="0"/>
          </a:p>
          <a:p>
            <a:r>
              <a:rPr lang="fr-FR" sz="1300" i="1" dirty="0"/>
              <a:t>** « L’heure » de réinvestissement et d’activités interdisciplinaires et culturelles ne s’ajoute pas. En tenir compte dans les autres disciplines (arts plastiques et visuels, éducation musicale, EPS, questionner le monde…)</a:t>
            </a:r>
            <a:endParaRPr lang="fr-FR" sz="1300" dirty="0"/>
          </a:p>
          <a:p>
            <a:r>
              <a:rPr lang="fr-FR" sz="1300" i="1" dirty="0"/>
              <a:t>*** Environ 2h d’apprentissage de la langue vivante sur la base du programme des langues vivantes (Bulletin officiel n° 1 du 5 janvier 2012) et 1h pour l’apprentissage de la lecture (code, compréhension), l’écriture et une approche grammaticale.</a:t>
            </a:r>
            <a:endParaRPr lang="fr-FR" sz="1300" dirty="0"/>
          </a:p>
          <a:p>
            <a:r>
              <a:rPr lang="fr-FR" sz="1300" i="1" dirty="0"/>
              <a:t>**** La maîtrise de la langue française sera également travaillée dans d’autres domaines, notamment en découverte du monde, ce qui augmentera sensiblement son temps d’apprentissage.</a:t>
            </a:r>
            <a:endParaRPr lang="fr-FR" sz="1300" dirty="0"/>
          </a:p>
          <a:p>
            <a:endParaRPr lang="fr-FR" dirty="0"/>
          </a:p>
        </p:txBody>
      </p:sp>
      <p:sp>
        <p:nvSpPr>
          <p:cNvPr id="4" name="Espace réservé du numéro de diapositive 3"/>
          <p:cNvSpPr>
            <a:spLocks noGrp="1"/>
          </p:cNvSpPr>
          <p:nvPr>
            <p:ph type="sldNum" sz="quarter" idx="10"/>
          </p:nvPr>
        </p:nvSpPr>
        <p:spPr/>
        <p:txBody>
          <a:bodyPr/>
          <a:lstStyle/>
          <a:p>
            <a:fld id="{766B7147-19FF-A646-A195-E0A058F30983}" type="slidenum">
              <a:rPr lang="fr-FR" smtClean="0"/>
              <a:t>7</a:t>
            </a:fld>
            <a:endParaRPr lang="fr-FR"/>
          </a:p>
        </p:txBody>
      </p:sp>
    </p:spTree>
    <p:extLst>
      <p:ext uri="{BB962C8B-B14F-4D97-AF65-F5344CB8AC3E}">
        <p14:creationId xmlns:p14="http://schemas.microsoft.com/office/powerpoint/2010/main" val="2492656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300" i="1" dirty="0"/>
              <a:t>* y compris des temps consacrés à l’apprentissage de la langue allemande lié au domaine</a:t>
            </a:r>
            <a:endParaRPr lang="fr-FR" sz="1300" dirty="0"/>
          </a:p>
          <a:p>
            <a:r>
              <a:rPr lang="fr-FR" sz="1300" i="1" dirty="0"/>
              <a:t>** « Heure » de réinvestissement et d’activités interdisciplinaires et culturelles ne s’ajoute pas. En tenir compte dans les autres disciplines (arts plastiques et visuels, musique, EPS, histoire/géographie…)</a:t>
            </a:r>
            <a:endParaRPr lang="fr-FR" sz="1300" dirty="0"/>
          </a:p>
          <a:p>
            <a:r>
              <a:rPr lang="fr-FR" sz="1300" i="1" dirty="0"/>
              <a:t>*** Apprentissage de la langue sur la base du programme des langues vivantes (celui du collège pour atteindre le niveau A2/B1) ; il vise l’oral et l’écrit, avec, toujours, une prédominance de l’oral. Ne pas multiplier les lectures suivies.</a:t>
            </a:r>
            <a:endParaRPr lang="fr-FR" sz="1300" dirty="0"/>
          </a:p>
          <a:p>
            <a:r>
              <a:rPr lang="fr-FR" sz="1300" i="1" dirty="0"/>
              <a:t>En classe bilingue, il est impératif d’établir des passerelles entre les deux langues. </a:t>
            </a:r>
            <a:endParaRPr lang="fr-FR" sz="1300" dirty="0"/>
          </a:p>
          <a:p>
            <a:r>
              <a:rPr lang="fr-FR" sz="1300" i="1" dirty="0"/>
              <a:t>La répartition entre français et allemand des activités d’enseignement artistique et d’éducation physique et sportive se fera de manière plus affinée dans le cadre d’un projet en tenant compte des spécificités locales (disponibilité du gymnase, organisation de la piscine …).</a:t>
            </a:r>
            <a:endParaRPr lang="fr-FR" sz="1300" dirty="0"/>
          </a:p>
          <a:p>
            <a:r>
              <a:rPr lang="fr-FR" sz="1300" i="1" dirty="0"/>
              <a:t>**** L’enseignement annuel d’histoire des arts est de 20h et concerne l’ensemble des domaines disciplinaires.</a:t>
            </a:r>
            <a:endParaRPr lang="fr-FR" sz="1300" dirty="0"/>
          </a:p>
          <a:p>
            <a:r>
              <a:rPr lang="fr-FR" sz="1300" i="1" dirty="0"/>
              <a:t>***** La maîtrise de la langue française sera également travaillée dans d’autres domaines, notamment en découverte du monde, ce qui augmentera sensiblement son temps d’apprentissage.</a:t>
            </a:r>
            <a:endParaRPr lang="fr-FR" sz="1300" dirty="0"/>
          </a:p>
          <a:p>
            <a:endParaRPr lang="fr-FR" dirty="0"/>
          </a:p>
        </p:txBody>
      </p:sp>
      <p:sp>
        <p:nvSpPr>
          <p:cNvPr id="4" name="Espace réservé du numéro de diapositive 3"/>
          <p:cNvSpPr>
            <a:spLocks noGrp="1"/>
          </p:cNvSpPr>
          <p:nvPr>
            <p:ph type="sldNum" sz="quarter" idx="10"/>
          </p:nvPr>
        </p:nvSpPr>
        <p:spPr/>
        <p:txBody>
          <a:bodyPr/>
          <a:lstStyle/>
          <a:p>
            <a:fld id="{766B7147-19FF-A646-A195-E0A058F30983}" type="slidenum">
              <a:rPr lang="fr-FR" smtClean="0"/>
              <a:t>8</a:t>
            </a:fld>
            <a:endParaRPr lang="fr-FR"/>
          </a:p>
        </p:txBody>
      </p:sp>
    </p:spTree>
    <p:extLst>
      <p:ext uri="{BB962C8B-B14F-4D97-AF65-F5344CB8AC3E}">
        <p14:creationId xmlns:p14="http://schemas.microsoft.com/office/powerpoint/2010/main" val="39655362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7 domaines d’enseignement  au cycle II, 8 au cycle III</a:t>
            </a:r>
          </a:p>
          <a:p>
            <a:r>
              <a:rPr lang="fr-FR" dirty="0" smtClean="0"/>
              <a:t>Des modifications d’intitulés / aux programmes de 2008 mais aussi entre le cycle II et le cycle III </a:t>
            </a:r>
          </a:p>
          <a:p>
            <a:r>
              <a:rPr lang="fr-FR" dirty="0" smtClean="0"/>
              <a:t>EN 2008, au cycle II : Langue vivante était au singulier, ici au pluriel </a:t>
            </a:r>
          </a:p>
          <a:p>
            <a:r>
              <a:rPr lang="fr-FR" dirty="0" smtClean="0"/>
              <a:t>Pratiques artistiques et histoire des arts devient «  enseignements artistiques » </a:t>
            </a:r>
          </a:p>
          <a:p>
            <a:r>
              <a:rPr lang="fr-FR" dirty="0" smtClean="0"/>
              <a:t>Découverte du monde devient « Questionner le monde » </a:t>
            </a:r>
          </a:p>
          <a:p>
            <a:r>
              <a:rPr lang="fr-FR" dirty="0" smtClean="0"/>
              <a:t>En 2008, au cycle III :</a:t>
            </a:r>
          </a:p>
          <a:p>
            <a:r>
              <a:rPr lang="fr-FR" dirty="0" smtClean="0"/>
              <a:t>Dans culture humaniste on trouvait : </a:t>
            </a:r>
          </a:p>
          <a:p>
            <a:pPr marL="179735" indent="-179735">
              <a:buFontTx/>
              <a:buChar char="-"/>
            </a:pPr>
            <a:r>
              <a:rPr lang="fr-FR" dirty="0" smtClean="0"/>
              <a:t>pratiques artistiques et l’histoire des arts  qui devient enseignements artistiques</a:t>
            </a:r>
          </a:p>
          <a:p>
            <a:pPr marL="179735" indent="-179735">
              <a:buFontTx/>
              <a:buChar char="-"/>
            </a:pPr>
            <a:r>
              <a:rPr lang="fr-FR" dirty="0" smtClean="0"/>
              <a:t>Histoire-géographie-enseignements moral et civique devient </a:t>
            </a:r>
          </a:p>
          <a:p>
            <a:endParaRPr lang="fr-FR" dirty="0"/>
          </a:p>
          <a:p>
            <a:r>
              <a:rPr lang="fr-FR" dirty="0" smtClean="0"/>
              <a:t>Sciences expérimentales en 2008 devient Sciences et technologie au cycle III</a:t>
            </a:r>
          </a:p>
          <a:p>
            <a:endParaRPr lang="fr-FR" dirty="0"/>
          </a:p>
        </p:txBody>
      </p:sp>
      <p:sp>
        <p:nvSpPr>
          <p:cNvPr id="4" name="Espace réservé du numéro de diapositive 3"/>
          <p:cNvSpPr>
            <a:spLocks noGrp="1"/>
          </p:cNvSpPr>
          <p:nvPr>
            <p:ph type="sldNum" sz="quarter" idx="10"/>
          </p:nvPr>
        </p:nvSpPr>
        <p:spPr/>
        <p:txBody>
          <a:bodyPr/>
          <a:lstStyle/>
          <a:p>
            <a:fld id="{766B7147-19FF-A646-A195-E0A058F30983}" type="slidenum">
              <a:rPr lang="fr-FR" smtClean="0"/>
              <a:t>9</a:t>
            </a:fld>
            <a:endParaRPr lang="fr-FR"/>
          </a:p>
        </p:txBody>
      </p:sp>
    </p:spTree>
    <p:extLst>
      <p:ext uri="{BB962C8B-B14F-4D97-AF65-F5344CB8AC3E}">
        <p14:creationId xmlns:p14="http://schemas.microsoft.com/office/powerpoint/2010/main" val="5076108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p:spPr>
        <p:txBody>
          <a:bodyPr anchor="b"/>
          <a:lstStyle>
            <a:lvl1pPr algn="ctr">
              <a:defRPr sz="4500"/>
            </a:lvl1pPr>
          </a:lstStyle>
          <a:p>
            <a:r>
              <a:rPr lang="fr-FR" smtClean="0"/>
              <a:t>Modifiez le style du titre</a:t>
            </a:r>
            <a:endParaRPr lang="fr-FR"/>
          </a:p>
        </p:txBody>
      </p:sp>
      <p:sp>
        <p:nvSpPr>
          <p:cNvPr id="3" name="Sous-titr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F8CFA630-13BB-46C4-BD44-B2C5F9B66074}" type="datetimeFigureOut">
              <a:rPr lang="en-US" smtClean="0">
                <a:solidFill>
                  <a:prstClr val="black">
                    <a:tint val="75000"/>
                  </a:prstClr>
                </a:solidFill>
              </a:rPr>
              <a:pPr/>
              <a:t>10/16/2017</a:t>
            </a:fld>
            <a:endParaRPr lang="en-US" dirty="0">
              <a:solidFill>
                <a:srgbClr val="FFFFFF"/>
              </a:solidFill>
            </a:endParaRPr>
          </a:p>
        </p:txBody>
      </p:sp>
      <p:sp>
        <p:nvSpPr>
          <p:cNvPr id="5" name="Espace réservé du pied de page 4"/>
          <p:cNvSpPr>
            <a:spLocks noGrp="1"/>
          </p:cNvSpPr>
          <p:nvPr>
            <p:ph type="ftr" sz="quarter" idx="11"/>
          </p:nvPr>
        </p:nvSpPr>
        <p:spPr/>
        <p:txBody>
          <a:bodyPr/>
          <a:lstStyle/>
          <a:p>
            <a:endParaRPr lang="en-US" dirty="0">
              <a:solidFill>
                <a:srgbClr val="FFFFFF"/>
              </a:solidFill>
            </a:endParaRPr>
          </a:p>
        </p:txBody>
      </p:sp>
      <p:sp>
        <p:nvSpPr>
          <p:cNvPr id="6" name="Espace réservé du numéro de diapositive 5"/>
          <p:cNvSpPr>
            <a:spLocks noGrp="1"/>
          </p:cNvSpPr>
          <p:nvPr>
            <p:ph type="sldNum" sz="quarter" idx="12"/>
          </p:nvPr>
        </p:nvSpPr>
        <p:spPr/>
        <p:txBody>
          <a:bodyPr/>
          <a:lstStyle/>
          <a:p>
            <a:fld id="{BC5217A8-0E06-4059-AC45-433E2E67A85D}" type="slidenum">
              <a:rPr lang="en-US" smtClean="0">
                <a:solidFill>
                  <a:prstClr val="black">
                    <a:tint val="75000"/>
                  </a:prstClr>
                </a:solidFill>
              </a:rPr>
              <a:pPr/>
              <a:t>‹N°›</a:t>
            </a:fld>
            <a:endParaRPr lang="en-US" dirty="0">
              <a:solidFill>
                <a:srgbClr val="FFFFFF"/>
              </a:solidFill>
            </a:endParaRPr>
          </a:p>
        </p:txBody>
      </p:sp>
    </p:spTree>
    <p:extLst>
      <p:ext uri="{BB962C8B-B14F-4D97-AF65-F5344CB8AC3E}">
        <p14:creationId xmlns:p14="http://schemas.microsoft.com/office/powerpoint/2010/main" val="19931235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F8CFA630-13BB-46C4-BD44-B2C5F9B66074}" type="datetimeFigureOut">
              <a:rPr lang="en-US" smtClean="0">
                <a:solidFill>
                  <a:prstClr val="black">
                    <a:tint val="75000"/>
                  </a:prstClr>
                </a:solidFill>
              </a:rPr>
              <a:pPr/>
              <a:t>10/16/2017</a:t>
            </a:fld>
            <a:endParaRPr lang="en-US">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en-US">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BC5217A8-0E06-4059-AC45-433E2E67A85D}"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7728192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43675" y="365125"/>
            <a:ext cx="1971675"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628650" y="365125"/>
            <a:ext cx="5800725"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F8CFA630-13BB-46C4-BD44-B2C5F9B66074}" type="datetimeFigureOut">
              <a:rPr lang="en-US" smtClean="0">
                <a:solidFill>
                  <a:prstClr val="black">
                    <a:tint val="75000"/>
                  </a:prstClr>
                </a:solidFill>
              </a:rPr>
              <a:pPr/>
              <a:t>10/16/2017</a:t>
            </a:fld>
            <a:endParaRPr lang="en-US" dirty="0">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en-US"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BC5217A8-0E06-4059-AC45-433E2E67A85D}" type="slidenum">
              <a:rPr lang="en-US" smtClean="0">
                <a:solidFill>
                  <a:prstClr val="black">
                    <a:tint val="75000"/>
                  </a:prstClr>
                </a:solidFill>
              </a:rPr>
              <a:pPr/>
              <a:t>‹N°›</a:t>
            </a:fld>
            <a:endParaRPr lang="en-US" dirty="0">
              <a:solidFill>
                <a:srgbClr val="1F497D"/>
              </a:solidFill>
            </a:endParaRPr>
          </a:p>
        </p:txBody>
      </p:sp>
    </p:spTree>
    <p:extLst>
      <p:ext uri="{BB962C8B-B14F-4D97-AF65-F5344CB8AC3E}">
        <p14:creationId xmlns:p14="http://schemas.microsoft.com/office/powerpoint/2010/main" val="30406637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F8CFA630-13BB-46C4-BD44-B2C5F9B66074}" type="datetimeFigureOut">
              <a:rPr lang="en-US" smtClean="0">
                <a:solidFill>
                  <a:prstClr val="black">
                    <a:tint val="75000"/>
                  </a:prstClr>
                </a:solidFill>
              </a:rPr>
              <a:pPr/>
              <a:t>10/16/2017</a:t>
            </a:fld>
            <a:endParaRPr lang="en-US">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en-US">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BC5217A8-0E06-4059-AC45-433E2E67A85D}"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3082666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23888" y="1709739"/>
            <a:ext cx="7886700" cy="2852737"/>
          </a:xfrm>
        </p:spPr>
        <p:txBody>
          <a:bodyPr anchor="b"/>
          <a:lstStyle>
            <a:lvl1pPr>
              <a:defRPr sz="4500"/>
            </a:lvl1pPr>
          </a:lstStyle>
          <a:p>
            <a:r>
              <a:rPr lang="fr-FR" smtClean="0"/>
              <a:t>Modifiez le style du titre</a:t>
            </a:r>
            <a:endParaRPr lang="fr-FR"/>
          </a:p>
        </p:txBody>
      </p:sp>
      <p:sp>
        <p:nvSpPr>
          <p:cNvPr id="3" name="Espace réservé du texte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F8CFA630-13BB-46C4-BD44-B2C5F9B66074}" type="datetimeFigureOut">
              <a:rPr lang="en-US" smtClean="0">
                <a:solidFill>
                  <a:prstClr val="black">
                    <a:tint val="75000"/>
                  </a:prstClr>
                </a:solidFill>
              </a:rPr>
              <a:pPr/>
              <a:t>10/16/2017</a:t>
            </a:fld>
            <a:endParaRPr lang="en-US">
              <a:solidFill>
                <a:srgbClr val="1F497D"/>
              </a:solidFill>
            </a:endParaRPr>
          </a:p>
        </p:txBody>
      </p:sp>
      <p:sp>
        <p:nvSpPr>
          <p:cNvPr id="5" name="Espace réservé du pied de page 4"/>
          <p:cNvSpPr>
            <a:spLocks noGrp="1"/>
          </p:cNvSpPr>
          <p:nvPr>
            <p:ph type="ftr" sz="quarter" idx="11"/>
          </p:nvPr>
        </p:nvSpPr>
        <p:spPr/>
        <p:txBody>
          <a:bodyPr/>
          <a:lstStyle/>
          <a:p>
            <a:endParaRPr lang="en-US" dirty="0">
              <a:solidFill>
                <a:srgbClr val="1F497D"/>
              </a:solidFill>
            </a:endParaRPr>
          </a:p>
        </p:txBody>
      </p:sp>
      <p:sp>
        <p:nvSpPr>
          <p:cNvPr id="6" name="Espace réservé du numéro de diapositive 5"/>
          <p:cNvSpPr>
            <a:spLocks noGrp="1"/>
          </p:cNvSpPr>
          <p:nvPr>
            <p:ph type="sldNum" sz="quarter" idx="12"/>
          </p:nvPr>
        </p:nvSpPr>
        <p:spPr/>
        <p:txBody>
          <a:bodyPr/>
          <a:lstStyle/>
          <a:p>
            <a:fld id="{BC5217A8-0E06-4059-AC45-433E2E67A85D}"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26541095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6286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291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F8CFA630-13BB-46C4-BD44-B2C5F9B66074}" type="datetimeFigureOut">
              <a:rPr lang="en-US" smtClean="0">
                <a:solidFill>
                  <a:prstClr val="black">
                    <a:tint val="75000"/>
                  </a:prstClr>
                </a:solidFill>
              </a:rPr>
              <a:pPr/>
              <a:t>10/16/2017</a:t>
            </a:fld>
            <a:endParaRPr lang="en-US">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en-US">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BC5217A8-0E06-4059-AC45-433E2E67A85D}"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25240242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29841" y="365126"/>
            <a:ext cx="78867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smtClean="0"/>
              <a:t>Modifiez les styles du texte du masque</a:t>
            </a:r>
          </a:p>
        </p:txBody>
      </p:sp>
      <p:sp>
        <p:nvSpPr>
          <p:cNvPr id="4" name="Espace réservé du contenu 3"/>
          <p:cNvSpPr>
            <a:spLocks noGrp="1"/>
          </p:cNvSpPr>
          <p:nvPr>
            <p:ph sz="half" idx="2"/>
          </p:nvPr>
        </p:nvSpPr>
        <p:spPr>
          <a:xfrm>
            <a:off x="629842" y="2505075"/>
            <a:ext cx="3868340"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smtClean="0"/>
              <a:t>Modifiez les styles du texte du masque</a:t>
            </a:r>
          </a:p>
        </p:txBody>
      </p:sp>
      <p:sp>
        <p:nvSpPr>
          <p:cNvPr id="6" name="Espace réservé du contenu 5"/>
          <p:cNvSpPr>
            <a:spLocks noGrp="1"/>
          </p:cNvSpPr>
          <p:nvPr>
            <p:ph sz="quarter" idx="4"/>
          </p:nvPr>
        </p:nvSpPr>
        <p:spPr>
          <a:xfrm>
            <a:off x="4629150" y="2505075"/>
            <a:ext cx="3887391"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F8CFA630-13BB-46C4-BD44-B2C5F9B66074}" type="datetimeFigureOut">
              <a:rPr lang="en-US" smtClean="0">
                <a:solidFill>
                  <a:prstClr val="black">
                    <a:tint val="75000"/>
                  </a:prstClr>
                </a:solidFill>
              </a:rPr>
              <a:pPr/>
              <a:t>10/16/2017</a:t>
            </a:fld>
            <a:endParaRPr lang="en-US">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en-US">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BC5217A8-0E06-4059-AC45-433E2E67A85D}"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29190881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F8CFA630-13BB-46C4-BD44-B2C5F9B66074}" type="datetimeFigureOut">
              <a:rPr lang="en-US" smtClean="0">
                <a:solidFill>
                  <a:prstClr val="black">
                    <a:tint val="75000"/>
                  </a:prstClr>
                </a:solidFill>
              </a:rPr>
              <a:pPr/>
              <a:t>10/16/2017</a:t>
            </a:fld>
            <a:endParaRPr lang="en-US">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en-US">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BC5217A8-0E06-4059-AC45-433E2E67A85D}"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34382598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F8CFA630-13BB-46C4-BD44-B2C5F9B66074}" type="datetimeFigureOut">
              <a:rPr lang="en-US" smtClean="0">
                <a:solidFill>
                  <a:prstClr val="black">
                    <a:tint val="75000"/>
                  </a:prstClr>
                </a:solidFill>
              </a:rPr>
              <a:pPr/>
              <a:t>10/16/2017</a:t>
            </a:fld>
            <a:endParaRPr lang="en-US" dirty="0">
              <a:solidFill>
                <a:srgbClr val="1F497D"/>
              </a:solidFill>
            </a:endParaRPr>
          </a:p>
        </p:txBody>
      </p:sp>
      <p:sp>
        <p:nvSpPr>
          <p:cNvPr id="3" name="Espace réservé du pied de page 2"/>
          <p:cNvSpPr>
            <a:spLocks noGrp="1"/>
          </p:cNvSpPr>
          <p:nvPr>
            <p:ph type="ftr" sz="quarter" idx="11"/>
          </p:nvPr>
        </p:nvSpPr>
        <p:spPr/>
        <p:txBody>
          <a:bodyPr/>
          <a:lstStyle/>
          <a:p>
            <a:endParaRPr lang="en-US" dirty="0">
              <a:solidFill>
                <a:srgbClr val="1F497D"/>
              </a:solidFill>
            </a:endParaRPr>
          </a:p>
        </p:txBody>
      </p:sp>
      <p:sp>
        <p:nvSpPr>
          <p:cNvPr id="4" name="Espace réservé du numéro de diapositive 3"/>
          <p:cNvSpPr>
            <a:spLocks noGrp="1"/>
          </p:cNvSpPr>
          <p:nvPr>
            <p:ph type="sldNum" sz="quarter" idx="12"/>
          </p:nvPr>
        </p:nvSpPr>
        <p:spPr/>
        <p:txBody>
          <a:bodyPr/>
          <a:lstStyle/>
          <a:p>
            <a:fld id="{BC5217A8-0E06-4059-AC45-433E2E67A85D}"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27091109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841" y="457200"/>
            <a:ext cx="2949178" cy="1600200"/>
          </a:xfrm>
        </p:spPr>
        <p:txBody>
          <a:bodyPr anchor="b"/>
          <a:lstStyle>
            <a:lvl1pPr>
              <a:defRPr sz="2400"/>
            </a:lvl1pPr>
          </a:lstStyle>
          <a:p>
            <a:r>
              <a:rPr lang="fr-FR" smtClean="0"/>
              <a:t>Modifiez le style du titre</a:t>
            </a:r>
            <a:endParaRPr lang="fr-FR"/>
          </a:p>
        </p:txBody>
      </p:sp>
      <p:sp>
        <p:nvSpPr>
          <p:cNvPr id="3" name="Espace réservé du contenu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F8CFA630-13BB-46C4-BD44-B2C5F9B66074}" type="datetimeFigureOut">
              <a:rPr lang="en-US" smtClean="0">
                <a:solidFill>
                  <a:prstClr val="black">
                    <a:tint val="75000"/>
                  </a:prstClr>
                </a:solidFill>
              </a:rPr>
              <a:pPr/>
              <a:t>10/16/2017</a:t>
            </a:fld>
            <a:endParaRPr lang="en-US">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en-US">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BC5217A8-0E06-4059-AC45-433E2E67A85D}"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27587313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841" y="457200"/>
            <a:ext cx="2949178" cy="1600200"/>
          </a:xfrm>
        </p:spPr>
        <p:txBody>
          <a:bodyPr anchor="b"/>
          <a:lstStyle>
            <a:lvl1pPr>
              <a:defRPr sz="2400"/>
            </a:lvl1pPr>
          </a:lstStyle>
          <a:p>
            <a:r>
              <a:rPr lang="fr-FR" smtClean="0"/>
              <a:t>Modifiez le style du titre</a:t>
            </a:r>
            <a:endParaRPr lang="fr-FR"/>
          </a:p>
        </p:txBody>
      </p:sp>
      <p:sp>
        <p:nvSpPr>
          <p:cNvPr id="3" name="Espace réservé pour une image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FR"/>
          </a:p>
        </p:txBody>
      </p:sp>
      <p:sp>
        <p:nvSpPr>
          <p:cNvPr id="4" name="Espace réservé du texte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F8CFA630-13BB-46C4-BD44-B2C5F9B66074}" type="datetimeFigureOut">
              <a:rPr lang="en-US" smtClean="0">
                <a:solidFill>
                  <a:prstClr val="black">
                    <a:tint val="75000"/>
                  </a:prstClr>
                </a:solidFill>
              </a:rPr>
              <a:pPr/>
              <a:t>10/16/2017</a:t>
            </a:fld>
            <a:endParaRPr lang="en-US">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en-US">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BC5217A8-0E06-4059-AC45-433E2E67A85D}"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39996211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8CFA630-13BB-46C4-BD44-B2C5F9B66074}" type="datetimeFigureOut">
              <a:rPr lang="en-US" smtClean="0">
                <a:solidFill>
                  <a:srgbClr val="04617B"/>
                </a:solidFill>
              </a:rPr>
              <a:pPr/>
              <a:t>10/16/2017</a:t>
            </a:fld>
            <a:endParaRPr lang="en-US" sz="1000" dirty="0">
              <a:solidFill>
                <a:srgbClr val="04617B"/>
              </a:solidFill>
            </a:endParaRPr>
          </a:p>
        </p:txBody>
      </p:sp>
      <p:sp>
        <p:nvSpPr>
          <p:cNvPr id="5" name="Espace réservé du pied de page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lgn="r"/>
            <a:endParaRPr lang="en-US" sz="1000" dirty="0">
              <a:solidFill>
                <a:srgbClr val="04617B"/>
              </a:solidFill>
            </a:endParaRPr>
          </a:p>
        </p:txBody>
      </p:sp>
      <p:sp>
        <p:nvSpPr>
          <p:cNvPr id="6" name="Espace réservé du numéro de diapositive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C5217A8-0E06-4059-AC45-433E2E67A85D}" type="slidenum">
              <a:rPr lang="en-US" smtClean="0">
                <a:solidFill>
                  <a:srgbClr val="04617B"/>
                </a:solidFill>
              </a:rPr>
              <a:pPr/>
              <a:t>‹N°›</a:t>
            </a:fld>
            <a:endParaRPr lang="en-US" sz="1100" dirty="0">
              <a:solidFill>
                <a:srgbClr val="04617B"/>
              </a:solidFill>
            </a:endParaRPr>
          </a:p>
        </p:txBody>
      </p:sp>
    </p:spTree>
    <p:extLst>
      <p:ext uri="{BB962C8B-B14F-4D97-AF65-F5344CB8AC3E}">
        <p14:creationId xmlns:p14="http://schemas.microsoft.com/office/powerpoint/2010/main" val="3308727213"/>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Documents%20n&#233;cessaires%20&#224;%20l'animation%20LIENS/Carre.pdf"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ac-nice.fr/ia06/ienstandre/IMG/pdf/pedaprojetversionfinale.pdf" TargetMode="External"/><Relationship Id="rId7" Type="http://schemas.openxmlformats.org/officeDocument/2006/relationships/hyperlink" Target="http://www.circ-ien-wittelsheim.ac-strasbourg.fr/?p=3261" TargetMode="Externa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hyperlink" Target="http://www.circ-ien-wittelsheim.ac-strasbourg.fr/?p=3271" TargetMode="External"/><Relationship Id="rId5" Type="http://schemas.openxmlformats.org/officeDocument/2006/relationships/hyperlink" Target="http://www.unige.ch/fapse/SSE/teachers/perrenoud/php_main/php_1998/1998_39.html" TargetMode="External"/><Relationship Id="rId4" Type="http://schemas.openxmlformats.org/officeDocument/2006/relationships/hyperlink" Target="http://www.meirieu.com/ARTICLES/groupesetapprentissages.pdf"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51520" y="1196752"/>
            <a:ext cx="8686800" cy="1940545"/>
          </a:xfrm>
          <a:solidFill>
            <a:schemeClr val="accent6">
              <a:lumMod val="60000"/>
              <a:lumOff val="40000"/>
            </a:schemeClr>
          </a:solidFill>
        </p:spPr>
        <p:txBody>
          <a:bodyPr>
            <a:normAutofit/>
          </a:bodyPr>
          <a:lstStyle/>
          <a:p>
            <a:r>
              <a:rPr lang="fr-FR" dirty="0" smtClean="0">
                <a:latin typeface="Arial" charset="0"/>
                <a:ea typeface="Arial" charset="0"/>
                <a:cs typeface="Arial" charset="0"/>
              </a:rPr>
              <a:t>Les nouveaux programmes </a:t>
            </a:r>
            <a:br>
              <a:rPr lang="fr-FR" dirty="0" smtClean="0">
                <a:latin typeface="Arial" charset="0"/>
                <a:ea typeface="Arial" charset="0"/>
                <a:cs typeface="Arial" charset="0"/>
              </a:rPr>
            </a:br>
            <a:r>
              <a:rPr lang="fr-FR" dirty="0" smtClean="0">
                <a:latin typeface="Arial" charset="0"/>
                <a:ea typeface="Arial" charset="0"/>
                <a:cs typeface="Arial" charset="0"/>
              </a:rPr>
              <a:t>de l’école élémentaire</a:t>
            </a:r>
            <a:br>
              <a:rPr lang="fr-FR" dirty="0" smtClean="0">
                <a:latin typeface="Arial" charset="0"/>
                <a:ea typeface="Arial" charset="0"/>
                <a:cs typeface="Arial" charset="0"/>
              </a:rPr>
            </a:br>
            <a:r>
              <a:rPr lang="fr-FR" sz="3200" i="1" dirty="0" smtClean="0">
                <a:latin typeface="Arial" charset="0"/>
                <a:ea typeface="Arial" charset="0"/>
                <a:cs typeface="Arial" charset="0"/>
              </a:rPr>
              <a:t>BO spécial du 26 novembre 2015</a:t>
            </a:r>
            <a:endParaRPr lang="fr-FR" i="1" dirty="0">
              <a:latin typeface="Arial" charset="0"/>
              <a:ea typeface="Arial" charset="0"/>
              <a:cs typeface="Arial" charset="0"/>
            </a:endParaRPr>
          </a:p>
        </p:txBody>
      </p:sp>
      <p:sp>
        <p:nvSpPr>
          <p:cNvPr id="3" name="Flèche vers le bas 2"/>
          <p:cNvSpPr/>
          <p:nvPr/>
        </p:nvSpPr>
        <p:spPr>
          <a:xfrm>
            <a:off x="3923928" y="3212976"/>
            <a:ext cx="900463" cy="12241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661011" y="4941168"/>
            <a:ext cx="8326760" cy="1754326"/>
          </a:xfrm>
          <a:prstGeom prst="rect">
            <a:avLst/>
          </a:prstGeom>
        </p:spPr>
        <p:txBody>
          <a:bodyPr wrap="square">
            <a:spAutoFit/>
          </a:bodyPr>
          <a:lstStyle/>
          <a:p>
            <a:pPr algn="ctr"/>
            <a:r>
              <a:rPr lang="fr-FR" sz="3600" dirty="0">
                <a:solidFill>
                  <a:srgbClr val="FF0000"/>
                </a:solidFill>
                <a:latin typeface="Arial" charset="0"/>
                <a:ea typeface="Arial" charset="0"/>
                <a:cs typeface="Arial" charset="0"/>
              </a:rPr>
              <a:t>Un apprentissage progressif et </a:t>
            </a:r>
            <a:r>
              <a:rPr lang="fr-FR" sz="3600" dirty="0" smtClean="0">
                <a:solidFill>
                  <a:srgbClr val="FF0000"/>
                </a:solidFill>
                <a:latin typeface="Arial" charset="0"/>
                <a:ea typeface="Arial" charset="0"/>
                <a:cs typeface="Arial" charset="0"/>
              </a:rPr>
              <a:t>cohérent</a:t>
            </a:r>
          </a:p>
          <a:p>
            <a:pPr algn="ctr"/>
            <a:r>
              <a:rPr lang="fr-FR" sz="3600" dirty="0" smtClean="0">
                <a:solidFill>
                  <a:srgbClr val="FF0000"/>
                </a:solidFill>
                <a:latin typeface="Arial" charset="0"/>
                <a:ea typeface="Arial" charset="0"/>
                <a:cs typeface="Arial" charset="0"/>
              </a:rPr>
              <a:t>Présentation du 28 juin 2016 Circonscription de Wittelsheim </a:t>
            </a:r>
            <a:endParaRPr lang="fr-FR" sz="3600" dirty="0">
              <a:solidFill>
                <a:srgbClr val="FF0000"/>
              </a:solidFill>
              <a:latin typeface="Arial" charset="0"/>
              <a:ea typeface="Arial" charset="0"/>
              <a:cs typeface="Arial" charset="0"/>
            </a:endParaRPr>
          </a:p>
        </p:txBody>
      </p:sp>
    </p:spTree>
    <p:extLst>
      <p:ext uri="{BB962C8B-B14F-4D97-AF65-F5344CB8AC3E}">
        <p14:creationId xmlns:p14="http://schemas.microsoft.com/office/powerpoint/2010/main" val="16199847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404664"/>
            <a:ext cx="8229600" cy="889880"/>
          </a:xfrm>
          <a:solidFill>
            <a:schemeClr val="accent6">
              <a:lumMod val="60000"/>
              <a:lumOff val="40000"/>
            </a:schemeClr>
          </a:solidFill>
        </p:spPr>
        <p:txBody>
          <a:bodyPr>
            <a:normAutofit fontScale="90000"/>
          </a:bodyPr>
          <a:lstStyle/>
          <a:p>
            <a:r>
              <a:rPr lang="fr-FR" dirty="0" smtClean="0">
                <a:latin typeface="Arial" charset="0"/>
                <a:ea typeface="Arial" charset="0"/>
                <a:cs typeface="Arial" charset="0"/>
              </a:rPr>
              <a:t/>
            </a:r>
            <a:br>
              <a:rPr lang="fr-FR" dirty="0" smtClean="0">
                <a:latin typeface="Arial" charset="0"/>
                <a:ea typeface="Arial" charset="0"/>
                <a:cs typeface="Arial" charset="0"/>
              </a:rPr>
            </a:br>
            <a:r>
              <a:rPr lang="fr-FR" dirty="0" smtClean="0">
                <a:latin typeface="Arial" charset="0"/>
                <a:ea typeface="Arial" charset="0"/>
                <a:cs typeface="Arial" charset="0"/>
              </a:rPr>
              <a:t>4. </a:t>
            </a:r>
            <a:r>
              <a:rPr lang="fr-FR" sz="3600" dirty="0" smtClean="0">
                <a:latin typeface="Arial" charset="0"/>
                <a:ea typeface="Arial" charset="0"/>
                <a:cs typeface="Arial" charset="0"/>
              </a:rPr>
              <a:t>L’ARCHITECTURE DES NOUVEAUX PROGRAMMES</a:t>
            </a:r>
            <a:r>
              <a:rPr lang="fr-FR" dirty="0" smtClean="0">
                <a:latin typeface="Arial" charset="0"/>
                <a:ea typeface="Arial" charset="0"/>
                <a:cs typeface="Arial" charset="0"/>
              </a:rPr>
              <a:t/>
            </a:r>
            <a:br>
              <a:rPr lang="fr-FR" dirty="0" smtClean="0">
                <a:latin typeface="Arial" charset="0"/>
                <a:ea typeface="Arial" charset="0"/>
                <a:cs typeface="Arial" charset="0"/>
              </a:rPr>
            </a:br>
            <a:endParaRPr lang="fr-FR" dirty="0">
              <a:latin typeface="Arial" charset="0"/>
              <a:ea typeface="Arial" charset="0"/>
              <a:cs typeface="Arial" charset="0"/>
            </a:endParaRPr>
          </a:p>
        </p:txBody>
      </p:sp>
      <p:sp>
        <p:nvSpPr>
          <p:cNvPr id="4" name="Rectangle 3"/>
          <p:cNvSpPr/>
          <p:nvPr/>
        </p:nvSpPr>
        <p:spPr>
          <a:xfrm>
            <a:off x="755576" y="1628800"/>
            <a:ext cx="2304256" cy="4464496"/>
          </a:xfrm>
          <a:prstGeom prst="rect">
            <a:avLst/>
          </a:prstGeom>
          <a:solidFill>
            <a:srgbClr val="CC66FF"/>
          </a:solidFill>
        </p:spPr>
        <p:style>
          <a:lnRef idx="1">
            <a:schemeClr val="accent1"/>
          </a:lnRef>
          <a:fillRef idx="3">
            <a:schemeClr val="accent1"/>
          </a:fillRef>
          <a:effectRef idx="2">
            <a:schemeClr val="accent1"/>
          </a:effectRef>
          <a:fontRef idx="minor">
            <a:schemeClr val="lt1"/>
          </a:fontRef>
        </p:style>
        <p:txBody>
          <a:bodyPr rtlCol="0" anchor="ctr"/>
          <a:lstStyle/>
          <a:p>
            <a:pPr lvl="1"/>
            <a:endParaRPr lang="fr-FR" sz="2400" dirty="0" smtClean="0">
              <a:solidFill>
                <a:schemeClr val="tx1"/>
              </a:solidFill>
              <a:latin typeface="Arial" charset="0"/>
              <a:ea typeface="Arial" charset="0"/>
              <a:cs typeface="Arial" charset="0"/>
            </a:endParaRPr>
          </a:p>
          <a:p>
            <a:pPr lvl="1"/>
            <a:endParaRPr lang="fr-FR" sz="2400" dirty="0">
              <a:solidFill>
                <a:schemeClr val="tx1"/>
              </a:solidFill>
              <a:latin typeface="Arial" charset="0"/>
              <a:ea typeface="Arial" charset="0"/>
              <a:cs typeface="Arial" charset="0"/>
            </a:endParaRPr>
          </a:p>
          <a:p>
            <a:pPr lvl="1"/>
            <a:r>
              <a:rPr lang="fr-FR" sz="2400" dirty="0" smtClean="0">
                <a:solidFill>
                  <a:schemeClr val="tx1"/>
                </a:solidFill>
                <a:latin typeface="Arial" charset="0"/>
                <a:ea typeface="Arial" charset="0"/>
                <a:cs typeface="Arial" charset="0"/>
              </a:rPr>
              <a:t>VOLET 1</a:t>
            </a:r>
          </a:p>
          <a:p>
            <a:endParaRPr lang="fr-FR" sz="2400" dirty="0" smtClean="0">
              <a:solidFill>
                <a:schemeClr val="tx1"/>
              </a:solidFill>
              <a:latin typeface="Arial" charset="0"/>
              <a:ea typeface="Arial" charset="0"/>
              <a:cs typeface="Arial" charset="0"/>
            </a:endParaRPr>
          </a:p>
          <a:p>
            <a:pPr algn="ctr"/>
            <a:endParaRPr lang="fr-FR" sz="2400" dirty="0">
              <a:solidFill>
                <a:schemeClr val="tx1"/>
              </a:solidFill>
              <a:latin typeface="Arial" charset="0"/>
              <a:ea typeface="Arial" charset="0"/>
              <a:cs typeface="Arial" charset="0"/>
            </a:endParaRPr>
          </a:p>
          <a:p>
            <a:pPr algn="ctr"/>
            <a:endParaRPr lang="fr-FR" sz="2400" dirty="0" smtClean="0">
              <a:solidFill>
                <a:schemeClr val="tx1"/>
              </a:solidFill>
              <a:latin typeface="Arial" charset="0"/>
              <a:ea typeface="Arial" charset="0"/>
              <a:cs typeface="Arial" charset="0"/>
            </a:endParaRPr>
          </a:p>
          <a:p>
            <a:pPr algn="ctr"/>
            <a:r>
              <a:rPr lang="fr-FR" sz="2400" dirty="0" smtClean="0">
                <a:solidFill>
                  <a:schemeClr val="tx1"/>
                </a:solidFill>
                <a:latin typeface="Arial" charset="0"/>
                <a:ea typeface="Arial" charset="0"/>
                <a:cs typeface="Arial" charset="0"/>
              </a:rPr>
              <a:t>Spécificités </a:t>
            </a:r>
          </a:p>
          <a:p>
            <a:pPr algn="ctr"/>
            <a:r>
              <a:rPr lang="fr-FR" sz="2400" dirty="0" smtClean="0">
                <a:solidFill>
                  <a:schemeClr val="tx1"/>
                </a:solidFill>
                <a:latin typeface="Arial" charset="0"/>
                <a:ea typeface="Arial" charset="0"/>
                <a:cs typeface="Arial" charset="0"/>
              </a:rPr>
              <a:t>du </a:t>
            </a:r>
          </a:p>
          <a:p>
            <a:pPr algn="ctr"/>
            <a:r>
              <a:rPr lang="fr-FR" sz="2400" dirty="0" smtClean="0">
                <a:solidFill>
                  <a:schemeClr val="tx1"/>
                </a:solidFill>
                <a:latin typeface="Arial" charset="0"/>
                <a:ea typeface="Arial" charset="0"/>
                <a:cs typeface="Arial" charset="0"/>
              </a:rPr>
              <a:t>cycle</a:t>
            </a:r>
            <a:endParaRPr lang="fr-FR" sz="2400" dirty="0">
              <a:solidFill>
                <a:schemeClr val="tx1"/>
              </a:solidFill>
              <a:latin typeface="Arial" charset="0"/>
              <a:ea typeface="Arial" charset="0"/>
              <a:cs typeface="Arial" charset="0"/>
            </a:endParaRPr>
          </a:p>
        </p:txBody>
      </p:sp>
      <p:sp>
        <p:nvSpPr>
          <p:cNvPr id="5" name="Rectangle 4"/>
          <p:cNvSpPr/>
          <p:nvPr/>
        </p:nvSpPr>
        <p:spPr>
          <a:xfrm>
            <a:off x="3419872" y="1628800"/>
            <a:ext cx="2304256" cy="4464496"/>
          </a:xfrm>
          <a:prstGeom prst="rect">
            <a:avLst/>
          </a:prstGeom>
          <a:solidFill>
            <a:srgbClr val="4BDD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400" dirty="0" smtClean="0">
              <a:solidFill>
                <a:schemeClr val="tx1"/>
              </a:solidFill>
              <a:latin typeface="Arial" charset="0"/>
              <a:ea typeface="Arial" charset="0"/>
              <a:cs typeface="Arial" charset="0"/>
            </a:endParaRPr>
          </a:p>
          <a:p>
            <a:pPr algn="ctr"/>
            <a:endParaRPr lang="fr-FR" sz="2400" dirty="0">
              <a:solidFill>
                <a:schemeClr val="tx1"/>
              </a:solidFill>
              <a:latin typeface="Arial" charset="0"/>
              <a:ea typeface="Arial" charset="0"/>
              <a:cs typeface="Arial" charset="0"/>
            </a:endParaRPr>
          </a:p>
          <a:p>
            <a:pPr algn="ctr"/>
            <a:endParaRPr lang="fr-FR" sz="2400" dirty="0" smtClean="0">
              <a:solidFill>
                <a:schemeClr val="tx1"/>
              </a:solidFill>
              <a:latin typeface="Arial" charset="0"/>
              <a:ea typeface="Arial" charset="0"/>
              <a:cs typeface="Arial" charset="0"/>
            </a:endParaRPr>
          </a:p>
          <a:p>
            <a:pPr algn="ctr"/>
            <a:r>
              <a:rPr lang="fr-FR" sz="2400" dirty="0" smtClean="0">
                <a:solidFill>
                  <a:schemeClr val="tx1"/>
                </a:solidFill>
                <a:latin typeface="Arial" charset="0"/>
                <a:ea typeface="Arial" charset="0"/>
                <a:cs typeface="Arial" charset="0"/>
              </a:rPr>
              <a:t>VOLET 2</a:t>
            </a:r>
          </a:p>
          <a:p>
            <a:pPr algn="ctr"/>
            <a:endParaRPr lang="fr-FR" sz="2400" dirty="0" smtClean="0">
              <a:solidFill>
                <a:schemeClr val="tx1"/>
              </a:solidFill>
              <a:latin typeface="Arial" charset="0"/>
              <a:ea typeface="Arial" charset="0"/>
              <a:cs typeface="Arial" charset="0"/>
            </a:endParaRPr>
          </a:p>
          <a:p>
            <a:pPr algn="ctr"/>
            <a:r>
              <a:rPr lang="fr-FR" sz="2400" dirty="0">
                <a:solidFill>
                  <a:schemeClr val="tx1"/>
                </a:solidFill>
                <a:latin typeface="Arial" charset="0"/>
                <a:ea typeface="Arial" charset="0"/>
                <a:cs typeface="Arial" charset="0"/>
              </a:rPr>
              <a:t>C</a:t>
            </a:r>
            <a:r>
              <a:rPr lang="fr-FR" sz="2400" dirty="0" smtClean="0">
                <a:solidFill>
                  <a:schemeClr val="tx1"/>
                </a:solidFill>
                <a:latin typeface="Arial" charset="0"/>
                <a:ea typeface="Arial" charset="0"/>
                <a:cs typeface="Arial" charset="0"/>
              </a:rPr>
              <a:t>ontribution des différents enseignement </a:t>
            </a:r>
            <a:r>
              <a:rPr lang="fr-FR" sz="2400" dirty="0">
                <a:solidFill>
                  <a:schemeClr val="tx1"/>
                </a:solidFill>
                <a:latin typeface="Arial" charset="0"/>
                <a:ea typeface="Arial" charset="0"/>
                <a:cs typeface="Arial" charset="0"/>
              </a:rPr>
              <a:t>aux cinq domaines du </a:t>
            </a:r>
            <a:r>
              <a:rPr lang="fr-FR" sz="2400" dirty="0" smtClean="0">
                <a:solidFill>
                  <a:schemeClr val="tx1"/>
                </a:solidFill>
                <a:latin typeface="Arial" charset="0"/>
                <a:ea typeface="Arial" charset="0"/>
                <a:cs typeface="Arial" charset="0"/>
              </a:rPr>
              <a:t>SCCCC</a:t>
            </a:r>
            <a:endParaRPr lang="fr-FR" sz="2400" dirty="0">
              <a:solidFill>
                <a:schemeClr val="tx1"/>
              </a:solidFill>
              <a:latin typeface="Arial" charset="0"/>
              <a:ea typeface="Arial" charset="0"/>
              <a:cs typeface="Arial" charset="0"/>
            </a:endParaRPr>
          </a:p>
        </p:txBody>
      </p:sp>
      <p:sp>
        <p:nvSpPr>
          <p:cNvPr id="6" name="Rectangle 5"/>
          <p:cNvSpPr/>
          <p:nvPr/>
        </p:nvSpPr>
        <p:spPr>
          <a:xfrm>
            <a:off x="6084611" y="1655943"/>
            <a:ext cx="2304256" cy="4464496"/>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lvl="1"/>
            <a:r>
              <a:rPr lang="fr-FR" sz="2400" dirty="0" smtClean="0">
                <a:solidFill>
                  <a:schemeClr val="tx1"/>
                </a:solidFill>
                <a:latin typeface="Arial" charset="0"/>
                <a:ea typeface="Arial" charset="0"/>
                <a:cs typeface="Arial" charset="0"/>
              </a:rPr>
              <a:t>VOLET 3</a:t>
            </a:r>
          </a:p>
          <a:p>
            <a:endParaRPr lang="fr-FR" sz="2400" dirty="0" smtClean="0">
              <a:solidFill>
                <a:schemeClr val="tx1"/>
              </a:solidFill>
              <a:latin typeface="Arial" charset="0"/>
              <a:ea typeface="Arial" charset="0"/>
              <a:cs typeface="Arial" charset="0"/>
            </a:endParaRPr>
          </a:p>
          <a:p>
            <a:endParaRPr lang="fr-FR" sz="2400" dirty="0" smtClean="0">
              <a:solidFill>
                <a:schemeClr val="tx1"/>
              </a:solidFill>
              <a:latin typeface="Arial" charset="0"/>
              <a:ea typeface="Arial" charset="0"/>
              <a:cs typeface="Arial" charset="0"/>
            </a:endParaRPr>
          </a:p>
          <a:p>
            <a:pPr algn="ctr"/>
            <a:r>
              <a:rPr lang="fr-FR" sz="2400" dirty="0" smtClean="0">
                <a:solidFill>
                  <a:schemeClr val="tx1"/>
                </a:solidFill>
                <a:latin typeface="Arial" charset="0"/>
                <a:ea typeface="Arial" charset="0"/>
                <a:cs typeface="Arial" charset="0"/>
              </a:rPr>
              <a:t>Les enseignements</a:t>
            </a:r>
            <a:endParaRPr lang="fr-FR" sz="240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9925922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p:cNvSpPr>
            <a:spLocks noGrp="1"/>
          </p:cNvSpPr>
          <p:nvPr>
            <p:ph idx="1"/>
          </p:nvPr>
        </p:nvSpPr>
        <p:spPr>
          <a:xfrm>
            <a:off x="2483768" y="1772816"/>
            <a:ext cx="6408712" cy="4464496"/>
          </a:xfrm>
        </p:spPr>
        <p:txBody>
          <a:bodyPr>
            <a:normAutofit fontScale="85000" lnSpcReduction="20000"/>
          </a:bodyPr>
          <a:lstStyle/>
          <a:p>
            <a:pPr marL="0" indent="0">
              <a:buNone/>
            </a:pPr>
            <a:r>
              <a:rPr lang="fr-FR" sz="2200" dirty="0" smtClean="0">
                <a:latin typeface="Arial" charset="0"/>
                <a:ea typeface="Arial" charset="0"/>
                <a:cs typeface="Arial" charset="0"/>
              </a:rPr>
              <a:t>Au cycle 2</a:t>
            </a:r>
            <a:r>
              <a:rPr lang="fr-FR" sz="2200" dirty="0">
                <a:latin typeface="Arial" charset="0"/>
                <a:ea typeface="Arial" charset="0"/>
                <a:cs typeface="Arial" charset="0"/>
              </a:rPr>
              <a:t>, </a:t>
            </a:r>
            <a:r>
              <a:rPr lang="fr-FR" sz="2200" dirty="0" smtClean="0">
                <a:latin typeface="Arial" charset="0"/>
                <a:ea typeface="Arial" charset="0"/>
                <a:cs typeface="Arial" charset="0"/>
              </a:rPr>
              <a:t>cycle des apprentissages fondamentaux, </a:t>
            </a:r>
          </a:p>
          <a:p>
            <a:pPr>
              <a:buFont typeface="Wingdings" panose="05000000000000000000" pitchFamily="2" charset="2"/>
              <a:buChar char="§"/>
            </a:pPr>
            <a:r>
              <a:rPr lang="fr-FR" sz="2200" dirty="0" smtClean="0">
                <a:latin typeface="Arial" charset="0"/>
                <a:ea typeface="Arial" charset="0"/>
                <a:cs typeface="Arial" charset="0"/>
              </a:rPr>
              <a:t>les élèves </a:t>
            </a:r>
            <a:r>
              <a:rPr lang="fr-FR" sz="2200" dirty="0">
                <a:latin typeface="Arial" charset="0"/>
                <a:ea typeface="Arial" charset="0"/>
                <a:cs typeface="Arial" charset="0"/>
              </a:rPr>
              <a:t>ont le temps </a:t>
            </a:r>
            <a:r>
              <a:rPr lang="fr-FR" sz="2200" dirty="0" smtClean="0">
                <a:latin typeface="Arial" charset="0"/>
                <a:ea typeface="Arial" charset="0"/>
                <a:cs typeface="Arial" charset="0"/>
              </a:rPr>
              <a:t>d’apprendre,</a:t>
            </a:r>
          </a:p>
          <a:p>
            <a:pPr>
              <a:buFont typeface="Wingdings" panose="05000000000000000000" pitchFamily="2" charset="2"/>
              <a:buChar char="§"/>
            </a:pPr>
            <a:r>
              <a:rPr lang="fr-FR" sz="2200" dirty="0" smtClean="0">
                <a:latin typeface="Arial" charset="0"/>
                <a:ea typeface="Arial" charset="0"/>
                <a:cs typeface="Arial" charset="0"/>
              </a:rPr>
              <a:t>le </a:t>
            </a:r>
            <a:r>
              <a:rPr lang="fr-FR" sz="2200" dirty="0">
                <a:latin typeface="Arial" charset="0"/>
                <a:ea typeface="Arial" charset="0"/>
                <a:cs typeface="Arial" charset="0"/>
              </a:rPr>
              <a:t>sens et l’automatisation se construisent </a:t>
            </a:r>
            <a:r>
              <a:rPr lang="fr-FR" sz="2200" dirty="0" smtClean="0">
                <a:latin typeface="Arial" charset="0"/>
                <a:ea typeface="Arial" charset="0"/>
                <a:cs typeface="Arial" charset="0"/>
              </a:rPr>
              <a:t>simultanément,</a:t>
            </a:r>
          </a:p>
          <a:p>
            <a:pPr>
              <a:buFont typeface="Wingdings" panose="05000000000000000000" pitchFamily="2" charset="2"/>
              <a:buChar char="§"/>
            </a:pPr>
            <a:r>
              <a:rPr lang="fr-FR" sz="2200" dirty="0" smtClean="0">
                <a:latin typeface="Arial" charset="0"/>
                <a:ea typeface="Arial" charset="0"/>
                <a:cs typeface="Arial" charset="0"/>
              </a:rPr>
              <a:t>la </a:t>
            </a:r>
            <a:r>
              <a:rPr lang="fr-FR" sz="2200" dirty="0">
                <a:latin typeface="Arial" charset="0"/>
                <a:ea typeface="Arial" charset="0"/>
                <a:cs typeface="Arial" charset="0"/>
              </a:rPr>
              <a:t>langue française constitue l’objet d’apprentissage </a:t>
            </a:r>
            <a:r>
              <a:rPr lang="fr-FR" sz="2200" dirty="0" smtClean="0">
                <a:latin typeface="Arial" charset="0"/>
                <a:ea typeface="Arial" charset="0"/>
                <a:cs typeface="Arial" charset="0"/>
              </a:rPr>
              <a:t>central,</a:t>
            </a:r>
          </a:p>
          <a:p>
            <a:pPr>
              <a:buFont typeface="Wingdings" panose="05000000000000000000" pitchFamily="2" charset="2"/>
              <a:buChar char="§"/>
            </a:pPr>
            <a:r>
              <a:rPr lang="fr-FR" sz="2200" dirty="0">
                <a:latin typeface="Arial" charset="0"/>
                <a:ea typeface="Arial" charset="0"/>
                <a:cs typeface="Arial" charset="0"/>
              </a:rPr>
              <a:t>on apprend à réaliser les activités scolaires fondamentales (résoudre un problème, comprendre un document, rédiger un texte, créer ou concevoir un objet</a:t>
            </a:r>
            <a:r>
              <a:rPr lang="fr-FR" sz="2200" dirty="0" smtClean="0">
                <a:latin typeface="Arial" charset="0"/>
                <a:ea typeface="Arial" charset="0"/>
                <a:cs typeface="Arial" charset="0"/>
              </a:rPr>
              <a:t>),</a:t>
            </a:r>
          </a:p>
          <a:p>
            <a:pPr>
              <a:buFont typeface="Wingdings" panose="05000000000000000000" pitchFamily="2" charset="2"/>
              <a:buChar char="§"/>
            </a:pPr>
            <a:endParaRPr lang="fr-FR" sz="2200" dirty="0">
              <a:latin typeface="Arial" charset="0"/>
              <a:ea typeface="Arial" charset="0"/>
              <a:cs typeface="Arial" charset="0"/>
            </a:endParaRPr>
          </a:p>
          <a:p>
            <a:pPr>
              <a:buFont typeface="Wingdings" panose="05000000000000000000" pitchFamily="2" charset="2"/>
              <a:buChar char="§"/>
            </a:pPr>
            <a:r>
              <a:rPr lang="fr-FR" sz="2200" dirty="0">
                <a:latin typeface="Arial" charset="0"/>
                <a:ea typeface="Arial" charset="0"/>
                <a:cs typeface="Arial" charset="0"/>
              </a:rPr>
              <a:t>on justifie de façon </a:t>
            </a:r>
            <a:r>
              <a:rPr lang="fr-FR" sz="2200" dirty="0" smtClean="0">
                <a:latin typeface="Arial" charset="0"/>
                <a:ea typeface="Arial" charset="0"/>
                <a:cs typeface="Arial" charset="0"/>
              </a:rPr>
              <a:t>rationnelle,</a:t>
            </a:r>
          </a:p>
          <a:p>
            <a:pPr>
              <a:buFont typeface="Wingdings" panose="05000000000000000000" pitchFamily="2" charset="2"/>
              <a:buChar char="§"/>
            </a:pPr>
            <a:endParaRPr lang="fr-FR" sz="2200" dirty="0" smtClean="0">
              <a:latin typeface="Arial" charset="0"/>
              <a:ea typeface="Arial" charset="0"/>
              <a:cs typeface="Arial" charset="0"/>
            </a:endParaRPr>
          </a:p>
          <a:p>
            <a:pPr>
              <a:buFont typeface="Wingdings" panose="05000000000000000000" pitchFamily="2" charset="2"/>
              <a:buChar char="§"/>
            </a:pPr>
            <a:r>
              <a:rPr lang="fr-FR" sz="2200" dirty="0" smtClean="0">
                <a:solidFill>
                  <a:srgbClr val="FF0000"/>
                </a:solidFill>
                <a:latin typeface="Arial" charset="0"/>
                <a:ea typeface="Arial" charset="0"/>
                <a:cs typeface="Arial" charset="0"/>
              </a:rPr>
              <a:t>on </a:t>
            </a:r>
            <a:r>
              <a:rPr lang="fr-FR" sz="2200" dirty="0">
                <a:solidFill>
                  <a:srgbClr val="FF0000"/>
                </a:solidFill>
                <a:latin typeface="Arial" charset="0"/>
                <a:ea typeface="Arial" charset="0"/>
                <a:cs typeface="Arial" charset="0"/>
              </a:rPr>
              <a:t>ne cesse d’articuler le concret et </a:t>
            </a:r>
            <a:r>
              <a:rPr lang="fr-FR" sz="2200" dirty="0" smtClean="0">
                <a:solidFill>
                  <a:srgbClr val="FF0000"/>
                </a:solidFill>
                <a:latin typeface="Arial" charset="0"/>
                <a:ea typeface="Arial" charset="0"/>
                <a:cs typeface="Arial" charset="0"/>
              </a:rPr>
              <a:t>l’abstrait</a:t>
            </a:r>
            <a:r>
              <a:rPr lang="fr-FR" sz="2200" dirty="0">
                <a:solidFill>
                  <a:srgbClr val="FF0000"/>
                </a:solidFill>
                <a:latin typeface="Arial" charset="0"/>
                <a:ea typeface="Arial" charset="0"/>
                <a:cs typeface="Arial" charset="0"/>
              </a:rPr>
              <a:t> </a:t>
            </a:r>
            <a:r>
              <a:rPr lang="fr-FR" sz="2200" dirty="0" smtClean="0">
                <a:solidFill>
                  <a:srgbClr val="FF0000"/>
                </a:solidFill>
                <a:latin typeface="Arial" charset="0"/>
                <a:ea typeface="Arial" charset="0"/>
                <a:cs typeface="Arial" charset="0"/>
              </a:rPr>
              <a:t>: observer agir, manipuler, expérimenter, ….,</a:t>
            </a:r>
            <a:endParaRPr lang="fr-FR" sz="2200" dirty="0">
              <a:solidFill>
                <a:srgbClr val="FF0000"/>
              </a:solidFill>
              <a:latin typeface="Arial" charset="0"/>
              <a:ea typeface="Arial" charset="0"/>
              <a:cs typeface="Arial" charset="0"/>
            </a:endParaRPr>
          </a:p>
          <a:p>
            <a:pPr>
              <a:buFont typeface="Wingdings" panose="05000000000000000000" pitchFamily="2" charset="2"/>
              <a:buChar char="§"/>
            </a:pPr>
            <a:r>
              <a:rPr lang="fr-FR" sz="2200" dirty="0" smtClean="0">
                <a:latin typeface="Arial" charset="0"/>
                <a:ea typeface="Arial" charset="0"/>
                <a:cs typeface="Arial" charset="0"/>
              </a:rPr>
              <a:t>les </a:t>
            </a:r>
            <a:r>
              <a:rPr lang="fr-FR" sz="2200" dirty="0">
                <a:latin typeface="Arial" charset="0"/>
                <a:ea typeface="Arial" charset="0"/>
                <a:cs typeface="Arial" charset="0"/>
              </a:rPr>
              <a:t>connaissances intuitives tiennent encore une place </a:t>
            </a:r>
            <a:r>
              <a:rPr lang="fr-FR" sz="2200" dirty="0" smtClean="0">
                <a:latin typeface="Arial" charset="0"/>
                <a:ea typeface="Arial" charset="0"/>
                <a:cs typeface="Arial" charset="0"/>
              </a:rPr>
              <a:t>centrale.</a:t>
            </a:r>
          </a:p>
          <a:p>
            <a:pPr>
              <a:buFont typeface="Wingdings" panose="05000000000000000000" pitchFamily="2" charset="2"/>
              <a:buChar char="§"/>
            </a:pPr>
            <a:endParaRPr lang="fr-FR" sz="2200" dirty="0" smtClean="0">
              <a:latin typeface="Arial" charset="0"/>
              <a:ea typeface="Arial" charset="0"/>
              <a:cs typeface="Arial" charset="0"/>
            </a:endParaRPr>
          </a:p>
        </p:txBody>
      </p:sp>
      <p:sp>
        <p:nvSpPr>
          <p:cNvPr id="4" name="Rectangle 3"/>
          <p:cNvSpPr/>
          <p:nvPr/>
        </p:nvSpPr>
        <p:spPr>
          <a:xfrm>
            <a:off x="251519" y="1772816"/>
            <a:ext cx="2082151" cy="4464496"/>
          </a:xfrm>
          <a:prstGeom prst="rect">
            <a:avLst/>
          </a:prstGeom>
          <a:solidFill>
            <a:srgbClr val="CC66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solidFill>
                  <a:schemeClr val="tx1"/>
                </a:solidFill>
                <a:latin typeface="Arial" charset="0"/>
                <a:ea typeface="Arial" charset="0"/>
                <a:cs typeface="Arial" charset="0"/>
              </a:rPr>
              <a:t>VOLET 1</a:t>
            </a:r>
          </a:p>
          <a:p>
            <a:pPr algn="ctr"/>
            <a:endParaRPr lang="fr-FR" dirty="0" smtClean="0">
              <a:solidFill>
                <a:schemeClr val="tx1"/>
              </a:solidFill>
              <a:latin typeface="Arial" charset="0"/>
              <a:ea typeface="Arial" charset="0"/>
              <a:cs typeface="Arial" charset="0"/>
            </a:endParaRPr>
          </a:p>
          <a:p>
            <a:pPr algn="ctr"/>
            <a:r>
              <a:rPr lang="fr-FR" dirty="0" smtClean="0">
                <a:solidFill>
                  <a:schemeClr val="tx1"/>
                </a:solidFill>
                <a:latin typeface="Arial" charset="0"/>
                <a:ea typeface="Arial" charset="0"/>
                <a:cs typeface="Arial" charset="0"/>
              </a:rPr>
              <a:t>Spécificités du cycle II</a:t>
            </a:r>
            <a:endParaRPr lang="fr-FR" dirty="0">
              <a:solidFill>
                <a:schemeClr val="tx1"/>
              </a:solidFill>
              <a:latin typeface="Arial" charset="0"/>
              <a:ea typeface="Arial" charset="0"/>
              <a:cs typeface="Arial" charset="0"/>
            </a:endParaRPr>
          </a:p>
        </p:txBody>
      </p:sp>
      <p:sp>
        <p:nvSpPr>
          <p:cNvPr id="6" name="Titre 1"/>
          <p:cNvSpPr>
            <a:spLocks noGrp="1"/>
          </p:cNvSpPr>
          <p:nvPr>
            <p:ph type="title"/>
          </p:nvPr>
        </p:nvSpPr>
        <p:spPr>
          <a:xfrm>
            <a:off x="628650" y="365127"/>
            <a:ext cx="7886700" cy="1119658"/>
          </a:xfrm>
          <a:solidFill>
            <a:schemeClr val="accent6">
              <a:lumMod val="60000"/>
              <a:lumOff val="40000"/>
            </a:schemeClr>
          </a:solidFill>
        </p:spPr>
        <p:txBody>
          <a:bodyPr>
            <a:normAutofit fontScale="90000"/>
          </a:bodyPr>
          <a:lstStyle/>
          <a:p>
            <a:r>
              <a:rPr lang="fr-FR" dirty="0" smtClean="0">
                <a:latin typeface="Arial" charset="0"/>
                <a:ea typeface="Arial" charset="0"/>
                <a:cs typeface="Arial" charset="0"/>
              </a:rPr>
              <a:t/>
            </a:r>
            <a:br>
              <a:rPr lang="fr-FR" dirty="0" smtClean="0">
                <a:latin typeface="Arial" charset="0"/>
                <a:ea typeface="Arial" charset="0"/>
                <a:cs typeface="Arial" charset="0"/>
              </a:rPr>
            </a:br>
            <a:r>
              <a:rPr lang="fr-FR" dirty="0" smtClean="0">
                <a:latin typeface="Arial" charset="0"/>
                <a:ea typeface="Arial" charset="0"/>
                <a:cs typeface="Arial" charset="0"/>
              </a:rPr>
              <a:t>4.</a:t>
            </a:r>
            <a:r>
              <a:rPr lang="fr-FR" sz="3600" dirty="0" smtClean="0">
                <a:latin typeface="Arial" charset="0"/>
                <a:ea typeface="Arial" charset="0"/>
                <a:cs typeface="Arial" charset="0"/>
              </a:rPr>
              <a:t>L’ARCHITECTURE DES NOUVEAUX PROGRAMMES</a:t>
            </a:r>
            <a:r>
              <a:rPr lang="fr-FR" dirty="0" smtClean="0">
                <a:latin typeface="Arial" charset="0"/>
                <a:ea typeface="Arial" charset="0"/>
                <a:cs typeface="Arial" charset="0"/>
              </a:rPr>
              <a:t/>
            </a:r>
            <a:br>
              <a:rPr lang="fr-FR" dirty="0" smtClean="0">
                <a:latin typeface="Arial" charset="0"/>
                <a:ea typeface="Arial" charset="0"/>
                <a:cs typeface="Arial" charset="0"/>
              </a:rPr>
            </a:br>
            <a:endParaRPr lang="fr-FR" dirty="0">
              <a:latin typeface="Arial" charset="0"/>
              <a:ea typeface="Arial" charset="0"/>
              <a:cs typeface="Arial" charset="0"/>
            </a:endParaRPr>
          </a:p>
        </p:txBody>
      </p:sp>
    </p:spTree>
    <p:extLst>
      <p:ext uri="{BB962C8B-B14F-4D97-AF65-F5344CB8AC3E}">
        <p14:creationId xmlns:p14="http://schemas.microsoft.com/office/powerpoint/2010/main" val="9569455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anim calcmode="lin" valueType="num">
                                      <p:cBhvr>
                                        <p:cTn id="8" dur="2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5">
                                            <p:txEl>
                                              <p:pRg st="0" end="0"/>
                                            </p:txEl>
                                          </p:spTgt>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5">
                                            <p:txEl>
                                              <p:pRg st="0" end="0"/>
                                            </p:txEl>
                                          </p:spTgt>
                                        </p:tgtEl>
                                        <p:attrNameLst>
                                          <p:attrName>style.visibility</p:attrName>
                                        </p:attrNameLst>
                                      </p:cBhvr>
                                      <p:to>
                                        <p:strVal val="hidden"/>
                                      </p:to>
                                    </p:set>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2000"/>
                                        <p:tgtEl>
                                          <p:spTgt spid="5">
                                            <p:txEl>
                                              <p:pRg st="1" end="1"/>
                                            </p:txEl>
                                          </p:spTgt>
                                        </p:tgtEl>
                                      </p:cBhvr>
                                    </p:animEffect>
                                    <p:anim calcmode="lin" valueType="num">
                                      <p:cBhvr>
                                        <p:cTn id="15" dur="2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2000" fill="hold"/>
                                        <p:tgtEl>
                                          <p:spTgt spid="5">
                                            <p:txEl>
                                              <p:pRg st="1" end="1"/>
                                            </p:txEl>
                                          </p:spTgt>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5">
                                            <p:txEl>
                                              <p:pRg st="1" end="1"/>
                                            </p:txEl>
                                          </p:spTgt>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2000"/>
                                        <p:tgtEl>
                                          <p:spTgt spid="5">
                                            <p:txEl>
                                              <p:pRg st="2" end="2"/>
                                            </p:txEl>
                                          </p:spTgt>
                                        </p:tgtEl>
                                      </p:cBhvr>
                                    </p:animEffect>
                                    <p:anim calcmode="lin" valueType="num">
                                      <p:cBhvr>
                                        <p:cTn id="22" dur="2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2000" fill="hold"/>
                                        <p:tgtEl>
                                          <p:spTgt spid="5">
                                            <p:txEl>
                                              <p:pRg st="2" end="2"/>
                                            </p:txEl>
                                          </p:spTgt>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5">
                                            <p:txEl>
                                              <p:pRg st="2" end="2"/>
                                            </p:txEl>
                                          </p:spTgt>
                                        </p:tgtEl>
                                        <p:attrNameLst>
                                          <p:attrName>style.visibility</p:attrName>
                                        </p:attrNameLst>
                                      </p:cBhvr>
                                      <p:to>
                                        <p:strVal val="hidden"/>
                                      </p:to>
                                    </p:set>
                                  </p:sub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2000"/>
                                        <p:tgtEl>
                                          <p:spTgt spid="5">
                                            <p:txEl>
                                              <p:pRg st="3" end="3"/>
                                            </p:txEl>
                                          </p:spTgt>
                                        </p:tgtEl>
                                      </p:cBhvr>
                                    </p:animEffect>
                                    <p:anim calcmode="lin" valueType="num">
                                      <p:cBhvr>
                                        <p:cTn id="29" dur="2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2000" fill="hold"/>
                                        <p:tgtEl>
                                          <p:spTgt spid="5">
                                            <p:txEl>
                                              <p:pRg st="3" end="3"/>
                                            </p:txEl>
                                          </p:spTgt>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5">
                                            <p:txEl>
                                              <p:pRg st="3" end="3"/>
                                            </p:txEl>
                                          </p:spTgt>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2000"/>
                                        <p:tgtEl>
                                          <p:spTgt spid="5">
                                            <p:txEl>
                                              <p:pRg st="4" end="4"/>
                                            </p:txEl>
                                          </p:spTgt>
                                        </p:tgtEl>
                                      </p:cBhvr>
                                    </p:animEffect>
                                    <p:anim calcmode="lin" valueType="num">
                                      <p:cBhvr>
                                        <p:cTn id="36" dur="2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2000" fill="hold"/>
                                        <p:tgtEl>
                                          <p:spTgt spid="5">
                                            <p:txEl>
                                              <p:pRg st="4" end="4"/>
                                            </p:txEl>
                                          </p:spTgt>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5">
                                            <p:txEl>
                                              <p:pRg st="4" end="4"/>
                                            </p:txEl>
                                          </p:spTgt>
                                        </p:tgtEl>
                                        <p:attrNameLst>
                                          <p:attrName>style.visibility</p:attrName>
                                        </p:attrNameLst>
                                      </p:cBhvr>
                                      <p:to>
                                        <p:strVal val="hidden"/>
                                      </p:to>
                                    </p:set>
                                  </p:sub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2000"/>
                                        <p:tgtEl>
                                          <p:spTgt spid="5">
                                            <p:txEl>
                                              <p:pRg st="6" end="6"/>
                                            </p:txEl>
                                          </p:spTgt>
                                        </p:tgtEl>
                                      </p:cBhvr>
                                    </p:animEffect>
                                    <p:anim calcmode="lin" valueType="num">
                                      <p:cBhvr>
                                        <p:cTn id="43" dur="2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4" dur="2000" fill="hold"/>
                                        <p:tgtEl>
                                          <p:spTgt spid="5">
                                            <p:txEl>
                                              <p:pRg st="6" end="6"/>
                                            </p:txEl>
                                          </p:spTgt>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5">
                                            <p:txEl>
                                              <p:pRg st="6" end="6"/>
                                            </p:txEl>
                                          </p:spTgt>
                                        </p:tgtEl>
                                        <p:attrNameLst>
                                          <p:attrName>style.visibility</p:attrName>
                                        </p:attrNameLst>
                                      </p:cBhvr>
                                      <p:to>
                                        <p:strVal val="hidden"/>
                                      </p:to>
                                    </p:set>
                                  </p:sub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5">
                                            <p:txEl>
                                              <p:pRg st="8" end="8"/>
                                            </p:txEl>
                                          </p:spTgt>
                                        </p:tgtEl>
                                        <p:attrNameLst>
                                          <p:attrName>style.visibility</p:attrName>
                                        </p:attrNameLst>
                                      </p:cBhvr>
                                      <p:to>
                                        <p:strVal val="visible"/>
                                      </p:to>
                                    </p:set>
                                    <p:animEffect transition="in" filter="fade">
                                      <p:cBhvr>
                                        <p:cTn id="49" dur="2000"/>
                                        <p:tgtEl>
                                          <p:spTgt spid="5">
                                            <p:txEl>
                                              <p:pRg st="8" end="8"/>
                                            </p:txEl>
                                          </p:spTgt>
                                        </p:tgtEl>
                                      </p:cBhvr>
                                    </p:animEffect>
                                    <p:anim calcmode="lin" valueType="num">
                                      <p:cBhvr>
                                        <p:cTn id="50" dur="2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51" dur="2000" fill="hold"/>
                                        <p:tgtEl>
                                          <p:spTgt spid="5">
                                            <p:txEl>
                                              <p:pRg st="8" end="8"/>
                                            </p:txEl>
                                          </p:spTgt>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5">
                                            <p:txEl>
                                              <p:pRg st="8" end="8"/>
                                            </p:txEl>
                                          </p:spTgt>
                                        </p:tgtEl>
                                        <p:attrNameLst>
                                          <p:attrName>style.visibility</p:attrName>
                                        </p:attrNameLst>
                                      </p:cBhvr>
                                      <p:to>
                                        <p:strVal val="hidden"/>
                                      </p:to>
                                    </p:set>
                                  </p:sub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5">
                                            <p:txEl>
                                              <p:pRg st="9" end="9"/>
                                            </p:txEl>
                                          </p:spTgt>
                                        </p:tgtEl>
                                        <p:attrNameLst>
                                          <p:attrName>style.visibility</p:attrName>
                                        </p:attrNameLst>
                                      </p:cBhvr>
                                      <p:to>
                                        <p:strVal val="visible"/>
                                      </p:to>
                                    </p:set>
                                    <p:animEffect transition="in" filter="fade">
                                      <p:cBhvr>
                                        <p:cTn id="56" dur="2000"/>
                                        <p:tgtEl>
                                          <p:spTgt spid="5">
                                            <p:txEl>
                                              <p:pRg st="9" end="9"/>
                                            </p:txEl>
                                          </p:spTgt>
                                        </p:tgtEl>
                                      </p:cBhvr>
                                    </p:animEffect>
                                    <p:anim calcmode="lin" valueType="num">
                                      <p:cBhvr>
                                        <p:cTn id="57" dur="2000" fill="hold"/>
                                        <p:tgtEl>
                                          <p:spTgt spid="5">
                                            <p:txEl>
                                              <p:pRg st="9" end="9"/>
                                            </p:txEl>
                                          </p:spTgt>
                                        </p:tgtEl>
                                        <p:attrNameLst>
                                          <p:attrName>ppt_x</p:attrName>
                                        </p:attrNameLst>
                                      </p:cBhvr>
                                      <p:tavLst>
                                        <p:tav tm="0">
                                          <p:val>
                                            <p:strVal val="#ppt_x"/>
                                          </p:val>
                                        </p:tav>
                                        <p:tav tm="100000">
                                          <p:val>
                                            <p:strVal val="#ppt_x"/>
                                          </p:val>
                                        </p:tav>
                                      </p:tavLst>
                                    </p:anim>
                                    <p:anim calcmode="lin" valueType="num">
                                      <p:cBhvr>
                                        <p:cTn id="58" dur="2000" fill="hold"/>
                                        <p:tgtEl>
                                          <p:spTgt spid="5">
                                            <p:txEl>
                                              <p:pRg st="9" end="9"/>
                                            </p:txEl>
                                          </p:spTgt>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5">
                                            <p:txEl>
                                              <p:pRg st="9" end="9"/>
                                            </p:txEl>
                                          </p:spTgt>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55776" y="1772816"/>
            <a:ext cx="6408712" cy="4464495"/>
          </a:xfrm>
        </p:spPr>
        <p:txBody>
          <a:bodyPr>
            <a:normAutofit/>
          </a:bodyPr>
          <a:lstStyle/>
          <a:p>
            <a:pPr marL="0" indent="0">
              <a:buNone/>
            </a:pPr>
            <a:r>
              <a:rPr lang="fr-FR" dirty="0" smtClean="0">
                <a:latin typeface="Arial" charset="0"/>
                <a:ea typeface="Arial" charset="0"/>
                <a:cs typeface="Arial" charset="0"/>
              </a:rPr>
              <a:t>Cycle </a:t>
            </a:r>
            <a:r>
              <a:rPr lang="fr-FR" dirty="0">
                <a:latin typeface="Arial" charset="0"/>
                <a:ea typeface="Arial" charset="0"/>
                <a:cs typeface="Arial" charset="0"/>
              </a:rPr>
              <a:t>de consolidation, le cycle 3 </a:t>
            </a:r>
            <a:r>
              <a:rPr lang="fr-FR" dirty="0" smtClean="0">
                <a:latin typeface="Arial" charset="0"/>
                <a:ea typeface="Arial" charset="0"/>
                <a:cs typeface="Arial" charset="0"/>
              </a:rPr>
              <a:t>a </a:t>
            </a:r>
            <a:r>
              <a:rPr lang="fr-FR" dirty="0">
                <a:latin typeface="Arial" charset="0"/>
                <a:ea typeface="Arial" charset="0"/>
                <a:cs typeface="Arial" charset="0"/>
              </a:rPr>
              <a:t>pour objectif </a:t>
            </a:r>
            <a:endParaRPr lang="fr-FR" dirty="0" smtClean="0">
              <a:latin typeface="Arial" charset="0"/>
              <a:ea typeface="Arial" charset="0"/>
              <a:cs typeface="Arial" charset="0"/>
            </a:endParaRPr>
          </a:p>
          <a:p>
            <a:r>
              <a:rPr lang="fr-FR" dirty="0" smtClean="0">
                <a:latin typeface="Arial" charset="0"/>
                <a:ea typeface="Arial" charset="0"/>
                <a:cs typeface="Arial" charset="0"/>
              </a:rPr>
              <a:t>De consolider la lecture - écriture, le travail spécifique autour de l’oral, les langues vivantes, les langages scientifiques, les langages artistiques, l’EPS,…</a:t>
            </a:r>
          </a:p>
          <a:p>
            <a:r>
              <a:rPr lang="fr-FR" dirty="0" smtClean="0">
                <a:latin typeface="Arial" charset="0"/>
                <a:ea typeface="Arial" charset="0"/>
                <a:cs typeface="Arial" charset="0"/>
              </a:rPr>
              <a:t>« D’ENTRER » </a:t>
            </a:r>
            <a:r>
              <a:rPr lang="fr-FR" dirty="0">
                <a:latin typeface="Arial" charset="0"/>
                <a:ea typeface="Arial" charset="0"/>
                <a:cs typeface="Arial" charset="0"/>
              </a:rPr>
              <a:t> </a:t>
            </a:r>
            <a:r>
              <a:rPr lang="fr-FR" dirty="0" smtClean="0">
                <a:latin typeface="Arial" charset="0"/>
                <a:ea typeface="Arial" charset="0"/>
                <a:cs typeface="Arial" charset="0"/>
              </a:rPr>
              <a:t>davantage dans l’ABSTRAIT, le raisonnement, les taches complexes… dans les différents champs disciplinaires. </a:t>
            </a:r>
          </a:p>
          <a:p>
            <a:r>
              <a:rPr lang="fr-FR" dirty="0">
                <a:latin typeface="Arial" charset="0"/>
                <a:ea typeface="Arial" charset="0"/>
                <a:cs typeface="Arial" charset="0"/>
              </a:rPr>
              <a:t>P</a:t>
            </a:r>
            <a:r>
              <a:rPr lang="fr-FR" dirty="0" smtClean="0">
                <a:latin typeface="Arial" charset="0"/>
                <a:ea typeface="Arial" charset="0"/>
                <a:cs typeface="Arial" charset="0"/>
              </a:rPr>
              <a:t>ermettre </a:t>
            </a:r>
            <a:r>
              <a:rPr lang="fr-FR" dirty="0">
                <a:latin typeface="Arial" charset="0"/>
                <a:ea typeface="Arial" charset="0"/>
                <a:cs typeface="Arial" charset="0"/>
              </a:rPr>
              <a:t>une meilleure transition entre l’école primaire et le collège </a:t>
            </a:r>
            <a:r>
              <a:rPr lang="fr-FR" dirty="0" smtClean="0">
                <a:latin typeface="Arial" charset="0"/>
                <a:ea typeface="Arial" charset="0"/>
                <a:cs typeface="Arial" charset="0"/>
              </a:rPr>
              <a:t>(le nouveau cycle III engage les équipes plurielles (PE et PLC) à plus de concertation sur les démarches, les outils, afin de permettre aux élèves de  6</a:t>
            </a:r>
            <a:r>
              <a:rPr lang="fr-FR" baseline="30000" dirty="0" smtClean="0">
                <a:latin typeface="Arial" charset="0"/>
                <a:ea typeface="Arial" charset="0"/>
                <a:cs typeface="Arial" charset="0"/>
              </a:rPr>
              <a:t>ème</a:t>
            </a:r>
            <a:r>
              <a:rPr lang="fr-FR" dirty="0" smtClean="0">
                <a:latin typeface="Arial" charset="0"/>
                <a:ea typeface="Arial" charset="0"/>
                <a:cs typeface="Arial" charset="0"/>
              </a:rPr>
              <a:t> de </a:t>
            </a:r>
            <a:r>
              <a:rPr lang="fr-FR" dirty="0">
                <a:latin typeface="Arial" charset="0"/>
                <a:ea typeface="Arial" charset="0"/>
                <a:cs typeface="Arial" charset="0"/>
              </a:rPr>
              <a:t>s’adapter au rythme et </a:t>
            </a:r>
            <a:r>
              <a:rPr lang="fr-FR" dirty="0" smtClean="0">
                <a:latin typeface="Arial" charset="0"/>
                <a:ea typeface="Arial" charset="0"/>
                <a:cs typeface="Arial" charset="0"/>
              </a:rPr>
              <a:t>à </a:t>
            </a:r>
            <a:r>
              <a:rPr lang="fr-FR" dirty="0">
                <a:latin typeface="Arial" charset="0"/>
                <a:ea typeface="Arial" charset="0"/>
                <a:cs typeface="Arial" charset="0"/>
              </a:rPr>
              <a:t>l’organisation du </a:t>
            </a:r>
            <a:r>
              <a:rPr lang="fr-FR" dirty="0" smtClean="0">
                <a:latin typeface="Arial" charset="0"/>
                <a:ea typeface="Arial" charset="0"/>
                <a:cs typeface="Arial" charset="0"/>
              </a:rPr>
              <a:t>collège).</a:t>
            </a:r>
          </a:p>
          <a:p>
            <a:endParaRPr lang="fr-FR" dirty="0" smtClean="0">
              <a:latin typeface="Arial" charset="0"/>
              <a:ea typeface="Arial" charset="0"/>
              <a:cs typeface="Arial" charset="0"/>
            </a:endParaRPr>
          </a:p>
          <a:p>
            <a:endParaRPr lang="fr-FR" dirty="0" smtClean="0">
              <a:latin typeface="Arial" charset="0"/>
              <a:ea typeface="Arial" charset="0"/>
              <a:cs typeface="Arial" charset="0"/>
            </a:endParaRPr>
          </a:p>
          <a:p>
            <a:endParaRPr lang="fr-FR" dirty="0" smtClean="0">
              <a:latin typeface="Arial" charset="0"/>
              <a:ea typeface="Arial" charset="0"/>
              <a:cs typeface="Arial" charset="0"/>
            </a:endParaRPr>
          </a:p>
          <a:p>
            <a:endParaRPr lang="fr-FR" dirty="0">
              <a:latin typeface="Arial" charset="0"/>
              <a:ea typeface="Arial" charset="0"/>
              <a:cs typeface="Arial" charset="0"/>
            </a:endParaRPr>
          </a:p>
          <a:p>
            <a:endParaRPr lang="fr-FR" dirty="0">
              <a:latin typeface="Arial" charset="0"/>
              <a:ea typeface="Arial" charset="0"/>
              <a:cs typeface="Arial" charset="0"/>
            </a:endParaRPr>
          </a:p>
          <a:p>
            <a:endParaRPr lang="fr-FR" dirty="0" smtClean="0">
              <a:latin typeface="Arial" charset="0"/>
              <a:ea typeface="Arial" charset="0"/>
              <a:cs typeface="Arial" charset="0"/>
            </a:endParaRPr>
          </a:p>
          <a:p>
            <a:endParaRPr lang="fr-FR" dirty="0">
              <a:latin typeface="Arial" charset="0"/>
              <a:ea typeface="Arial" charset="0"/>
              <a:cs typeface="Arial" charset="0"/>
            </a:endParaRPr>
          </a:p>
        </p:txBody>
      </p:sp>
      <p:sp>
        <p:nvSpPr>
          <p:cNvPr id="4" name="Rectangle 3"/>
          <p:cNvSpPr/>
          <p:nvPr/>
        </p:nvSpPr>
        <p:spPr>
          <a:xfrm>
            <a:off x="251519" y="1772816"/>
            <a:ext cx="2082151" cy="4464496"/>
          </a:xfrm>
          <a:prstGeom prst="rect">
            <a:avLst/>
          </a:prstGeom>
          <a:solidFill>
            <a:srgbClr val="CC66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solidFill>
                  <a:schemeClr val="tx1"/>
                </a:solidFill>
                <a:latin typeface="Arial" charset="0"/>
                <a:ea typeface="Arial" charset="0"/>
                <a:cs typeface="Arial" charset="0"/>
              </a:rPr>
              <a:t>VOLET 1:</a:t>
            </a:r>
          </a:p>
          <a:p>
            <a:pPr algn="ctr"/>
            <a:endParaRPr lang="fr-FR" dirty="0" smtClean="0">
              <a:solidFill>
                <a:schemeClr val="tx1"/>
              </a:solidFill>
              <a:latin typeface="Arial" charset="0"/>
              <a:ea typeface="Arial" charset="0"/>
              <a:cs typeface="Arial" charset="0"/>
            </a:endParaRPr>
          </a:p>
          <a:p>
            <a:pPr algn="ctr"/>
            <a:r>
              <a:rPr lang="fr-FR" dirty="0" smtClean="0">
                <a:solidFill>
                  <a:schemeClr val="tx1"/>
                </a:solidFill>
                <a:latin typeface="Arial" charset="0"/>
                <a:ea typeface="Arial" charset="0"/>
                <a:cs typeface="Arial" charset="0"/>
              </a:rPr>
              <a:t>Spécificités du cycle III</a:t>
            </a:r>
          </a:p>
          <a:p>
            <a:pPr algn="ctr"/>
            <a:r>
              <a:rPr lang="fr-FR" dirty="0" smtClean="0">
                <a:solidFill>
                  <a:schemeClr val="tx1"/>
                </a:solidFill>
                <a:latin typeface="Arial" charset="0"/>
                <a:ea typeface="Arial" charset="0"/>
                <a:cs typeface="Arial" charset="0"/>
              </a:rPr>
              <a:t> </a:t>
            </a:r>
            <a:endParaRPr lang="fr-FR" dirty="0">
              <a:solidFill>
                <a:schemeClr val="tx1"/>
              </a:solidFill>
              <a:latin typeface="Arial" charset="0"/>
              <a:ea typeface="Arial" charset="0"/>
              <a:cs typeface="Arial" charset="0"/>
            </a:endParaRPr>
          </a:p>
        </p:txBody>
      </p:sp>
      <p:sp>
        <p:nvSpPr>
          <p:cNvPr id="6" name="Titre 1"/>
          <p:cNvSpPr>
            <a:spLocks noGrp="1"/>
          </p:cNvSpPr>
          <p:nvPr>
            <p:ph type="title"/>
          </p:nvPr>
        </p:nvSpPr>
        <p:spPr>
          <a:xfrm>
            <a:off x="628650" y="365127"/>
            <a:ext cx="7886700" cy="1119658"/>
          </a:xfrm>
          <a:solidFill>
            <a:schemeClr val="accent6">
              <a:lumMod val="60000"/>
              <a:lumOff val="40000"/>
            </a:schemeClr>
          </a:solidFill>
        </p:spPr>
        <p:txBody>
          <a:bodyPr>
            <a:normAutofit fontScale="90000"/>
          </a:bodyPr>
          <a:lstStyle/>
          <a:p>
            <a:r>
              <a:rPr lang="fr-FR" dirty="0" smtClean="0">
                <a:latin typeface="Arial" charset="0"/>
                <a:ea typeface="Arial" charset="0"/>
                <a:cs typeface="Arial" charset="0"/>
              </a:rPr>
              <a:t/>
            </a:r>
            <a:br>
              <a:rPr lang="fr-FR" dirty="0" smtClean="0">
                <a:latin typeface="Arial" charset="0"/>
                <a:ea typeface="Arial" charset="0"/>
                <a:cs typeface="Arial" charset="0"/>
              </a:rPr>
            </a:br>
            <a:r>
              <a:rPr lang="fr-FR" dirty="0" smtClean="0">
                <a:latin typeface="Arial" charset="0"/>
                <a:ea typeface="Arial" charset="0"/>
                <a:cs typeface="Arial" charset="0"/>
              </a:rPr>
              <a:t>4.</a:t>
            </a:r>
            <a:r>
              <a:rPr lang="fr-FR" sz="3600" dirty="0" smtClean="0">
                <a:latin typeface="Arial" charset="0"/>
                <a:ea typeface="Arial" charset="0"/>
                <a:cs typeface="Arial" charset="0"/>
              </a:rPr>
              <a:t>L’ARCHITECTURE DES NOUVEAUX PROGRAMMES</a:t>
            </a:r>
            <a:r>
              <a:rPr lang="fr-FR" dirty="0" smtClean="0">
                <a:latin typeface="Arial" charset="0"/>
                <a:ea typeface="Arial" charset="0"/>
                <a:cs typeface="Arial" charset="0"/>
              </a:rPr>
              <a:t/>
            </a:r>
            <a:br>
              <a:rPr lang="fr-FR" dirty="0" smtClean="0">
                <a:latin typeface="Arial" charset="0"/>
                <a:ea typeface="Arial" charset="0"/>
                <a:cs typeface="Arial" charset="0"/>
              </a:rPr>
            </a:br>
            <a:endParaRPr lang="fr-FR" dirty="0">
              <a:latin typeface="Arial" charset="0"/>
              <a:ea typeface="Arial" charset="0"/>
              <a:cs typeface="Arial" charset="0"/>
            </a:endParaRPr>
          </a:p>
        </p:txBody>
      </p:sp>
    </p:spTree>
    <p:extLst>
      <p:ext uri="{BB962C8B-B14F-4D97-AF65-F5344CB8AC3E}">
        <p14:creationId xmlns:p14="http://schemas.microsoft.com/office/powerpoint/2010/main" val="8824014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set>
                                      <p:cBhvr override="childStyle">
                                        <p:cTn dur="1" fill="hold" display="0" masterRel="nextClick" afterEffect="1"/>
                                        <p:tgtEl>
                                          <p:spTgt spid="3">
                                            <p:txEl>
                                              <p:pRg st="0" end="0"/>
                                            </p:txEl>
                                          </p:spTgt>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set>
                                      <p:cBhvr override="childStyle">
                                        <p:cTn dur="1" fill="hold" display="0" masterRel="nextClick" afterEffect="1"/>
                                        <p:tgtEl>
                                          <p:spTgt spid="3">
                                            <p:txEl>
                                              <p:pRg st="1" end="1"/>
                                            </p:txEl>
                                          </p:spTgt>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set>
                                      <p:cBhvr override="childStyle">
                                        <p:cTn dur="1" fill="hold" display="0" masterRel="nextClick" afterEffect="1"/>
                                        <p:tgtEl>
                                          <p:spTgt spid="3">
                                            <p:txEl>
                                              <p:pRg st="2" end="2"/>
                                            </p:txEl>
                                          </p:spTgt>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set>
                                      <p:cBhvr override="childStyle">
                                        <p:cTn dur="1" fill="hold" display="0" masterRel="nextClick" afterEffect="1"/>
                                        <p:tgtEl>
                                          <p:spTgt spid="3">
                                            <p:txEl>
                                              <p:pRg st="3" end="3"/>
                                            </p:txEl>
                                          </p:spTgt>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1520" y="1988840"/>
            <a:ext cx="2016224" cy="4464496"/>
          </a:xfrm>
          <a:prstGeom prst="rect">
            <a:avLst/>
          </a:prstGeom>
          <a:solidFill>
            <a:srgbClr val="4BDD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solidFill>
                  <a:schemeClr val="tx1"/>
                </a:solidFill>
                <a:latin typeface="Arial" charset="0"/>
                <a:ea typeface="Arial" charset="0"/>
                <a:cs typeface="Arial" charset="0"/>
              </a:rPr>
              <a:t>VOLET 2:</a:t>
            </a:r>
          </a:p>
          <a:p>
            <a:pPr algn="ctr"/>
            <a:endParaRPr lang="fr-FR" dirty="0" smtClean="0">
              <a:solidFill>
                <a:schemeClr val="tx1"/>
              </a:solidFill>
              <a:latin typeface="Arial" charset="0"/>
              <a:ea typeface="Arial" charset="0"/>
              <a:cs typeface="Arial" charset="0"/>
            </a:endParaRPr>
          </a:p>
          <a:p>
            <a:pPr algn="ctr"/>
            <a:r>
              <a:rPr lang="fr-FR" dirty="0">
                <a:solidFill>
                  <a:schemeClr val="tx1"/>
                </a:solidFill>
                <a:latin typeface="Arial" charset="0"/>
                <a:ea typeface="Arial" charset="0"/>
                <a:cs typeface="Arial" charset="0"/>
              </a:rPr>
              <a:t>C</a:t>
            </a:r>
            <a:r>
              <a:rPr lang="fr-FR" dirty="0" smtClean="0">
                <a:solidFill>
                  <a:schemeClr val="tx1"/>
                </a:solidFill>
                <a:latin typeface="Arial" charset="0"/>
                <a:ea typeface="Arial" charset="0"/>
                <a:cs typeface="Arial" charset="0"/>
              </a:rPr>
              <a:t>ontribution essentielles </a:t>
            </a:r>
          </a:p>
          <a:p>
            <a:pPr algn="ctr"/>
            <a:r>
              <a:rPr lang="fr-FR" dirty="0" smtClean="0">
                <a:solidFill>
                  <a:schemeClr val="tx1"/>
                </a:solidFill>
                <a:latin typeface="Arial" charset="0"/>
                <a:ea typeface="Arial" charset="0"/>
                <a:cs typeface="Arial" charset="0"/>
              </a:rPr>
              <a:t>des différents enseignements au SCCCC</a:t>
            </a:r>
            <a:endParaRPr lang="fr-FR" dirty="0">
              <a:solidFill>
                <a:schemeClr val="tx1"/>
              </a:solidFill>
              <a:latin typeface="Arial" charset="0"/>
              <a:ea typeface="Arial" charset="0"/>
              <a:cs typeface="Arial" charset="0"/>
            </a:endParaRPr>
          </a:p>
        </p:txBody>
      </p:sp>
      <p:sp>
        <p:nvSpPr>
          <p:cNvPr id="6" name="Titre 1"/>
          <p:cNvSpPr>
            <a:spLocks noGrp="1"/>
          </p:cNvSpPr>
          <p:nvPr>
            <p:ph type="title"/>
          </p:nvPr>
        </p:nvSpPr>
        <p:spPr>
          <a:xfrm>
            <a:off x="467544" y="365127"/>
            <a:ext cx="8047806" cy="1119658"/>
          </a:xfrm>
          <a:solidFill>
            <a:schemeClr val="accent6">
              <a:lumMod val="60000"/>
              <a:lumOff val="40000"/>
            </a:schemeClr>
          </a:solidFill>
        </p:spPr>
        <p:txBody>
          <a:bodyPr>
            <a:normAutofit fontScale="90000"/>
          </a:bodyPr>
          <a:lstStyle/>
          <a:p>
            <a:r>
              <a:rPr lang="fr-FR" dirty="0" smtClean="0">
                <a:latin typeface="Arial" charset="0"/>
                <a:ea typeface="Arial" charset="0"/>
                <a:cs typeface="Arial" charset="0"/>
              </a:rPr>
              <a:t/>
            </a:r>
            <a:br>
              <a:rPr lang="fr-FR" dirty="0" smtClean="0">
                <a:latin typeface="Arial" charset="0"/>
                <a:ea typeface="Arial" charset="0"/>
                <a:cs typeface="Arial" charset="0"/>
              </a:rPr>
            </a:br>
            <a:r>
              <a:rPr lang="fr-FR" dirty="0" smtClean="0">
                <a:latin typeface="Arial" charset="0"/>
                <a:ea typeface="Arial" charset="0"/>
                <a:cs typeface="Arial" charset="0"/>
              </a:rPr>
              <a:t>4.</a:t>
            </a:r>
            <a:r>
              <a:rPr lang="fr-FR" sz="3600" dirty="0" smtClean="0">
                <a:latin typeface="Arial" charset="0"/>
                <a:ea typeface="Arial" charset="0"/>
                <a:cs typeface="Arial" charset="0"/>
              </a:rPr>
              <a:t>L’ARCHITECTURE DES NOUVEAUX PROGRAMMES</a:t>
            </a:r>
            <a:r>
              <a:rPr lang="fr-FR" dirty="0" smtClean="0">
                <a:latin typeface="Arial" charset="0"/>
                <a:ea typeface="Arial" charset="0"/>
                <a:cs typeface="Arial" charset="0"/>
              </a:rPr>
              <a:t/>
            </a:r>
            <a:br>
              <a:rPr lang="fr-FR" dirty="0" smtClean="0">
                <a:latin typeface="Arial" charset="0"/>
                <a:ea typeface="Arial" charset="0"/>
                <a:cs typeface="Arial" charset="0"/>
              </a:rPr>
            </a:br>
            <a:endParaRPr lang="fr-FR" dirty="0">
              <a:latin typeface="Arial" charset="0"/>
              <a:ea typeface="Arial" charset="0"/>
              <a:cs typeface="Arial" charset="0"/>
            </a:endParaRPr>
          </a:p>
        </p:txBody>
      </p:sp>
      <p:graphicFrame>
        <p:nvGraphicFramePr>
          <p:cNvPr id="10" name="Espace réservé du contenu 3"/>
          <p:cNvGraphicFramePr>
            <a:graphicFrameLocks noGrp="1"/>
          </p:cNvGraphicFramePr>
          <p:nvPr>
            <p:ph idx="1"/>
            <p:extLst>
              <p:ext uri="{D42A27DB-BD31-4B8C-83A1-F6EECF244321}">
                <p14:modId xmlns:p14="http://schemas.microsoft.com/office/powerpoint/2010/main" val="1771236942"/>
              </p:ext>
            </p:extLst>
          </p:nvPr>
        </p:nvGraphicFramePr>
        <p:xfrm>
          <a:off x="2411760" y="1844824"/>
          <a:ext cx="6561579" cy="47503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571552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p:cNvSpPr txBox="1"/>
          <p:nvPr/>
        </p:nvSpPr>
        <p:spPr>
          <a:xfrm>
            <a:off x="323528" y="2348880"/>
            <a:ext cx="738664" cy="4176464"/>
          </a:xfrm>
          <a:prstGeom prst="rect">
            <a:avLst/>
          </a:prstGeom>
          <a:noFill/>
        </p:spPr>
        <p:txBody>
          <a:bodyPr vert="vert270" wrap="square" rtlCol="0">
            <a:spAutoFit/>
          </a:bodyPr>
          <a:lstStyle/>
          <a:p>
            <a:r>
              <a:rPr lang="fr-FR" dirty="0" smtClean="0"/>
              <a:t>POUR CHAQUE DOMAINE  D’ENSEIGNEMENT</a:t>
            </a:r>
            <a:endParaRPr lang="fr-FR" dirty="0"/>
          </a:p>
        </p:txBody>
      </p:sp>
      <p:sp>
        <p:nvSpPr>
          <p:cNvPr id="5" name="Titre 1"/>
          <p:cNvSpPr>
            <a:spLocks noGrp="1"/>
          </p:cNvSpPr>
          <p:nvPr>
            <p:ph type="title"/>
          </p:nvPr>
        </p:nvSpPr>
        <p:spPr>
          <a:xfrm>
            <a:off x="467544" y="365127"/>
            <a:ext cx="8047806" cy="1119658"/>
          </a:xfrm>
          <a:solidFill>
            <a:schemeClr val="accent6">
              <a:lumMod val="60000"/>
              <a:lumOff val="40000"/>
            </a:schemeClr>
          </a:solidFill>
        </p:spPr>
        <p:txBody>
          <a:bodyPr>
            <a:normAutofit fontScale="90000"/>
          </a:bodyPr>
          <a:lstStyle/>
          <a:p>
            <a:r>
              <a:rPr lang="fr-FR" dirty="0" smtClean="0">
                <a:latin typeface="Arial" charset="0"/>
                <a:ea typeface="Arial" charset="0"/>
                <a:cs typeface="Arial" charset="0"/>
              </a:rPr>
              <a:t/>
            </a:r>
            <a:br>
              <a:rPr lang="fr-FR" dirty="0" smtClean="0">
                <a:latin typeface="Arial" charset="0"/>
                <a:ea typeface="Arial" charset="0"/>
                <a:cs typeface="Arial" charset="0"/>
              </a:rPr>
            </a:br>
            <a:r>
              <a:rPr lang="fr-FR" dirty="0" smtClean="0">
                <a:latin typeface="Arial" charset="0"/>
                <a:ea typeface="Arial" charset="0"/>
                <a:cs typeface="Arial" charset="0"/>
              </a:rPr>
              <a:t>4.</a:t>
            </a:r>
            <a:r>
              <a:rPr lang="fr-FR" sz="3600" dirty="0" smtClean="0">
                <a:latin typeface="Arial" charset="0"/>
                <a:ea typeface="Arial" charset="0"/>
                <a:cs typeface="Arial" charset="0"/>
              </a:rPr>
              <a:t>L’ARCHITECTURE DES NOUVEAUX PROGRAMMES</a:t>
            </a:r>
            <a:r>
              <a:rPr lang="fr-FR" dirty="0" smtClean="0">
                <a:latin typeface="Arial" charset="0"/>
                <a:ea typeface="Arial" charset="0"/>
                <a:cs typeface="Arial" charset="0"/>
              </a:rPr>
              <a:t/>
            </a:r>
            <a:br>
              <a:rPr lang="fr-FR" dirty="0" smtClean="0">
                <a:latin typeface="Arial" charset="0"/>
                <a:ea typeface="Arial" charset="0"/>
                <a:cs typeface="Arial" charset="0"/>
              </a:rPr>
            </a:br>
            <a:endParaRPr lang="fr-FR" dirty="0">
              <a:latin typeface="Arial" charset="0"/>
              <a:ea typeface="Arial" charset="0"/>
              <a:cs typeface="Arial" charset="0"/>
            </a:endParaRP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2192" y="1715310"/>
            <a:ext cx="7488831" cy="5022925"/>
          </a:xfrm>
          <a:prstGeom prst="rect">
            <a:avLst/>
          </a:prstGeom>
        </p:spPr>
      </p:pic>
      <p:sp>
        <p:nvSpPr>
          <p:cNvPr id="6" name="ZoneTexte 5"/>
          <p:cNvSpPr txBox="1"/>
          <p:nvPr/>
        </p:nvSpPr>
        <p:spPr>
          <a:xfrm>
            <a:off x="6372200" y="4077072"/>
            <a:ext cx="1920333" cy="954107"/>
          </a:xfrm>
          <a:prstGeom prst="rect">
            <a:avLst/>
          </a:prstGeom>
          <a:solidFill>
            <a:schemeClr val="accent2"/>
          </a:solidFill>
        </p:spPr>
        <p:txBody>
          <a:bodyPr wrap="square" rtlCol="0">
            <a:spAutoFit/>
          </a:bodyPr>
          <a:lstStyle/>
          <a:p>
            <a:pPr algn="ctr"/>
            <a:r>
              <a:rPr lang="fr-FR" sz="2000" u="sng" dirty="0" smtClean="0"/>
              <a:t>Caractéristiques</a:t>
            </a:r>
            <a:r>
              <a:rPr lang="fr-FR" dirty="0" smtClean="0"/>
              <a:t> et enjeux du domaine</a:t>
            </a:r>
            <a:endParaRPr lang="fr-FR" dirty="0"/>
          </a:p>
        </p:txBody>
      </p:sp>
      <p:sp>
        <p:nvSpPr>
          <p:cNvPr id="2" name="ZoneTexte 1"/>
          <p:cNvSpPr txBox="1"/>
          <p:nvPr/>
        </p:nvSpPr>
        <p:spPr>
          <a:xfrm>
            <a:off x="6468510" y="2102465"/>
            <a:ext cx="1152128" cy="707886"/>
          </a:xfrm>
          <a:prstGeom prst="rect">
            <a:avLst/>
          </a:prstGeom>
          <a:solidFill>
            <a:schemeClr val="accent2"/>
          </a:solidFill>
        </p:spPr>
        <p:txBody>
          <a:bodyPr wrap="square" rtlCol="0">
            <a:spAutoFit/>
          </a:bodyPr>
          <a:lstStyle/>
          <a:p>
            <a:pPr algn="ctr"/>
            <a:r>
              <a:rPr lang="fr-FR" sz="2000" dirty="0" smtClean="0"/>
              <a:t>Domaine et cycle </a:t>
            </a:r>
            <a:endParaRPr lang="fr-FR" dirty="0"/>
          </a:p>
        </p:txBody>
      </p:sp>
    </p:spTree>
    <p:extLst>
      <p:ext uri="{BB962C8B-B14F-4D97-AF65-F5344CB8AC3E}">
        <p14:creationId xmlns:p14="http://schemas.microsoft.com/office/powerpoint/2010/main" val="24660611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84101" y="1916832"/>
            <a:ext cx="7975798" cy="4351338"/>
          </a:xfrm>
        </p:spPr>
      </p:pic>
      <p:sp>
        <p:nvSpPr>
          <p:cNvPr id="4" name="Titre 1"/>
          <p:cNvSpPr>
            <a:spLocks noGrp="1"/>
          </p:cNvSpPr>
          <p:nvPr>
            <p:ph type="title"/>
          </p:nvPr>
        </p:nvSpPr>
        <p:spPr>
          <a:solidFill>
            <a:schemeClr val="accent6">
              <a:lumMod val="60000"/>
              <a:lumOff val="40000"/>
            </a:schemeClr>
          </a:solidFill>
        </p:spPr>
        <p:txBody>
          <a:bodyPr>
            <a:normAutofit fontScale="90000"/>
          </a:bodyPr>
          <a:lstStyle/>
          <a:p>
            <a:r>
              <a:rPr lang="fr-FR" dirty="0" smtClean="0">
                <a:latin typeface="Arial" charset="0"/>
                <a:ea typeface="Arial" charset="0"/>
                <a:cs typeface="Arial" charset="0"/>
              </a:rPr>
              <a:t/>
            </a:r>
            <a:br>
              <a:rPr lang="fr-FR" dirty="0" smtClean="0">
                <a:latin typeface="Arial" charset="0"/>
                <a:ea typeface="Arial" charset="0"/>
                <a:cs typeface="Arial" charset="0"/>
              </a:rPr>
            </a:br>
            <a:r>
              <a:rPr lang="fr-FR" dirty="0" smtClean="0">
                <a:latin typeface="Arial" charset="0"/>
                <a:ea typeface="Arial" charset="0"/>
                <a:cs typeface="Arial" charset="0"/>
              </a:rPr>
              <a:t>4.</a:t>
            </a:r>
            <a:r>
              <a:rPr lang="fr-FR" sz="3600" dirty="0" smtClean="0">
                <a:latin typeface="Arial" charset="0"/>
                <a:ea typeface="Arial" charset="0"/>
                <a:cs typeface="Arial" charset="0"/>
              </a:rPr>
              <a:t>L’ARCHITECTURE DES NOUVEAUX PROGRAMMES</a:t>
            </a:r>
            <a:r>
              <a:rPr lang="fr-FR" dirty="0" smtClean="0">
                <a:latin typeface="Arial" charset="0"/>
                <a:ea typeface="Arial" charset="0"/>
                <a:cs typeface="Arial" charset="0"/>
              </a:rPr>
              <a:t/>
            </a:r>
            <a:br>
              <a:rPr lang="fr-FR" dirty="0" smtClean="0">
                <a:latin typeface="Arial" charset="0"/>
                <a:ea typeface="Arial" charset="0"/>
                <a:cs typeface="Arial" charset="0"/>
              </a:rPr>
            </a:br>
            <a:endParaRPr lang="fr-FR" dirty="0">
              <a:latin typeface="Arial" charset="0"/>
              <a:ea typeface="Arial" charset="0"/>
              <a:cs typeface="Arial" charset="0"/>
            </a:endParaRPr>
          </a:p>
        </p:txBody>
      </p:sp>
      <p:pic>
        <p:nvPicPr>
          <p:cNvPr id="6" name="Image 5"/>
          <p:cNvPicPr>
            <a:picLocks noChangeAspect="1"/>
          </p:cNvPicPr>
          <p:nvPr/>
        </p:nvPicPr>
        <p:blipFill>
          <a:blip r:embed="rId3"/>
          <a:stretch>
            <a:fillRect/>
          </a:stretch>
        </p:blipFill>
        <p:spPr>
          <a:xfrm>
            <a:off x="3779912" y="2276872"/>
            <a:ext cx="1298561" cy="841321"/>
          </a:xfrm>
          <a:prstGeom prst="rect">
            <a:avLst/>
          </a:prstGeom>
        </p:spPr>
      </p:pic>
      <p:sp>
        <p:nvSpPr>
          <p:cNvPr id="7" name="ZoneTexte 6"/>
          <p:cNvSpPr txBox="1"/>
          <p:nvPr/>
        </p:nvSpPr>
        <p:spPr>
          <a:xfrm>
            <a:off x="6372200" y="4077072"/>
            <a:ext cx="1920333" cy="954107"/>
          </a:xfrm>
          <a:prstGeom prst="rect">
            <a:avLst/>
          </a:prstGeom>
          <a:solidFill>
            <a:schemeClr val="accent2"/>
          </a:solidFill>
        </p:spPr>
        <p:txBody>
          <a:bodyPr wrap="square" rtlCol="0">
            <a:spAutoFit/>
          </a:bodyPr>
          <a:lstStyle/>
          <a:p>
            <a:pPr algn="ctr"/>
            <a:r>
              <a:rPr lang="fr-FR" sz="2000" u="sng" dirty="0" smtClean="0"/>
              <a:t>Caractéristiques</a:t>
            </a:r>
            <a:r>
              <a:rPr lang="fr-FR" dirty="0" smtClean="0"/>
              <a:t> et enjeux du domaine</a:t>
            </a:r>
            <a:endParaRPr lang="fr-FR" dirty="0"/>
          </a:p>
        </p:txBody>
      </p:sp>
    </p:spTree>
    <p:extLst>
      <p:ext uri="{BB962C8B-B14F-4D97-AF65-F5344CB8AC3E}">
        <p14:creationId xmlns:p14="http://schemas.microsoft.com/office/powerpoint/2010/main" val="32456588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451980" y="2793200"/>
            <a:ext cx="738664" cy="3804152"/>
          </a:xfrm>
          <a:prstGeom prst="rect">
            <a:avLst/>
          </a:prstGeom>
          <a:noFill/>
        </p:spPr>
        <p:txBody>
          <a:bodyPr vert="vert270" wrap="square" rtlCol="0">
            <a:spAutoFit/>
          </a:bodyPr>
          <a:lstStyle/>
          <a:p>
            <a:r>
              <a:rPr lang="fr-FR" dirty="0" smtClean="0"/>
              <a:t>POUR CHAQUE DOMAINE D’ENSEIGNEMENT</a:t>
            </a:r>
            <a:endParaRPr lang="fr-FR" dirty="0"/>
          </a:p>
        </p:txBody>
      </p:sp>
      <p:sp>
        <p:nvSpPr>
          <p:cNvPr id="7" name="Titre 1"/>
          <p:cNvSpPr>
            <a:spLocks noGrp="1"/>
          </p:cNvSpPr>
          <p:nvPr>
            <p:ph type="title"/>
          </p:nvPr>
        </p:nvSpPr>
        <p:spPr>
          <a:xfrm>
            <a:off x="424346" y="165072"/>
            <a:ext cx="8047806" cy="599632"/>
          </a:xfrm>
          <a:solidFill>
            <a:schemeClr val="accent6">
              <a:lumMod val="60000"/>
              <a:lumOff val="40000"/>
            </a:schemeClr>
          </a:solidFill>
        </p:spPr>
        <p:txBody>
          <a:bodyPr>
            <a:normAutofit fontScale="90000"/>
          </a:bodyPr>
          <a:lstStyle/>
          <a:p>
            <a:r>
              <a:rPr lang="fr-FR" dirty="0" smtClean="0">
                <a:latin typeface="Arial" charset="0"/>
                <a:ea typeface="Arial" charset="0"/>
                <a:cs typeface="Arial" charset="0"/>
              </a:rPr>
              <a:t/>
            </a:r>
            <a:br>
              <a:rPr lang="fr-FR" dirty="0" smtClean="0">
                <a:latin typeface="Arial" charset="0"/>
                <a:ea typeface="Arial" charset="0"/>
                <a:cs typeface="Arial" charset="0"/>
              </a:rPr>
            </a:br>
            <a:r>
              <a:rPr lang="fr-FR" sz="2700" dirty="0" smtClean="0">
                <a:latin typeface="Arial" charset="0"/>
                <a:ea typeface="Arial" charset="0"/>
                <a:cs typeface="Arial" charset="0"/>
              </a:rPr>
              <a:t>4.L’ARCHITECTURE DES NOUVEAUX PROGRAMMES</a:t>
            </a:r>
            <a:br>
              <a:rPr lang="fr-FR" sz="2700" dirty="0" smtClean="0">
                <a:latin typeface="Arial" charset="0"/>
                <a:ea typeface="Arial" charset="0"/>
                <a:cs typeface="Arial" charset="0"/>
              </a:rPr>
            </a:br>
            <a:endParaRPr lang="fr-FR" sz="2700" dirty="0">
              <a:latin typeface="Arial" charset="0"/>
              <a:ea typeface="Arial" charset="0"/>
              <a:cs typeface="Arial" charset="0"/>
            </a:endParaRPr>
          </a:p>
        </p:txBody>
      </p:sp>
      <p:sp>
        <p:nvSpPr>
          <p:cNvPr id="8" name="ZoneTexte 7"/>
          <p:cNvSpPr txBox="1"/>
          <p:nvPr/>
        </p:nvSpPr>
        <p:spPr>
          <a:xfrm rot="16200000">
            <a:off x="5678072" y="3714162"/>
            <a:ext cx="5887566" cy="400110"/>
          </a:xfrm>
          <a:prstGeom prst="rect">
            <a:avLst/>
          </a:prstGeom>
          <a:solidFill>
            <a:schemeClr val="accent2"/>
          </a:solidFill>
        </p:spPr>
        <p:txBody>
          <a:bodyPr wrap="square" rtlCol="0">
            <a:spAutoFit/>
          </a:bodyPr>
          <a:lstStyle/>
          <a:p>
            <a:pPr algn="ctr"/>
            <a:r>
              <a:rPr lang="fr-FR" dirty="0" smtClean="0"/>
              <a:t>6 compétences spécifiques </a:t>
            </a:r>
            <a:r>
              <a:rPr lang="fr-FR" sz="2000" dirty="0" smtClean="0"/>
              <a:t>travaillées</a:t>
            </a:r>
            <a:r>
              <a:rPr lang="fr-FR" dirty="0" smtClean="0"/>
              <a:t> dans le domaine</a:t>
            </a:r>
            <a:endParaRPr lang="fr-FR" dirty="0"/>
          </a:p>
        </p:txBody>
      </p:sp>
      <p:sp>
        <p:nvSpPr>
          <p:cNvPr id="9" name="ZoneTexte 8"/>
          <p:cNvSpPr txBox="1"/>
          <p:nvPr/>
        </p:nvSpPr>
        <p:spPr>
          <a:xfrm rot="16200000">
            <a:off x="-1509887" y="3693041"/>
            <a:ext cx="6012160" cy="400110"/>
          </a:xfrm>
          <a:prstGeom prst="rect">
            <a:avLst/>
          </a:prstGeom>
          <a:solidFill>
            <a:schemeClr val="accent2"/>
          </a:solidFill>
        </p:spPr>
        <p:txBody>
          <a:bodyPr wrap="square" rtlCol="0">
            <a:spAutoFit/>
          </a:bodyPr>
          <a:lstStyle/>
          <a:p>
            <a:pPr algn="ctr"/>
            <a:r>
              <a:rPr lang="fr-FR" dirty="0" smtClean="0"/>
              <a:t>Domaines du </a:t>
            </a:r>
            <a:r>
              <a:rPr lang="fr-FR" sz="2000" dirty="0" smtClean="0"/>
              <a:t>socle</a:t>
            </a:r>
            <a:r>
              <a:rPr lang="fr-FR" dirty="0" smtClean="0"/>
              <a:t> travaillées par chaque compétence</a:t>
            </a:r>
            <a:endParaRPr lang="fr-FR" dirty="0"/>
          </a:p>
        </p:txBody>
      </p:sp>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6770" y="855951"/>
            <a:ext cx="5274439" cy="5949280"/>
          </a:xfrm>
          <a:prstGeom prst="rect">
            <a:avLst/>
          </a:prstGeom>
        </p:spPr>
      </p:pic>
    </p:spTree>
    <p:extLst>
      <p:ext uri="{BB962C8B-B14F-4D97-AF65-F5344CB8AC3E}">
        <p14:creationId xmlns:p14="http://schemas.microsoft.com/office/powerpoint/2010/main" val="19402718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rot="5400000">
            <a:off x="1983130" y="4646254"/>
            <a:ext cx="461665" cy="3898418"/>
          </a:xfrm>
          <a:prstGeom prst="rect">
            <a:avLst/>
          </a:prstGeom>
          <a:noFill/>
        </p:spPr>
        <p:txBody>
          <a:bodyPr vert="vert270" wrap="square" rtlCol="0">
            <a:spAutoFit/>
          </a:bodyPr>
          <a:lstStyle/>
          <a:p>
            <a:r>
              <a:rPr lang="fr-FR" dirty="0" smtClean="0"/>
              <a:t>POUR CHAQUE SOUS DOMAINE</a:t>
            </a:r>
            <a:endParaRPr lang="fr-FR" dirty="0"/>
          </a:p>
        </p:txBody>
      </p:sp>
      <p:sp>
        <p:nvSpPr>
          <p:cNvPr id="7" name="Titre 1"/>
          <p:cNvSpPr>
            <a:spLocks noGrp="1"/>
          </p:cNvSpPr>
          <p:nvPr>
            <p:ph type="title"/>
          </p:nvPr>
        </p:nvSpPr>
        <p:spPr>
          <a:xfrm>
            <a:off x="467544" y="116633"/>
            <a:ext cx="8047806" cy="808324"/>
          </a:xfrm>
          <a:solidFill>
            <a:schemeClr val="accent6">
              <a:lumMod val="60000"/>
              <a:lumOff val="40000"/>
            </a:schemeClr>
          </a:solidFill>
        </p:spPr>
        <p:txBody>
          <a:bodyPr>
            <a:normAutofit fontScale="90000"/>
          </a:bodyPr>
          <a:lstStyle/>
          <a:p>
            <a:r>
              <a:rPr lang="fr-FR" dirty="0" smtClean="0">
                <a:latin typeface="Arial" charset="0"/>
                <a:ea typeface="Arial" charset="0"/>
                <a:cs typeface="Arial" charset="0"/>
              </a:rPr>
              <a:t/>
            </a:r>
            <a:br>
              <a:rPr lang="fr-FR" dirty="0" smtClean="0">
                <a:latin typeface="Arial" charset="0"/>
                <a:ea typeface="Arial" charset="0"/>
                <a:cs typeface="Arial" charset="0"/>
              </a:rPr>
            </a:br>
            <a:r>
              <a:rPr lang="fr-FR" dirty="0" smtClean="0">
                <a:latin typeface="Arial" charset="0"/>
                <a:ea typeface="Arial" charset="0"/>
                <a:cs typeface="Arial" charset="0"/>
              </a:rPr>
              <a:t>4.</a:t>
            </a:r>
            <a:r>
              <a:rPr lang="fr-FR" sz="3600" dirty="0" smtClean="0">
                <a:latin typeface="Arial" charset="0"/>
                <a:ea typeface="Arial" charset="0"/>
                <a:cs typeface="Arial" charset="0"/>
              </a:rPr>
              <a:t>L’ARCHITECTURE DES NOUVEAUX PROGRAMMES</a:t>
            </a:r>
            <a:r>
              <a:rPr lang="fr-FR" dirty="0" smtClean="0">
                <a:latin typeface="Arial" charset="0"/>
                <a:ea typeface="Arial" charset="0"/>
                <a:cs typeface="Arial" charset="0"/>
              </a:rPr>
              <a:t/>
            </a:r>
            <a:br>
              <a:rPr lang="fr-FR" dirty="0" smtClean="0">
                <a:latin typeface="Arial" charset="0"/>
                <a:ea typeface="Arial" charset="0"/>
                <a:cs typeface="Arial" charset="0"/>
              </a:rPr>
            </a:br>
            <a:r>
              <a:rPr lang="fr-FR" dirty="0" smtClean="0">
                <a:latin typeface="Arial" charset="0"/>
                <a:ea typeface="Arial" charset="0"/>
                <a:cs typeface="Arial" charset="0"/>
              </a:rPr>
              <a:t>                                             </a:t>
            </a:r>
            <a:endParaRPr lang="fr-FR" dirty="0">
              <a:latin typeface="Arial" charset="0"/>
              <a:ea typeface="Arial" charset="0"/>
              <a:cs typeface="Arial" charset="0"/>
            </a:endParaRP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389743" y="992574"/>
            <a:ext cx="4910904" cy="5160884"/>
          </a:xfrm>
          <a:prstGeom prst="rect">
            <a:avLst/>
          </a:prstGeom>
        </p:spPr>
      </p:pic>
      <p:sp>
        <p:nvSpPr>
          <p:cNvPr id="8" name="ZoneTexte 7"/>
          <p:cNvSpPr txBox="1"/>
          <p:nvPr/>
        </p:nvSpPr>
        <p:spPr>
          <a:xfrm>
            <a:off x="5610584" y="724634"/>
            <a:ext cx="3405581" cy="400110"/>
          </a:xfrm>
          <a:prstGeom prst="rect">
            <a:avLst/>
          </a:prstGeom>
          <a:solidFill>
            <a:schemeClr val="accent2"/>
          </a:solidFill>
        </p:spPr>
        <p:txBody>
          <a:bodyPr wrap="square" rtlCol="0">
            <a:spAutoFit/>
          </a:bodyPr>
          <a:lstStyle/>
          <a:p>
            <a:pPr algn="ctr"/>
            <a:r>
              <a:rPr lang="fr-FR" sz="2000" dirty="0" smtClean="0"/>
              <a:t>Nom du sous-domaine</a:t>
            </a:r>
            <a:endParaRPr lang="fr-FR" sz="2000" dirty="0"/>
          </a:p>
        </p:txBody>
      </p:sp>
      <p:cxnSp>
        <p:nvCxnSpPr>
          <p:cNvPr id="12" name="Connecteur droit avec flèche 11"/>
          <p:cNvCxnSpPr/>
          <p:nvPr/>
        </p:nvCxnSpPr>
        <p:spPr>
          <a:xfrm flipH="1">
            <a:off x="6660232" y="1124744"/>
            <a:ext cx="360040" cy="2880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157593" y="917066"/>
            <a:ext cx="4824540" cy="5239886"/>
          </a:xfrm>
          <a:prstGeom prst="rect">
            <a:avLst/>
          </a:prstGeom>
        </p:spPr>
      </p:pic>
      <p:pic>
        <p:nvPicPr>
          <p:cNvPr id="10" name="Imag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3888" y="1261202"/>
            <a:ext cx="5227069" cy="5013176"/>
          </a:xfrm>
          <a:prstGeom prst="rect">
            <a:avLst/>
          </a:prstGeom>
        </p:spPr>
      </p:pic>
      <p:sp>
        <p:nvSpPr>
          <p:cNvPr id="9" name="ZoneTexte 8"/>
          <p:cNvSpPr txBox="1"/>
          <p:nvPr/>
        </p:nvSpPr>
        <p:spPr>
          <a:xfrm>
            <a:off x="3666368" y="3511609"/>
            <a:ext cx="1944216" cy="1015663"/>
          </a:xfrm>
          <a:prstGeom prst="rect">
            <a:avLst/>
          </a:prstGeom>
          <a:solidFill>
            <a:schemeClr val="accent2"/>
          </a:solidFill>
        </p:spPr>
        <p:txBody>
          <a:bodyPr wrap="square" rtlCol="0">
            <a:spAutoFit/>
          </a:bodyPr>
          <a:lstStyle/>
          <a:p>
            <a:pPr algn="ctr"/>
            <a:r>
              <a:rPr lang="fr-FR" sz="2000" dirty="0" smtClean="0"/>
              <a:t>Caractéristiques et enjeux du sous-domaine</a:t>
            </a:r>
          </a:p>
        </p:txBody>
      </p:sp>
    </p:spTree>
    <p:extLst>
      <p:ext uri="{BB962C8B-B14F-4D97-AF65-F5344CB8AC3E}">
        <p14:creationId xmlns:p14="http://schemas.microsoft.com/office/powerpoint/2010/main" val="38704035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3"/>
          <a:stretch>
            <a:fillRect/>
          </a:stretch>
        </p:blipFill>
        <p:spPr>
          <a:xfrm>
            <a:off x="539552" y="2204864"/>
            <a:ext cx="506012" cy="3993226"/>
          </a:xfrm>
          <a:prstGeom prst="rect">
            <a:avLst/>
          </a:prstGeom>
        </p:spPr>
      </p:pic>
      <p:sp>
        <p:nvSpPr>
          <p:cNvPr id="6" name="Titre 1"/>
          <p:cNvSpPr>
            <a:spLocks noGrp="1"/>
          </p:cNvSpPr>
          <p:nvPr>
            <p:ph type="title"/>
          </p:nvPr>
        </p:nvSpPr>
        <p:spPr>
          <a:xfrm>
            <a:off x="539552" y="188640"/>
            <a:ext cx="8047806" cy="864096"/>
          </a:xfrm>
          <a:solidFill>
            <a:schemeClr val="accent6">
              <a:lumMod val="60000"/>
              <a:lumOff val="40000"/>
            </a:schemeClr>
          </a:solidFill>
        </p:spPr>
        <p:txBody>
          <a:bodyPr>
            <a:normAutofit fontScale="90000"/>
          </a:bodyPr>
          <a:lstStyle/>
          <a:p>
            <a:r>
              <a:rPr lang="fr-FR" dirty="0" smtClean="0">
                <a:latin typeface="Arial" charset="0"/>
                <a:ea typeface="Arial" charset="0"/>
                <a:cs typeface="Arial" charset="0"/>
              </a:rPr>
              <a:t/>
            </a:r>
            <a:br>
              <a:rPr lang="fr-FR" dirty="0" smtClean="0">
                <a:latin typeface="Arial" charset="0"/>
                <a:ea typeface="Arial" charset="0"/>
                <a:cs typeface="Arial" charset="0"/>
              </a:rPr>
            </a:br>
            <a:r>
              <a:rPr lang="fr-FR" dirty="0" smtClean="0">
                <a:latin typeface="Arial" charset="0"/>
                <a:ea typeface="Arial" charset="0"/>
                <a:cs typeface="Arial" charset="0"/>
              </a:rPr>
              <a:t>4.</a:t>
            </a:r>
            <a:r>
              <a:rPr lang="fr-FR" sz="3600" dirty="0" smtClean="0">
                <a:latin typeface="Arial" charset="0"/>
                <a:ea typeface="Arial" charset="0"/>
                <a:cs typeface="Arial" charset="0"/>
              </a:rPr>
              <a:t>L’ARCHITECTURE DES NOUVEAUX PROGRAMMES</a:t>
            </a:r>
            <a:r>
              <a:rPr lang="fr-FR" dirty="0" smtClean="0">
                <a:latin typeface="Arial" charset="0"/>
                <a:ea typeface="Arial" charset="0"/>
                <a:cs typeface="Arial" charset="0"/>
              </a:rPr>
              <a:t/>
            </a:r>
            <a:br>
              <a:rPr lang="fr-FR" dirty="0" smtClean="0">
                <a:latin typeface="Arial" charset="0"/>
                <a:ea typeface="Arial" charset="0"/>
                <a:cs typeface="Arial" charset="0"/>
              </a:rPr>
            </a:br>
            <a:endParaRPr lang="fr-FR" dirty="0">
              <a:latin typeface="Arial" charset="0"/>
              <a:ea typeface="Arial" charset="0"/>
              <a:cs typeface="Arial" charset="0"/>
            </a:endParaRPr>
          </a:p>
        </p:txBody>
      </p:sp>
      <p:pic>
        <p:nvPicPr>
          <p:cNvPr id="2" name="Imag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5616" y="1484785"/>
            <a:ext cx="5976664" cy="5241149"/>
          </a:xfrm>
          <a:prstGeom prst="rect">
            <a:avLst/>
          </a:prstGeom>
        </p:spPr>
      </p:pic>
      <p:sp>
        <p:nvSpPr>
          <p:cNvPr id="7" name="ZoneTexte 6"/>
          <p:cNvSpPr txBox="1"/>
          <p:nvPr/>
        </p:nvSpPr>
        <p:spPr>
          <a:xfrm rot="16200000">
            <a:off x="6544217" y="4410768"/>
            <a:ext cx="3799334" cy="830997"/>
          </a:xfrm>
          <a:prstGeom prst="rect">
            <a:avLst/>
          </a:prstGeom>
          <a:solidFill>
            <a:schemeClr val="accent2"/>
          </a:solidFill>
        </p:spPr>
        <p:txBody>
          <a:bodyPr wrap="square" rtlCol="0">
            <a:spAutoFit/>
          </a:bodyPr>
          <a:lstStyle/>
          <a:p>
            <a:pPr algn="ctr"/>
            <a:r>
              <a:rPr lang="fr-FR" sz="2400" dirty="0" smtClean="0"/>
              <a:t>Pour chaque sous-domaine : les attendus de fin de cycle</a:t>
            </a:r>
            <a:endParaRPr lang="fr-FR" sz="2400" dirty="0"/>
          </a:p>
        </p:txBody>
      </p:sp>
      <p:cxnSp>
        <p:nvCxnSpPr>
          <p:cNvPr id="8" name="Connecteur droit avec flèche 7"/>
          <p:cNvCxnSpPr/>
          <p:nvPr/>
        </p:nvCxnSpPr>
        <p:spPr>
          <a:xfrm flipH="1">
            <a:off x="5796136" y="6309320"/>
            <a:ext cx="223224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37056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208225" y="1052737"/>
            <a:ext cx="738664" cy="5691685"/>
          </a:xfrm>
          <a:prstGeom prst="rect">
            <a:avLst/>
          </a:prstGeom>
          <a:noFill/>
        </p:spPr>
        <p:txBody>
          <a:bodyPr vert="vert270" wrap="square" rtlCol="0">
            <a:spAutoFit/>
          </a:bodyPr>
          <a:lstStyle/>
          <a:p>
            <a:r>
              <a:rPr lang="fr-FR" dirty="0" smtClean="0"/>
              <a:t>POUR CHAQUE SOUS DOMAINE ET  POUR CHAQUE                ATTENDU DE FIN DE CYCLE</a:t>
            </a:r>
            <a:endParaRPr lang="fr-FR" dirty="0"/>
          </a:p>
        </p:txBody>
      </p:sp>
      <p:sp>
        <p:nvSpPr>
          <p:cNvPr id="5" name="Titre 1"/>
          <p:cNvSpPr>
            <a:spLocks noGrp="1"/>
          </p:cNvSpPr>
          <p:nvPr>
            <p:ph type="title"/>
          </p:nvPr>
        </p:nvSpPr>
        <p:spPr>
          <a:xfrm>
            <a:off x="467544" y="116632"/>
            <a:ext cx="8047806" cy="1119658"/>
          </a:xfrm>
          <a:solidFill>
            <a:schemeClr val="accent6">
              <a:lumMod val="60000"/>
              <a:lumOff val="40000"/>
            </a:schemeClr>
          </a:solidFill>
        </p:spPr>
        <p:txBody>
          <a:bodyPr>
            <a:normAutofit fontScale="90000"/>
          </a:bodyPr>
          <a:lstStyle/>
          <a:p>
            <a:r>
              <a:rPr lang="fr-FR" dirty="0" smtClean="0">
                <a:latin typeface="Arial" charset="0"/>
                <a:ea typeface="Arial" charset="0"/>
                <a:cs typeface="Arial" charset="0"/>
              </a:rPr>
              <a:t/>
            </a:r>
            <a:br>
              <a:rPr lang="fr-FR" dirty="0" smtClean="0">
                <a:latin typeface="Arial" charset="0"/>
                <a:ea typeface="Arial" charset="0"/>
                <a:cs typeface="Arial" charset="0"/>
              </a:rPr>
            </a:br>
            <a:r>
              <a:rPr lang="fr-FR" dirty="0" smtClean="0">
                <a:latin typeface="Arial" charset="0"/>
                <a:ea typeface="Arial" charset="0"/>
                <a:cs typeface="Arial" charset="0"/>
              </a:rPr>
              <a:t>4.</a:t>
            </a:r>
            <a:r>
              <a:rPr lang="fr-FR" sz="3600" dirty="0" smtClean="0">
                <a:latin typeface="Arial" charset="0"/>
                <a:ea typeface="Arial" charset="0"/>
                <a:cs typeface="Arial" charset="0"/>
              </a:rPr>
              <a:t>L’ARCHITECTURE DES NOUVEAUX PROGRAMMES</a:t>
            </a:r>
            <a:r>
              <a:rPr lang="fr-FR" dirty="0" smtClean="0">
                <a:latin typeface="Arial" charset="0"/>
                <a:ea typeface="Arial" charset="0"/>
                <a:cs typeface="Arial" charset="0"/>
              </a:rPr>
              <a:t/>
            </a:r>
            <a:br>
              <a:rPr lang="fr-FR" dirty="0" smtClean="0">
                <a:latin typeface="Arial" charset="0"/>
                <a:ea typeface="Arial" charset="0"/>
                <a:cs typeface="Arial" charset="0"/>
              </a:rPr>
            </a:br>
            <a:endParaRPr lang="fr-FR" dirty="0">
              <a:latin typeface="Arial" charset="0"/>
              <a:ea typeface="Arial" charset="0"/>
              <a:cs typeface="Arial" charset="0"/>
            </a:endParaRPr>
          </a:p>
        </p:txBody>
      </p:sp>
      <p:sp>
        <p:nvSpPr>
          <p:cNvPr id="8" name="ZoneTexte 7"/>
          <p:cNvSpPr txBox="1"/>
          <p:nvPr/>
        </p:nvSpPr>
        <p:spPr>
          <a:xfrm rot="16200000">
            <a:off x="-1612256" y="3802962"/>
            <a:ext cx="5508132" cy="400110"/>
          </a:xfrm>
          <a:prstGeom prst="rect">
            <a:avLst/>
          </a:prstGeom>
          <a:solidFill>
            <a:schemeClr val="accent2"/>
          </a:solidFill>
        </p:spPr>
        <p:txBody>
          <a:bodyPr wrap="square" rtlCol="0">
            <a:spAutoFit/>
          </a:bodyPr>
          <a:lstStyle/>
          <a:p>
            <a:pPr algn="ctr"/>
            <a:r>
              <a:rPr lang="fr-FR" sz="2000" dirty="0" smtClean="0"/>
              <a:t> </a:t>
            </a:r>
            <a:r>
              <a:rPr lang="fr-FR" sz="2000" dirty="0" smtClean="0"/>
              <a:t>les connaissances et compétences associées</a:t>
            </a:r>
            <a:endParaRPr lang="fr-FR" sz="2000" dirty="0"/>
          </a:p>
        </p:txBody>
      </p:sp>
      <p:sp>
        <p:nvSpPr>
          <p:cNvPr id="7" name="ZoneTexte 6"/>
          <p:cNvSpPr txBox="1"/>
          <p:nvPr/>
        </p:nvSpPr>
        <p:spPr>
          <a:xfrm>
            <a:off x="7586865" y="1643029"/>
            <a:ext cx="1557135" cy="1200329"/>
          </a:xfrm>
          <a:prstGeom prst="rect">
            <a:avLst/>
          </a:prstGeom>
          <a:solidFill>
            <a:schemeClr val="accent2"/>
          </a:solidFill>
        </p:spPr>
        <p:txBody>
          <a:bodyPr wrap="square" rtlCol="0">
            <a:spAutoFit/>
          </a:bodyPr>
          <a:lstStyle/>
          <a:p>
            <a:pPr algn="ctr"/>
            <a:r>
              <a:rPr lang="fr-FR" sz="2400" dirty="0" smtClean="0"/>
              <a:t>Attendus de fin de cycle</a:t>
            </a:r>
            <a:endParaRPr lang="fr-FR" sz="2400" dirty="0"/>
          </a:p>
        </p:txBody>
      </p:sp>
      <p:cxnSp>
        <p:nvCxnSpPr>
          <p:cNvPr id="12" name="Connecteur droit avec flèche 11"/>
          <p:cNvCxnSpPr/>
          <p:nvPr/>
        </p:nvCxnSpPr>
        <p:spPr>
          <a:xfrm>
            <a:off x="1341865" y="3501008"/>
            <a:ext cx="59180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p:cNvCxnSpPr/>
          <p:nvPr/>
        </p:nvCxnSpPr>
        <p:spPr>
          <a:xfrm>
            <a:off x="1341865" y="4869160"/>
            <a:ext cx="59180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ZoneTexte 16"/>
          <p:cNvSpPr txBox="1"/>
          <p:nvPr/>
        </p:nvSpPr>
        <p:spPr>
          <a:xfrm>
            <a:off x="7352065" y="3890567"/>
            <a:ext cx="1305615" cy="646331"/>
          </a:xfrm>
          <a:prstGeom prst="rect">
            <a:avLst/>
          </a:prstGeom>
          <a:solidFill>
            <a:schemeClr val="accent2">
              <a:lumMod val="40000"/>
              <a:lumOff val="60000"/>
            </a:schemeClr>
          </a:solidFill>
        </p:spPr>
        <p:txBody>
          <a:bodyPr wrap="square" rtlCol="0">
            <a:spAutoFit/>
          </a:bodyPr>
          <a:lstStyle/>
          <a:p>
            <a:r>
              <a:rPr lang="fr-FR" dirty="0" smtClean="0"/>
              <a:t>Exemples d’activités</a:t>
            </a:r>
            <a:endParaRPr lang="fr-FR" dirty="0"/>
          </a:p>
        </p:txBody>
      </p:sp>
      <p:pic>
        <p:nvPicPr>
          <p:cNvPr id="18" name="Imag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3669" y="1492908"/>
            <a:ext cx="5418396" cy="5473501"/>
          </a:xfrm>
          <a:prstGeom prst="rect">
            <a:avLst/>
          </a:prstGeom>
        </p:spPr>
      </p:pic>
      <p:cxnSp>
        <p:nvCxnSpPr>
          <p:cNvPr id="4" name="Connecteur droit avec flèche 3"/>
          <p:cNvCxnSpPr/>
          <p:nvPr/>
        </p:nvCxnSpPr>
        <p:spPr>
          <a:xfrm>
            <a:off x="6084168" y="1988840"/>
            <a:ext cx="137334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Connecteur droit avec flèche 9"/>
          <p:cNvCxnSpPr/>
          <p:nvPr/>
        </p:nvCxnSpPr>
        <p:spPr>
          <a:xfrm>
            <a:off x="1259632" y="1645443"/>
            <a:ext cx="109952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avec flèche 19"/>
          <p:cNvCxnSpPr>
            <a:stCxn id="17" idx="1"/>
          </p:cNvCxnSpPr>
          <p:nvPr/>
        </p:nvCxnSpPr>
        <p:spPr>
          <a:xfrm flipH="1" flipV="1">
            <a:off x="6876256" y="4213732"/>
            <a:ext cx="475809"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33986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5332" y="618519"/>
            <a:ext cx="7773338" cy="866266"/>
          </a:xfrm>
          <a:solidFill>
            <a:schemeClr val="accent6">
              <a:lumMod val="60000"/>
              <a:lumOff val="40000"/>
            </a:schemeClr>
          </a:solidFill>
        </p:spPr>
        <p:txBody>
          <a:bodyPr>
            <a:normAutofit/>
          </a:bodyPr>
          <a:lstStyle/>
          <a:p>
            <a:pPr algn="ctr"/>
            <a:r>
              <a:rPr lang="fr-FR" dirty="0" smtClean="0">
                <a:latin typeface="Arial" charset="0"/>
                <a:ea typeface="Arial" charset="0"/>
                <a:cs typeface="Arial" charset="0"/>
              </a:rPr>
              <a:t>PLAN DE LA PRÉSENTATION</a:t>
            </a:r>
            <a:endParaRPr lang="fr-FR" dirty="0">
              <a:latin typeface="Arial" charset="0"/>
              <a:ea typeface="Arial" charset="0"/>
              <a:cs typeface="Arial" charset="0"/>
            </a:endParaRPr>
          </a:p>
        </p:txBody>
      </p:sp>
      <p:sp>
        <p:nvSpPr>
          <p:cNvPr id="3" name="Espace réservé du contenu 2"/>
          <p:cNvSpPr>
            <a:spLocks noGrp="1"/>
          </p:cNvSpPr>
          <p:nvPr>
            <p:ph idx="1"/>
          </p:nvPr>
        </p:nvSpPr>
        <p:spPr>
          <a:xfrm>
            <a:off x="457200" y="1772816"/>
            <a:ext cx="8229600" cy="4680520"/>
          </a:xfrm>
        </p:spPr>
        <p:txBody>
          <a:bodyPr>
            <a:noAutofit/>
          </a:bodyPr>
          <a:lstStyle/>
          <a:p>
            <a:pPr marL="0" indent="0">
              <a:buNone/>
            </a:pPr>
            <a:r>
              <a:rPr lang="fr-FR" sz="2400" dirty="0" smtClean="0">
                <a:latin typeface="Arial" charset="0"/>
                <a:ea typeface="Arial" charset="0"/>
                <a:cs typeface="Arial" charset="0"/>
              </a:rPr>
              <a:t>1. ORGANISATION DE LA SCOLARITE OBLIGATOIRE</a:t>
            </a:r>
          </a:p>
          <a:p>
            <a:pPr marL="0" indent="0">
              <a:buNone/>
            </a:pPr>
            <a:r>
              <a:rPr lang="fr-FR" sz="2400" dirty="0">
                <a:latin typeface="Arial" charset="0"/>
                <a:ea typeface="Arial" charset="0"/>
                <a:cs typeface="Arial" charset="0"/>
              </a:rPr>
              <a:t>2. LEXIQUE SPECIFIQUE </a:t>
            </a:r>
            <a:endParaRPr lang="fr-FR" sz="2400" dirty="0" smtClean="0">
              <a:latin typeface="Arial" charset="0"/>
              <a:ea typeface="Arial" charset="0"/>
              <a:cs typeface="Arial" charset="0"/>
            </a:endParaRPr>
          </a:p>
          <a:p>
            <a:pPr marL="0" indent="0">
              <a:buNone/>
            </a:pPr>
            <a:r>
              <a:rPr lang="fr-FR" sz="2400" dirty="0">
                <a:latin typeface="Arial" charset="0"/>
                <a:ea typeface="Arial" charset="0"/>
                <a:cs typeface="Arial" charset="0"/>
              </a:rPr>
              <a:t>3. HORAIRES</a:t>
            </a:r>
          </a:p>
          <a:p>
            <a:pPr marL="0" indent="0">
              <a:buNone/>
            </a:pPr>
            <a:r>
              <a:rPr lang="fr-FR" sz="2400" dirty="0">
                <a:latin typeface="Arial" charset="0"/>
                <a:ea typeface="Arial" charset="0"/>
                <a:cs typeface="Arial" charset="0"/>
              </a:rPr>
              <a:t>4</a:t>
            </a:r>
            <a:r>
              <a:rPr lang="fr-FR" sz="2400" dirty="0" smtClean="0">
                <a:latin typeface="Arial" charset="0"/>
                <a:ea typeface="Arial" charset="0"/>
                <a:cs typeface="Arial" charset="0"/>
              </a:rPr>
              <a:t>. ARCHITECTURE DES NOUVEAUX PROGRAMMES</a:t>
            </a:r>
          </a:p>
          <a:p>
            <a:pPr marL="0" indent="0">
              <a:buNone/>
            </a:pPr>
            <a:r>
              <a:rPr lang="fr-FR" sz="2400" dirty="0" smtClean="0">
                <a:latin typeface="Arial" charset="0"/>
                <a:ea typeface="Arial" charset="0"/>
                <a:cs typeface="Arial" charset="0"/>
              </a:rPr>
              <a:t> - Une nouvelle terminologie</a:t>
            </a:r>
          </a:p>
          <a:p>
            <a:pPr>
              <a:buFontTx/>
              <a:buChar char="-"/>
            </a:pPr>
            <a:r>
              <a:rPr lang="fr-FR" sz="2400" dirty="0" smtClean="0">
                <a:latin typeface="Arial" charset="0"/>
                <a:ea typeface="Arial" charset="0"/>
                <a:cs typeface="Arial" charset="0"/>
              </a:rPr>
              <a:t> Les trois volets </a:t>
            </a:r>
          </a:p>
          <a:p>
            <a:pPr>
              <a:buFontTx/>
              <a:buChar char="-"/>
            </a:pPr>
            <a:r>
              <a:rPr lang="fr-FR" sz="2400" dirty="0">
                <a:latin typeface="Arial" charset="0"/>
                <a:ea typeface="Arial" charset="0"/>
                <a:cs typeface="Arial" charset="0"/>
              </a:rPr>
              <a:t> </a:t>
            </a:r>
            <a:r>
              <a:rPr lang="fr-FR" sz="2400" dirty="0" smtClean="0">
                <a:latin typeface="Arial" charset="0"/>
                <a:ea typeface="Arial" charset="0"/>
                <a:cs typeface="Arial" charset="0"/>
              </a:rPr>
              <a:t>Les généralités par domaines</a:t>
            </a:r>
          </a:p>
          <a:p>
            <a:pPr marL="0" indent="0">
              <a:buNone/>
            </a:pPr>
            <a:r>
              <a:rPr lang="fr-FR" sz="2400" dirty="0" smtClean="0">
                <a:latin typeface="Arial" charset="0"/>
                <a:ea typeface="Arial" charset="0"/>
                <a:cs typeface="Arial" charset="0"/>
              </a:rPr>
              <a:t>5. DES EVOLUTIONS SIGNIFICATIVES : GESTES PROFESSIONNELS, DEMARCHES, OUTILS, etc.</a:t>
            </a:r>
          </a:p>
          <a:p>
            <a:pPr marL="0" indent="0">
              <a:buNone/>
            </a:pPr>
            <a:r>
              <a:rPr lang="fr-FR" sz="2400" dirty="0" smtClean="0">
                <a:latin typeface="Arial" charset="0"/>
                <a:ea typeface="Arial" charset="0"/>
                <a:cs typeface="Arial" charset="0"/>
              </a:rPr>
              <a:t>6. LES RESSOURCES</a:t>
            </a:r>
            <a:endParaRPr lang="fr-FR" sz="2400" dirty="0">
              <a:latin typeface="Arial" charset="0"/>
              <a:ea typeface="Arial" charset="0"/>
              <a:cs typeface="Arial" charset="0"/>
            </a:endParaRPr>
          </a:p>
        </p:txBody>
      </p:sp>
    </p:spTree>
    <p:extLst>
      <p:ext uri="{BB962C8B-B14F-4D97-AF65-F5344CB8AC3E}">
        <p14:creationId xmlns:p14="http://schemas.microsoft.com/office/powerpoint/2010/main" val="18302002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1873" y="1487201"/>
            <a:ext cx="7782127" cy="5241922"/>
          </a:xfrm>
          <a:prstGeom prst="rect">
            <a:avLst/>
          </a:prstGeom>
        </p:spPr>
      </p:pic>
      <p:sp>
        <p:nvSpPr>
          <p:cNvPr id="5" name="Titre 1"/>
          <p:cNvSpPr>
            <a:spLocks noGrp="1"/>
          </p:cNvSpPr>
          <p:nvPr>
            <p:ph type="title"/>
          </p:nvPr>
        </p:nvSpPr>
        <p:spPr>
          <a:xfrm>
            <a:off x="467544" y="365127"/>
            <a:ext cx="8047806" cy="903633"/>
          </a:xfrm>
          <a:solidFill>
            <a:schemeClr val="accent6">
              <a:lumMod val="60000"/>
              <a:lumOff val="40000"/>
            </a:schemeClr>
          </a:solidFill>
        </p:spPr>
        <p:txBody>
          <a:bodyPr>
            <a:normAutofit fontScale="90000"/>
          </a:bodyPr>
          <a:lstStyle/>
          <a:p>
            <a:r>
              <a:rPr lang="fr-FR" dirty="0" smtClean="0">
                <a:latin typeface="Arial" charset="0"/>
                <a:ea typeface="Arial" charset="0"/>
                <a:cs typeface="Arial" charset="0"/>
              </a:rPr>
              <a:t/>
            </a:r>
            <a:br>
              <a:rPr lang="fr-FR" dirty="0" smtClean="0">
                <a:latin typeface="Arial" charset="0"/>
                <a:ea typeface="Arial" charset="0"/>
                <a:cs typeface="Arial" charset="0"/>
              </a:rPr>
            </a:br>
            <a:r>
              <a:rPr lang="fr-FR" dirty="0" smtClean="0">
                <a:latin typeface="Arial" charset="0"/>
                <a:ea typeface="Arial" charset="0"/>
                <a:cs typeface="Arial" charset="0"/>
              </a:rPr>
              <a:t>4.</a:t>
            </a:r>
            <a:r>
              <a:rPr lang="fr-FR" sz="3600" dirty="0" smtClean="0">
                <a:latin typeface="Arial" charset="0"/>
                <a:ea typeface="Arial" charset="0"/>
                <a:cs typeface="Arial" charset="0"/>
              </a:rPr>
              <a:t>L’ARCHITECTURE DES NOUVEAUX PROGRAMMES</a:t>
            </a:r>
            <a:r>
              <a:rPr lang="fr-FR" dirty="0" smtClean="0">
                <a:latin typeface="Arial" charset="0"/>
                <a:ea typeface="Arial" charset="0"/>
                <a:cs typeface="Arial" charset="0"/>
              </a:rPr>
              <a:t/>
            </a:r>
            <a:br>
              <a:rPr lang="fr-FR" dirty="0" smtClean="0">
                <a:latin typeface="Arial" charset="0"/>
                <a:ea typeface="Arial" charset="0"/>
                <a:cs typeface="Arial" charset="0"/>
              </a:rPr>
            </a:br>
            <a:endParaRPr lang="fr-FR" dirty="0">
              <a:latin typeface="Arial" charset="0"/>
              <a:ea typeface="Arial" charset="0"/>
              <a:cs typeface="Arial" charset="0"/>
            </a:endParaRPr>
          </a:p>
        </p:txBody>
      </p:sp>
      <p:sp>
        <p:nvSpPr>
          <p:cNvPr id="6" name="ZoneTexte 5"/>
          <p:cNvSpPr txBox="1"/>
          <p:nvPr/>
        </p:nvSpPr>
        <p:spPr>
          <a:xfrm>
            <a:off x="4932041" y="1487201"/>
            <a:ext cx="2088232" cy="830997"/>
          </a:xfrm>
          <a:prstGeom prst="rect">
            <a:avLst/>
          </a:prstGeom>
          <a:solidFill>
            <a:schemeClr val="accent2"/>
          </a:solidFill>
        </p:spPr>
        <p:txBody>
          <a:bodyPr wrap="square" rtlCol="0">
            <a:spAutoFit/>
          </a:bodyPr>
          <a:lstStyle/>
          <a:p>
            <a:pPr algn="ctr"/>
            <a:r>
              <a:rPr lang="fr-FR" sz="2400" dirty="0" smtClean="0"/>
              <a:t>Repères </a:t>
            </a:r>
            <a:r>
              <a:rPr lang="fr-FR" sz="2400" smtClean="0"/>
              <a:t>de progressivité</a:t>
            </a:r>
            <a:endParaRPr lang="fr-FR" sz="2400" dirty="0"/>
          </a:p>
        </p:txBody>
      </p:sp>
      <p:cxnSp>
        <p:nvCxnSpPr>
          <p:cNvPr id="9" name="Connecteur droit avec flèche 8"/>
          <p:cNvCxnSpPr>
            <a:stCxn id="6" idx="1"/>
          </p:cNvCxnSpPr>
          <p:nvPr/>
        </p:nvCxnSpPr>
        <p:spPr>
          <a:xfrm flipH="1">
            <a:off x="3635897" y="1902700"/>
            <a:ext cx="1296144" cy="2301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85135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455513" y="1916832"/>
            <a:ext cx="506012" cy="3993226"/>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3688" y="1376359"/>
            <a:ext cx="7336540" cy="5481641"/>
          </a:xfrm>
          <a:prstGeom prst="rect">
            <a:avLst/>
          </a:prstGeom>
        </p:spPr>
      </p:pic>
      <p:sp>
        <p:nvSpPr>
          <p:cNvPr id="5" name="Titre 1"/>
          <p:cNvSpPr>
            <a:spLocks noGrp="1"/>
          </p:cNvSpPr>
          <p:nvPr>
            <p:ph type="title"/>
          </p:nvPr>
        </p:nvSpPr>
        <p:spPr>
          <a:xfrm>
            <a:off x="455513" y="329033"/>
            <a:ext cx="8047806" cy="1119658"/>
          </a:xfrm>
          <a:solidFill>
            <a:schemeClr val="accent6">
              <a:lumMod val="60000"/>
              <a:lumOff val="40000"/>
            </a:schemeClr>
          </a:solidFill>
        </p:spPr>
        <p:txBody>
          <a:bodyPr>
            <a:normAutofit fontScale="90000"/>
          </a:bodyPr>
          <a:lstStyle/>
          <a:p>
            <a:r>
              <a:rPr lang="fr-FR" dirty="0" smtClean="0">
                <a:latin typeface="Arial" charset="0"/>
                <a:ea typeface="Arial" charset="0"/>
                <a:cs typeface="Arial" charset="0"/>
              </a:rPr>
              <a:t/>
            </a:r>
            <a:br>
              <a:rPr lang="fr-FR" dirty="0" smtClean="0">
                <a:latin typeface="Arial" charset="0"/>
                <a:ea typeface="Arial" charset="0"/>
                <a:cs typeface="Arial" charset="0"/>
              </a:rPr>
            </a:br>
            <a:r>
              <a:rPr lang="fr-FR" dirty="0" smtClean="0">
                <a:latin typeface="Arial" charset="0"/>
                <a:ea typeface="Arial" charset="0"/>
                <a:cs typeface="Arial" charset="0"/>
              </a:rPr>
              <a:t>4.</a:t>
            </a:r>
            <a:r>
              <a:rPr lang="fr-FR" sz="3600" dirty="0" smtClean="0">
                <a:latin typeface="Arial" charset="0"/>
                <a:ea typeface="Arial" charset="0"/>
                <a:cs typeface="Arial" charset="0"/>
              </a:rPr>
              <a:t>L’ARCHITECTURE DES NOUVEAUX PROGRAMMES</a:t>
            </a:r>
            <a:r>
              <a:rPr lang="fr-FR" dirty="0" smtClean="0">
                <a:latin typeface="Arial" charset="0"/>
                <a:ea typeface="Arial" charset="0"/>
                <a:cs typeface="Arial" charset="0"/>
              </a:rPr>
              <a:t/>
            </a:r>
            <a:br>
              <a:rPr lang="fr-FR" dirty="0" smtClean="0">
                <a:latin typeface="Arial" charset="0"/>
                <a:ea typeface="Arial" charset="0"/>
                <a:cs typeface="Arial" charset="0"/>
              </a:rPr>
            </a:br>
            <a:endParaRPr lang="fr-FR" dirty="0">
              <a:latin typeface="Arial" charset="0"/>
              <a:ea typeface="Arial" charset="0"/>
              <a:cs typeface="Arial" charset="0"/>
            </a:endParaRPr>
          </a:p>
        </p:txBody>
      </p:sp>
    </p:spTree>
    <p:extLst>
      <p:ext uri="{BB962C8B-B14F-4D97-AF65-F5344CB8AC3E}">
        <p14:creationId xmlns:p14="http://schemas.microsoft.com/office/powerpoint/2010/main" val="26691729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rotWithShape="1">
          <a:blip r:embed="rId3"/>
          <a:stretch/>
        </p:blipFill>
        <p:spPr>
          <a:xfrm>
            <a:off x="589037" y="1844824"/>
            <a:ext cx="7886700" cy="4276670"/>
          </a:xfrm>
          <a:prstGeom prst="rect">
            <a:avLst/>
          </a:prstGeom>
        </p:spPr>
      </p:pic>
      <p:sp>
        <p:nvSpPr>
          <p:cNvPr id="7" name="Rectangle 6"/>
          <p:cNvSpPr/>
          <p:nvPr/>
        </p:nvSpPr>
        <p:spPr>
          <a:xfrm>
            <a:off x="849903" y="1217284"/>
            <a:ext cx="7619664" cy="415498"/>
          </a:xfrm>
          <a:prstGeom prst="rect">
            <a:avLst/>
          </a:prstGeom>
        </p:spPr>
        <p:txBody>
          <a:bodyPr wrap="square">
            <a:spAutoFit/>
          </a:bodyPr>
          <a:lstStyle/>
          <a:p>
            <a:r>
              <a:rPr lang="fr-FR" sz="2100" b="1" dirty="0" smtClean="0">
                <a:solidFill>
                  <a:srgbClr val="FF0000"/>
                </a:solidFill>
                <a:effectLst>
                  <a:outerShdw blurRad="38100" dist="38100" dir="2700000" algn="tl">
                    <a:srgbClr val="000000">
                      <a:alpha val="43137"/>
                    </a:srgbClr>
                  </a:outerShdw>
                </a:effectLst>
              </a:rPr>
              <a:t>En mathématiques, une entrée par les 6 compétences </a:t>
            </a:r>
            <a:endParaRPr lang="fr-FR" sz="2100" b="1" dirty="0">
              <a:solidFill>
                <a:srgbClr val="FF0000"/>
              </a:solidFill>
              <a:effectLst>
                <a:outerShdw blurRad="38100" dist="38100" dir="2700000" algn="tl">
                  <a:srgbClr val="000000">
                    <a:alpha val="43137"/>
                  </a:srgbClr>
                </a:outerShdw>
              </a:effectLst>
            </a:endParaRPr>
          </a:p>
        </p:txBody>
      </p:sp>
      <p:sp>
        <p:nvSpPr>
          <p:cNvPr id="6" name="Rectangle 5"/>
          <p:cNvSpPr/>
          <p:nvPr/>
        </p:nvSpPr>
        <p:spPr>
          <a:xfrm>
            <a:off x="685330" y="380108"/>
            <a:ext cx="8063134" cy="830997"/>
          </a:xfrm>
          <a:prstGeom prst="rect">
            <a:avLst/>
          </a:prstGeom>
          <a:solidFill>
            <a:schemeClr val="accent6">
              <a:lumMod val="60000"/>
              <a:lumOff val="40000"/>
            </a:schemeClr>
          </a:solidFill>
        </p:spPr>
        <p:txBody>
          <a:bodyPr wrap="square">
            <a:spAutoFit/>
          </a:bodyPr>
          <a:lstStyle/>
          <a:p>
            <a:r>
              <a:rPr lang="fr-FR" sz="2400" dirty="0" smtClean="0">
                <a:latin typeface="Arial" charset="0"/>
                <a:ea typeface="Arial" charset="0"/>
                <a:cs typeface="Arial" charset="0"/>
              </a:rPr>
              <a:t>5. DES </a:t>
            </a:r>
            <a:r>
              <a:rPr lang="fr-FR" sz="2400" dirty="0">
                <a:latin typeface="Arial" charset="0"/>
                <a:ea typeface="Arial" charset="0"/>
                <a:cs typeface="Arial" charset="0"/>
              </a:rPr>
              <a:t>EVOLUTIONS SIGNIFICATIVES : GESTES PROFESSIONNELS, DEMARCHES, OUTILS,…</a:t>
            </a:r>
          </a:p>
        </p:txBody>
      </p:sp>
    </p:spTree>
    <p:extLst>
      <p:ext uri="{BB962C8B-B14F-4D97-AF65-F5344CB8AC3E}">
        <p14:creationId xmlns:p14="http://schemas.microsoft.com/office/powerpoint/2010/main" val="8373772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46757" y="1412776"/>
            <a:ext cx="8229600" cy="4608513"/>
          </a:xfrm>
        </p:spPr>
        <p:txBody>
          <a:bodyPr>
            <a:normAutofit fontScale="92500" lnSpcReduction="10000"/>
          </a:bodyPr>
          <a:lstStyle/>
          <a:p>
            <a:r>
              <a:rPr lang="fr-FR" dirty="0" smtClean="0">
                <a:solidFill>
                  <a:srgbClr val="FF0000"/>
                </a:solidFill>
              </a:rPr>
              <a:t>La résolution de problèmes</a:t>
            </a:r>
            <a:r>
              <a:rPr lang="fr-FR" dirty="0" smtClean="0"/>
              <a:t>, un rôle central dans l’apprentissage et l’évaluation (dans tous les sous domaines) : développer les capacités à chercher, raisonner, communiquer.</a:t>
            </a:r>
          </a:p>
          <a:p>
            <a:r>
              <a:rPr lang="fr-FR" dirty="0" smtClean="0"/>
              <a:t>La </a:t>
            </a:r>
            <a:r>
              <a:rPr lang="fr-FR" dirty="0" smtClean="0">
                <a:solidFill>
                  <a:srgbClr val="FF0000"/>
                </a:solidFill>
              </a:rPr>
              <a:t>composante écrite </a:t>
            </a:r>
            <a:r>
              <a:rPr lang="fr-FR" dirty="0" smtClean="0"/>
              <a:t>de l’activité mathématique est essentielle : on écrit, dès le CP, a différents moments de la démarche.</a:t>
            </a:r>
          </a:p>
          <a:p>
            <a:r>
              <a:rPr lang="fr-FR" dirty="0" smtClean="0">
                <a:solidFill>
                  <a:srgbClr val="FF0000"/>
                </a:solidFill>
              </a:rPr>
              <a:t>L’activité langagière orale   </a:t>
            </a:r>
            <a:r>
              <a:rPr lang="fr-FR" dirty="0" smtClean="0"/>
              <a:t>accompagne l’activité de l’élève  et le recours à l’écrit (on échange, on argumente, on explicite, on interagit….)</a:t>
            </a:r>
          </a:p>
          <a:p>
            <a:r>
              <a:rPr lang="fr-FR" dirty="0"/>
              <a:t>O</a:t>
            </a:r>
            <a:r>
              <a:rPr lang="fr-FR" dirty="0" smtClean="0"/>
              <a:t>n enseigne explicitement les procédures, on les distingue des faits numériques</a:t>
            </a:r>
          </a:p>
          <a:p>
            <a:r>
              <a:rPr lang="fr-FR" dirty="0"/>
              <a:t>P</a:t>
            </a:r>
            <a:r>
              <a:rPr lang="fr-FR" dirty="0" smtClean="0"/>
              <a:t>lace de la manipulation (tri, classement, …)</a:t>
            </a:r>
          </a:p>
          <a:p>
            <a:r>
              <a:rPr lang="fr-FR" dirty="0" smtClean="0"/>
              <a:t>L’introduction et l’utilisation des symboles se fait progressivement (sens)</a:t>
            </a:r>
          </a:p>
          <a:p>
            <a:r>
              <a:rPr lang="fr-FR" dirty="0" smtClean="0"/>
              <a:t>Initiation à la programmation (dès le CE1)  utilisation des logiciels (géométrie) au cycle III</a:t>
            </a:r>
          </a:p>
          <a:p>
            <a:r>
              <a:rPr lang="fr-FR" dirty="0" smtClean="0"/>
              <a:t>Premiers pas dans la programmation : Scratch  </a:t>
            </a:r>
            <a:r>
              <a:rPr lang="fr-FR" dirty="0" smtClean="0">
                <a:hlinkClick r:id="rId3" action="ppaction://hlinkfile"/>
              </a:rPr>
              <a:t>Documents nécessaires à l'animation LIENS\Carre.pdf</a:t>
            </a:r>
            <a:endParaRPr lang="fr-FR" dirty="0" smtClean="0"/>
          </a:p>
          <a:p>
            <a:r>
              <a:rPr lang="fr-FR" dirty="0" smtClean="0"/>
              <a:t>Croisement entre les enseignements</a:t>
            </a:r>
          </a:p>
          <a:p>
            <a:pPr marL="0" indent="0">
              <a:buNone/>
            </a:pPr>
            <a:endParaRPr lang="fr-FR" dirty="0" smtClean="0"/>
          </a:p>
          <a:p>
            <a:pPr marL="0" indent="0">
              <a:buNone/>
            </a:pPr>
            <a:endParaRPr lang="fr-FR" dirty="0" smtClean="0"/>
          </a:p>
          <a:p>
            <a:endParaRPr lang="fr-FR" dirty="0"/>
          </a:p>
        </p:txBody>
      </p:sp>
      <p:sp>
        <p:nvSpPr>
          <p:cNvPr id="4" name="Rectangle 3"/>
          <p:cNvSpPr/>
          <p:nvPr/>
        </p:nvSpPr>
        <p:spPr>
          <a:xfrm>
            <a:off x="685329" y="380108"/>
            <a:ext cx="7791027" cy="830997"/>
          </a:xfrm>
          <a:prstGeom prst="rect">
            <a:avLst/>
          </a:prstGeom>
          <a:solidFill>
            <a:schemeClr val="accent6">
              <a:lumMod val="60000"/>
              <a:lumOff val="40000"/>
            </a:schemeClr>
          </a:solidFill>
        </p:spPr>
        <p:txBody>
          <a:bodyPr wrap="square">
            <a:spAutoFit/>
          </a:bodyPr>
          <a:lstStyle/>
          <a:p>
            <a:r>
              <a:rPr lang="fr-FR" sz="2400" dirty="0" smtClean="0">
                <a:latin typeface="Arial" charset="0"/>
                <a:ea typeface="Arial" charset="0"/>
                <a:cs typeface="Arial" charset="0"/>
              </a:rPr>
              <a:t>5. DES </a:t>
            </a:r>
            <a:r>
              <a:rPr lang="fr-FR" sz="2400" dirty="0">
                <a:latin typeface="Arial" charset="0"/>
                <a:ea typeface="Arial" charset="0"/>
                <a:cs typeface="Arial" charset="0"/>
              </a:rPr>
              <a:t>EVOLUTIONS SIGNIFICATIVES : GESTES PROFESSIONNELS, DEMARCHES, OUTILS,…</a:t>
            </a:r>
          </a:p>
        </p:txBody>
      </p:sp>
    </p:spTree>
    <p:extLst>
      <p:ext uri="{BB962C8B-B14F-4D97-AF65-F5344CB8AC3E}">
        <p14:creationId xmlns:p14="http://schemas.microsoft.com/office/powerpoint/2010/main" val="23084895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25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
                                        <p:tgtEl>
                                          <p:spTgt spid="3">
                                            <p:txEl>
                                              <p:pRg st="0" end="0"/>
                                            </p:txEl>
                                          </p:spTgt>
                                        </p:tgtEl>
                                      </p:cBhvr>
                                    </p:animEffect>
                                    <p:anim calcmode="lin" valueType="num">
                                      <p:cBhvr>
                                        <p:cTn id="8" dur="4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3">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3">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3">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3" presetClass="entr" presetSubtype="0" fill="hold" grpId="0" nodeType="clickEffect">
                                  <p:stCondLst>
                                    <p:cond delay="25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100"/>
                                        <p:tgtEl>
                                          <p:spTgt spid="3">
                                            <p:txEl>
                                              <p:pRg st="1" end="1"/>
                                            </p:txEl>
                                          </p:spTgt>
                                        </p:tgtEl>
                                      </p:cBhvr>
                                    </p:animEffect>
                                    <p:anim calcmode="lin" valueType="num">
                                      <p:cBhvr>
                                        <p:cTn id="17" dur="4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8" dur="400" fill="hold"/>
                                        <p:tgtEl>
                                          <p:spTgt spid="3">
                                            <p:txEl>
                                              <p:pRg st="1" end="1"/>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3">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3">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3" presetClass="entr" presetSubtype="0" fill="hold" grpId="0" nodeType="clickEffect">
                                  <p:stCondLst>
                                    <p:cond delay="25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00"/>
                                        <p:tgtEl>
                                          <p:spTgt spid="3">
                                            <p:txEl>
                                              <p:pRg st="2" end="2"/>
                                            </p:txEl>
                                          </p:spTgt>
                                        </p:tgtEl>
                                      </p:cBhvr>
                                    </p:animEffect>
                                    <p:anim calcmode="lin" valueType="num">
                                      <p:cBhvr>
                                        <p:cTn id="26" dur="4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400" fill="hold"/>
                                        <p:tgtEl>
                                          <p:spTgt spid="3">
                                            <p:txEl>
                                              <p:pRg st="2" end="2"/>
                                            </p:txEl>
                                          </p:spTgt>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3">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3">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3" presetClass="entr" presetSubtype="0" fill="hold" grpId="0" nodeType="clickEffect">
                                  <p:stCondLst>
                                    <p:cond delay="25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100"/>
                                        <p:tgtEl>
                                          <p:spTgt spid="3">
                                            <p:txEl>
                                              <p:pRg st="3" end="3"/>
                                            </p:txEl>
                                          </p:spTgt>
                                        </p:tgtEl>
                                      </p:cBhvr>
                                    </p:animEffect>
                                    <p:anim calcmode="lin" valueType="num">
                                      <p:cBhvr>
                                        <p:cTn id="35" dur="4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6" dur="400" fill="hold"/>
                                        <p:tgtEl>
                                          <p:spTgt spid="3">
                                            <p:txEl>
                                              <p:pRg st="3" end="3"/>
                                            </p:txEl>
                                          </p:spTgt>
                                        </p:tgtEl>
                                        <p:attrNameLst>
                                          <p:attrName>ppt_y</p:attrName>
                                        </p:attrNameLst>
                                      </p:cBhvr>
                                      <p:tavLst>
                                        <p:tav tm="0">
                                          <p:val>
                                            <p:strVal val="#ppt_y+0.31"/>
                                          </p:val>
                                        </p:tav>
                                        <p:tav tm="100000">
                                          <p:val>
                                            <p:strVal val="#ppt_y+0.31"/>
                                          </p:val>
                                        </p:tav>
                                      </p:tavLst>
                                    </p:anim>
                                    <p:anim calcmode="lin" valueType="num">
                                      <p:cBhvr>
                                        <p:cTn id="37" dur="600" decel="50000" fill="hold">
                                          <p:stCondLst>
                                            <p:cond delay="400"/>
                                          </p:stCondLst>
                                        </p:cTn>
                                        <p:tgtEl>
                                          <p:spTgt spid="3">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8" dur="600" decel="50000" fill="hold">
                                          <p:stCondLst>
                                            <p:cond delay="400"/>
                                          </p:stCondLst>
                                        </p:cTn>
                                        <p:tgtEl>
                                          <p:spTgt spid="3">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3" presetClass="entr" presetSubtype="0" fill="hold" grpId="0" nodeType="clickEffect">
                                  <p:stCondLst>
                                    <p:cond delay="250"/>
                                  </p:stCondLst>
                                  <p:childTnLst>
                                    <p:set>
                                      <p:cBhvr>
                                        <p:cTn id="42" dur="1" fill="hold">
                                          <p:stCondLst>
                                            <p:cond delay="0"/>
                                          </p:stCondLst>
                                        </p:cTn>
                                        <p:tgtEl>
                                          <p:spTgt spid="3">
                                            <p:txEl>
                                              <p:pRg st="4" end="4"/>
                                            </p:txEl>
                                          </p:spTgt>
                                        </p:tgtEl>
                                        <p:attrNameLst>
                                          <p:attrName>style.visibility</p:attrName>
                                        </p:attrNameLst>
                                      </p:cBhvr>
                                      <p:to>
                                        <p:strVal val="visible"/>
                                      </p:to>
                                    </p:set>
                                    <p:animEffect transition="in" filter="fade">
                                      <p:cBhvr>
                                        <p:cTn id="43" dur="100"/>
                                        <p:tgtEl>
                                          <p:spTgt spid="3">
                                            <p:txEl>
                                              <p:pRg st="4" end="4"/>
                                            </p:txEl>
                                          </p:spTgt>
                                        </p:tgtEl>
                                      </p:cBhvr>
                                    </p:animEffect>
                                    <p:anim calcmode="lin" valueType="num">
                                      <p:cBhvr>
                                        <p:cTn id="44" dur="4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5" dur="400" fill="hold"/>
                                        <p:tgtEl>
                                          <p:spTgt spid="3">
                                            <p:txEl>
                                              <p:pRg st="4" end="4"/>
                                            </p:txEl>
                                          </p:spTgt>
                                        </p:tgtEl>
                                        <p:attrNameLst>
                                          <p:attrName>ppt_y</p:attrName>
                                        </p:attrNameLst>
                                      </p:cBhvr>
                                      <p:tavLst>
                                        <p:tav tm="0">
                                          <p:val>
                                            <p:strVal val="#ppt_y+0.31"/>
                                          </p:val>
                                        </p:tav>
                                        <p:tav tm="100000">
                                          <p:val>
                                            <p:strVal val="#ppt_y+0.31"/>
                                          </p:val>
                                        </p:tav>
                                      </p:tavLst>
                                    </p:anim>
                                    <p:anim calcmode="lin" valueType="num">
                                      <p:cBhvr>
                                        <p:cTn id="46" dur="600" decel="50000" fill="hold">
                                          <p:stCondLst>
                                            <p:cond delay="400"/>
                                          </p:stCondLst>
                                        </p:cTn>
                                        <p:tgtEl>
                                          <p:spTgt spid="3">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7" dur="600" decel="50000" fill="hold">
                                          <p:stCondLst>
                                            <p:cond delay="400"/>
                                          </p:stCondLst>
                                        </p:cTn>
                                        <p:tgtEl>
                                          <p:spTgt spid="3">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3" presetClass="entr" presetSubtype="0" fill="hold" grpId="0" nodeType="clickEffect">
                                  <p:stCondLst>
                                    <p:cond delay="250"/>
                                  </p:stCondLst>
                                  <p:childTnLst>
                                    <p:set>
                                      <p:cBhvr>
                                        <p:cTn id="51" dur="1" fill="hold">
                                          <p:stCondLst>
                                            <p:cond delay="0"/>
                                          </p:stCondLst>
                                        </p:cTn>
                                        <p:tgtEl>
                                          <p:spTgt spid="3">
                                            <p:txEl>
                                              <p:pRg st="5" end="5"/>
                                            </p:txEl>
                                          </p:spTgt>
                                        </p:tgtEl>
                                        <p:attrNameLst>
                                          <p:attrName>style.visibility</p:attrName>
                                        </p:attrNameLst>
                                      </p:cBhvr>
                                      <p:to>
                                        <p:strVal val="visible"/>
                                      </p:to>
                                    </p:set>
                                    <p:animEffect transition="in" filter="fade">
                                      <p:cBhvr>
                                        <p:cTn id="52" dur="100"/>
                                        <p:tgtEl>
                                          <p:spTgt spid="3">
                                            <p:txEl>
                                              <p:pRg st="5" end="5"/>
                                            </p:txEl>
                                          </p:spTgt>
                                        </p:tgtEl>
                                      </p:cBhvr>
                                    </p:animEffect>
                                    <p:anim calcmode="lin" valueType="num">
                                      <p:cBhvr>
                                        <p:cTn id="53" dur="4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4" dur="400" fill="hold"/>
                                        <p:tgtEl>
                                          <p:spTgt spid="3">
                                            <p:txEl>
                                              <p:pRg st="5" end="5"/>
                                            </p:txEl>
                                          </p:spTgt>
                                        </p:tgtEl>
                                        <p:attrNameLst>
                                          <p:attrName>ppt_y</p:attrName>
                                        </p:attrNameLst>
                                      </p:cBhvr>
                                      <p:tavLst>
                                        <p:tav tm="0">
                                          <p:val>
                                            <p:strVal val="#ppt_y+0.31"/>
                                          </p:val>
                                        </p:tav>
                                        <p:tav tm="100000">
                                          <p:val>
                                            <p:strVal val="#ppt_y+0.31"/>
                                          </p:val>
                                        </p:tav>
                                      </p:tavLst>
                                    </p:anim>
                                    <p:anim calcmode="lin" valueType="num">
                                      <p:cBhvr>
                                        <p:cTn id="55" dur="600" decel="50000" fill="hold">
                                          <p:stCondLst>
                                            <p:cond delay="400"/>
                                          </p:stCondLst>
                                        </p:cTn>
                                        <p:tgtEl>
                                          <p:spTgt spid="3">
                                            <p:txEl>
                                              <p:pRg st="5" end="5"/>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6" dur="600" decel="50000" fill="hold">
                                          <p:stCondLst>
                                            <p:cond delay="400"/>
                                          </p:stCondLst>
                                        </p:cTn>
                                        <p:tgtEl>
                                          <p:spTgt spid="3">
                                            <p:txEl>
                                              <p:pRg st="5" end="5"/>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3" presetClass="entr" presetSubtype="0" fill="hold" grpId="0" nodeType="clickEffect">
                                  <p:stCondLst>
                                    <p:cond delay="250"/>
                                  </p:stCondLst>
                                  <p:childTnLst>
                                    <p:set>
                                      <p:cBhvr>
                                        <p:cTn id="60" dur="1" fill="hold">
                                          <p:stCondLst>
                                            <p:cond delay="0"/>
                                          </p:stCondLst>
                                        </p:cTn>
                                        <p:tgtEl>
                                          <p:spTgt spid="3">
                                            <p:txEl>
                                              <p:pRg st="6" end="6"/>
                                            </p:txEl>
                                          </p:spTgt>
                                        </p:tgtEl>
                                        <p:attrNameLst>
                                          <p:attrName>style.visibility</p:attrName>
                                        </p:attrNameLst>
                                      </p:cBhvr>
                                      <p:to>
                                        <p:strVal val="visible"/>
                                      </p:to>
                                    </p:set>
                                    <p:animEffect transition="in" filter="fade">
                                      <p:cBhvr>
                                        <p:cTn id="61" dur="100"/>
                                        <p:tgtEl>
                                          <p:spTgt spid="3">
                                            <p:txEl>
                                              <p:pRg st="6" end="6"/>
                                            </p:txEl>
                                          </p:spTgt>
                                        </p:tgtEl>
                                      </p:cBhvr>
                                    </p:animEffect>
                                    <p:anim calcmode="lin" valueType="num">
                                      <p:cBhvr>
                                        <p:cTn id="62" dur="4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63" dur="400" fill="hold"/>
                                        <p:tgtEl>
                                          <p:spTgt spid="3">
                                            <p:txEl>
                                              <p:pRg st="6" end="6"/>
                                            </p:txEl>
                                          </p:spTgt>
                                        </p:tgtEl>
                                        <p:attrNameLst>
                                          <p:attrName>ppt_y</p:attrName>
                                        </p:attrNameLst>
                                      </p:cBhvr>
                                      <p:tavLst>
                                        <p:tav tm="0">
                                          <p:val>
                                            <p:strVal val="#ppt_y+0.31"/>
                                          </p:val>
                                        </p:tav>
                                        <p:tav tm="100000">
                                          <p:val>
                                            <p:strVal val="#ppt_y+0.31"/>
                                          </p:val>
                                        </p:tav>
                                      </p:tavLst>
                                    </p:anim>
                                    <p:anim calcmode="lin" valueType="num">
                                      <p:cBhvr>
                                        <p:cTn id="64" dur="600" decel="50000" fill="hold">
                                          <p:stCondLst>
                                            <p:cond delay="400"/>
                                          </p:stCondLst>
                                        </p:cTn>
                                        <p:tgtEl>
                                          <p:spTgt spid="3">
                                            <p:txEl>
                                              <p:pRg st="6" end="6"/>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5" dur="600" decel="50000" fill="hold">
                                          <p:stCondLst>
                                            <p:cond delay="400"/>
                                          </p:stCondLst>
                                        </p:cTn>
                                        <p:tgtEl>
                                          <p:spTgt spid="3">
                                            <p:txEl>
                                              <p:pRg st="6" end="6"/>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3" presetClass="entr" presetSubtype="0" fill="hold" grpId="0" nodeType="clickEffect">
                                  <p:stCondLst>
                                    <p:cond delay="250"/>
                                  </p:stCondLst>
                                  <p:childTnLst>
                                    <p:set>
                                      <p:cBhvr>
                                        <p:cTn id="69" dur="1" fill="hold">
                                          <p:stCondLst>
                                            <p:cond delay="0"/>
                                          </p:stCondLst>
                                        </p:cTn>
                                        <p:tgtEl>
                                          <p:spTgt spid="3">
                                            <p:txEl>
                                              <p:pRg st="7" end="7"/>
                                            </p:txEl>
                                          </p:spTgt>
                                        </p:tgtEl>
                                        <p:attrNameLst>
                                          <p:attrName>style.visibility</p:attrName>
                                        </p:attrNameLst>
                                      </p:cBhvr>
                                      <p:to>
                                        <p:strVal val="visible"/>
                                      </p:to>
                                    </p:set>
                                    <p:animEffect transition="in" filter="fade">
                                      <p:cBhvr>
                                        <p:cTn id="70" dur="100"/>
                                        <p:tgtEl>
                                          <p:spTgt spid="3">
                                            <p:txEl>
                                              <p:pRg st="7" end="7"/>
                                            </p:txEl>
                                          </p:spTgt>
                                        </p:tgtEl>
                                      </p:cBhvr>
                                    </p:animEffect>
                                    <p:anim calcmode="lin" valueType="num">
                                      <p:cBhvr>
                                        <p:cTn id="71" dur="4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72" dur="400" fill="hold"/>
                                        <p:tgtEl>
                                          <p:spTgt spid="3">
                                            <p:txEl>
                                              <p:pRg st="7" end="7"/>
                                            </p:txEl>
                                          </p:spTgt>
                                        </p:tgtEl>
                                        <p:attrNameLst>
                                          <p:attrName>ppt_y</p:attrName>
                                        </p:attrNameLst>
                                      </p:cBhvr>
                                      <p:tavLst>
                                        <p:tav tm="0">
                                          <p:val>
                                            <p:strVal val="#ppt_y+0.31"/>
                                          </p:val>
                                        </p:tav>
                                        <p:tav tm="100000">
                                          <p:val>
                                            <p:strVal val="#ppt_y+0.31"/>
                                          </p:val>
                                        </p:tav>
                                      </p:tavLst>
                                    </p:anim>
                                    <p:anim calcmode="lin" valueType="num">
                                      <p:cBhvr>
                                        <p:cTn id="73" dur="600" decel="50000" fill="hold">
                                          <p:stCondLst>
                                            <p:cond delay="400"/>
                                          </p:stCondLst>
                                        </p:cTn>
                                        <p:tgtEl>
                                          <p:spTgt spid="3">
                                            <p:txEl>
                                              <p:pRg st="7" end="7"/>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4" dur="600" decel="50000" fill="hold">
                                          <p:stCondLst>
                                            <p:cond delay="400"/>
                                          </p:stCondLst>
                                        </p:cTn>
                                        <p:tgtEl>
                                          <p:spTgt spid="3">
                                            <p:txEl>
                                              <p:pRg st="7" end="7"/>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3" presetClass="entr" presetSubtype="0" fill="hold" grpId="0" nodeType="clickEffect">
                                  <p:stCondLst>
                                    <p:cond delay="250"/>
                                  </p:stCondLst>
                                  <p:childTnLst>
                                    <p:set>
                                      <p:cBhvr>
                                        <p:cTn id="78" dur="1" fill="hold">
                                          <p:stCondLst>
                                            <p:cond delay="0"/>
                                          </p:stCondLst>
                                        </p:cTn>
                                        <p:tgtEl>
                                          <p:spTgt spid="3">
                                            <p:txEl>
                                              <p:pRg st="8" end="8"/>
                                            </p:txEl>
                                          </p:spTgt>
                                        </p:tgtEl>
                                        <p:attrNameLst>
                                          <p:attrName>style.visibility</p:attrName>
                                        </p:attrNameLst>
                                      </p:cBhvr>
                                      <p:to>
                                        <p:strVal val="visible"/>
                                      </p:to>
                                    </p:set>
                                    <p:animEffect transition="in" filter="fade">
                                      <p:cBhvr>
                                        <p:cTn id="79" dur="100"/>
                                        <p:tgtEl>
                                          <p:spTgt spid="3">
                                            <p:txEl>
                                              <p:pRg st="8" end="8"/>
                                            </p:txEl>
                                          </p:spTgt>
                                        </p:tgtEl>
                                      </p:cBhvr>
                                    </p:animEffect>
                                    <p:anim calcmode="lin" valueType="num">
                                      <p:cBhvr>
                                        <p:cTn id="80" dur="4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81" dur="400" fill="hold"/>
                                        <p:tgtEl>
                                          <p:spTgt spid="3">
                                            <p:txEl>
                                              <p:pRg st="8" end="8"/>
                                            </p:txEl>
                                          </p:spTgt>
                                        </p:tgtEl>
                                        <p:attrNameLst>
                                          <p:attrName>ppt_y</p:attrName>
                                        </p:attrNameLst>
                                      </p:cBhvr>
                                      <p:tavLst>
                                        <p:tav tm="0">
                                          <p:val>
                                            <p:strVal val="#ppt_y+0.31"/>
                                          </p:val>
                                        </p:tav>
                                        <p:tav tm="100000">
                                          <p:val>
                                            <p:strVal val="#ppt_y+0.31"/>
                                          </p:val>
                                        </p:tav>
                                      </p:tavLst>
                                    </p:anim>
                                    <p:anim calcmode="lin" valueType="num">
                                      <p:cBhvr>
                                        <p:cTn id="82" dur="600" decel="50000" fill="hold">
                                          <p:stCondLst>
                                            <p:cond delay="400"/>
                                          </p:stCondLst>
                                        </p:cTn>
                                        <p:tgtEl>
                                          <p:spTgt spid="3">
                                            <p:txEl>
                                              <p:pRg st="8" end="8"/>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83" dur="600" decel="50000" fill="hold">
                                          <p:stCondLst>
                                            <p:cond delay="400"/>
                                          </p:stCondLst>
                                        </p:cTn>
                                        <p:tgtEl>
                                          <p:spTgt spid="3">
                                            <p:txEl>
                                              <p:pRg st="8" end="8"/>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7584" y="1982499"/>
            <a:ext cx="6660740" cy="4616648"/>
          </a:xfrm>
          <a:prstGeom prst="rect">
            <a:avLst/>
          </a:prstGeom>
        </p:spPr>
        <p:txBody>
          <a:bodyPr wrap="square">
            <a:spAutoFit/>
          </a:bodyPr>
          <a:lstStyle/>
          <a:p>
            <a:r>
              <a:rPr lang="fr-FR" sz="2100" b="1" dirty="0" smtClean="0">
                <a:solidFill>
                  <a:srgbClr val="AC1C72"/>
                </a:solidFill>
                <a:latin typeface="+mj-lt"/>
              </a:rPr>
              <a:t>Contenu </a:t>
            </a:r>
            <a:r>
              <a:rPr lang="fr-FR" sz="2100" b="1" dirty="0">
                <a:solidFill>
                  <a:srgbClr val="AC1C72"/>
                </a:solidFill>
                <a:latin typeface="+mj-lt"/>
              </a:rPr>
              <a:t>du livret scolaire de l'école élémentaire et du collège</a:t>
            </a:r>
          </a:p>
          <a:p>
            <a:r>
              <a:rPr lang="fr-FR" sz="2100" b="1" dirty="0" smtClean="0">
                <a:solidFill>
                  <a:srgbClr val="AC1C72"/>
                </a:solidFill>
                <a:latin typeface="+mj-lt"/>
              </a:rPr>
              <a:t>NOR </a:t>
            </a:r>
            <a:r>
              <a:rPr lang="fr-FR" sz="2100" b="1" dirty="0">
                <a:solidFill>
                  <a:srgbClr val="AC1C72"/>
                </a:solidFill>
                <a:latin typeface="+mj-lt"/>
              </a:rPr>
              <a:t>: MENE1531425A</a:t>
            </a:r>
          </a:p>
          <a:p>
            <a:r>
              <a:rPr lang="fr-FR" sz="2100" b="1" dirty="0">
                <a:solidFill>
                  <a:srgbClr val="AC1C72"/>
                </a:solidFill>
                <a:latin typeface="+mj-lt"/>
              </a:rPr>
              <a:t>arrêté du 31-12-2015 - J.O. du 3-1-2016</a:t>
            </a:r>
          </a:p>
          <a:p>
            <a:r>
              <a:rPr lang="fr-FR" sz="2100" b="1" dirty="0">
                <a:solidFill>
                  <a:srgbClr val="AC1C72"/>
                </a:solidFill>
                <a:latin typeface="+mj-lt"/>
              </a:rPr>
              <a:t>MENESR - DGESCO A1-2</a:t>
            </a:r>
          </a:p>
          <a:p>
            <a:pPr algn="just"/>
            <a:endParaRPr lang="fr-FR" sz="2100" b="1" dirty="0">
              <a:solidFill>
                <a:srgbClr val="AC1C72"/>
              </a:solidFill>
              <a:latin typeface="+mj-lt"/>
            </a:endParaRPr>
          </a:p>
          <a:p>
            <a:pPr algn="just"/>
            <a:r>
              <a:rPr lang="fr-FR" sz="2100" dirty="0" smtClean="0">
                <a:solidFill>
                  <a:srgbClr val="000000"/>
                </a:solidFill>
                <a:latin typeface="+mj-lt"/>
              </a:rPr>
              <a:t>Le livret scolaire regroupe :</a:t>
            </a:r>
          </a:p>
          <a:p>
            <a:pPr algn="just"/>
            <a:endParaRPr lang="fr-FR" sz="2100" dirty="0" smtClean="0">
              <a:solidFill>
                <a:srgbClr val="000000"/>
              </a:solidFill>
              <a:latin typeface="+mj-lt"/>
            </a:endParaRPr>
          </a:p>
          <a:p>
            <a:pPr marL="342900" indent="-342900" algn="just">
              <a:buFontTx/>
              <a:buChar char="-"/>
            </a:pPr>
            <a:r>
              <a:rPr lang="fr-FR" sz="2100" dirty="0" smtClean="0">
                <a:solidFill>
                  <a:srgbClr val="000000"/>
                </a:solidFill>
                <a:latin typeface="+mj-lt"/>
              </a:rPr>
              <a:t>l’ensemble des bilans périodiques* de </a:t>
            </a:r>
            <a:r>
              <a:rPr lang="fr-FR" sz="2100" b="1" dirty="0" smtClean="0">
                <a:solidFill>
                  <a:srgbClr val="000000"/>
                </a:solidFill>
                <a:latin typeface="+mj-lt"/>
              </a:rPr>
              <a:t>l’évolution des acquis</a:t>
            </a:r>
            <a:r>
              <a:rPr lang="fr-FR" sz="2100" dirty="0" smtClean="0">
                <a:solidFill>
                  <a:srgbClr val="000000"/>
                </a:solidFill>
                <a:latin typeface="+mj-lt"/>
              </a:rPr>
              <a:t> , pour chaque cycle</a:t>
            </a:r>
          </a:p>
          <a:p>
            <a:pPr marL="342900" indent="-342900" algn="just">
              <a:buFontTx/>
              <a:buChar char="-"/>
            </a:pPr>
            <a:r>
              <a:rPr lang="fr-FR" sz="2100" dirty="0" smtClean="0">
                <a:solidFill>
                  <a:srgbClr val="000000"/>
                </a:solidFill>
                <a:latin typeface="+mj-lt"/>
              </a:rPr>
              <a:t>Les bilans  de fin de cycle**</a:t>
            </a:r>
          </a:p>
          <a:p>
            <a:pPr marL="342900" indent="-342900" algn="just">
              <a:buFontTx/>
              <a:buChar char="-"/>
            </a:pPr>
            <a:r>
              <a:rPr lang="fr-FR" sz="2100" dirty="0" smtClean="0">
                <a:solidFill>
                  <a:srgbClr val="000000"/>
                </a:solidFill>
                <a:latin typeface="+mj-lt"/>
              </a:rPr>
              <a:t>Les attestations (attestation de prévention et secours civiques de niveau1 PSC1; les attestations sécurité routière ASSR1; l’attestation »savoir-nager ASSN)</a:t>
            </a:r>
          </a:p>
          <a:p>
            <a:pPr marL="342900" indent="-342900" algn="just">
              <a:buFontTx/>
              <a:buChar char="-"/>
            </a:pPr>
            <a:endParaRPr lang="fr-FR" sz="2100" dirty="0">
              <a:solidFill>
                <a:srgbClr val="000000"/>
              </a:solidFill>
              <a:latin typeface="+mj-lt"/>
            </a:endParaRPr>
          </a:p>
        </p:txBody>
      </p:sp>
      <p:pic>
        <p:nvPicPr>
          <p:cNvPr id="6" name="Image 5"/>
          <p:cNvPicPr/>
          <p:nvPr/>
        </p:nvPicPr>
        <p:blipFill rotWithShape="1">
          <a:blip r:embed="rId3" cstate="email">
            <a:extLst>
              <a:ext uri="{28A0092B-C50C-407E-A947-70E740481C1C}">
                <a14:useLocalDpi xmlns:a14="http://schemas.microsoft.com/office/drawing/2010/main"/>
              </a:ext>
            </a:extLst>
          </a:blip>
          <a:srcRect/>
          <a:stretch/>
        </p:blipFill>
        <p:spPr bwMode="auto">
          <a:xfrm>
            <a:off x="7488324" y="2060848"/>
            <a:ext cx="1493658" cy="2310597"/>
          </a:xfrm>
          <a:prstGeom prst="rect">
            <a:avLst/>
          </a:prstGeom>
          <a:ln>
            <a:noFill/>
          </a:ln>
          <a:extLst>
            <a:ext uri="{53640926-AAD7-44D8-BBD7-CCE9431645EC}">
              <a14:shadowObscured xmlns:a14="http://schemas.microsoft.com/office/drawing/2010/main"/>
            </a:ext>
          </a:extLst>
        </p:spPr>
      </p:pic>
      <p:sp>
        <p:nvSpPr>
          <p:cNvPr id="7" name="Rectangle 6"/>
          <p:cNvSpPr/>
          <p:nvPr/>
        </p:nvSpPr>
        <p:spPr>
          <a:xfrm>
            <a:off x="685330" y="380108"/>
            <a:ext cx="7631086" cy="830997"/>
          </a:xfrm>
          <a:prstGeom prst="rect">
            <a:avLst/>
          </a:prstGeom>
          <a:solidFill>
            <a:schemeClr val="accent6">
              <a:lumMod val="60000"/>
              <a:lumOff val="40000"/>
            </a:schemeClr>
          </a:solidFill>
        </p:spPr>
        <p:txBody>
          <a:bodyPr wrap="square">
            <a:spAutoFit/>
          </a:bodyPr>
          <a:lstStyle/>
          <a:p>
            <a:r>
              <a:rPr lang="fr-FR" sz="2400" dirty="0" smtClean="0">
                <a:latin typeface="Arial" charset="0"/>
                <a:ea typeface="Arial" charset="0"/>
                <a:cs typeface="Arial" charset="0"/>
              </a:rPr>
              <a:t>5. DES EVOLUTIONS SIGNIFICATIVES : GESTES PROFESSIONNELS, DEMARCHES, OUTILS, …</a:t>
            </a:r>
            <a:endParaRPr lang="fr-FR" sz="2400" dirty="0">
              <a:latin typeface="Arial" charset="0"/>
              <a:ea typeface="Arial" charset="0"/>
              <a:cs typeface="Arial" charset="0"/>
            </a:endParaRPr>
          </a:p>
        </p:txBody>
      </p:sp>
    </p:spTree>
    <p:extLst>
      <p:ext uri="{BB962C8B-B14F-4D97-AF65-F5344CB8AC3E}">
        <p14:creationId xmlns:p14="http://schemas.microsoft.com/office/powerpoint/2010/main" val="31423081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1"/>
          <p:cNvSpPr txBox="1">
            <a:spLocks/>
          </p:cNvSpPr>
          <p:nvPr/>
        </p:nvSpPr>
        <p:spPr>
          <a:xfrm rot="5400000">
            <a:off x="5210445" y="3294612"/>
            <a:ext cx="6172200" cy="680337"/>
          </a:xfrm>
          <a:prstGeom prst="rect">
            <a:avLst/>
          </a:prstGeom>
          <a:solidFill>
            <a:schemeClr val="dk1">
              <a:tint val="60000"/>
              <a:lumMod val="104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2">
            <a:schemeClr val="dk1"/>
          </a:fillRef>
          <a:effectRef idx="1">
            <a:schemeClr val="dk1"/>
          </a:effectRef>
          <a:fontRef idx="minor">
            <a:schemeClr val="dk1"/>
          </a:fontRef>
        </p:style>
        <p:txBody>
          <a:bodyPr vert="horz" lIns="68580" tIns="34290" rIns="68580" bIns="34290" rtlCol="0" anchor="ctr">
            <a:noAutofit/>
          </a:bodyPr>
          <a:lstStyle>
            <a:defPPr>
              <a:defRPr lang="en-US"/>
            </a:defPPr>
            <a:lvl1pPr algn="ctr" defTabSz="457200">
              <a:spcBef>
                <a:spcPct val="0"/>
              </a:spcBef>
              <a:buNone/>
              <a:defRPr sz="3600" cap="none">
                <a:ln w="0"/>
                <a:solidFill>
                  <a:schemeClr val="accent1"/>
                </a:solidFill>
                <a:effectLst>
                  <a:outerShdw blurRad="38100" dist="25400" dir="5400000" algn="ctr" rotWithShape="0">
                    <a:srgbClr val="6E747A">
                      <a:alpha val="43000"/>
                    </a:srgbClr>
                  </a:outerShdw>
                </a:effectLs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fr-FR" sz="2700" dirty="0"/>
              <a:t>Le livret  </a:t>
            </a:r>
          </a:p>
        </p:txBody>
      </p:sp>
      <p:sp>
        <p:nvSpPr>
          <p:cNvPr id="2" name="AutoShape 2" descr="mailbox://C:/Users/IEN/AppData/Roaming/Thunderbird/Profiles/hcc37lgs.default/Mail/Local%20Folders/Inbox?number=552020165&amp;part=1.2.2&amp;filename=CE1%20franc%CC%A7ais.jpg"/>
          <p:cNvSpPr>
            <a:spLocks noChangeAspect="1" noChangeArrowheads="1"/>
          </p:cNvSpPr>
          <p:nvPr/>
        </p:nvSpPr>
        <p:spPr bwMode="auto">
          <a:xfrm>
            <a:off x="155575" y="-1538288"/>
            <a:ext cx="8001000" cy="32194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3" name="Image 2"/>
          <p:cNvPicPr>
            <a:picLocks noChangeAspect="1"/>
          </p:cNvPicPr>
          <p:nvPr/>
        </p:nvPicPr>
        <p:blipFill>
          <a:blip r:embed="rId3"/>
          <a:stretch>
            <a:fillRect/>
          </a:stretch>
        </p:blipFill>
        <p:spPr>
          <a:xfrm>
            <a:off x="584984" y="404664"/>
            <a:ext cx="7008713" cy="2813307"/>
          </a:xfrm>
          <a:prstGeom prst="rect">
            <a:avLst/>
          </a:prstGeom>
        </p:spPr>
      </p:pic>
      <p:pic>
        <p:nvPicPr>
          <p:cNvPr id="4" name="Image 3"/>
          <p:cNvPicPr>
            <a:picLocks noChangeAspect="1"/>
          </p:cNvPicPr>
          <p:nvPr/>
        </p:nvPicPr>
        <p:blipFill>
          <a:blip r:embed="rId4"/>
          <a:stretch>
            <a:fillRect/>
          </a:stretch>
        </p:blipFill>
        <p:spPr>
          <a:xfrm>
            <a:off x="584984" y="3847278"/>
            <a:ext cx="7029827" cy="2138969"/>
          </a:xfrm>
          <a:prstGeom prst="rect">
            <a:avLst/>
          </a:prstGeom>
        </p:spPr>
      </p:pic>
    </p:spTree>
    <p:extLst>
      <p:ext uri="{BB962C8B-B14F-4D97-AF65-F5344CB8AC3E}">
        <p14:creationId xmlns:p14="http://schemas.microsoft.com/office/powerpoint/2010/main" val="5542746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rot="5400000">
            <a:off x="5354461" y="3078588"/>
            <a:ext cx="6172200" cy="680337"/>
          </a:xfrm>
          <a:prstGeom prst="rect">
            <a:avLst/>
          </a:prstGeom>
          <a:solidFill>
            <a:schemeClr val="dk1">
              <a:tint val="60000"/>
              <a:lumMod val="104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2">
            <a:schemeClr val="dk1"/>
          </a:fillRef>
          <a:effectRef idx="1">
            <a:schemeClr val="dk1"/>
          </a:effectRef>
          <a:fontRef idx="minor">
            <a:schemeClr val="dk1"/>
          </a:fontRef>
        </p:style>
        <p:txBody>
          <a:bodyPr vert="horz" lIns="68580" tIns="34290" rIns="68580" bIns="34290" rtlCol="0" anchor="ctr">
            <a:noAutofit/>
          </a:bodyPr>
          <a:lstStyle>
            <a:defPPr>
              <a:defRPr lang="en-US"/>
            </a:defPPr>
            <a:lvl1pPr algn="ctr" defTabSz="457200">
              <a:spcBef>
                <a:spcPct val="0"/>
              </a:spcBef>
              <a:buNone/>
              <a:defRPr sz="3600" cap="none">
                <a:ln w="0"/>
                <a:solidFill>
                  <a:schemeClr val="accent1"/>
                </a:solidFill>
                <a:effectLst>
                  <a:outerShdw blurRad="38100" dist="25400" dir="5400000" algn="ctr" rotWithShape="0">
                    <a:srgbClr val="6E747A">
                      <a:alpha val="43000"/>
                    </a:srgbClr>
                  </a:outerShdw>
                </a:effectLst>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fr-FR" sz="2700" dirty="0"/>
              <a:t>Ressources</a:t>
            </a:r>
          </a:p>
        </p:txBody>
      </p:sp>
      <p:sp>
        <p:nvSpPr>
          <p:cNvPr id="7" name="ZoneTexte 6"/>
          <p:cNvSpPr txBox="1"/>
          <p:nvPr/>
        </p:nvSpPr>
        <p:spPr>
          <a:xfrm>
            <a:off x="251520" y="332656"/>
            <a:ext cx="7340189" cy="461665"/>
          </a:xfrm>
          <a:prstGeom prst="rect">
            <a:avLst/>
          </a:prstGeom>
          <a:solidFill>
            <a:schemeClr val="accent6">
              <a:lumMod val="60000"/>
              <a:lumOff val="40000"/>
            </a:schemeClr>
          </a:solidFill>
        </p:spPr>
        <p:txBody>
          <a:bodyPr wrap="square" rtlCol="0">
            <a:spAutoFit/>
          </a:bodyPr>
          <a:lstStyle/>
          <a:p>
            <a:pPr algn="ctr"/>
            <a:r>
              <a:rPr lang="fr-FR" sz="2400" dirty="0">
                <a:solidFill>
                  <a:srgbClr val="000000"/>
                </a:solidFill>
                <a:latin typeface="+mj-lt"/>
              </a:rPr>
              <a:t>Des</a:t>
            </a:r>
            <a:r>
              <a:rPr lang="fr-FR" sz="2400" b="1" dirty="0"/>
              <a:t> </a:t>
            </a:r>
            <a:r>
              <a:rPr lang="fr-FR" sz="2400" dirty="0">
                <a:solidFill>
                  <a:srgbClr val="000000"/>
                </a:solidFill>
                <a:latin typeface="+mj-lt"/>
              </a:rPr>
              <a:t>documents </a:t>
            </a:r>
            <a:r>
              <a:rPr lang="fr-FR" sz="2400" dirty="0" smtClean="0">
                <a:solidFill>
                  <a:srgbClr val="000000"/>
                </a:solidFill>
                <a:latin typeface="+mj-lt"/>
              </a:rPr>
              <a:t>d’accompagnements</a:t>
            </a:r>
            <a:endParaRPr lang="fr-FR" sz="2400" dirty="0">
              <a:solidFill>
                <a:srgbClr val="000000"/>
              </a:solidFill>
              <a:latin typeface="+mj-lt"/>
            </a:endParaRP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980728"/>
            <a:ext cx="7467369" cy="5082951"/>
          </a:xfrm>
          <a:prstGeom prst="rect">
            <a:avLst/>
          </a:prstGeom>
        </p:spPr>
      </p:pic>
    </p:spTree>
    <p:extLst>
      <p:ext uri="{BB962C8B-B14F-4D97-AF65-F5344CB8AC3E}">
        <p14:creationId xmlns:p14="http://schemas.microsoft.com/office/powerpoint/2010/main" val="30884263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5736" y="1416114"/>
            <a:ext cx="4883920" cy="5270666"/>
          </a:xfrm>
          <a:prstGeom prst="rect">
            <a:avLst/>
          </a:prstGeom>
        </p:spPr>
      </p:pic>
      <p:sp>
        <p:nvSpPr>
          <p:cNvPr id="5" name="ZoneTexte 4"/>
          <p:cNvSpPr txBox="1"/>
          <p:nvPr/>
        </p:nvSpPr>
        <p:spPr>
          <a:xfrm>
            <a:off x="829288" y="332656"/>
            <a:ext cx="7340189" cy="461665"/>
          </a:xfrm>
          <a:prstGeom prst="rect">
            <a:avLst/>
          </a:prstGeom>
          <a:solidFill>
            <a:schemeClr val="accent6">
              <a:lumMod val="60000"/>
              <a:lumOff val="40000"/>
            </a:schemeClr>
          </a:solidFill>
        </p:spPr>
        <p:txBody>
          <a:bodyPr wrap="square" rtlCol="0">
            <a:spAutoFit/>
          </a:bodyPr>
          <a:lstStyle/>
          <a:p>
            <a:pPr algn="ctr"/>
            <a:r>
              <a:rPr lang="fr-FR" sz="2400" dirty="0">
                <a:solidFill>
                  <a:srgbClr val="000000"/>
                </a:solidFill>
                <a:latin typeface="+mj-lt"/>
              </a:rPr>
              <a:t>Des</a:t>
            </a:r>
            <a:r>
              <a:rPr lang="fr-FR" sz="2400" b="1" dirty="0"/>
              <a:t> </a:t>
            </a:r>
            <a:r>
              <a:rPr lang="fr-FR" sz="2400" dirty="0">
                <a:solidFill>
                  <a:srgbClr val="000000"/>
                </a:solidFill>
                <a:latin typeface="+mj-lt"/>
              </a:rPr>
              <a:t>documents </a:t>
            </a:r>
            <a:r>
              <a:rPr lang="fr-FR" sz="2400" dirty="0" smtClean="0">
                <a:solidFill>
                  <a:srgbClr val="000000"/>
                </a:solidFill>
                <a:latin typeface="+mj-lt"/>
              </a:rPr>
              <a:t>d’accompagnements</a:t>
            </a:r>
            <a:endParaRPr lang="fr-FR" sz="2400" dirty="0">
              <a:solidFill>
                <a:srgbClr val="000000"/>
              </a:solidFill>
              <a:latin typeface="+mj-lt"/>
            </a:endParaRPr>
          </a:p>
        </p:txBody>
      </p:sp>
    </p:spTree>
    <p:extLst>
      <p:ext uri="{BB962C8B-B14F-4D97-AF65-F5344CB8AC3E}">
        <p14:creationId xmlns:p14="http://schemas.microsoft.com/office/powerpoint/2010/main" val="34918374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1680" y="1482136"/>
            <a:ext cx="5851329" cy="5085184"/>
          </a:xfrm>
          <a:prstGeom prst="rect">
            <a:avLst/>
          </a:prstGeom>
        </p:spPr>
      </p:pic>
      <p:sp>
        <p:nvSpPr>
          <p:cNvPr id="5" name="ZoneTexte 4"/>
          <p:cNvSpPr txBox="1"/>
          <p:nvPr/>
        </p:nvSpPr>
        <p:spPr>
          <a:xfrm>
            <a:off x="251520" y="332656"/>
            <a:ext cx="7340189" cy="461665"/>
          </a:xfrm>
          <a:prstGeom prst="rect">
            <a:avLst/>
          </a:prstGeom>
          <a:solidFill>
            <a:schemeClr val="accent6">
              <a:lumMod val="60000"/>
              <a:lumOff val="40000"/>
            </a:schemeClr>
          </a:solidFill>
        </p:spPr>
        <p:txBody>
          <a:bodyPr wrap="square" rtlCol="0">
            <a:spAutoFit/>
          </a:bodyPr>
          <a:lstStyle/>
          <a:p>
            <a:pPr algn="ctr"/>
            <a:r>
              <a:rPr lang="fr-FR" sz="2400" dirty="0">
                <a:solidFill>
                  <a:srgbClr val="000000"/>
                </a:solidFill>
                <a:latin typeface="+mj-lt"/>
              </a:rPr>
              <a:t>Des</a:t>
            </a:r>
            <a:r>
              <a:rPr lang="fr-FR" sz="2400" b="1" dirty="0"/>
              <a:t> </a:t>
            </a:r>
            <a:r>
              <a:rPr lang="fr-FR" sz="2400" dirty="0">
                <a:solidFill>
                  <a:srgbClr val="000000"/>
                </a:solidFill>
                <a:latin typeface="+mj-lt"/>
              </a:rPr>
              <a:t>documents </a:t>
            </a:r>
            <a:r>
              <a:rPr lang="fr-FR" sz="2400" dirty="0" smtClean="0">
                <a:solidFill>
                  <a:srgbClr val="000000"/>
                </a:solidFill>
                <a:latin typeface="+mj-lt"/>
              </a:rPr>
              <a:t>d’accompagnements : cycle II</a:t>
            </a:r>
            <a:endParaRPr lang="fr-FR" sz="2400" dirty="0">
              <a:solidFill>
                <a:srgbClr val="000000"/>
              </a:solidFill>
              <a:latin typeface="+mj-lt"/>
            </a:endParaRPr>
          </a:p>
        </p:txBody>
      </p:sp>
    </p:spTree>
    <p:extLst>
      <p:ext uri="{BB962C8B-B14F-4D97-AF65-F5344CB8AC3E}">
        <p14:creationId xmlns:p14="http://schemas.microsoft.com/office/powerpoint/2010/main" val="34678328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9909" y="1371847"/>
            <a:ext cx="4704184" cy="5305785"/>
          </a:xfrm>
          <a:prstGeom prst="rect">
            <a:avLst/>
          </a:prstGeom>
        </p:spPr>
      </p:pic>
      <p:sp>
        <p:nvSpPr>
          <p:cNvPr id="5" name="ZoneTexte 4"/>
          <p:cNvSpPr txBox="1"/>
          <p:nvPr/>
        </p:nvSpPr>
        <p:spPr>
          <a:xfrm>
            <a:off x="251520" y="332656"/>
            <a:ext cx="7340189" cy="461665"/>
          </a:xfrm>
          <a:prstGeom prst="rect">
            <a:avLst/>
          </a:prstGeom>
          <a:solidFill>
            <a:schemeClr val="accent6">
              <a:lumMod val="60000"/>
              <a:lumOff val="40000"/>
            </a:schemeClr>
          </a:solidFill>
        </p:spPr>
        <p:txBody>
          <a:bodyPr wrap="square" rtlCol="0">
            <a:spAutoFit/>
          </a:bodyPr>
          <a:lstStyle/>
          <a:p>
            <a:pPr algn="ctr"/>
            <a:r>
              <a:rPr lang="fr-FR" sz="2400" dirty="0">
                <a:solidFill>
                  <a:srgbClr val="000000"/>
                </a:solidFill>
                <a:latin typeface="+mj-lt"/>
              </a:rPr>
              <a:t>Des</a:t>
            </a:r>
            <a:r>
              <a:rPr lang="fr-FR" sz="2400" b="1" dirty="0"/>
              <a:t> </a:t>
            </a:r>
            <a:r>
              <a:rPr lang="fr-FR" sz="2400" dirty="0">
                <a:solidFill>
                  <a:srgbClr val="000000"/>
                </a:solidFill>
                <a:latin typeface="+mj-lt"/>
              </a:rPr>
              <a:t>documents </a:t>
            </a:r>
            <a:r>
              <a:rPr lang="fr-FR" sz="2400" dirty="0" smtClean="0">
                <a:solidFill>
                  <a:srgbClr val="000000"/>
                </a:solidFill>
                <a:latin typeface="+mj-lt"/>
              </a:rPr>
              <a:t>d’accompagnements : cycle III</a:t>
            </a:r>
            <a:endParaRPr lang="fr-FR" sz="2400" dirty="0">
              <a:solidFill>
                <a:srgbClr val="000000"/>
              </a:solidFill>
              <a:latin typeface="+mj-lt"/>
            </a:endParaRPr>
          </a:p>
        </p:txBody>
      </p:sp>
    </p:spTree>
    <p:extLst>
      <p:ext uri="{BB962C8B-B14F-4D97-AF65-F5344CB8AC3E}">
        <p14:creationId xmlns:p14="http://schemas.microsoft.com/office/powerpoint/2010/main" val="3501496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685332" y="618519"/>
            <a:ext cx="7773338" cy="1154298"/>
          </a:xfrm>
          <a:solidFill>
            <a:schemeClr val="accent6">
              <a:lumMod val="60000"/>
              <a:lumOff val="40000"/>
            </a:schemeClr>
          </a:solidFill>
        </p:spPr>
        <p:txBody>
          <a:bodyPr>
            <a:noAutofit/>
          </a:bodyPr>
          <a:lstStyle/>
          <a:p>
            <a:r>
              <a:rPr lang="fr-FR" sz="3200" dirty="0" smtClean="0">
                <a:latin typeface="Arial" charset="0"/>
                <a:ea typeface="Arial" charset="0"/>
                <a:cs typeface="Arial" charset="0"/>
              </a:rPr>
              <a:t>1. ORGANISATION DE LA SCOLARITÉ            </a:t>
            </a:r>
            <a:br>
              <a:rPr lang="fr-FR" sz="3200" dirty="0" smtClean="0">
                <a:latin typeface="Arial" charset="0"/>
                <a:ea typeface="Arial" charset="0"/>
                <a:cs typeface="Arial" charset="0"/>
              </a:rPr>
            </a:br>
            <a:r>
              <a:rPr lang="fr-FR" sz="3200" dirty="0" smtClean="0">
                <a:latin typeface="Arial" charset="0"/>
                <a:ea typeface="Arial" charset="0"/>
                <a:cs typeface="Arial" charset="0"/>
              </a:rPr>
              <a:t>                      OBLIGATOIRE</a:t>
            </a:r>
            <a:endParaRPr lang="fr-FR" sz="3200" dirty="0">
              <a:latin typeface="Arial" charset="0"/>
              <a:ea typeface="Arial" charset="0"/>
              <a:cs typeface="Arial" charset="0"/>
            </a:endParaRPr>
          </a:p>
        </p:txBody>
      </p:sp>
      <p:graphicFrame>
        <p:nvGraphicFramePr>
          <p:cNvPr id="9" name="Diagramme 8"/>
          <p:cNvGraphicFramePr/>
          <p:nvPr>
            <p:extLst>
              <p:ext uri="{D42A27DB-BD31-4B8C-83A1-F6EECF244321}">
                <p14:modId xmlns:p14="http://schemas.microsoft.com/office/powerpoint/2010/main" val="3879399733"/>
              </p:ext>
            </p:extLst>
          </p:nvPr>
        </p:nvGraphicFramePr>
        <p:xfrm>
          <a:off x="467544" y="1988840"/>
          <a:ext cx="8208912" cy="44111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à coins arrondis 9"/>
          <p:cNvSpPr/>
          <p:nvPr/>
        </p:nvSpPr>
        <p:spPr>
          <a:xfrm>
            <a:off x="395536" y="2924944"/>
            <a:ext cx="1872208" cy="2016224"/>
          </a:xfrm>
          <a:prstGeom prst="roundRect">
            <a:avLst/>
          </a:prstGeom>
          <a:solidFill>
            <a:srgbClr val="CC66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400" dirty="0" smtClean="0"/>
              <a:t>CYCLE 1:</a:t>
            </a:r>
          </a:p>
          <a:p>
            <a:pPr algn="ctr"/>
            <a:endParaRPr lang="fr-FR" sz="2400" dirty="0"/>
          </a:p>
          <a:p>
            <a:pPr algn="ctr"/>
            <a:r>
              <a:rPr lang="fr-FR" sz="2400" dirty="0" smtClean="0"/>
              <a:t>L’école maternelle</a:t>
            </a:r>
            <a:endParaRPr lang="fr-FR" sz="2400" dirty="0"/>
          </a:p>
        </p:txBody>
      </p:sp>
    </p:spTree>
    <p:extLst>
      <p:ext uri="{BB962C8B-B14F-4D97-AF65-F5344CB8AC3E}">
        <p14:creationId xmlns:p14="http://schemas.microsoft.com/office/powerpoint/2010/main" val="28886229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0.70"/>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xit" presetSubtype="10" fill="hold" grpId="1" nodeType="clickEffect">
                                  <p:stCondLst>
                                    <p:cond delay="0"/>
                                  </p:stCondLst>
                                  <p:childTnLst>
                                    <p:animEffect transition="out" filter="checkerboard(across)">
                                      <p:cBhvr>
                                        <p:cTn id="20" dur="3000"/>
                                        <p:tgtEl>
                                          <p:spTgt spid="10"/>
                                        </p:tgtEl>
                                      </p:cBhvr>
                                    </p:animEffect>
                                    <p:set>
                                      <p:cBhvr>
                                        <p:cTn id="21" dur="1" fill="hold">
                                          <p:stCondLst>
                                            <p:cond delay="2999"/>
                                          </p:stCondLst>
                                        </p:cTn>
                                        <p:tgtEl>
                                          <p:spTgt spid="10"/>
                                        </p:tgtEl>
                                        <p:attrNameLst>
                                          <p:attrName>style.visibility</p:attrName>
                                        </p:attrNameLst>
                                      </p:cBhvr>
                                      <p:to>
                                        <p:strVal val="hidden"/>
                                      </p:to>
                                    </p:set>
                                  </p:childTnLst>
                                </p:cTn>
                              </p:par>
                              <p:par>
                                <p:cTn id="22" presetID="55"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1000" fill="hold"/>
                                        <p:tgtEl>
                                          <p:spTgt spid="9"/>
                                        </p:tgtEl>
                                        <p:attrNameLst>
                                          <p:attrName>ppt_w</p:attrName>
                                        </p:attrNameLst>
                                      </p:cBhvr>
                                      <p:tavLst>
                                        <p:tav tm="0">
                                          <p:val>
                                            <p:strVal val="#ppt_w*0.70"/>
                                          </p:val>
                                        </p:tav>
                                        <p:tav tm="100000">
                                          <p:val>
                                            <p:strVal val="#ppt_w"/>
                                          </p:val>
                                        </p:tav>
                                      </p:tavLst>
                                    </p:anim>
                                    <p:anim calcmode="lin" valueType="num">
                                      <p:cBhvr>
                                        <p:cTn id="25" dur="1000" fill="hold"/>
                                        <p:tgtEl>
                                          <p:spTgt spid="9"/>
                                        </p:tgtEl>
                                        <p:attrNameLst>
                                          <p:attrName>ppt_h</p:attrName>
                                        </p:attrNameLst>
                                      </p:cBhvr>
                                      <p:tavLst>
                                        <p:tav tm="0">
                                          <p:val>
                                            <p:strVal val="#ppt_h"/>
                                          </p:val>
                                        </p:tav>
                                        <p:tav tm="100000">
                                          <p:val>
                                            <p:strVal val="#ppt_h"/>
                                          </p:val>
                                        </p:tav>
                                      </p:tavLst>
                                    </p:anim>
                                    <p:animEffect transition="in" filter="fade">
                                      <p:cBhvr>
                                        <p:cTn id="2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Graphic spid="9" grpId="0">
        <p:bldAsOne/>
      </p:bldGraphic>
      <p:bldP spid="10" grpId="0" animBg="1"/>
      <p:bldP spid="10"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260648"/>
            <a:ext cx="7773338" cy="1082290"/>
          </a:xfrm>
          <a:solidFill>
            <a:schemeClr val="accent6">
              <a:lumMod val="60000"/>
              <a:lumOff val="40000"/>
            </a:schemeClr>
          </a:solidFill>
        </p:spPr>
        <p:txBody>
          <a:bodyPr>
            <a:normAutofit/>
          </a:bodyPr>
          <a:lstStyle/>
          <a:p>
            <a:r>
              <a:rPr lang="fr-FR" dirty="0" smtClean="0"/>
              <a:t>EN CONCLUSION : des gestes professionnels revisités, une diversité d’entrées et d’outils </a:t>
            </a:r>
            <a:endParaRPr lang="fr-FR" dirty="0"/>
          </a:p>
        </p:txBody>
      </p:sp>
      <p:sp>
        <p:nvSpPr>
          <p:cNvPr id="3" name="Espace réservé du contenu 2"/>
          <p:cNvSpPr>
            <a:spLocks noGrp="1"/>
          </p:cNvSpPr>
          <p:nvPr>
            <p:ph idx="1"/>
          </p:nvPr>
        </p:nvSpPr>
        <p:spPr>
          <a:xfrm>
            <a:off x="685330" y="1844824"/>
            <a:ext cx="7772870" cy="4320479"/>
          </a:xfrm>
        </p:spPr>
        <p:txBody>
          <a:bodyPr>
            <a:normAutofit/>
          </a:bodyPr>
          <a:lstStyle/>
          <a:p>
            <a:pPr>
              <a:buFontTx/>
              <a:buChar char="-"/>
            </a:pPr>
            <a:r>
              <a:rPr lang="fr-FR" dirty="0"/>
              <a:t>D</a:t>
            </a:r>
            <a:r>
              <a:rPr lang="fr-FR" dirty="0" smtClean="0"/>
              <a:t>émarche </a:t>
            </a:r>
            <a:r>
              <a:rPr lang="fr-FR" dirty="0">
                <a:solidFill>
                  <a:srgbClr val="FF0000"/>
                </a:solidFill>
              </a:rPr>
              <a:t>d’investigation</a:t>
            </a:r>
            <a:r>
              <a:rPr lang="fr-FR" dirty="0"/>
              <a:t>, </a:t>
            </a:r>
            <a:endParaRPr lang="fr-FR" dirty="0" smtClean="0"/>
          </a:p>
          <a:p>
            <a:pPr>
              <a:buFontTx/>
              <a:buChar char="-"/>
            </a:pPr>
            <a:r>
              <a:rPr lang="fr-FR" dirty="0"/>
              <a:t>P</a:t>
            </a:r>
            <a:r>
              <a:rPr lang="fr-FR" dirty="0" smtClean="0"/>
              <a:t>édagogie </a:t>
            </a:r>
            <a:r>
              <a:rPr lang="fr-FR" dirty="0">
                <a:solidFill>
                  <a:srgbClr val="FF0000"/>
                </a:solidFill>
              </a:rPr>
              <a:t>de projets</a:t>
            </a:r>
            <a:r>
              <a:rPr lang="fr-FR" dirty="0"/>
              <a:t>, </a:t>
            </a:r>
            <a:endParaRPr lang="fr-FR" dirty="0" smtClean="0"/>
          </a:p>
          <a:p>
            <a:pPr>
              <a:buFontTx/>
              <a:buChar char="-"/>
            </a:pPr>
            <a:r>
              <a:rPr lang="fr-FR" dirty="0"/>
              <a:t>P</a:t>
            </a:r>
            <a:r>
              <a:rPr lang="fr-FR" dirty="0" smtClean="0"/>
              <a:t>édagogie </a:t>
            </a:r>
            <a:r>
              <a:rPr lang="fr-FR" dirty="0">
                <a:solidFill>
                  <a:srgbClr val="FF0000"/>
                </a:solidFill>
              </a:rPr>
              <a:t>explicite</a:t>
            </a:r>
            <a:r>
              <a:rPr lang="fr-FR" dirty="0"/>
              <a:t>, </a:t>
            </a:r>
            <a:endParaRPr lang="fr-FR" dirty="0" smtClean="0"/>
          </a:p>
          <a:p>
            <a:pPr>
              <a:buFontTx/>
              <a:buChar char="-"/>
            </a:pPr>
            <a:r>
              <a:rPr lang="fr-FR" dirty="0" smtClean="0"/>
              <a:t>Place </a:t>
            </a:r>
            <a:r>
              <a:rPr lang="fr-FR" dirty="0" smtClean="0">
                <a:solidFill>
                  <a:srgbClr val="FF0000"/>
                </a:solidFill>
              </a:rPr>
              <a:t>des erreurs</a:t>
            </a:r>
            <a:r>
              <a:rPr lang="fr-FR" dirty="0" smtClean="0"/>
              <a:t>, des </a:t>
            </a:r>
            <a:r>
              <a:rPr lang="fr-FR" dirty="0" smtClean="0">
                <a:solidFill>
                  <a:srgbClr val="FF0000"/>
                </a:solidFill>
              </a:rPr>
              <a:t>essais,</a:t>
            </a:r>
            <a:r>
              <a:rPr lang="fr-FR" dirty="0" smtClean="0"/>
              <a:t> </a:t>
            </a:r>
          </a:p>
          <a:p>
            <a:pPr>
              <a:buFontTx/>
              <a:buChar char="-"/>
            </a:pPr>
            <a:r>
              <a:rPr lang="fr-FR" dirty="0" smtClean="0"/>
              <a:t>Place</a:t>
            </a:r>
            <a:r>
              <a:rPr lang="fr-FR" dirty="0" smtClean="0">
                <a:solidFill>
                  <a:srgbClr val="FF0000"/>
                </a:solidFill>
              </a:rPr>
              <a:t> de l’oral, </a:t>
            </a:r>
          </a:p>
          <a:p>
            <a:pPr>
              <a:buFontTx/>
              <a:buChar char="-"/>
            </a:pPr>
            <a:r>
              <a:rPr lang="fr-FR" dirty="0" smtClean="0"/>
              <a:t>Place</a:t>
            </a:r>
            <a:r>
              <a:rPr lang="fr-FR" dirty="0" smtClean="0">
                <a:solidFill>
                  <a:srgbClr val="FF0000"/>
                </a:solidFill>
              </a:rPr>
              <a:t> des écrits de travail, de l’</a:t>
            </a:r>
            <a:r>
              <a:rPr lang="fr-FR" dirty="0">
                <a:solidFill>
                  <a:srgbClr val="FF0000"/>
                </a:solidFill>
              </a:rPr>
              <a:t>é</a:t>
            </a:r>
            <a:r>
              <a:rPr lang="fr-FR" dirty="0" smtClean="0">
                <a:solidFill>
                  <a:srgbClr val="FF0000"/>
                </a:solidFill>
              </a:rPr>
              <a:t>valuation </a:t>
            </a:r>
            <a:r>
              <a:rPr lang="fr-FR" dirty="0" smtClean="0"/>
              <a:t>(efficacité et sens )</a:t>
            </a:r>
          </a:p>
          <a:p>
            <a:pPr>
              <a:buFontTx/>
              <a:buChar char="-"/>
            </a:pPr>
            <a:r>
              <a:rPr lang="fr-FR" dirty="0" smtClean="0"/>
              <a:t>Des élèves qui construisent leurs connaissances et compétences</a:t>
            </a:r>
          </a:p>
          <a:p>
            <a:pPr>
              <a:buFontTx/>
              <a:buChar char="-"/>
            </a:pPr>
            <a:r>
              <a:rPr lang="fr-FR" dirty="0" smtClean="0"/>
              <a:t>Des enseignants qui explicitent les liens entre les différentes  qui apprennent aux élèves les activités fondamentales</a:t>
            </a:r>
          </a:p>
        </p:txBody>
      </p:sp>
    </p:spTree>
    <p:extLst>
      <p:ext uri="{BB962C8B-B14F-4D97-AF65-F5344CB8AC3E}">
        <p14:creationId xmlns:p14="http://schemas.microsoft.com/office/powerpoint/2010/main" val="620943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set>
                                      <p:cBhvr override="childStyle">
                                        <p:cTn dur="1" fill="hold" display="0" masterRel="nextClick" afterEffect="1"/>
                                        <p:tgtEl>
                                          <p:spTgt spid="3">
                                            <p:txEl>
                                              <p:pRg st="0" end="0"/>
                                            </p:txEl>
                                          </p:spTgt>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set>
                                      <p:cBhvr override="childStyle">
                                        <p:cTn dur="1" fill="hold" display="0" masterRel="nextClick" afterEffect="1"/>
                                        <p:tgtEl>
                                          <p:spTgt spid="3">
                                            <p:txEl>
                                              <p:pRg st="1" end="1"/>
                                            </p:txEl>
                                          </p:spTgt>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set>
                                      <p:cBhvr override="childStyle">
                                        <p:cTn dur="1" fill="hold" display="0" masterRel="nextClick" afterEffect="1"/>
                                        <p:tgtEl>
                                          <p:spTgt spid="3">
                                            <p:txEl>
                                              <p:pRg st="2" end="2"/>
                                            </p:txEl>
                                          </p:spTgt>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set>
                                      <p:cBhvr override="childStyle">
                                        <p:cTn dur="1" fill="hold" display="0" masterRel="nextClick" afterEffect="1"/>
                                        <p:tgtEl>
                                          <p:spTgt spid="3">
                                            <p:txEl>
                                              <p:pRg st="3" end="3"/>
                                            </p:txEl>
                                          </p:spTgt>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subTnLst>
                                    <p:set>
                                      <p:cBhvr override="childStyle">
                                        <p:cTn dur="1" fill="hold" display="0" masterRel="nextClick" afterEffect="1"/>
                                        <p:tgtEl>
                                          <p:spTgt spid="3">
                                            <p:txEl>
                                              <p:pRg st="4" end="4"/>
                                            </p:txEl>
                                          </p:spTgt>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subTnLst>
                                    <p:set>
                                      <p:cBhvr override="childStyle">
                                        <p:cTn dur="1" fill="hold" display="0" masterRel="nextClick" afterEffect="1"/>
                                        <p:tgtEl>
                                          <p:spTgt spid="3">
                                            <p:txEl>
                                              <p:pRg st="5" end="5"/>
                                            </p:txEl>
                                          </p:spTgt>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subTnLst>
                                    <p:set>
                                      <p:cBhvr override="childStyle">
                                        <p:cTn dur="1" fill="hold" display="0" masterRel="nextClick" afterEffect="1"/>
                                        <p:tgtEl>
                                          <p:spTgt spid="3">
                                            <p:txEl>
                                              <p:pRg st="6" end="6"/>
                                            </p:txEl>
                                          </p:spTgt>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subTnLst>
                                    <p:set>
                                      <p:cBhvr override="childStyle">
                                        <p:cTn dur="1" fill="hold" display="0" masterRel="nextClick" afterEffect="1"/>
                                        <p:tgtEl>
                                          <p:spTgt spid="3">
                                            <p:txEl>
                                              <p:pRg st="7" end="7"/>
                                            </p:txEl>
                                          </p:spTgt>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0443" y="2204864"/>
            <a:ext cx="7886700" cy="1325563"/>
          </a:xfrm>
        </p:spPr>
        <p:txBody>
          <a:bodyPr>
            <a:normAutofit fontScale="90000"/>
          </a:bodyPr>
          <a:lstStyle/>
          <a:p>
            <a:pPr algn="ctr"/>
            <a:r>
              <a:rPr lang="fr-FR" dirty="0" smtClean="0">
                <a:solidFill>
                  <a:srgbClr val="FF0000"/>
                </a:solidFill>
              </a:rPr>
              <a:t>DONNEZ MOI UN POINT D’APPUI ET JE SOULEVERAI LA TERRE (Archimède)</a:t>
            </a:r>
            <a:br>
              <a:rPr lang="fr-FR" dirty="0" smtClean="0">
                <a:solidFill>
                  <a:srgbClr val="FF0000"/>
                </a:solidFill>
              </a:rPr>
            </a:br>
            <a:endParaRPr lang="fr-FR" dirty="0">
              <a:solidFill>
                <a:srgbClr val="FF0000"/>
              </a:solidFill>
            </a:endParaRPr>
          </a:p>
        </p:txBody>
      </p:sp>
      <p:sp>
        <p:nvSpPr>
          <p:cNvPr id="3" name="Espace réservé du contenu 2"/>
          <p:cNvSpPr>
            <a:spLocks noGrp="1"/>
          </p:cNvSpPr>
          <p:nvPr>
            <p:ph idx="1"/>
          </p:nvPr>
        </p:nvSpPr>
        <p:spPr>
          <a:xfrm>
            <a:off x="602783" y="4437112"/>
            <a:ext cx="7886700" cy="739279"/>
          </a:xfrm>
        </p:spPr>
        <p:txBody>
          <a:bodyPr/>
          <a:lstStyle/>
          <a:p>
            <a:pPr marL="0" indent="0" algn="ctr">
              <a:buNone/>
            </a:pPr>
            <a:r>
              <a:rPr lang="fr-FR" dirty="0" smtClean="0">
                <a:solidFill>
                  <a:srgbClr val="FF0000"/>
                </a:solidFill>
              </a:rPr>
              <a:t>NE JAMAIS RENONCER AVANT D’AVOIR ESSAYÉ.</a:t>
            </a:r>
            <a:endParaRPr lang="fr-FR" dirty="0">
              <a:solidFill>
                <a:srgbClr val="FF0000"/>
              </a:solidFill>
            </a:endParaRPr>
          </a:p>
        </p:txBody>
      </p:sp>
    </p:spTree>
    <p:extLst>
      <p:ext uri="{BB962C8B-B14F-4D97-AF65-F5344CB8AC3E}">
        <p14:creationId xmlns:p14="http://schemas.microsoft.com/office/powerpoint/2010/main" val="32671854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p:cNvSpPr txBox="1">
            <a:spLocks/>
          </p:cNvSpPr>
          <p:nvPr/>
        </p:nvSpPr>
        <p:spPr>
          <a:xfrm>
            <a:off x="457200" y="274638"/>
            <a:ext cx="8229600" cy="778098"/>
          </a:xfrm>
          <a:prstGeom prst="rect">
            <a:avLst/>
          </a:prstGeom>
          <a:solidFill>
            <a:schemeClr val="accent6">
              <a:lumMod val="60000"/>
              <a:lumOff val="40000"/>
            </a:schemeClr>
          </a:solidFill>
          <a:ln>
            <a:solidFill>
              <a:srgbClr val="92D050"/>
            </a:solidFill>
          </a:ln>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sz="3600" dirty="0" smtClean="0">
                <a:latin typeface="Arial" charset="0"/>
                <a:ea typeface="Arial" charset="0"/>
                <a:cs typeface="Arial" charset="0"/>
              </a:rPr>
              <a:t>2. LEXIQUE SPECIFIQUE</a:t>
            </a:r>
            <a:endParaRPr lang="fr-FR" sz="3600" dirty="0">
              <a:latin typeface="Arial" charset="0"/>
              <a:ea typeface="Arial" charset="0"/>
              <a:cs typeface="Arial" charset="0"/>
            </a:endParaRPr>
          </a:p>
        </p:txBody>
      </p:sp>
      <p:sp>
        <p:nvSpPr>
          <p:cNvPr id="13" name="Espace réservé du texte 12"/>
          <p:cNvSpPr>
            <a:spLocks noGrp="1"/>
          </p:cNvSpPr>
          <p:nvPr>
            <p:ph type="body" sz="quarter" idx="3"/>
          </p:nvPr>
        </p:nvSpPr>
        <p:spPr>
          <a:xfrm>
            <a:off x="179512" y="2704857"/>
            <a:ext cx="8630295" cy="4153143"/>
          </a:xfrm>
        </p:spPr>
        <p:txBody>
          <a:bodyPr>
            <a:normAutofit fontScale="32500" lnSpcReduction="20000"/>
          </a:bodyPr>
          <a:lstStyle/>
          <a:p>
            <a:r>
              <a:rPr lang="fr-FR" sz="5600" dirty="0" smtClean="0">
                <a:latin typeface="Arial" charset="0"/>
                <a:ea typeface="Arial" charset="0"/>
                <a:cs typeface="Arial" charset="0"/>
              </a:rPr>
              <a:t>UNE </a:t>
            </a:r>
            <a:r>
              <a:rPr lang="fr-FR" sz="5600" dirty="0">
                <a:latin typeface="Arial" charset="0"/>
                <a:ea typeface="Arial" charset="0"/>
                <a:cs typeface="Arial" charset="0"/>
              </a:rPr>
              <a:t>APPROCHE </a:t>
            </a:r>
            <a:r>
              <a:rPr lang="fr-FR" sz="5600" dirty="0" smtClean="0">
                <a:latin typeface="Arial" charset="0"/>
                <a:ea typeface="Arial" charset="0"/>
                <a:cs typeface="Arial" charset="0"/>
              </a:rPr>
              <a:t>INTERDISCIPLINAIRE</a:t>
            </a:r>
            <a:endParaRPr lang="fr-FR" sz="5600" b="0" dirty="0" smtClean="0">
              <a:latin typeface="Arial" charset="0"/>
              <a:ea typeface="Arial" charset="0"/>
              <a:cs typeface="Arial" charset="0"/>
            </a:endParaRPr>
          </a:p>
          <a:p>
            <a:pPr marL="285750" indent="-285750">
              <a:buFontTx/>
              <a:buChar char="-"/>
            </a:pPr>
            <a:r>
              <a:rPr lang="fr-FR" sz="5600" i="1" dirty="0" smtClean="0">
                <a:solidFill>
                  <a:srgbClr val="FF0000"/>
                </a:solidFill>
                <a:latin typeface="Arial" charset="0"/>
                <a:ea typeface="Arial" charset="0"/>
                <a:cs typeface="Arial" charset="0"/>
              </a:rPr>
              <a:t>Maths et sport, thème de la semaine des mathématiques 2016</a:t>
            </a:r>
          </a:p>
          <a:p>
            <a:pPr marL="285750" indent="-285750">
              <a:buFontTx/>
              <a:buChar char="-"/>
            </a:pPr>
            <a:r>
              <a:rPr lang="fr-FR" sz="5600" i="1" dirty="0" smtClean="0">
                <a:solidFill>
                  <a:srgbClr val="FF0000"/>
                </a:solidFill>
                <a:latin typeface="Arial" charset="0"/>
                <a:ea typeface="Arial" charset="0"/>
                <a:cs typeface="Arial" charset="0"/>
              </a:rPr>
              <a:t>Maths et mouvement thème de la semaine des mathématiques 2018</a:t>
            </a:r>
            <a:endParaRPr lang="fr-FR" sz="5600" i="1" dirty="0" smtClean="0">
              <a:latin typeface="Arial" charset="0"/>
              <a:ea typeface="Arial" charset="0"/>
              <a:cs typeface="Arial" charset="0"/>
            </a:endParaRPr>
          </a:p>
          <a:p>
            <a:pPr marL="285750" indent="-285750">
              <a:buFont typeface="Wingdings" panose="05000000000000000000" pitchFamily="2" charset="2"/>
              <a:buChar char="Ø"/>
            </a:pPr>
            <a:r>
              <a:rPr lang="fr-FR" sz="5600" b="0" dirty="0" smtClean="0">
                <a:latin typeface="Arial" charset="0"/>
                <a:ea typeface="Arial" charset="0"/>
                <a:cs typeface="Arial" charset="0"/>
              </a:rPr>
              <a:t>Faire vivre les grandeurs et mesures  les séances EPS (travailler sur les données recueillies en EPS pour faire vivre certaines grandeurs (40 mètres de course en 10 secondes)</a:t>
            </a:r>
          </a:p>
          <a:p>
            <a:pPr marL="285750" indent="-285750">
              <a:buFont typeface="Wingdings" panose="05000000000000000000" pitchFamily="2" charset="2"/>
              <a:buChar char="Ø"/>
            </a:pPr>
            <a:r>
              <a:rPr lang="fr-FR" sz="5600" b="0" dirty="0" smtClean="0">
                <a:latin typeface="Arial" charset="0"/>
                <a:ea typeface="Arial" charset="0"/>
                <a:cs typeface="Arial" charset="0"/>
              </a:rPr>
              <a:t>Utiliser les unités de mesure  et les outils de mesure (chronomètre-décamètre- calendrier</a:t>
            </a:r>
            <a:r>
              <a:rPr lang="fr-FR" sz="5600" b="0" dirty="0">
                <a:latin typeface="Arial" charset="0"/>
                <a:ea typeface="Arial" charset="0"/>
                <a:cs typeface="Arial" charset="0"/>
              </a:rPr>
              <a:t> </a:t>
            </a:r>
            <a:r>
              <a:rPr lang="fr-FR" sz="5600" b="0" dirty="0" smtClean="0">
                <a:latin typeface="Arial" charset="0"/>
                <a:ea typeface="Arial" charset="0"/>
                <a:cs typeface="Arial" charset="0"/>
              </a:rPr>
              <a:t>:  planifier une rencontre, compter les semaines, les jours, les heures qui restent avant une rencontre, mesurer un triple bond, etc.….)</a:t>
            </a:r>
            <a:endParaRPr lang="fr-FR" sz="5600" b="0" dirty="0">
              <a:latin typeface="Arial" charset="0"/>
              <a:ea typeface="Arial" charset="0"/>
              <a:cs typeface="Arial" charset="0"/>
            </a:endParaRPr>
          </a:p>
          <a:p>
            <a:endParaRPr lang="fr-FR" sz="5600" b="0" dirty="0" smtClean="0">
              <a:latin typeface="Arial" charset="0"/>
              <a:ea typeface="Arial" charset="0"/>
              <a:cs typeface="Arial" charset="0"/>
            </a:endParaRPr>
          </a:p>
          <a:p>
            <a:r>
              <a:rPr lang="fr-FR" sz="6400" b="0" dirty="0" smtClean="0">
                <a:latin typeface="Arial" charset="0"/>
                <a:ea typeface="Arial" charset="0"/>
                <a:cs typeface="Arial" charset="0"/>
              </a:rPr>
              <a:t>- </a:t>
            </a:r>
            <a:r>
              <a:rPr lang="fr-FR" sz="8000" i="1" dirty="0" smtClean="0">
                <a:solidFill>
                  <a:srgbClr val="FF0000"/>
                </a:solidFill>
                <a:latin typeface="Arial" charset="0"/>
                <a:ea typeface="Arial" charset="0"/>
                <a:cs typeface="Arial" charset="0"/>
              </a:rPr>
              <a:t>La pédagogie de projet *</a:t>
            </a:r>
          </a:p>
          <a:p>
            <a:r>
              <a:rPr lang="fr-FR" sz="4800" dirty="0" smtClean="0">
                <a:latin typeface="Arial" charset="0"/>
                <a:ea typeface="Arial" charset="0"/>
                <a:cs typeface="Arial" charset="0"/>
                <a:hlinkClick r:id="rId3"/>
              </a:rPr>
              <a:t>http</a:t>
            </a:r>
            <a:r>
              <a:rPr lang="fr-FR" sz="4800" dirty="0">
                <a:latin typeface="Arial" charset="0"/>
                <a:ea typeface="Arial" charset="0"/>
                <a:cs typeface="Arial" charset="0"/>
                <a:hlinkClick r:id="rId3"/>
              </a:rPr>
              <a:t>://</a:t>
            </a:r>
            <a:r>
              <a:rPr lang="fr-FR" sz="4800" dirty="0" smtClean="0">
                <a:latin typeface="Arial" charset="0"/>
                <a:ea typeface="Arial" charset="0"/>
                <a:cs typeface="Arial" charset="0"/>
                <a:hlinkClick r:id="rId3"/>
              </a:rPr>
              <a:t>www.ac-nice.fr/ia06/ienstandre/IMG/pdf/pedaprojetversionfinale.pdf</a:t>
            </a:r>
            <a:endParaRPr lang="fr-FR" sz="4800" dirty="0" smtClean="0">
              <a:latin typeface="Arial" charset="0"/>
              <a:ea typeface="Arial" charset="0"/>
              <a:cs typeface="Arial" charset="0"/>
            </a:endParaRPr>
          </a:p>
          <a:p>
            <a:r>
              <a:rPr lang="fr-FR" sz="4800" dirty="0">
                <a:latin typeface="Arial" charset="0"/>
                <a:ea typeface="Arial" charset="0"/>
                <a:cs typeface="Arial" charset="0"/>
                <a:hlinkClick r:id="rId4"/>
              </a:rPr>
              <a:t>http://</a:t>
            </a:r>
            <a:r>
              <a:rPr lang="fr-FR" sz="4800" dirty="0" smtClean="0">
                <a:latin typeface="Arial" charset="0"/>
                <a:ea typeface="Arial" charset="0"/>
                <a:cs typeface="Arial" charset="0"/>
                <a:hlinkClick r:id="rId4"/>
              </a:rPr>
              <a:t>www.meirieu.com/ARTICLES/groupesetapprentissages.pdf</a:t>
            </a:r>
            <a:endParaRPr lang="fr-FR" sz="4800" dirty="0" smtClean="0">
              <a:latin typeface="Arial" charset="0"/>
              <a:ea typeface="Arial" charset="0"/>
              <a:cs typeface="Arial" charset="0"/>
            </a:endParaRPr>
          </a:p>
          <a:p>
            <a:r>
              <a:rPr lang="fr-FR" sz="4800" dirty="0">
                <a:latin typeface="Arial" charset="0"/>
                <a:ea typeface="Arial" charset="0"/>
                <a:cs typeface="Arial" charset="0"/>
                <a:hlinkClick r:id="rId5"/>
              </a:rPr>
              <a:t>http://</a:t>
            </a:r>
            <a:r>
              <a:rPr lang="fr-FR" sz="4800" dirty="0" smtClean="0">
                <a:latin typeface="Arial" charset="0"/>
                <a:ea typeface="Arial" charset="0"/>
                <a:cs typeface="Arial" charset="0"/>
                <a:hlinkClick r:id="rId5"/>
              </a:rPr>
              <a:t>www.unige.ch/fapse/SSE/teachers/perrenoud/php_main/php_1998/1998_39.html</a:t>
            </a:r>
            <a:endParaRPr lang="fr-FR" sz="4800" dirty="0" smtClean="0">
              <a:latin typeface="Arial" charset="0"/>
              <a:ea typeface="Arial" charset="0"/>
              <a:cs typeface="Arial" charset="0"/>
            </a:endParaRPr>
          </a:p>
          <a:p>
            <a:endParaRPr lang="fr-FR" dirty="0">
              <a:latin typeface="Arial" charset="0"/>
              <a:ea typeface="Arial" charset="0"/>
              <a:cs typeface="Arial" charset="0"/>
            </a:endParaRPr>
          </a:p>
          <a:p>
            <a:endParaRPr lang="fr-FR" dirty="0">
              <a:latin typeface="Arial" charset="0"/>
              <a:ea typeface="Arial" charset="0"/>
              <a:cs typeface="Arial" charset="0"/>
            </a:endParaRPr>
          </a:p>
        </p:txBody>
      </p:sp>
      <p:sp>
        <p:nvSpPr>
          <p:cNvPr id="5" name="Rectangle 4"/>
          <p:cNvSpPr/>
          <p:nvPr/>
        </p:nvSpPr>
        <p:spPr>
          <a:xfrm>
            <a:off x="611560" y="1124744"/>
            <a:ext cx="7414989" cy="1508105"/>
          </a:xfrm>
          <a:prstGeom prst="rect">
            <a:avLst/>
          </a:prstGeom>
        </p:spPr>
        <p:txBody>
          <a:bodyPr wrap="square">
            <a:spAutoFit/>
          </a:bodyPr>
          <a:lstStyle/>
          <a:p>
            <a:r>
              <a:rPr lang="fr-FR" sz="1600" b="1" dirty="0" smtClean="0">
                <a:latin typeface="Arial" charset="0"/>
                <a:ea typeface="Arial" charset="0"/>
                <a:cs typeface="Arial" charset="0"/>
              </a:rPr>
              <a:t>UNE APPROCHE TRANSVERSALE</a:t>
            </a:r>
          </a:p>
          <a:p>
            <a:endParaRPr lang="fr-FR" sz="1600" dirty="0" smtClean="0">
              <a:latin typeface="Arial" charset="0"/>
              <a:ea typeface="Arial" charset="0"/>
              <a:cs typeface="Arial" charset="0"/>
            </a:endParaRPr>
          </a:p>
          <a:p>
            <a:r>
              <a:rPr lang="fr-FR" sz="1600" dirty="0" smtClean="0">
                <a:latin typeface="Arial" charset="0"/>
                <a:ea typeface="Arial" charset="0"/>
                <a:cs typeface="Arial" charset="0"/>
              </a:rPr>
              <a:t>- </a:t>
            </a:r>
            <a:r>
              <a:rPr lang="fr-FR" b="1" i="1" dirty="0" smtClean="0">
                <a:latin typeface="Arial" charset="0"/>
                <a:ea typeface="Arial" charset="0"/>
                <a:cs typeface="Arial" charset="0"/>
              </a:rPr>
              <a:t>L’oral a travers toutes les disciplines …..</a:t>
            </a:r>
          </a:p>
          <a:p>
            <a:r>
              <a:rPr lang="fr-FR" b="1" i="1" dirty="0" smtClean="0">
                <a:latin typeface="Arial" charset="0"/>
                <a:ea typeface="Arial" charset="0"/>
                <a:cs typeface="Arial" charset="0"/>
              </a:rPr>
              <a:t>- Le lexique dans toutes les disciplines…</a:t>
            </a:r>
          </a:p>
          <a:p>
            <a:r>
              <a:rPr lang="fr-FR" sz="1200" dirty="0" smtClean="0">
                <a:latin typeface="Arial" charset="0"/>
                <a:ea typeface="Arial" charset="0"/>
                <a:cs typeface="Arial" charset="0"/>
                <a:hlinkClick r:id="rId6"/>
              </a:rPr>
              <a:t>http://www.circ-ien-wittelsheim.ac-strasbourg.fr/?p=3271</a:t>
            </a:r>
            <a:endParaRPr lang="fr-FR" sz="1200" dirty="0" smtClean="0">
              <a:latin typeface="Arial" charset="0"/>
              <a:ea typeface="Arial" charset="0"/>
              <a:cs typeface="Arial" charset="0"/>
            </a:endParaRPr>
          </a:p>
          <a:p>
            <a:r>
              <a:rPr lang="fr-FR" sz="1200" dirty="0" smtClean="0">
                <a:latin typeface="Arial" charset="0"/>
                <a:ea typeface="Arial" charset="0"/>
                <a:cs typeface="Arial" charset="0"/>
                <a:hlinkClick r:id="rId7"/>
              </a:rPr>
              <a:t>http</a:t>
            </a:r>
            <a:r>
              <a:rPr lang="fr-FR" sz="1200" dirty="0">
                <a:latin typeface="Arial" charset="0"/>
                <a:ea typeface="Arial" charset="0"/>
                <a:cs typeface="Arial" charset="0"/>
                <a:hlinkClick r:id="rId7"/>
              </a:rPr>
              <a:t>://www.circ-ien-wittelsheim.ac-strasbourg.fr/?p=3261</a:t>
            </a:r>
            <a:endParaRPr lang="fr-FR" sz="1200" b="1" i="1" dirty="0" smtClean="0">
              <a:latin typeface="Arial" charset="0"/>
              <a:ea typeface="Arial" charset="0"/>
              <a:cs typeface="Arial" charset="0"/>
            </a:endParaRPr>
          </a:p>
        </p:txBody>
      </p:sp>
    </p:spTree>
    <p:extLst>
      <p:ext uri="{BB962C8B-B14F-4D97-AF65-F5344CB8AC3E}">
        <p14:creationId xmlns:p14="http://schemas.microsoft.com/office/powerpoint/2010/main" val="12834560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fade">
                                      <p:cBhvr>
                                        <p:cTn id="14" dur="2000"/>
                                        <p:tgtEl>
                                          <p:spTgt spid="13">
                                            <p:txEl>
                                              <p:pRg st="0" end="0"/>
                                            </p:txEl>
                                          </p:spTgt>
                                        </p:tgtEl>
                                      </p:cBhvr>
                                    </p:animEffect>
                                    <p:anim calcmode="lin" valueType="num">
                                      <p:cBhvr>
                                        <p:cTn id="15" dur="2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16" dur="2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xEl>
                                              <p:pRg st="1" end="1"/>
                                            </p:txEl>
                                          </p:spTgt>
                                        </p:tgtEl>
                                        <p:attrNameLst>
                                          <p:attrName>style.visibility</p:attrName>
                                        </p:attrNameLst>
                                      </p:cBhvr>
                                      <p:to>
                                        <p:strVal val="visible"/>
                                      </p:to>
                                    </p:set>
                                    <p:animEffect transition="in" filter="fade">
                                      <p:cBhvr>
                                        <p:cTn id="21" dur="2000"/>
                                        <p:tgtEl>
                                          <p:spTgt spid="13">
                                            <p:txEl>
                                              <p:pRg st="1" end="1"/>
                                            </p:txEl>
                                          </p:spTgt>
                                        </p:tgtEl>
                                      </p:cBhvr>
                                    </p:animEffect>
                                    <p:anim calcmode="lin" valueType="num">
                                      <p:cBhvr>
                                        <p:cTn id="22" dur="2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23" dur="2000" fill="hold"/>
                                        <p:tgtEl>
                                          <p:spTgt spid="13">
                                            <p:txEl>
                                              <p:pRg st="1" end="1"/>
                                            </p:tx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3">
                                            <p:txEl>
                                              <p:pRg st="2" end="2"/>
                                            </p:txEl>
                                          </p:spTgt>
                                        </p:tgtEl>
                                        <p:attrNameLst>
                                          <p:attrName>style.visibility</p:attrName>
                                        </p:attrNameLst>
                                      </p:cBhvr>
                                      <p:to>
                                        <p:strVal val="visible"/>
                                      </p:to>
                                    </p:set>
                                    <p:animEffect transition="in" filter="fade">
                                      <p:cBhvr>
                                        <p:cTn id="26" dur="2000"/>
                                        <p:tgtEl>
                                          <p:spTgt spid="13">
                                            <p:txEl>
                                              <p:pRg st="2" end="2"/>
                                            </p:txEl>
                                          </p:spTgt>
                                        </p:tgtEl>
                                      </p:cBhvr>
                                    </p:animEffect>
                                    <p:anim calcmode="lin" valueType="num">
                                      <p:cBhvr>
                                        <p:cTn id="27" dur="2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28" dur="2000" fill="hold"/>
                                        <p:tgtEl>
                                          <p:spTgt spid="13">
                                            <p:txEl>
                                              <p:pRg st="2" end="2"/>
                                            </p:tx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3">
                                            <p:txEl>
                                              <p:pRg st="3" end="3"/>
                                            </p:txEl>
                                          </p:spTgt>
                                        </p:tgtEl>
                                        <p:attrNameLst>
                                          <p:attrName>style.visibility</p:attrName>
                                        </p:attrNameLst>
                                      </p:cBhvr>
                                      <p:to>
                                        <p:strVal val="visible"/>
                                      </p:to>
                                    </p:set>
                                    <p:animEffect transition="in" filter="fade">
                                      <p:cBhvr>
                                        <p:cTn id="31" dur="2000"/>
                                        <p:tgtEl>
                                          <p:spTgt spid="13">
                                            <p:txEl>
                                              <p:pRg st="3" end="3"/>
                                            </p:txEl>
                                          </p:spTgt>
                                        </p:tgtEl>
                                      </p:cBhvr>
                                    </p:animEffect>
                                    <p:anim calcmode="lin" valueType="num">
                                      <p:cBhvr>
                                        <p:cTn id="32" dur="2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33" dur="2000" fill="hold"/>
                                        <p:tgtEl>
                                          <p:spTgt spid="13">
                                            <p:txEl>
                                              <p:pRg st="3" end="3"/>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3">
                                            <p:txEl>
                                              <p:pRg st="4" end="4"/>
                                            </p:txEl>
                                          </p:spTgt>
                                        </p:tgtEl>
                                        <p:attrNameLst>
                                          <p:attrName>style.visibility</p:attrName>
                                        </p:attrNameLst>
                                      </p:cBhvr>
                                      <p:to>
                                        <p:strVal val="visible"/>
                                      </p:to>
                                    </p:set>
                                    <p:animEffect transition="in" filter="fade">
                                      <p:cBhvr>
                                        <p:cTn id="36" dur="2000"/>
                                        <p:tgtEl>
                                          <p:spTgt spid="13">
                                            <p:txEl>
                                              <p:pRg st="4" end="4"/>
                                            </p:txEl>
                                          </p:spTgt>
                                        </p:tgtEl>
                                      </p:cBhvr>
                                    </p:animEffect>
                                    <p:anim calcmode="lin" valueType="num">
                                      <p:cBhvr>
                                        <p:cTn id="37" dur="2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38" dur="2000" fill="hold"/>
                                        <p:tgtEl>
                                          <p:spTgt spid="13">
                                            <p:txEl>
                                              <p:pRg st="4" end="4"/>
                                            </p:tx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3">
                                            <p:txEl>
                                              <p:pRg st="6" end="6"/>
                                            </p:txEl>
                                          </p:spTgt>
                                        </p:tgtEl>
                                        <p:attrNameLst>
                                          <p:attrName>style.visibility</p:attrName>
                                        </p:attrNameLst>
                                      </p:cBhvr>
                                      <p:to>
                                        <p:strVal val="visible"/>
                                      </p:to>
                                    </p:set>
                                    <p:animEffect transition="in" filter="fade">
                                      <p:cBhvr>
                                        <p:cTn id="41" dur="2000"/>
                                        <p:tgtEl>
                                          <p:spTgt spid="13">
                                            <p:txEl>
                                              <p:pRg st="6" end="6"/>
                                            </p:txEl>
                                          </p:spTgt>
                                        </p:tgtEl>
                                      </p:cBhvr>
                                    </p:animEffect>
                                    <p:anim calcmode="lin" valueType="num">
                                      <p:cBhvr>
                                        <p:cTn id="42" dur="2000" fill="hold"/>
                                        <p:tgtEl>
                                          <p:spTgt spid="13">
                                            <p:txEl>
                                              <p:pRg st="6" end="6"/>
                                            </p:txEl>
                                          </p:spTgt>
                                        </p:tgtEl>
                                        <p:attrNameLst>
                                          <p:attrName>ppt_x</p:attrName>
                                        </p:attrNameLst>
                                      </p:cBhvr>
                                      <p:tavLst>
                                        <p:tav tm="0">
                                          <p:val>
                                            <p:strVal val="#ppt_x"/>
                                          </p:val>
                                        </p:tav>
                                        <p:tav tm="100000">
                                          <p:val>
                                            <p:strVal val="#ppt_x"/>
                                          </p:val>
                                        </p:tav>
                                      </p:tavLst>
                                    </p:anim>
                                    <p:anim calcmode="lin" valueType="num">
                                      <p:cBhvr>
                                        <p:cTn id="43" dur="2000" fill="hold"/>
                                        <p:tgtEl>
                                          <p:spTgt spid="13">
                                            <p:txEl>
                                              <p:pRg st="6" end="6"/>
                                            </p:txEl>
                                          </p:spTgt>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3">
                                            <p:txEl>
                                              <p:pRg st="7" end="7"/>
                                            </p:txEl>
                                          </p:spTgt>
                                        </p:tgtEl>
                                        <p:attrNameLst>
                                          <p:attrName>style.visibility</p:attrName>
                                        </p:attrNameLst>
                                      </p:cBhvr>
                                      <p:to>
                                        <p:strVal val="visible"/>
                                      </p:to>
                                    </p:set>
                                    <p:animEffect transition="in" filter="fade">
                                      <p:cBhvr>
                                        <p:cTn id="46" dur="2000"/>
                                        <p:tgtEl>
                                          <p:spTgt spid="13">
                                            <p:txEl>
                                              <p:pRg st="7" end="7"/>
                                            </p:txEl>
                                          </p:spTgt>
                                        </p:tgtEl>
                                      </p:cBhvr>
                                    </p:animEffect>
                                    <p:anim calcmode="lin" valueType="num">
                                      <p:cBhvr>
                                        <p:cTn id="47" dur="2000" fill="hold"/>
                                        <p:tgtEl>
                                          <p:spTgt spid="13">
                                            <p:txEl>
                                              <p:pRg st="7" end="7"/>
                                            </p:txEl>
                                          </p:spTgt>
                                        </p:tgtEl>
                                        <p:attrNameLst>
                                          <p:attrName>ppt_x</p:attrName>
                                        </p:attrNameLst>
                                      </p:cBhvr>
                                      <p:tavLst>
                                        <p:tav tm="0">
                                          <p:val>
                                            <p:strVal val="#ppt_x"/>
                                          </p:val>
                                        </p:tav>
                                        <p:tav tm="100000">
                                          <p:val>
                                            <p:strVal val="#ppt_x"/>
                                          </p:val>
                                        </p:tav>
                                      </p:tavLst>
                                    </p:anim>
                                    <p:anim calcmode="lin" valueType="num">
                                      <p:cBhvr>
                                        <p:cTn id="48" dur="2000" fill="hold"/>
                                        <p:tgtEl>
                                          <p:spTgt spid="13">
                                            <p:txEl>
                                              <p:pRg st="7" end="7"/>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3">
                                            <p:txEl>
                                              <p:pRg st="8" end="8"/>
                                            </p:txEl>
                                          </p:spTgt>
                                        </p:tgtEl>
                                        <p:attrNameLst>
                                          <p:attrName>style.visibility</p:attrName>
                                        </p:attrNameLst>
                                      </p:cBhvr>
                                      <p:to>
                                        <p:strVal val="visible"/>
                                      </p:to>
                                    </p:set>
                                    <p:animEffect transition="in" filter="fade">
                                      <p:cBhvr>
                                        <p:cTn id="51" dur="2000"/>
                                        <p:tgtEl>
                                          <p:spTgt spid="13">
                                            <p:txEl>
                                              <p:pRg st="8" end="8"/>
                                            </p:txEl>
                                          </p:spTgt>
                                        </p:tgtEl>
                                      </p:cBhvr>
                                    </p:animEffect>
                                    <p:anim calcmode="lin" valueType="num">
                                      <p:cBhvr>
                                        <p:cTn id="52" dur="2000" fill="hold"/>
                                        <p:tgtEl>
                                          <p:spTgt spid="13">
                                            <p:txEl>
                                              <p:pRg st="8" end="8"/>
                                            </p:txEl>
                                          </p:spTgt>
                                        </p:tgtEl>
                                        <p:attrNameLst>
                                          <p:attrName>ppt_x</p:attrName>
                                        </p:attrNameLst>
                                      </p:cBhvr>
                                      <p:tavLst>
                                        <p:tav tm="0">
                                          <p:val>
                                            <p:strVal val="#ppt_x"/>
                                          </p:val>
                                        </p:tav>
                                        <p:tav tm="100000">
                                          <p:val>
                                            <p:strVal val="#ppt_x"/>
                                          </p:val>
                                        </p:tav>
                                      </p:tavLst>
                                    </p:anim>
                                    <p:anim calcmode="lin" valueType="num">
                                      <p:cBhvr>
                                        <p:cTn id="53" dur="2000" fill="hold"/>
                                        <p:tgtEl>
                                          <p:spTgt spid="13">
                                            <p:txEl>
                                              <p:pRg st="8" end="8"/>
                                            </p:txEl>
                                          </p:spTgt>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3">
                                            <p:txEl>
                                              <p:pRg st="9" end="9"/>
                                            </p:txEl>
                                          </p:spTgt>
                                        </p:tgtEl>
                                        <p:attrNameLst>
                                          <p:attrName>style.visibility</p:attrName>
                                        </p:attrNameLst>
                                      </p:cBhvr>
                                      <p:to>
                                        <p:strVal val="visible"/>
                                      </p:to>
                                    </p:set>
                                    <p:animEffect transition="in" filter="fade">
                                      <p:cBhvr>
                                        <p:cTn id="56" dur="2000"/>
                                        <p:tgtEl>
                                          <p:spTgt spid="13">
                                            <p:txEl>
                                              <p:pRg st="9" end="9"/>
                                            </p:txEl>
                                          </p:spTgt>
                                        </p:tgtEl>
                                      </p:cBhvr>
                                    </p:animEffect>
                                    <p:anim calcmode="lin" valueType="num">
                                      <p:cBhvr>
                                        <p:cTn id="57" dur="2000" fill="hold"/>
                                        <p:tgtEl>
                                          <p:spTgt spid="13">
                                            <p:txEl>
                                              <p:pRg st="9" end="9"/>
                                            </p:txEl>
                                          </p:spTgt>
                                        </p:tgtEl>
                                        <p:attrNameLst>
                                          <p:attrName>ppt_x</p:attrName>
                                        </p:attrNameLst>
                                      </p:cBhvr>
                                      <p:tavLst>
                                        <p:tav tm="0">
                                          <p:val>
                                            <p:strVal val="#ppt_x"/>
                                          </p:val>
                                        </p:tav>
                                        <p:tav tm="100000">
                                          <p:val>
                                            <p:strVal val="#ppt_x"/>
                                          </p:val>
                                        </p:tav>
                                      </p:tavLst>
                                    </p:anim>
                                    <p:anim calcmode="lin" valueType="num">
                                      <p:cBhvr>
                                        <p:cTn id="58" dur="2000" fill="hold"/>
                                        <p:tgtEl>
                                          <p:spTgt spid="1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allAtOnce"/>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16200000">
            <a:off x="-2151993" y="3846241"/>
            <a:ext cx="5184578" cy="461665"/>
          </a:xfrm>
          <a:prstGeom prst="rect">
            <a:avLst/>
          </a:prstGeom>
        </p:spPr>
        <p:txBody>
          <a:bodyPr wrap="square">
            <a:spAutoFit/>
          </a:bodyPr>
          <a:lstStyle/>
          <a:p>
            <a:pPr algn="ctr"/>
            <a:r>
              <a:rPr lang="fr-FR" sz="2400" dirty="0">
                <a:latin typeface="Arial" charset="0"/>
                <a:ea typeface="Arial" charset="0"/>
                <a:cs typeface="Arial" charset="0"/>
              </a:rPr>
              <a:t>un faisceau de trajets</a:t>
            </a:r>
          </a:p>
        </p:txBody>
      </p:sp>
      <p:sp>
        <p:nvSpPr>
          <p:cNvPr id="6" name="Rectangle 5"/>
          <p:cNvSpPr/>
          <p:nvPr/>
        </p:nvSpPr>
        <p:spPr>
          <a:xfrm>
            <a:off x="1209012" y="2492896"/>
            <a:ext cx="7179412" cy="4247317"/>
          </a:xfrm>
          <a:prstGeom prst="rect">
            <a:avLst/>
          </a:prstGeom>
        </p:spPr>
        <p:txBody>
          <a:bodyPr wrap="square">
            <a:spAutoFit/>
          </a:bodyPr>
          <a:lstStyle/>
          <a:p>
            <a:r>
              <a:rPr lang="fr-FR" b="1" dirty="0">
                <a:latin typeface="Arial" charset="0"/>
                <a:ea typeface="Arial" charset="0"/>
                <a:cs typeface="Arial" charset="0"/>
              </a:rPr>
              <a:t>Le cursus </a:t>
            </a:r>
            <a:r>
              <a:rPr lang="fr-FR" dirty="0">
                <a:latin typeface="Arial" charset="0"/>
                <a:ea typeface="Arial" charset="0"/>
                <a:cs typeface="Arial" charset="0"/>
              </a:rPr>
              <a:t>c’est le trajet défini par l’institution : </a:t>
            </a:r>
            <a:r>
              <a:rPr lang="fr-FR" dirty="0" smtClean="0">
                <a:latin typeface="Arial" charset="0"/>
                <a:ea typeface="Arial" charset="0"/>
                <a:cs typeface="Arial" charset="0"/>
              </a:rPr>
              <a:t>les cycles de la scolarité obligatoire.</a:t>
            </a:r>
            <a:endParaRPr lang="fr-FR" dirty="0">
              <a:latin typeface="Arial" charset="0"/>
              <a:ea typeface="Arial" charset="0"/>
              <a:cs typeface="Arial" charset="0"/>
            </a:endParaRPr>
          </a:p>
          <a:p>
            <a:endParaRPr lang="fr-FR" dirty="0">
              <a:latin typeface="Arial" charset="0"/>
              <a:ea typeface="Arial" charset="0"/>
              <a:cs typeface="Arial" charset="0"/>
            </a:endParaRPr>
          </a:p>
          <a:p>
            <a:r>
              <a:rPr lang="fr-FR" b="1" dirty="0">
                <a:latin typeface="Arial" charset="0"/>
                <a:ea typeface="Arial" charset="0"/>
                <a:cs typeface="Arial" charset="0"/>
              </a:rPr>
              <a:t>Le curriculum </a:t>
            </a:r>
            <a:r>
              <a:rPr lang="fr-FR" dirty="0">
                <a:latin typeface="Arial" charset="0"/>
                <a:ea typeface="Arial" charset="0"/>
                <a:cs typeface="Arial" charset="0"/>
              </a:rPr>
              <a:t>c’est le trajet adapté par l’enseignant </a:t>
            </a:r>
          </a:p>
          <a:p>
            <a:r>
              <a:rPr lang="fr-FR" dirty="0">
                <a:latin typeface="Arial" charset="0"/>
                <a:ea typeface="Arial" charset="0"/>
                <a:cs typeface="Arial" charset="0"/>
              </a:rPr>
              <a:t>Cheminement dans les apprentissages mis en place par une double approche : convergence (entre connaissances et compétences) et </a:t>
            </a:r>
            <a:r>
              <a:rPr lang="fr-FR" dirty="0" smtClean="0">
                <a:latin typeface="Arial" charset="0"/>
                <a:ea typeface="Arial" charset="0"/>
                <a:cs typeface="Arial" charset="0"/>
              </a:rPr>
              <a:t>congruence (</a:t>
            </a:r>
            <a:r>
              <a:rPr lang="fr-FR" dirty="0">
                <a:latin typeface="Arial" charset="0"/>
                <a:ea typeface="Arial" charset="0"/>
                <a:cs typeface="Arial" charset="0"/>
              </a:rPr>
              <a:t>entre apprentissages, modalités d’apprentissage, validation ou évaluation </a:t>
            </a:r>
            <a:r>
              <a:rPr lang="fr-FR" dirty="0" smtClean="0">
                <a:latin typeface="Arial" charset="0"/>
                <a:ea typeface="Arial" charset="0"/>
                <a:cs typeface="Arial" charset="0"/>
              </a:rPr>
              <a:t>des </a:t>
            </a:r>
            <a:r>
              <a:rPr lang="fr-FR" dirty="0">
                <a:latin typeface="Arial" charset="0"/>
                <a:ea typeface="Arial" charset="0"/>
                <a:cs typeface="Arial" charset="0"/>
              </a:rPr>
              <a:t>apprentissages) définissant alors un </a:t>
            </a:r>
            <a:r>
              <a:rPr lang="fr-FR" dirty="0" smtClean="0">
                <a:latin typeface="Arial" charset="0"/>
                <a:ea typeface="Arial" charset="0"/>
                <a:cs typeface="Arial" charset="0"/>
              </a:rPr>
              <a:t>curriculum.</a:t>
            </a:r>
            <a:endParaRPr lang="fr-FR" dirty="0">
              <a:latin typeface="Arial" charset="0"/>
              <a:ea typeface="Arial" charset="0"/>
              <a:cs typeface="Arial" charset="0"/>
            </a:endParaRPr>
          </a:p>
          <a:p>
            <a:endParaRPr lang="fr-FR" dirty="0">
              <a:latin typeface="Arial" charset="0"/>
              <a:ea typeface="Arial" charset="0"/>
              <a:cs typeface="Arial" charset="0"/>
            </a:endParaRPr>
          </a:p>
          <a:p>
            <a:r>
              <a:rPr lang="fr-FR" b="1" dirty="0">
                <a:latin typeface="Arial" charset="0"/>
                <a:ea typeface="Arial" charset="0"/>
                <a:cs typeface="Arial" charset="0"/>
              </a:rPr>
              <a:t>Le parcours </a:t>
            </a:r>
            <a:r>
              <a:rPr lang="fr-FR" dirty="0">
                <a:latin typeface="Arial" charset="0"/>
                <a:ea typeface="Arial" charset="0"/>
                <a:cs typeface="Arial" charset="0"/>
              </a:rPr>
              <a:t>c’est le trajet réalisé par l’élève</a:t>
            </a:r>
          </a:p>
          <a:p>
            <a:r>
              <a:rPr lang="fr-FR" dirty="0">
                <a:latin typeface="Arial" charset="0"/>
                <a:ea typeface="Arial" charset="0"/>
                <a:cs typeface="Arial" charset="0"/>
              </a:rPr>
              <a:t>Trajectoire effectuée par l’élève, régulée tout au long de son déroulement par des enseignements qui s’adaptent, se complètent voire s’articulent dans une dynamique transversale </a:t>
            </a:r>
            <a:r>
              <a:rPr lang="fr-FR" dirty="0" smtClean="0">
                <a:latin typeface="Arial" charset="0"/>
                <a:ea typeface="Arial" charset="0"/>
                <a:cs typeface="Arial" charset="0"/>
              </a:rPr>
              <a:t>et/ou </a:t>
            </a:r>
            <a:r>
              <a:rPr lang="fr-FR" dirty="0">
                <a:latin typeface="Arial" charset="0"/>
                <a:ea typeface="Arial" charset="0"/>
                <a:cs typeface="Arial" charset="0"/>
              </a:rPr>
              <a:t>interdisciplinaire caractérisant ainsi un </a:t>
            </a:r>
            <a:r>
              <a:rPr lang="fr-FR" dirty="0" smtClean="0">
                <a:latin typeface="Arial" charset="0"/>
                <a:ea typeface="Arial" charset="0"/>
                <a:cs typeface="Arial" charset="0"/>
              </a:rPr>
              <a:t>parcours.</a:t>
            </a:r>
            <a:endParaRPr lang="fr-FR" dirty="0">
              <a:latin typeface="Arial" charset="0"/>
              <a:ea typeface="Arial" charset="0"/>
              <a:cs typeface="Arial" charset="0"/>
            </a:endParaRPr>
          </a:p>
        </p:txBody>
      </p:sp>
      <p:sp>
        <p:nvSpPr>
          <p:cNvPr id="8" name="Titre 1"/>
          <p:cNvSpPr txBox="1">
            <a:spLocks/>
          </p:cNvSpPr>
          <p:nvPr/>
        </p:nvSpPr>
        <p:spPr>
          <a:xfrm>
            <a:off x="457200" y="274638"/>
            <a:ext cx="8229600" cy="778098"/>
          </a:xfrm>
          <a:prstGeom prst="rect">
            <a:avLst/>
          </a:prstGeom>
          <a:solidFill>
            <a:schemeClr val="accent6">
              <a:lumMod val="60000"/>
              <a:lumOff val="40000"/>
            </a:schemeClr>
          </a:solidFill>
          <a:ln>
            <a:solidFill>
              <a:srgbClr val="92D050"/>
            </a:solidFill>
          </a:ln>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sz="3600" dirty="0">
                <a:latin typeface="Arial" charset="0"/>
                <a:ea typeface="Arial" charset="0"/>
                <a:cs typeface="Arial" charset="0"/>
              </a:rPr>
              <a:t>2</a:t>
            </a:r>
            <a:r>
              <a:rPr lang="fr-FR" sz="3600" dirty="0" smtClean="0">
                <a:latin typeface="Arial" charset="0"/>
                <a:ea typeface="Arial" charset="0"/>
                <a:cs typeface="Arial" charset="0"/>
              </a:rPr>
              <a:t>. LEXIQUE </a:t>
            </a:r>
            <a:r>
              <a:rPr lang="fr-FR" sz="3600" dirty="0">
                <a:latin typeface="Arial" charset="0"/>
                <a:ea typeface="Arial" charset="0"/>
                <a:cs typeface="Arial" charset="0"/>
              </a:rPr>
              <a:t>SPECIFIQUE</a:t>
            </a:r>
          </a:p>
        </p:txBody>
      </p:sp>
      <p:sp>
        <p:nvSpPr>
          <p:cNvPr id="7" name="Espace réservé du contenu 6"/>
          <p:cNvSpPr>
            <a:spLocks noGrp="1"/>
          </p:cNvSpPr>
          <p:nvPr>
            <p:ph idx="1"/>
          </p:nvPr>
        </p:nvSpPr>
        <p:spPr/>
        <p:txBody>
          <a:bodyPr/>
          <a:lstStyle/>
          <a:p>
            <a:pPr marL="0" indent="0">
              <a:buNone/>
            </a:pPr>
            <a:r>
              <a:rPr lang="fr-FR" sz="1800" b="1" dirty="0">
                <a:latin typeface="Arial" charset="0"/>
                <a:ea typeface="Arial" charset="0"/>
                <a:cs typeface="Arial" charset="0"/>
              </a:rPr>
              <a:t>UNE LOGIQUE CURRICULAIRE</a:t>
            </a:r>
          </a:p>
          <a:p>
            <a:pPr marL="0" indent="0">
              <a:buNone/>
            </a:pPr>
            <a:endParaRPr lang="fr-FR" dirty="0">
              <a:latin typeface="Arial" charset="0"/>
              <a:ea typeface="Arial" charset="0"/>
              <a:cs typeface="Arial" charset="0"/>
            </a:endParaRPr>
          </a:p>
        </p:txBody>
      </p:sp>
    </p:spTree>
    <p:extLst>
      <p:ext uri="{BB962C8B-B14F-4D97-AF65-F5344CB8AC3E}">
        <p14:creationId xmlns:p14="http://schemas.microsoft.com/office/powerpoint/2010/main" val="11058014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3"/>
          <a:stretch>
            <a:fillRect/>
          </a:stretch>
        </p:blipFill>
        <p:spPr>
          <a:xfrm>
            <a:off x="628650" y="3262588"/>
            <a:ext cx="2438611" cy="2420322"/>
          </a:xfrm>
          <a:prstGeom prst="rect">
            <a:avLst/>
          </a:prstGeom>
        </p:spPr>
      </p:pic>
      <p:sp>
        <p:nvSpPr>
          <p:cNvPr id="9" name="ZoneTexte 8"/>
          <p:cNvSpPr txBox="1"/>
          <p:nvPr/>
        </p:nvSpPr>
        <p:spPr>
          <a:xfrm>
            <a:off x="683568" y="1916832"/>
            <a:ext cx="7596844" cy="1292662"/>
          </a:xfrm>
          <a:prstGeom prst="rect">
            <a:avLst/>
          </a:prstGeom>
          <a:noFill/>
        </p:spPr>
        <p:txBody>
          <a:bodyPr wrap="square" rtlCol="0">
            <a:spAutoFit/>
          </a:bodyPr>
          <a:lstStyle/>
          <a:p>
            <a:r>
              <a:rPr lang="fr-FR" sz="2000" dirty="0" smtClean="0">
                <a:latin typeface="Arial" charset="0"/>
                <a:ea typeface="Arial" charset="0"/>
                <a:cs typeface="Arial" charset="0"/>
              </a:rPr>
              <a:t>UNE LOGIQUE SPIRALAIRE, QUI SE DECLINE DIFFEREMMENT SELON LES DOMAINES</a:t>
            </a:r>
          </a:p>
          <a:p>
            <a:endParaRPr lang="fr-FR" sz="2000" dirty="0">
              <a:latin typeface="Arial" charset="0"/>
              <a:ea typeface="Arial" charset="0"/>
              <a:cs typeface="Arial" charset="0"/>
            </a:endParaRPr>
          </a:p>
          <a:p>
            <a:r>
              <a:rPr lang="fr-FR" dirty="0" smtClean="0">
                <a:latin typeface="Arial" charset="0"/>
                <a:ea typeface="Arial" charset="0"/>
                <a:cs typeface="Arial" charset="0"/>
              </a:rPr>
              <a:t> </a:t>
            </a:r>
            <a:endParaRPr lang="fr-FR" dirty="0">
              <a:latin typeface="Arial" charset="0"/>
              <a:ea typeface="Arial" charset="0"/>
              <a:cs typeface="Arial" charset="0"/>
            </a:endParaRPr>
          </a:p>
        </p:txBody>
      </p:sp>
      <p:pic>
        <p:nvPicPr>
          <p:cNvPr id="11" name="Image 10"/>
          <p:cNvPicPr>
            <a:picLocks noChangeAspect="1"/>
          </p:cNvPicPr>
          <p:nvPr/>
        </p:nvPicPr>
        <p:blipFill>
          <a:blip r:embed="rId4"/>
          <a:stretch>
            <a:fillRect/>
          </a:stretch>
        </p:blipFill>
        <p:spPr>
          <a:xfrm>
            <a:off x="3491880" y="3212975"/>
            <a:ext cx="5364945" cy="2828789"/>
          </a:xfrm>
          <a:prstGeom prst="rect">
            <a:avLst/>
          </a:prstGeom>
        </p:spPr>
      </p:pic>
      <p:sp>
        <p:nvSpPr>
          <p:cNvPr id="8" name="Titre 1"/>
          <p:cNvSpPr txBox="1">
            <a:spLocks/>
          </p:cNvSpPr>
          <p:nvPr/>
        </p:nvSpPr>
        <p:spPr>
          <a:xfrm>
            <a:off x="457200" y="274638"/>
            <a:ext cx="8229600" cy="778098"/>
          </a:xfrm>
          <a:prstGeom prst="rect">
            <a:avLst/>
          </a:prstGeom>
          <a:solidFill>
            <a:schemeClr val="accent6">
              <a:lumMod val="60000"/>
              <a:lumOff val="40000"/>
            </a:schemeClr>
          </a:solidFill>
          <a:ln>
            <a:solidFill>
              <a:srgbClr val="92D050"/>
            </a:solidFill>
          </a:ln>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sz="3600" dirty="0">
                <a:latin typeface="Arial" charset="0"/>
                <a:ea typeface="Arial" charset="0"/>
                <a:cs typeface="Arial" charset="0"/>
              </a:rPr>
              <a:t>2</a:t>
            </a:r>
            <a:r>
              <a:rPr lang="fr-FR" sz="3600" dirty="0" smtClean="0">
                <a:latin typeface="Arial" charset="0"/>
                <a:ea typeface="Arial" charset="0"/>
                <a:cs typeface="Arial" charset="0"/>
              </a:rPr>
              <a:t>. LEXIQUE </a:t>
            </a:r>
            <a:r>
              <a:rPr lang="fr-FR" sz="3600" dirty="0">
                <a:latin typeface="Arial" charset="0"/>
                <a:ea typeface="Arial" charset="0"/>
                <a:cs typeface="Arial" charset="0"/>
              </a:rPr>
              <a:t>SPECIFIQUE</a:t>
            </a:r>
          </a:p>
        </p:txBody>
      </p:sp>
    </p:spTree>
    <p:extLst>
      <p:ext uri="{BB962C8B-B14F-4D97-AF65-F5344CB8AC3E}">
        <p14:creationId xmlns:p14="http://schemas.microsoft.com/office/powerpoint/2010/main" val="26163052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404664"/>
            <a:ext cx="7773338" cy="722250"/>
          </a:xfrm>
          <a:solidFill>
            <a:schemeClr val="accent6">
              <a:lumMod val="60000"/>
              <a:lumOff val="40000"/>
            </a:schemeClr>
          </a:solidFill>
        </p:spPr>
        <p:txBody>
          <a:bodyPr/>
          <a:lstStyle/>
          <a:p>
            <a:r>
              <a:rPr lang="fr-FR" dirty="0" smtClean="0">
                <a:latin typeface="Arial" charset="0"/>
                <a:ea typeface="Arial" charset="0"/>
                <a:cs typeface="Arial" charset="0"/>
              </a:rPr>
              <a:t>3. LES HORAIRES</a:t>
            </a:r>
            <a:endParaRPr lang="fr-FR" dirty="0">
              <a:latin typeface="Arial" charset="0"/>
              <a:ea typeface="Arial" charset="0"/>
              <a:cs typeface="Arial" charset="0"/>
            </a:endParaRPr>
          </a:p>
        </p:txBody>
      </p:sp>
      <p:graphicFrame>
        <p:nvGraphicFramePr>
          <p:cNvPr id="5" name="Tableau 4"/>
          <p:cNvGraphicFramePr>
            <a:graphicFrameLocks noGrp="1"/>
          </p:cNvGraphicFramePr>
          <p:nvPr>
            <p:extLst>
              <p:ext uri="{D42A27DB-BD31-4B8C-83A1-F6EECF244321}">
                <p14:modId xmlns:p14="http://schemas.microsoft.com/office/powerpoint/2010/main" val="2521831944"/>
              </p:ext>
            </p:extLst>
          </p:nvPr>
        </p:nvGraphicFramePr>
        <p:xfrm>
          <a:off x="827584" y="1772816"/>
          <a:ext cx="7416824" cy="3963552"/>
        </p:xfrm>
        <a:graphic>
          <a:graphicData uri="http://schemas.openxmlformats.org/drawingml/2006/table">
            <a:tbl>
              <a:tblPr firstRow="1" firstCol="1" bandRow="1">
                <a:tableStyleId>{5C22544A-7EE6-4342-B048-85BDC9FD1C3A}</a:tableStyleId>
              </a:tblPr>
              <a:tblGrid>
                <a:gridCol w="1608481"/>
                <a:gridCol w="1024037"/>
                <a:gridCol w="1158798"/>
                <a:gridCol w="1340401"/>
                <a:gridCol w="2285107"/>
              </a:tblGrid>
              <a:tr h="834432">
                <a:tc>
                  <a:txBody>
                    <a:bodyPr/>
                    <a:lstStyle/>
                    <a:p>
                      <a:pPr>
                        <a:lnSpc>
                          <a:spcPct val="115000"/>
                        </a:lnSpc>
                        <a:spcAft>
                          <a:spcPts val="0"/>
                        </a:spcAft>
                      </a:pPr>
                      <a:r>
                        <a:rPr lang="fr-FR" sz="1100">
                          <a:effectLst/>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a:lnSpc>
                          <a:spcPct val="115000"/>
                        </a:lnSpc>
                        <a:spcAft>
                          <a:spcPts val="0"/>
                        </a:spcAft>
                      </a:pPr>
                      <a:r>
                        <a:rPr lang="fr-FR" sz="1100">
                          <a:effectLst/>
                        </a:rPr>
                        <a:t>Pour mémoire : arrêté du 9 novembre fixant les horaires d’enseignement des écoles maternelles et élémentaires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fr-FR"/>
                    </a:p>
                  </a:txBody>
                  <a:tcPr/>
                </a:tc>
                <a:tc gridSpan="2">
                  <a:txBody>
                    <a:bodyPr/>
                    <a:lstStyle/>
                    <a:p>
                      <a:pPr>
                        <a:lnSpc>
                          <a:spcPct val="115000"/>
                        </a:lnSpc>
                        <a:spcAft>
                          <a:spcPts val="0"/>
                        </a:spcAft>
                      </a:pPr>
                      <a:r>
                        <a:rPr lang="fr-FR" sz="1100">
                          <a:effectLst/>
                        </a:rPr>
                        <a:t>Horaires de l’académie de Strasbourg tenant compte de l’enseignement religieux et du complément horaire de l’enseignement de l’allemand</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fr-FR"/>
                    </a:p>
                  </a:txBody>
                  <a:tcPr/>
                </a:tc>
              </a:tr>
              <a:tr h="625824">
                <a:tc>
                  <a:txBody>
                    <a:bodyPr/>
                    <a:lstStyle/>
                    <a:p>
                      <a:pPr>
                        <a:lnSpc>
                          <a:spcPct val="115000"/>
                        </a:lnSpc>
                        <a:spcAft>
                          <a:spcPts val="0"/>
                        </a:spcAft>
                      </a:pPr>
                      <a:r>
                        <a:rPr lang="fr-FR" sz="1100">
                          <a:effectLst/>
                        </a:rPr>
                        <a:t>Domaines disciplinaires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fr-FR" sz="1100">
                          <a:effectLst/>
                        </a:rPr>
                        <a:t>Durée annuelle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fr-FR" sz="1100">
                          <a:effectLst/>
                        </a:rPr>
                        <a:t>Durée hebdomadaire moyenne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fr-FR" sz="1100">
                          <a:effectLst/>
                        </a:rPr>
                        <a:t>Durée </a:t>
                      </a:r>
                    </a:p>
                    <a:p>
                      <a:pPr>
                        <a:lnSpc>
                          <a:spcPct val="115000"/>
                        </a:lnSpc>
                        <a:spcAft>
                          <a:spcPts val="0"/>
                        </a:spcAft>
                      </a:pPr>
                      <a:r>
                        <a:rPr lang="fr-FR" sz="1100">
                          <a:effectLst/>
                        </a:rPr>
                        <a:t>annuelle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fr-FR" sz="1100">
                          <a:effectLst/>
                        </a:rPr>
                        <a:t>Durée </a:t>
                      </a:r>
                    </a:p>
                    <a:p>
                      <a:pPr>
                        <a:lnSpc>
                          <a:spcPct val="115000"/>
                        </a:lnSpc>
                        <a:spcAft>
                          <a:spcPts val="0"/>
                        </a:spcAft>
                      </a:pPr>
                      <a:r>
                        <a:rPr lang="fr-FR" sz="1100">
                          <a:effectLst/>
                        </a:rPr>
                        <a:t>hebdomadaire moyenne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08608">
                <a:tc>
                  <a:txBody>
                    <a:bodyPr/>
                    <a:lstStyle/>
                    <a:p>
                      <a:pPr>
                        <a:lnSpc>
                          <a:spcPct val="115000"/>
                        </a:lnSpc>
                        <a:spcAft>
                          <a:spcPts val="0"/>
                        </a:spcAft>
                      </a:pPr>
                      <a:r>
                        <a:rPr lang="fr-FR" sz="1100">
                          <a:effectLst/>
                        </a:rPr>
                        <a:t>Français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fr-FR" sz="1100">
                          <a:effectLst/>
                        </a:rPr>
                        <a:t>360 heures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fr-FR" sz="1100">
                          <a:effectLst/>
                        </a:rPr>
                        <a:t>10 heures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fr-FR" sz="1100">
                          <a:effectLst/>
                        </a:rPr>
                        <a:t>322 heures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fr-FR" sz="1100">
                          <a:effectLst/>
                        </a:rPr>
                        <a:t>9 heures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08608">
                <a:tc>
                  <a:txBody>
                    <a:bodyPr/>
                    <a:lstStyle/>
                    <a:p>
                      <a:pPr>
                        <a:lnSpc>
                          <a:spcPct val="115000"/>
                        </a:lnSpc>
                        <a:spcAft>
                          <a:spcPts val="0"/>
                        </a:spcAft>
                      </a:pPr>
                      <a:r>
                        <a:rPr lang="fr-FR" sz="1100">
                          <a:effectLst/>
                        </a:rPr>
                        <a:t>Mathématiques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fr-FR" sz="1100">
                          <a:effectLst/>
                        </a:rPr>
                        <a:t>180 heures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fr-FR" sz="1100">
                          <a:effectLst/>
                        </a:rPr>
                        <a:t>5 heures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fr-FR" sz="1100">
                          <a:effectLst/>
                        </a:rPr>
                        <a:t>161 heures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fr-FR" sz="1100">
                          <a:effectLst/>
                        </a:rPr>
                        <a:t>4 h 30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08608">
                <a:tc>
                  <a:txBody>
                    <a:bodyPr/>
                    <a:lstStyle/>
                    <a:p>
                      <a:pPr>
                        <a:lnSpc>
                          <a:spcPct val="115000"/>
                        </a:lnSpc>
                        <a:spcAft>
                          <a:spcPts val="0"/>
                        </a:spcAft>
                      </a:pPr>
                      <a:r>
                        <a:rPr lang="fr-FR" sz="1100">
                          <a:effectLst/>
                        </a:rPr>
                        <a:t>Langue vivante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fr-FR" sz="1100">
                          <a:effectLst/>
                        </a:rPr>
                        <a:t>54 heures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fr-FR" sz="1100">
                          <a:effectLst/>
                        </a:rPr>
                        <a:t>1h30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fr-FR" sz="1100">
                          <a:effectLst/>
                        </a:rPr>
                        <a:t>103 heures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fr-FR" sz="1100">
                          <a:effectLst/>
                        </a:rPr>
                        <a:t>2 h 50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417216">
                <a:tc>
                  <a:txBody>
                    <a:bodyPr/>
                    <a:lstStyle/>
                    <a:p>
                      <a:pPr>
                        <a:lnSpc>
                          <a:spcPct val="115000"/>
                        </a:lnSpc>
                        <a:spcAft>
                          <a:spcPts val="0"/>
                        </a:spcAft>
                      </a:pPr>
                      <a:r>
                        <a:rPr lang="fr-FR" sz="1100">
                          <a:effectLst/>
                        </a:rPr>
                        <a:t>Education physique et sportive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fr-FR" sz="1100">
                          <a:effectLst/>
                        </a:rPr>
                        <a:t>108 heures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fr-FR" sz="1100">
                          <a:effectLst/>
                        </a:rPr>
                        <a:t>3 heures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fr-FR" sz="1100">
                          <a:effectLst/>
                        </a:rPr>
                        <a:t>96 heures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fr-FR" sz="1100">
                          <a:effectLst/>
                        </a:rPr>
                        <a:t>2 h 40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417216">
                <a:tc>
                  <a:txBody>
                    <a:bodyPr/>
                    <a:lstStyle/>
                    <a:p>
                      <a:pPr>
                        <a:lnSpc>
                          <a:spcPct val="115000"/>
                        </a:lnSpc>
                        <a:spcAft>
                          <a:spcPts val="0"/>
                        </a:spcAft>
                      </a:pPr>
                      <a:r>
                        <a:rPr lang="fr-FR" sz="1100">
                          <a:effectLst/>
                        </a:rPr>
                        <a:t>Enseignements artistiques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fr-FR" sz="1100">
                          <a:effectLst/>
                        </a:rPr>
                        <a:t>72 heures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fr-FR" sz="1100">
                          <a:effectLst/>
                        </a:rPr>
                        <a:t>2 heures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fr-FR" sz="1100">
                          <a:effectLst/>
                        </a:rPr>
                        <a:t>65 heures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fr-FR" sz="1100">
                          <a:effectLst/>
                        </a:rPr>
                        <a:t>1 h 45</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625824">
                <a:tc>
                  <a:txBody>
                    <a:bodyPr/>
                    <a:lstStyle/>
                    <a:p>
                      <a:pPr>
                        <a:lnSpc>
                          <a:spcPct val="115000"/>
                        </a:lnSpc>
                        <a:spcAft>
                          <a:spcPts val="0"/>
                        </a:spcAft>
                      </a:pPr>
                      <a:r>
                        <a:rPr lang="fr-FR" sz="1100">
                          <a:effectLst/>
                        </a:rPr>
                        <a:t>Questionner le monde Enseignement moral et civique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fr-FR" sz="1100">
                          <a:effectLst/>
                        </a:rPr>
                        <a:t>90 heures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fr-FR" sz="1100">
                          <a:effectLst/>
                        </a:rPr>
                        <a:t>2h30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fr-FR" sz="1100">
                          <a:effectLst/>
                        </a:rPr>
                        <a:t>81 heures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fr-FR" sz="1100">
                          <a:effectLst/>
                        </a:rPr>
                        <a:t>2 h 15</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08608">
                <a:tc>
                  <a:txBody>
                    <a:bodyPr/>
                    <a:lstStyle/>
                    <a:p>
                      <a:pPr>
                        <a:lnSpc>
                          <a:spcPct val="115000"/>
                        </a:lnSpc>
                        <a:spcAft>
                          <a:spcPts val="0"/>
                        </a:spcAft>
                      </a:pPr>
                      <a:r>
                        <a:rPr lang="fr-FR" sz="1100">
                          <a:effectLst/>
                        </a:rPr>
                        <a:t>Enseignement religieux</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FR" sz="1100">
                          <a:effectLst/>
                        </a:rPr>
                        <a:t>-</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342900" lvl="0" indent="-342900" algn="ctr">
                        <a:lnSpc>
                          <a:spcPct val="115000"/>
                        </a:lnSpc>
                        <a:spcAft>
                          <a:spcPts val="0"/>
                        </a:spcAft>
                        <a:buFont typeface="Calibri" panose="020F0502020204030204" pitchFamily="34" charset="0"/>
                        <a:buChar char="-"/>
                      </a:pPr>
                      <a:r>
                        <a:rPr lang="fr-FR" sz="1100">
                          <a:effectLst/>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fr-FR" sz="1100">
                          <a:effectLst/>
                        </a:rPr>
                        <a:t>36 heures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fr-FR" sz="1100">
                          <a:effectLst/>
                        </a:rPr>
                        <a:t>1 heure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08608">
                <a:tc>
                  <a:txBody>
                    <a:bodyPr/>
                    <a:lstStyle/>
                    <a:p>
                      <a:pPr>
                        <a:lnSpc>
                          <a:spcPct val="115000"/>
                        </a:lnSpc>
                        <a:spcAft>
                          <a:spcPts val="0"/>
                        </a:spcAft>
                      </a:pPr>
                      <a:r>
                        <a:rPr lang="fr-FR" sz="1100" dirty="0">
                          <a:effectLst/>
                        </a:rPr>
                        <a:t>Total</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fr-FR" sz="1100">
                          <a:effectLst/>
                        </a:rPr>
                        <a:t>864 heures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fr-FR" sz="1100" dirty="0">
                          <a:effectLst/>
                        </a:rPr>
                        <a:t>24 heures</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fr-FR" sz="1100">
                          <a:effectLst/>
                        </a:rPr>
                        <a:t>864 heures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fr-FR" sz="1100" dirty="0">
                          <a:effectLst/>
                        </a:rPr>
                        <a:t>24 heures</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
        <p:nvSpPr>
          <p:cNvPr id="6" name="Rectangle 5"/>
          <p:cNvSpPr/>
          <p:nvPr/>
        </p:nvSpPr>
        <p:spPr>
          <a:xfrm>
            <a:off x="434075" y="1265199"/>
            <a:ext cx="2206566" cy="369332"/>
          </a:xfrm>
          <a:prstGeom prst="rect">
            <a:avLst/>
          </a:prstGeom>
        </p:spPr>
        <p:txBody>
          <a:bodyPr wrap="none">
            <a:spAutoFit/>
          </a:bodyPr>
          <a:lstStyle/>
          <a:p>
            <a:r>
              <a:rPr lang="fr-FR" dirty="0"/>
              <a:t>Cycle 2 </a:t>
            </a:r>
            <a:r>
              <a:rPr lang="fr-FR" dirty="0" smtClean="0"/>
              <a:t>:  </a:t>
            </a:r>
            <a:r>
              <a:rPr lang="fr-FR" dirty="0"/>
              <a:t>CP, CE1, CE2</a:t>
            </a:r>
          </a:p>
        </p:txBody>
      </p:sp>
    </p:spTree>
    <p:extLst>
      <p:ext uri="{BB962C8B-B14F-4D97-AF65-F5344CB8AC3E}">
        <p14:creationId xmlns:p14="http://schemas.microsoft.com/office/powerpoint/2010/main" val="39974814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467544" y="404664"/>
            <a:ext cx="7773338" cy="722250"/>
          </a:xfrm>
          <a:solidFill>
            <a:schemeClr val="accent6">
              <a:lumMod val="60000"/>
              <a:lumOff val="40000"/>
            </a:schemeClr>
          </a:solidFill>
        </p:spPr>
        <p:txBody>
          <a:bodyPr/>
          <a:lstStyle/>
          <a:p>
            <a:r>
              <a:rPr lang="fr-FR" dirty="0" smtClean="0">
                <a:latin typeface="Arial" charset="0"/>
                <a:ea typeface="Arial" charset="0"/>
                <a:cs typeface="Arial" charset="0"/>
              </a:rPr>
              <a:t>3. LES HORAIRES</a:t>
            </a:r>
            <a:endParaRPr lang="fr-FR" dirty="0">
              <a:latin typeface="Arial" charset="0"/>
              <a:ea typeface="Arial" charset="0"/>
              <a:cs typeface="Arial" charset="0"/>
            </a:endParaRPr>
          </a:p>
        </p:txBody>
      </p:sp>
      <p:graphicFrame>
        <p:nvGraphicFramePr>
          <p:cNvPr id="2" name="Tableau 1"/>
          <p:cNvGraphicFramePr>
            <a:graphicFrameLocks noGrp="1"/>
          </p:cNvGraphicFramePr>
          <p:nvPr>
            <p:extLst>
              <p:ext uri="{D42A27DB-BD31-4B8C-83A1-F6EECF244321}">
                <p14:modId xmlns:p14="http://schemas.microsoft.com/office/powerpoint/2010/main" val="2348873010"/>
              </p:ext>
            </p:extLst>
          </p:nvPr>
        </p:nvGraphicFramePr>
        <p:xfrm>
          <a:off x="539552" y="1880648"/>
          <a:ext cx="7701329" cy="3470148"/>
        </p:xfrm>
        <a:graphic>
          <a:graphicData uri="http://schemas.openxmlformats.org/drawingml/2006/table">
            <a:tbl>
              <a:tblPr firstRow="1" firstCol="1" bandRow="1">
                <a:tableStyleId>{5C22544A-7EE6-4342-B048-85BDC9FD1C3A}</a:tableStyleId>
              </a:tblPr>
              <a:tblGrid>
                <a:gridCol w="1850707"/>
                <a:gridCol w="1178250"/>
                <a:gridCol w="1333305"/>
                <a:gridCol w="1542256"/>
                <a:gridCol w="1796811"/>
              </a:tblGrid>
              <a:tr h="0">
                <a:tc>
                  <a:txBody>
                    <a:bodyPr/>
                    <a:lstStyle/>
                    <a:p>
                      <a:pPr>
                        <a:lnSpc>
                          <a:spcPct val="115000"/>
                        </a:lnSpc>
                        <a:spcAft>
                          <a:spcPts val="0"/>
                        </a:spcAft>
                      </a:pPr>
                      <a:r>
                        <a:rPr lang="fr-FR" sz="1100">
                          <a:effectLst/>
                        </a:rPr>
                        <a:t>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a:lnSpc>
                          <a:spcPct val="115000"/>
                        </a:lnSpc>
                        <a:spcAft>
                          <a:spcPts val="0"/>
                        </a:spcAft>
                      </a:pPr>
                      <a:r>
                        <a:rPr lang="fr-FR" sz="1100">
                          <a:effectLst/>
                        </a:rPr>
                        <a:t>Pour mémoire : arrêté du 9 novembre fixant les horaires d’enseignement des écoles maternelles et élémentaires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fr-FR"/>
                    </a:p>
                  </a:txBody>
                  <a:tcPr/>
                </a:tc>
                <a:tc gridSpan="2">
                  <a:txBody>
                    <a:bodyPr/>
                    <a:lstStyle/>
                    <a:p>
                      <a:pPr>
                        <a:lnSpc>
                          <a:spcPct val="115000"/>
                        </a:lnSpc>
                        <a:spcAft>
                          <a:spcPts val="0"/>
                        </a:spcAft>
                      </a:pPr>
                      <a:r>
                        <a:rPr lang="fr-FR" sz="1100">
                          <a:effectLst/>
                        </a:rPr>
                        <a:t>Horaires de l’académie de Strasbourg tenant compte de l’enseignement religieux et du complément horaire de l’enseignement de l’allemand</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fr-FR"/>
                    </a:p>
                  </a:txBody>
                  <a:tcPr/>
                </a:tc>
              </a:tr>
              <a:tr h="0">
                <a:tc>
                  <a:txBody>
                    <a:bodyPr/>
                    <a:lstStyle/>
                    <a:p>
                      <a:pPr>
                        <a:lnSpc>
                          <a:spcPct val="115000"/>
                        </a:lnSpc>
                        <a:spcAft>
                          <a:spcPts val="0"/>
                        </a:spcAft>
                      </a:pPr>
                      <a:r>
                        <a:rPr lang="fr-FR" sz="1100">
                          <a:effectLst/>
                        </a:rPr>
                        <a:t>Domaines disciplinaires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fr-FR" sz="1100">
                          <a:effectLst/>
                        </a:rPr>
                        <a:t>Durée annuelle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fr-FR" sz="1100">
                          <a:effectLst/>
                        </a:rPr>
                        <a:t>Durée hebdomadaire moyenne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fr-FR" sz="1100">
                          <a:effectLst/>
                        </a:rPr>
                        <a:t>Durée </a:t>
                      </a:r>
                    </a:p>
                    <a:p>
                      <a:pPr>
                        <a:lnSpc>
                          <a:spcPct val="115000"/>
                        </a:lnSpc>
                        <a:spcAft>
                          <a:spcPts val="0"/>
                        </a:spcAft>
                      </a:pPr>
                      <a:r>
                        <a:rPr lang="fr-FR" sz="1100">
                          <a:effectLst/>
                        </a:rPr>
                        <a:t>annuelle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fr-FR" sz="1100">
                          <a:effectLst/>
                        </a:rPr>
                        <a:t>Durée </a:t>
                      </a:r>
                    </a:p>
                    <a:p>
                      <a:pPr>
                        <a:lnSpc>
                          <a:spcPct val="115000"/>
                        </a:lnSpc>
                        <a:spcAft>
                          <a:spcPts val="0"/>
                        </a:spcAft>
                      </a:pPr>
                      <a:r>
                        <a:rPr lang="fr-FR" sz="1100">
                          <a:effectLst/>
                        </a:rPr>
                        <a:t>hebdomadaire moyenne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0">
                <a:tc>
                  <a:txBody>
                    <a:bodyPr/>
                    <a:lstStyle/>
                    <a:p>
                      <a:pPr>
                        <a:lnSpc>
                          <a:spcPct val="115000"/>
                        </a:lnSpc>
                        <a:spcAft>
                          <a:spcPts val="0"/>
                        </a:spcAft>
                      </a:pPr>
                      <a:r>
                        <a:rPr lang="fr-FR" sz="1100">
                          <a:effectLst/>
                        </a:rPr>
                        <a:t>Français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fr-FR" sz="1100">
                          <a:effectLst/>
                        </a:rPr>
                        <a:t>288 heures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fr-FR" sz="1100">
                          <a:effectLst/>
                        </a:rPr>
                        <a:t>8 heures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fr-FR" sz="1100">
                          <a:effectLst/>
                        </a:rPr>
                        <a:t>257 heures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fr-FR" sz="1100">
                          <a:effectLst/>
                        </a:rPr>
                        <a:t>7 h 15</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0">
                <a:tc>
                  <a:txBody>
                    <a:bodyPr/>
                    <a:lstStyle/>
                    <a:p>
                      <a:pPr>
                        <a:lnSpc>
                          <a:spcPct val="115000"/>
                        </a:lnSpc>
                        <a:spcAft>
                          <a:spcPts val="0"/>
                        </a:spcAft>
                      </a:pPr>
                      <a:r>
                        <a:rPr lang="fr-FR" sz="1100">
                          <a:effectLst/>
                        </a:rPr>
                        <a:t>Mathématiques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fr-FR" sz="1100">
                          <a:effectLst/>
                        </a:rPr>
                        <a:t>180 heures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fr-FR" sz="1100">
                          <a:effectLst/>
                        </a:rPr>
                        <a:t>5 heures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fr-FR" sz="1100">
                          <a:effectLst/>
                        </a:rPr>
                        <a:t>161 heures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fr-FR" sz="1100">
                          <a:effectLst/>
                        </a:rPr>
                        <a:t>4 h 30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0">
                <a:tc>
                  <a:txBody>
                    <a:bodyPr/>
                    <a:lstStyle/>
                    <a:p>
                      <a:pPr>
                        <a:lnSpc>
                          <a:spcPct val="115000"/>
                        </a:lnSpc>
                        <a:spcAft>
                          <a:spcPts val="0"/>
                        </a:spcAft>
                      </a:pPr>
                      <a:r>
                        <a:rPr lang="fr-FR" sz="1100">
                          <a:effectLst/>
                        </a:rPr>
                        <a:t>Langue vivante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fr-FR" sz="1100">
                          <a:effectLst/>
                        </a:rPr>
                        <a:t>54 heures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fr-FR" sz="1100">
                          <a:effectLst/>
                        </a:rPr>
                        <a:t>1h30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fr-FR" sz="1100">
                          <a:effectLst/>
                        </a:rPr>
                        <a:t>103 heures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fr-FR" sz="1100">
                          <a:effectLst/>
                        </a:rPr>
                        <a:t>2 h 50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0">
                <a:tc>
                  <a:txBody>
                    <a:bodyPr/>
                    <a:lstStyle/>
                    <a:p>
                      <a:pPr>
                        <a:lnSpc>
                          <a:spcPct val="115000"/>
                        </a:lnSpc>
                        <a:spcAft>
                          <a:spcPts val="0"/>
                        </a:spcAft>
                      </a:pPr>
                      <a:r>
                        <a:rPr lang="fr-FR" sz="1100">
                          <a:effectLst/>
                        </a:rPr>
                        <a:t>Education physique et sportive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fr-FR" sz="1100">
                          <a:effectLst/>
                        </a:rPr>
                        <a:t>108 heures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fr-FR" sz="1100">
                          <a:effectLst/>
                        </a:rPr>
                        <a:t>3 heures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fr-FR" sz="1100">
                          <a:effectLst/>
                        </a:rPr>
                        <a:t>96 heures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fr-FR" sz="1100">
                          <a:effectLst/>
                        </a:rPr>
                        <a:t>2 h 40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0">
                <a:tc>
                  <a:txBody>
                    <a:bodyPr/>
                    <a:lstStyle/>
                    <a:p>
                      <a:pPr>
                        <a:lnSpc>
                          <a:spcPct val="115000"/>
                        </a:lnSpc>
                        <a:spcAft>
                          <a:spcPts val="0"/>
                        </a:spcAft>
                      </a:pPr>
                      <a:r>
                        <a:rPr lang="fr-FR" sz="1100">
                          <a:effectLst/>
                        </a:rPr>
                        <a:t>Sciences et technologie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fr-FR" sz="1100">
                          <a:effectLst/>
                        </a:rPr>
                        <a:t>72 heures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fr-FR" sz="1100">
                          <a:effectLst/>
                        </a:rPr>
                        <a:t>2 heures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fr-FR" sz="1100">
                          <a:effectLst/>
                        </a:rPr>
                        <a:t>65 heures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fr-FR" sz="1100">
                          <a:effectLst/>
                        </a:rPr>
                        <a:t>1 h 45</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0">
                <a:tc>
                  <a:txBody>
                    <a:bodyPr/>
                    <a:lstStyle/>
                    <a:p>
                      <a:pPr>
                        <a:lnSpc>
                          <a:spcPct val="115000"/>
                        </a:lnSpc>
                        <a:spcAft>
                          <a:spcPts val="0"/>
                        </a:spcAft>
                      </a:pPr>
                      <a:r>
                        <a:rPr lang="fr-FR" sz="1100">
                          <a:effectLst/>
                        </a:rPr>
                        <a:t>Enseignements artistiques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fr-FR" sz="1100">
                          <a:effectLst/>
                        </a:rPr>
                        <a:t>72 heures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fr-FR" sz="1100">
                          <a:effectLst/>
                        </a:rPr>
                        <a:t>2 heures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fr-FR" sz="1100">
                          <a:effectLst/>
                        </a:rPr>
                        <a:t>65 heures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fr-FR" sz="1100">
                          <a:effectLst/>
                        </a:rPr>
                        <a:t>1 h 45</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0">
                <a:tc>
                  <a:txBody>
                    <a:bodyPr/>
                    <a:lstStyle/>
                    <a:p>
                      <a:pPr>
                        <a:lnSpc>
                          <a:spcPct val="115000"/>
                        </a:lnSpc>
                        <a:spcAft>
                          <a:spcPts val="0"/>
                        </a:spcAft>
                      </a:pPr>
                      <a:r>
                        <a:rPr lang="fr-FR" sz="1100">
                          <a:effectLst/>
                        </a:rPr>
                        <a:t>Histoire et géographie</a:t>
                      </a:r>
                    </a:p>
                    <a:p>
                      <a:pPr>
                        <a:lnSpc>
                          <a:spcPct val="115000"/>
                        </a:lnSpc>
                        <a:spcAft>
                          <a:spcPts val="0"/>
                        </a:spcAft>
                      </a:pPr>
                      <a:r>
                        <a:rPr lang="fr-FR" sz="1100">
                          <a:effectLst/>
                        </a:rPr>
                        <a:t>Enseignement moral et civique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fr-FR" sz="1100">
                          <a:effectLst/>
                        </a:rPr>
                        <a:t>90 heures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fr-FR" sz="1100">
                          <a:effectLst/>
                        </a:rPr>
                        <a:t>2 h 30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fr-FR" sz="1100">
                          <a:effectLst/>
                        </a:rPr>
                        <a:t>81 heures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fr-FR" sz="1100">
                          <a:effectLst/>
                        </a:rPr>
                        <a:t>2 h 15</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0">
                <a:tc>
                  <a:txBody>
                    <a:bodyPr/>
                    <a:lstStyle/>
                    <a:p>
                      <a:pPr>
                        <a:lnSpc>
                          <a:spcPct val="115000"/>
                        </a:lnSpc>
                        <a:spcAft>
                          <a:spcPts val="0"/>
                        </a:spcAft>
                      </a:pPr>
                      <a:r>
                        <a:rPr lang="fr-FR" sz="1100">
                          <a:effectLst/>
                        </a:rPr>
                        <a:t>Enseignement religieux</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FR" sz="1100">
                          <a:effectLst/>
                        </a:rPr>
                        <a:t>-</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FR" sz="1100">
                          <a:effectLst/>
                        </a:rPr>
                        <a:t>-</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fr-FR" sz="1100">
                          <a:effectLst/>
                        </a:rPr>
                        <a:t>36 heures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fr-FR" sz="1100">
                          <a:effectLst/>
                        </a:rPr>
                        <a:t>1 heure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0">
                <a:tc>
                  <a:txBody>
                    <a:bodyPr/>
                    <a:lstStyle/>
                    <a:p>
                      <a:pPr>
                        <a:lnSpc>
                          <a:spcPct val="115000"/>
                        </a:lnSpc>
                        <a:spcAft>
                          <a:spcPts val="0"/>
                        </a:spcAft>
                      </a:pPr>
                      <a:r>
                        <a:rPr lang="fr-FR" sz="1100">
                          <a:effectLst/>
                        </a:rPr>
                        <a:t>Total</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fr-FR" sz="1100">
                          <a:effectLst/>
                        </a:rPr>
                        <a:t>864 heures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fr-FR" sz="1100">
                          <a:effectLst/>
                        </a:rPr>
                        <a:t>24 heures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fr-FR" sz="1100">
                          <a:effectLst/>
                        </a:rPr>
                        <a:t>864 heures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15000"/>
                        </a:lnSpc>
                        <a:spcAft>
                          <a:spcPts val="0"/>
                        </a:spcAft>
                      </a:pPr>
                      <a:r>
                        <a:rPr lang="fr-FR" sz="1100" dirty="0">
                          <a:effectLst/>
                        </a:rPr>
                        <a:t>24 heures</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
        <p:nvSpPr>
          <p:cNvPr id="6" name="Rectangle 5"/>
          <p:cNvSpPr/>
          <p:nvPr/>
        </p:nvSpPr>
        <p:spPr>
          <a:xfrm>
            <a:off x="683568" y="1298340"/>
            <a:ext cx="2066848" cy="410882"/>
          </a:xfrm>
          <a:prstGeom prst="rect">
            <a:avLst/>
          </a:prstGeom>
        </p:spPr>
        <p:txBody>
          <a:bodyPr wrap="none">
            <a:spAutoFit/>
          </a:bodyPr>
          <a:lstStyle/>
          <a:p>
            <a:pPr>
              <a:lnSpc>
                <a:spcPct val="115000"/>
              </a:lnSpc>
              <a:spcAft>
                <a:spcPts val="1000"/>
              </a:spcAft>
            </a:pPr>
            <a:r>
              <a:rPr lang="fr-FR" b="1" dirty="0">
                <a:latin typeface="Calibri" panose="020F0502020204030204" pitchFamily="34" charset="0"/>
                <a:ea typeface="Calibri" panose="020F0502020204030204" pitchFamily="34" charset="0"/>
                <a:cs typeface="Times New Roman" panose="02020603050405020304" pitchFamily="18" charset="0"/>
              </a:rPr>
              <a:t>Cycle 3 </a:t>
            </a:r>
            <a:r>
              <a:rPr lang="fr-FR" b="1" dirty="0" smtClean="0">
                <a:latin typeface="Calibri" panose="020F0502020204030204" pitchFamily="34" charset="0"/>
                <a:ea typeface="Calibri" panose="020F0502020204030204" pitchFamily="34" charset="0"/>
                <a:cs typeface="Times New Roman" panose="02020603050405020304" pitchFamily="18" charset="0"/>
              </a:rPr>
              <a:t>:  </a:t>
            </a:r>
            <a:r>
              <a:rPr lang="fr-FR" b="1" dirty="0">
                <a:latin typeface="Calibri" panose="020F0502020204030204" pitchFamily="34" charset="0"/>
                <a:ea typeface="Calibri" panose="020F0502020204030204" pitchFamily="34" charset="0"/>
                <a:cs typeface="Times New Roman" panose="02020603050405020304" pitchFamily="18" charset="0"/>
              </a:rPr>
              <a:t>CM1, CM2</a:t>
            </a:r>
            <a:endParaRPr lang="fr-FR"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258766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07504" y="1825625"/>
            <a:ext cx="2918403" cy="3847207"/>
          </a:xfrm>
          <a:prstGeom prst="rect">
            <a:avLst/>
          </a:prstGeom>
          <a:noFill/>
          <a:ln cmpd="sng">
            <a:noFill/>
          </a:ln>
        </p:spPr>
        <p:txBody>
          <a:bodyPr wrap="square" rtlCol="0">
            <a:spAutoFit/>
          </a:bodyPr>
          <a:lstStyle/>
          <a:p>
            <a:r>
              <a:rPr lang="fr-FR" dirty="0" smtClean="0"/>
              <a:t>CYCLE 2 (CP,CE1,</a:t>
            </a:r>
            <a:r>
              <a:rPr lang="fr-FR" dirty="0" smtClean="0">
                <a:solidFill>
                  <a:srgbClr val="00B050"/>
                </a:solidFill>
              </a:rPr>
              <a:t>CE2</a:t>
            </a:r>
            <a:r>
              <a:rPr lang="fr-FR" dirty="0" smtClean="0"/>
              <a:t>)</a:t>
            </a:r>
          </a:p>
          <a:p>
            <a:endParaRPr lang="fr-FR" dirty="0" smtClean="0"/>
          </a:p>
          <a:p>
            <a:r>
              <a:rPr lang="fr-FR" sz="800" dirty="0" smtClean="0"/>
              <a:t>FRANÇAIS</a:t>
            </a:r>
          </a:p>
          <a:p>
            <a:r>
              <a:rPr lang="fr-FR" sz="800" dirty="0" smtClean="0"/>
              <a:t>LANGUE</a:t>
            </a:r>
            <a:r>
              <a:rPr lang="fr-FR" sz="800" dirty="0" smtClean="0">
                <a:solidFill>
                  <a:srgbClr val="00B050"/>
                </a:solidFill>
              </a:rPr>
              <a:t>S</a:t>
            </a:r>
            <a:r>
              <a:rPr lang="fr-FR" sz="800" dirty="0" smtClean="0"/>
              <a:t> VIVANTE</a:t>
            </a:r>
            <a:r>
              <a:rPr lang="fr-FR" sz="800" dirty="0" smtClean="0">
                <a:solidFill>
                  <a:srgbClr val="00B050"/>
                </a:solidFill>
              </a:rPr>
              <a:t>S</a:t>
            </a:r>
          </a:p>
          <a:p>
            <a:r>
              <a:rPr lang="fr-FR" sz="800" dirty="0" smtClean="0">
                <a:solidFill>
                  <a:srgbClr val="00B050"/>
                </a:solidFill>
              </a:rPr>
              <a:t>ENSEIGNEMENTS ARTISTIQUES</a:t>
            </a:r>
          </a:p>
          <a:p>
            <a:r>
              <a:rPr lang="fr-FR" sz="800" dirty="0" smtClean="0"/>
              <a:t>EDUCATION PHYSIQUE ET </a:t>
            </a:r>
          </a:p>
          <a:p>
            <a:r>
              <a:rPr lang="fr-FR" sz="800" dirty="0" smtClean="0"/>
              <a:t>SPORTIVE</a:t>
            </a:r>
          </a:p>
          <a:p>
            <a:r>
              <a:rPr lang="fr-FR" sz="800" dirty="0" smtClean="0"/>
              <a:t>ENSEIGNEMENT MORAL ET CIVIQUE</a:t>
            </a:r>
          </a:p>
          <a:p>
            <a:r>
              <a:rPr lang="fr-FR" sz="800" dirty="0" smtClean="0">
                <a:solidFill>
                  <a:srgbClr val="00B050"/>
                </a:solidFill>
              </a:rPr>
              <a:t>QUESTIONNER LE MONDE</a:t>
            </a:r>
          </a:p>
          <a:p>
            <a:endParaRPr lang="fr-FR" sz="800" dirty="0" smtClean="0">
              <a:solidFill>
                <a:srgbClr val="00B050"/>
              </a:solidFill>
            </a:endParaRPr>
          </a:p>
          <a:p>
            <a:endParaRPr lang="fr-FR" dirty="0" smtClean="0">
              <a:solidFill>
                <a:srgbClr val="00B050"/>
              </a:solidFill>
            </a:endParaRPr>
          </a:p>
          <a:p>
            <a:r>
              <a:rPr lang="fr-FR" dirty="0" smtClean="0">
                <a:solidFill>
                  <a:srgbClr val="FF0000"/>
                </a:solidFill>
              </a:rPr>
              <a:t>MATHEMATIQUES : </a:t>
            </a:r>
          </a:p>
          <a:p>
            <a:r>
              <a:rPr lang="fr-FR" dirty="0" smtClean="0">
                <a:solidFill>
                  <a:srgbClr val="FF0000"/>
                </a:solidFill>
              </a:rPr>
              <a:t>Nombres et calculs</a:t>
            </a:r>
          </a:p>
          <a:p>
            <a:r>
              <a:rPr lang="fr-FR" dirty="0" smtClean="0">
                <a:solidFill>
                  <a:srgbClr val="FF0000"/>
                </a:solidFill>
              </a:rPr>
              <a:t>Grandeurs et mesures</a:t>
            </a:r>
          </a:p>
          <a:p>
            <a:r>
              <a:rPr lang="fr-FR" dirty="0" smtClean="0">
                <a:solidFill>
                  <a:srgbClr val="FF0000"/>
                </a:solidFill>
              </a:rPr>
              <a:t>Espace et géométrie</a:t>
            </a:r>
          </a:p>
          <a:p>
            <a:endParaRPr lang="fr-FR" dirty="0" smtClean="0">
              <a:solidFill>
                <a:srgbClr val="00B050"/>
              </a:solidFill>
            </a:endParaRPr>
          </a:p>
          <a:p>
            <a:endParaRPr lang="fr-FR" dirty="0" smtClean="0">
              <a:solidFill>
                <a:srgbClr val="00B050"/>
              </a:solidFill>
            </a:endParaRPr>
          </a:p>
          <a:p>
            <a:endParaRPr lang="fr-FR" dirty="0">
              <a:solidFill>
                <a:srgbClr val="00B050"/>
              </a:solidFill>
            </a:endParaRPr>
          </a:p>
        </p:txBody>
      </p:sp>
      <p:sp>
        <p:nvSpPr>
          <p:cNvPr id="3" name="ZoneTexte 2"/>
          <p:cNvSpPr txBox="1"/>
          <p:nvPr/>
        </p:nvSpPr>
        <p:spPr>
          <a:xfrm>
            <a:off x="3228407" y="1866334"/>
            <a:ext cx="3215801" cy="3354765"/>
          </a:xfrm>
          <a:prstGeom prst="rect">
            <a:avLst/>
          </a:prstGeom>
          <a:noFill/>
          <a:ln>
            <a:solidFill>
              <a:schemeClr val="tx1"/>
            </a:solidFill>
          </a:ln>
        </p:spPr>
        <p:txBody>
          <a:bodyPr wrap="square" rtlCol="0">
            <a:spAutoFit/>
          </a:bodyPr>
          <a:lstStyle/>
          <a:p>
            <a:r>
              <a:rPr lang="fr-FR" dirty="0" smtClean="0"/>
              <a:t>CYCLE III ( CM1, CM2, </a:t>
            </a:r>
            <a:r>
              <a:rPr lang="fr-FR" dirty="0" smtClean="0">
                <a:solidFill>
                  <a:srgbClr val="00B050"/>
                </a:solidFill>
              </a:rPr>
              <a:t>6</a:t>
            </a:r>
            <a:r>
              <a:rPr lang="fr-FR" baseline="30000" dirty="0" smtClean="0">
                <a:solidFill>
                  <a:srgbClr val="00B050"/>
                </a:solidFill>
              </a:rPr>
              <a:t>ème</a:t>
            </a:r>
            <a:r>
              <a:rPr lang="fr-FR" dirty="0" smtClean="0">
                <a:solidFill>
                  <a:srgbClr val="00B050"/>
                </a:solidFill>
              </a:rPr>
              <a:t>)</a:t>
            </a:r>
          </a:p>
          <a:p>
            <a:r>
              <a:rPr lang="fr-FR" sz="800" dirty="0" smtClean="0"/>
              <a:t>FRANÇAIS</a:t>
            </a:r>
          </a:p>
          <a:p>
            <a:r>
              <a:rPr lang="fr-FR" sz="800" dirty="0" smtClean="0"/>
              <a:t>LANGUE</a:t>
            </a:r>
            <a:r>
              <a:rPr lang="fr-FR" sz="800" dirty="0" smtClean="0">
                <a:solidFill>
                  <a:srgbClr val="00B050"/>
                </a:solidFill>
              </a:rPr>
              <a:t>S </a:t>
            </a:r>
            <a:r>
              <a:rPr lang="fr-FR" sz="800" dirty="0" smtClean="0"/>
              <a:t>VIVANTE</a:t>
            </a:r>
            <a:r>
              <a:rPr lang="fr-FR" sz="800" dirty="0" smtClean="0">
                <a:solidFill>
                  <a:srgbClr val="00B050"/>
                </a:solidFill>
              </a:rPr>
              <a:t>S</a:t>
            </a:r>
          </a:p>
          <a:p>
            <a:r>
              <a:rPr lang="fr-FR" sz="800" dirty="0" smtClean="0">
                <a:solidFill>
                  <a:srgbClr val="00B050"/>
                </a:solidFill>
              </a:rPr>
              <a:t>ENSEIGNEMENTS ARTISTIQUES</a:t>
            </a:r>
          </a:p>
          <a:p>
            <a:r>
              <a:rPr lang="fr-FR" sz="800" dirty="0" smtClean="0"/>
              <a:t>EDUCATION PHYSIQUE ET SPORTIVE</a:t>
            </a:r>
          </a:p>
          <a:p>
            <a:r>
              <a:rPr lang="fr-FR" sz="800" dirty="0" smtClean="0"/>
              <a:t>ENSEIGNEMENT MORAL ET CIVIQUE</a:t>
            </a:r>
          </a:p>
          <a:p>
            <a:r>
              <a:rPr lang="fr-FR" sz="800" b="1" dirty="0" smtClean="0">
                <a:solidFill>
                  <a:srgbClr val="00B050"/>
                </a:solidFill>
              </a:rPr>
              <a:t>HISTOIRE ET GEOGRAPHIE</a:t>
            </a:r>
          </a:p>
          <a:p>
            <a:r>
              <a:rPr lang="fr-FR" sz="800" b="1" dirty="0" smtClean="0">
                <a:solidFill>
                  <a:srgbClr val="00B050"/>
                </a:solidFill>
              </a:rPr>
              <a:t>SCIENCES ET TECHNOLOGIE</a:t>
            </a:r>
          </a:p>
          <a:p>
            <a:endParaRPr lang="fr-FR" sz="800" b="1" dirty="0">
              <a:solidFill>
                <a:srgbClr val="00B050"/>
              </a:solidFill>
            </a:endParaRPr>
          </a:p>
          <a:p>
            <a:endParaRPr lang="fr-FR" sz="800" b="1" dirty="0" smtClean="0">
              <a:solidFill>
                <a:srgbClr val="00B050"/>
              </a:solidFill>
            </a:endParaRPr>
          </a:p>
          <a:p>
            <a:endParaRPr lang="fr-FR" sz="800" b="1" dirty="0">
              <a:solidFill>
                <a:srgbClr val="00B050"/>
              </a:solidFill>
            </a:endParaRPr>
          </a:p>
          <a:p>
            <a:endParaRPr lang="fr-FR" sz="800" b="1" dirty="0" smtClean="0">
              <a:solidFill>
                <a:srgbClr val="00B050"/>
              </a:solidFill>
            </a:endParaRPr>
          </a:p>
          <a:p>
            <a:endParaRPr lang="fr-FR" sz="800" b="1" dirty="0" smtClean="0">
              <a:solidFill>
                <a:srgbClr val="00B050"/>
              </a:solidFill>
            </a:endParaRPr>
          </a:p>
          <a:p>
            <a:endParaRPr lang="fr-FR" sz="800" b="1" dirty="0" smtClean="0">
              <a:solidFill>
                <a:srgbClr val="00B050"/>
              </a:solidFill>
            </a:endParaRPr>
          </a:p>
          <a:p>
            <a:r>
              <a:rPr lang="fr-FR" dirty="0" smtClean="0">
                <a:solidFill>
                  <a:srgbClr val="FF0000"/>
                </a:solidFill>
              </a:rPr>
              <a:t>MATHEMATIQUES:</a:t>
            </a:r>
          </a:p>
          <a:p>
            <a:r>
              <a:rPr lang="fr-FR" dirty="0" smtClean="0">
                <a:solidFill>
                  <a:srgbClr val="FF0000"/>
                </a:solidFill>
              </a:rPr>
              <a:t>Nombres et calculs</a:t>
            </a:r>
          </a:p>
          <a:p>
            <a:r>
              <a:rPr lang="fr-FR" dirty="0" smtClean="0">
                <a:solidFill>
                  <a:srgbClr val="FF0000"/>
                </a:solidFill>
              </a:rPr>
              <a:t>Grandeurs et mesures</a:t>
            </a:r>
          </a:p>
          <a:p>
            <a:r>
              <a:rPr lang="fr-FR" dirty="0" smtClean="0">
                <a:solidFill>
                  <a:srgbClr val="FF0000"/>
                </a:solidFill>
              </a:rPr>
              <a:t>Espace et géométrie</a:t>
            </a:r>
          </a:p>
          <a:p>
            <a:endParaRPr lang="fr-FR" dirty="0">
              <a:solidFill>
                <a:srgbClr val="00B050"/>
              </a:solidFill>
            </a:endParaRPr>
          </a:p>
        </p:txBody>
      </p:sp>
      <p:sp>
        <p:nvSpPr>
          <p:cNvPr id="6" name="ZoneTexte 5"/>
          <p:cNvSpPr txBox="1"/>
          <p:nvPr/>
        </p:nvSpPr>
        <p:spPr>
          <a:xfrm>
            <a:off x="1115616" y="5941203"/>
            <a:ext cx="3672408" cy="369332"/>
          </a:xfrm>
          <a:prstGeom prst="rect">
            <a:avLst/>
          </a:prstGeom>
          <a:noFill/>
        </p:spPr>
        <p:txBody>
          <a:bodyPr wrap="square" rtlCol="0">
            <a:spAutoFit/>
          </a:bodyPr>
          <a:lstStyle/>
          <a:p>
            <a:r>
              <a:rPr lang="fr-FR" dirty="0" smtClean="0">
                <a:solidFill>
                  <a:srgbClr val="00B050"/>
                </a:solidFill>
              </a:rPr>
              <a:t>DE NOUVELLES TERMINOLOGIES</a:t>
            </a:r>
            <a:endParaRPr lang="fr-FR" dirty="0">
              <a:solidFill>
                <a:srgbClr val="00B050"/>
              </a:solidFill>
            </a:endParaRPr>
          </a:p>
        </p:txBody>
      </p:sp>
      <p:sp>
        <p:nvSpPr>
          <p:cNvPr id="7" name="Titre 1"/>
          <p:cNvSpPr>
            <a:spLocks noGrp="1"/>
          </p:cNvSpPr>
          <p:nvPr>
            <p:ph type="title"/>
          </p:nvPr>
        </p:nvSpPr>
        <p:spPr>
          <a:xfrm>
            <a:off x="467544" y="365127"/>
            <a:ext cx="8047806" cy="1119658"/>
          </a:xfrm>
          <a:solidFill>
            <a:schemeClr val="accent6">
              <a:lumMod val="60000"/>
              <a:lumOff val="40000"/>
            </a:schemeClr>
          </a:solidFill>
        </p:spPr>
        <p:txBody>
          <a:bodyPr>
            <a:normAutofit fontScale="90000"/>
          </a:bodyPr>
          <a:lstStyle/>
          <a:p>
            <a:r>
              <a:rPr lang="fr-FR" dirty="0" smtClean="0"/>
              <a:t/>
            </a:r>
            <a:br>
              <a:rPr lang="fr-FR" dirty="0" smtClean="0"/>
            </a:br>
            <a:r>
              <a:rPr lang="fr-FR" dirty="0" smtClean="0">
                <a:latin typeface="Arial" charset="0"/>
                <a:ea typeface="Arial" charset="0"/>
                <a:cs typeface="Arial" charset="0"/>
              </a:rPr>
              <a:t>4.</a:t>
            </a:r>
            <a:r>
              <a:rPr lang="fr-FR" sz="3600" dirty="0" smtClean="0">
                <a:latin typeface="Arial" charset="0"/>
                <a:ea typeface="Arial" charset="0"/>
                <a:cs typeface="Arial" charset="0"/>
              </a:rPr>
              <a:t>L’ARCHITECTURE DES NOUVEAUX PROGRAMMES</a:t>
            </a:r>
            <a:r>
              <a:rPr lang="fr-FR" dirty="0" smtClean="0">
                <a:latin typeface="Times New Roman" panose="02020603050405020304" pitchFamily="18" charset="0"/>
                <a:cs typeface="Times New Roman" panose="02020603050405020304" pitchFamily="18" charset="0"/>
              </a:rPr>
              <a:t/>
            </a:r>
            <a:br>
              <a:rPr lang="fr-FR" dirty="0" smtClean="0">
                <a:latin typeface="Times New Roman" panose="02020603050405020304" pitchFamily="18" charset="0"/>
                <a:cs typeface="Times New Roman" panose="02020603050405020304" pitchFamily="18" charset="0"/>
              </a:rPr>
            </a:br>
            <a:endParaRPr lang="fr-FR" dirty="0">
              <a:latin typeface="Times New Roman" panose="02020603050405020304" pitchFamily="18" charset="0"/>
              <a:cs typeface="Times New Roman" panose="02020603050405020304" pitchFamily="18" charset="0"/>
            </a:endParaRPr>
          </a:p>
        </p:txBody>
      </p:sp>
      <p:sp>
        <p:nvSpPr>
          <p:cNvPr id="8" name="Espace réservé du contenu 7"/>
          <p:cNvSpPr>
            <a:spLocks noGrp="1"/>
          </p:cNvSpPr>
          <p:nvPr>
            <p:ph idx="1"/>
          </p:nvPr>
        </p:nvSpPr>
        <p:spPr>
          <a:xfrm>
            <a:off x="6588224" y="1825625"/>
            <a:ext cx="1927126" cy="4351338"/>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marL="342900" lvl="1" indent="0">
              <a:buNone/>
            </a:pPr>
            <a:r>
              <a:rPr lang="fr-FR" sz="2400" dirty="0" smtClean="0">
                <a:solidFill>
                  <a:schemeClr val="tx1"/>
                </a:solidFill>
                <a:latin typeface="Arial" charset="0"/>
                <a:ea typeface="Arial" charset="0"/>
                <a:cs typeface="Arial" charset="0"/>
              </a:rPr>
              <a:t>VOLET 3</a:t>
            </a:r>
          </a:p>
          <a:p>
            <a:endParaRPr lang="fr-FR" sz="2400" dirty="0" smtClean="0">
              <a:solidFill>
                <a:schemeClr val="tx1"/>
              </a:solidFill>
              <a:latin typeface="Arial" charset="0"/>
              <a:ea typeface="Arial" charset="0"/>
              <a:cs typeface="Arial" charset="0"/>
            </a:endParaRPr>
          </a:p>
          <a:p>
            <a:pPr marL="0" indent="0" algn="ctr">
              <a:buNone/>
            </a:pPr>
            <a:r>
              <a:rPr lang="fr-FR" sz="2000" dirty="0" smtClean="0">
                <a:solidFill>
                  <a:schemeClr val="tx1"/>
                </a:solidFill>
                <a:latin typeface="Arial" charset="0"/>
                <a:ea typeface="Arial" charset="0"/>
                <a:cs typeface="Arial" charset="0"/>
              </a:rPr>
              <a:t>Les enseignements</a:t>
            </a:r>
            <a:endParaRPr lang="fr-FR" sz="200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24674074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5936</TotalTime>
  <Words>2683</Words>
  <Application>Microsoft Office PowerPoint</Application>
  <PresentationFormat>Affichage à l'écran (4:3)</PresentationFormat>
  <Paragraphs>475</Paragraphs>
  <Slides>31</Slides>
  <Notes>29</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31</vt:i4>
      </vt:variant>
    </vt:vector>
  </HeadingPairs>
  <TitlesOfParts>
    <vt:vector size="37" baseType="lpstr">
      <vt:lpstr>Arial</vt:lpstr>
      <vt:lpstr>Calibri</vt:lpstr>
      <vt:lpstr>Calibri Light</vt:lpstr>
      <vt:lpstr>Times New Roman</vt:lpstr>
      <vt:lpstr>Wingdings</vt:lpstr>
      <vt:lpstr>Thème Office</vt:lpstr>
      <vt:lpstr>Les nouveaux programmes  de l’école élémentaire BO spécial du 26 novembre 2015</vt:lpstr>
      <vt:lpstr>PLAN DE LA PRÉSENTATION</vt:lpstr>
      <vt:lpstr>1. ORGANISATION DE LA SCOLARITÉ                                   OBLIGATOIRE</vt:lpstr>
      <vt:lpstr>Présentation PowerPoint</vt:lpstr>
      <vt:lpstr>Présentation PowerPoint</vt:lpstr>
      <vt:lpstr>Présentation PowerPoint</vt:lpstr>
      <vt:lpstr>3. LES HORAIRES</vt:lpstr>
      <vt:lpstr>3. LES HORAIRES</vt:lpstr>
      <vt:lpstr> 4.L’ARCHITECTURE DES NOUVEAUX PROGRAMMES </vt:lpstr>
      <vt:lpstr> 4. L’ARCHITECTURE DES NOUVEAUX PROGRAMMES </vt:lpstr>
      <vt:lpstr> 4.L’ARCHITECTURE DES NOUVEAUX PROGRAMMES </vt:lpstr>
      <vt:lpstr> 4.L’ARCHITECTURE DES NOUVEAUX PROGRAMMES </vt:lpstr>
      <vt:lpstr> 4.L’ARCHITECTURE DES NOUVEAUX PROGRAMMES </vt:lpstr>
      <vt:lpstr> 4.L’ARCHITECTURE DES NOUVEAUX PROGRAMMES </vt:lpstr>
      <vt:lpstr> 4.L’ARCHITECTURE DES NOUVEAUX PROGRAMMES </vt:lpstr>
      <vt:lpstr> 4.L’ARCHITECTURE DES NOUVEAUX PROGRAMMES </vt:lpstr>
      <vt:lpstr> 4.L’ARCHITECTURE DES NOUVEAUX PROGRAMMES                                              </vt:lpstr>
      <vt:lpstr> 4.L’ARCHITECTURE DES NOUVEAUX PROGRAMMES </vt:lpstr>
      <vt:lpstr> 4.L’ARCHITECTURE DES NOUVEAUX PROGRAMMES </vt:lpstr>
      <vt:lpstr> 4.L’ARCHITECTURE DES NOUVEAUX PROGRAMMES </vt:lpstr>
      <vt:lpstr> 4.L’ARCHITECTURE DES NOUVEAUX PROGRAMMES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EN CONCLUSION : des gestes professionnels revisités, une diversité d’entrées et d’outils </vt:lpstr>
      <vt:lpstr>DONNEZ MOI UN POINT D’APPUI ET JE SOULEVERAI LA TERRE (Archimède)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nouveaux programmes  pour le cycle 2 de 2015</dc:title>
  <dc:creator>IEN</dc:creator>
  <cp:lastModifiedBy>IEN</cp:lastModifiedBy>
  <cp:revision>536</cp:revision>
  <cp:lastPrinted>2017-10-16T11:40:43Z</cp:lastPrinted>
  <dcterms:created xsi:type="dcterms:W3CDTF">2016-03-11T17:12:53Z</dcterms:created>
  <dcterms:modified xsi:type="dcterms:W3CDTF">2017-10-16T12:12:22Z</dcterms:modified>
</cp:coreProperties>
</file>