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2"/>
  </p:notesMasterIdLst>
  <p:handoutMasterIdLst>
    <p:handoutMasterId r:id="rId73"/>
  </p:handoutMasterIdLst>
  <p:sldIdLst>
    <p:sldId id="257" r:id="rId2"/>
    <p:sldId id="314" r:id="rId3"/>
    <p:sldId id="31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1" r:id="rId55"/>
    <p:sldId id="302" r:id="rId56"/>
    <p:sldId id="318" r:id="rId57"/>
    <p:sldId id="319" r:id="rId58"/>
    <p:sldId id="320" r:id="rId59"/>
    <p:sldId id="321" r:id="rId60"/>
    <p:sldId id="311" r:id="rId61"/>
    <p:sldId id="312" r:id="rId62"/>
    <p:sldId id="313" r:id="rId63"/>
    <p:sldId id="322" r:id="rId64"/>
    <p:sldId id="316" r:id="rId65"/>
    <p:sldId id="323" r:id="rId66"/>
    <p:sldId id="324" r:id="rId67"/>
    <p:sldId id="325" r:id="rId68"/>
    <p:sldId id="326" r:id="rId69"/>
    <p:sldId id="327" r:id="rId70"/>
    <p:sldId id="328" r:id="rId71"/>
  </p:sldIdLst>
  <p:sldSz cx="12192000" cy="6858000"/>
  <p:notesSz cx="6794500" cy="99822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xNjUfHntnh/8gODznR6WAQ==" hashData="JEGQUUTJWor0nTA0TopkMiIKMvE="/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93" autoAdjust="0"/>
    <p:restoredTop sz="94660"/>
  </p:normalViewPr>
  <p:slideViewPr>
    <p:cSldViewPr snapToGrid="0">
      <p:cViewPr varScale="1">
        <p:scale>
          <a:sx n="98" d="100"/>
          <a:sy n="98" d="100"/>
        </p:scale>
        <p:origin x="224" y="4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handoutMaster" Target="handoutMasters/handoutMaster1.xml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5008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5008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F6B04-92A0-4B0B-A3AF-111FAA47FAFB}" type="datetimeFigureOut">
              <a:rPr lang="fr-FR" smtClean="0"/>
              <a:t>22/01/2018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81358"/>
            <a:ext cx="2944283" cy="5008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8645" y="9481358"/>
            <a:ext cx="2944283" cy="5008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1AFEED-CA8B-47C5-8D6C-40E217C75E6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70586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5008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5008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9815BC-AAF3-4958-8E31-DDEF73B142A3}" type="datetimeFigureOut">
              <a:rPr lang="fr-FR" smtClean="0"/>
              <a:t>22/01/2018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1247775"/>
            <a:ext cx="5988050" cy="3368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803934"/>
            <a:ext cx="5435600" cy="393049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81358"/>
            <a:ext cx="2944283" cy="5008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8645" y="9481358"/>
            <a:ext cx="2944283" cy="5008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2694A4-83B2-4122-9BDF-05CAB91A61C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636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694A4-83B2-4122-9BDF-05CAB91A61C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8941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 langage  utilisé dans les techniques opératoires….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D7027-2CA3-4600-BA79-2FF310A4AEAB}" type="slidenum">
              <a:rPr lang="fr-FR" smtClean="0">
                <a:solidFill>
                  <a:prstClr val="black"/>
                </a:solidFill>
              </a:rPr>
              <a:pPr/>
              <a:t>11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221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Pour comparer des nombres décimaux…..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D7027-2CA3-4600-BA79-2FF310A4AEAB}" type="slidenum">
              <a:rPr lang="fr-FR" smtClean="0">
                <a:solidFill>
                  <a:prstClr val="black"/>
                </a:solidFill>
              </a:rPr>
              <a:pPr/>
              <a:t>12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984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Pour écrire un nombre décimal sous la forme d’une fraction…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D7027-2CA3-4600-BA79-2FF310A4AEAB}" type="slidenum">
              <a:rPr lang="fr-FR" smtClean="0">
                <a:solidFill>
                  <a:prstClr val="black"/>
                </a:solidFill>
              </a:rPr>
              <a:pPr/>
              <a:t>13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07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Pour passer d’une écriture fractionnaire à une écriture décimale….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D7027-2CA3-4600-BA79-2FF310A4AEAB}" type="slidenum">
              <a:rPr lang="fr-FR" smtClean="0">
                <a:solidFill>
                  <a:prstClr val="black"/>
                </a:solidFill>
              </a:rPr>
              <a:pPr/>
              <a:t>14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1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Pour intercaler ….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D7027-2CA3-4600-BA79-2FF310A4AEAB}" type="slidenum">
              <a:rPr lang="fr-FR" smtClean="0">
                <a:solidFill>
                  <a:prstClr val="black"/>
                </a:solidFill>
              </a:rPr>
              <a:pPr/>
              <a:t>15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3497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Qui peuvent laisser penser que ce sont deux entiers juxtaposés</a:t>
            </a:r>
          </a:p>
          <a:p>
            <a:r>
              <a:rPr lang="fr-FR" dirty="0" smtClean="0"/>
              <a:t>A l’entrée du cycle 3, les élèves ont rencontré des écritures à virgule à travers l’usage social (prix, la	 taille, la masse, </a:t>
            </a:r>
            <a:r>
              <a:rPr lang="fr-FR" dirty="0" err="1" smtClean="0"/>
              <a:t>etc</a:t>
            </a:r>
            <a:r>
              <a:rPr lang="fr-FR" dirty="0" smtClean="0"/>
              <a:t>°.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D7027-2CA3-4600-BA79-2FF310A4AEAB}" type="slidenum">
              <a:rPr lang="fr-FR" smtClean="0">
                <a:solidFill>
                  <a:prstClr val="black"/>
                </a:solidFill>
              </a:rPr>
              <a:pPr/>
              <a:t>16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6467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cap="none" dirty="0" smtClean="0"/>
              <a:t>par exemple : quel nombre viendrait après 7,3 ? ;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D7027-2CA3-4600-BA79-2FF310A4AEAB}" type="slidenum">
              <a:rPr lang="fr-FR" smtClean="0">
                <a:solidFill>
                  <a:prstClr val="black"/>
                </a:solidFill>
              </a:rPr>
              <a:pPr/>
              <a:t>18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614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155"/>
            <a:fld id="{F2124D2D-5F54-445B-B126-FDB1096E935C}" type="slidenum">
              <a:rPr lang="fr-FR" sz="1900" kern="0">
                <a:solidFill>
                  <a:sysClr val="windowText" lastClr="000000"/>
                </a:solidFill>
              </a:rPr>
              <a:pPr defTabSz="966155"/>
              <a:t>19</a:t>
            </a:fld>
            <a:endParaRPr lang="fr-FR" sz="19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7366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Conduit à</a:t>
            </a:r>
            <a:r>
              <a:rPr lang="fr-FR" baseline="0" dirty="0"/>
              <a:t> 3,2 × 10 = 3,20 ou 30,2 (contexte des nombres entiers jamais précisé en CE2, puisque les élèves ne connaissent que ce contexte). Rupture avec les décimaux, mais une empreinte forte a été laissée, dont il est difficile de se défaire (rassurante, facile, mais non </a:t>
            </a:r>
            <a:r>
              <a:rPr lang="fr-FR" baseline="0" dirty="0" err="1"/>
              <a:t>tranférable</a:t>
            </a:r>
            <a:r>
              <a:rPr lang="fr-FR" baseline="0" dirty="0"/>
              <a:t>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155"/>
            <a:fld id="{F2124D2D-5F54-445B-B126-FDB1096E935C}" type="slidenum">
              <a:rPr lang="fr-FR" sz="1900" kern="0">
                <a:solidFill>
                  <a:sysClr val="windowText" lastClr="000000"/>
                </a:solidFill>
              </a:rPr>
              <a:pPr defTabSz="966155"/>
              <a:t>20</a:t>
            </a:fld>
            <a:endParaRPr lang="fr-FR" sz="19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0396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Avec</a:t>
            </a:r>
            <a:r>
              <a:rPr lang="fr-FR" baseline="0" dirty="0"/>
              <a:t> des nombres entiers, éviter de dire que le plus grand est celui qui a le plus de chiffre.</a:t>
            </a:r>
          </a:p>
          <a:p>
            <a:r>
              <a:rPr lang="fr-FR" baseline="0" dirty="0"/>
              <a:t>« je compare chiffre après chiffre » conduit à 100 &gt; 99  Oral différent de la règle écrite</a:t>
            </a:r>
          </a:p>
          <a:p>
            <a:r>
              <a:rPr lang="fr-FR" baseline="0" dirty="0"/>
              <a:t>Lien avec erreur situation temps 1 (comparaison des temps de course)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155"/>
            <a:fld id="{F2124D2D-5F54-445B-B126-FDB1096E935C}" type="slidenum">
              <a:rPr lang="fr-FR" sz="1900" kern="0">
                <a:solidFill>
                  <a:sysClr val="windowText" lastClr="000000"/>
                </a:solidFill>
              </a:rPr>
              <a:pPr defTabSz="966155"/>
              <a:t>21</a:t>
            </a:fld>
            <a:endParaRPr lang="fr-FR" sz="19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950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5 parties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D7027-2CA3-4600-BA79-2FF310A4AEA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77519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Division, mais aussi addition, multiplication et soustraction. Dire</a:t>
            </a:r>
            <a:r>
              <a:rPr lang="fr-FR" baseline="0" dirty="0"/>
              <a:t> 9 u + 6 u = 15 u et 15 u = 1 dizaine et 5 unités plutôt que 9 + 6 = 5 et je retiens 1 (même dans le temps).</a:t>
            </a:r>
          </a:p>
          <a:p>
            <a:r>
              <a:rPr lang="fr-FR" baseline="0" dirty="0"/>
              <a:t>Lien avec la table d’addition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155"/>
            <a:fld id="{F2124D2D-5F54-445B-B126-FDB1096E935C}" type="slidenum">
              <a:rPr lang="fr-FR" sz="1900" kern="0">
                <a:solidFill>
                  <a:sysClr val="windowText" lastClr="000000"/>
                </a:solidFill>
              </a:rPr>
              <a:pPr defTabSz="966155"/>
              <a:t>23</a:t>
            </a:fld>
            <a:endParaRPr lang="fr-FR" sz="19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692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Elève se choisit une unité (renvoi erreur</a:t>
            </a:r>
            <a:r>
              <a:rPr lang="fr-FR" baseline="0" dirty="0"/>
              <a:t> situations temps 1 réglette)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155"/>
            <a:fld id="{F2124D2D-5F54-445B-B126-FDB1096E935C}" type="slidenum">
              <a:rPr lang="fr-FR" sz="1900" kern="0">
                <a:solidFill>
                  <a:sysClr val="windowText" lastClr="000000"/>
                </a:solidFill>
              </a:rPr>
              <a:pPr defTabSz="966155"/>
              <a:t>24</a:t>
            </a:fld>
            <a:endParaRPr lang="fr-FR" sz="19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1709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« il y a deux zéros, on laisse</a:t>
            </a:r>
            <a:r>
              <a:rPr lang="fr-FR" baseline="0" dirty="0"/>
              <a:t> deux chiffres derrière la virgule »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155"/>
            <a:fld id="{F2124D2D-5F54-445B-B126-FDB1096E935C}" type="slidenum">
              <a:rPr lang="fr-FR" sz="1900" kern="0">
                <a:solidFill>
                  <a:sysClr val="windowText" lastClr="000000"/>
                </a:solidFill>
              </a:rPr>
              <a:pPr defTabSz="966155"/>
              <a:t>25</a:t>
            </a:fld>
            <a:endParaRPr lang="fr-FR" sz="19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580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La notion d’unité est abordée lors du dénombrement des collections  (cycle 1)</a:t>
            </a:r>
          </a:p>
          <a:p>
            <a:r>
              <a:rPr lang="fr-FR" dirty="0" smtClean="0"/>
              <a:t>L’unité fait office d’étalon, au cours du cycle 2, pour mesurer, comparer, compter…</a:t>
            </a:r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D7027-2CA3-4600-BA79-2FF310A4AEAB}" type="slidenum">
              <a:rPr lang="fr-FR" smtClean="0">
                <a:solidFill>
                  <a:prstClr val="black"/>
                </a:solidFill>
              </a:rPr>
              <a:pPr/>
              <a:t>28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4987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D7027-2CA3-4600-BA79-2FF310A4AEAB}" type="slidenum">
              <a:rPr lang="fr-FR" smtClean="0">
                <a:solidFill>
                  <a:prstClr val="black"/>
                </a:solidFill>
              </a:rPr>
              <a:pPr/>
              <a:t>30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554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D7027-2CA3-4600-BA79-2FF310A4AEAB}" type="slidenum">
              <a:rPr lang="fr-FR" smtClean="0">
                <a:solidFill>
                  <a:prstClr val="black"/>
                </a:solidFill>
              </a:rPr>
              <a:pPr/>
              <a:t>37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5076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Constats : si l’on comparer différents cahiers de leçons, on y voit de grandes différences (nombre, qualité, présentation….</a:t>
            </a:r>
            <a:r>
              <a:rPr lang="fr-FR" baseline="0" dirty="0" smtClean="0"/>
              <a:t> formulation), des domaines plus ou moins présents, 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l’étude des recueils de leçons, en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particulier déjà des sommaires reconstitués et des titres des leçons, nous semble montrer que les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itinéraires cognitifs proposés aux élèves seront différents d’une classe à une autre.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D7027-2CA3-4600-BA79-2FF310A4AEAB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18692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BEF93-BB57-4C63-B690-67FC94117ECC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54596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 des phrases complètes en appui sur la langue maternelle illustrées par des formulations mathématiques ( égalités, calcul en ligne…)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BEF93-BB57-4C63-B690-67FC94117ECC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71104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D7027-2CA3-4600-BA79-2FF310A4AEAB}" type="slidenum">
              <a:rPr lang="fr-FR" smtClean="0">
                <a:solidFill>
                  <a:prstClr val="black"/>
                </a:solidFill>
              </a:rPr>
              <a:pPr/>
              <a:t>61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258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D7027-2CA3-4600-BA79-2FF310A4AEAB}" type="slidenum">
              <a:rPr lang="fr-FR" smtClean="0">
                <a:solidFill>
                  <a:prstClr val="black"/>
                </a:solidFill>
              </a:rPr>
              <a:pPr/>
              <a:t>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431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En 6</a:t>
            </a:r>
            <a:r>
              <a:rPr lang="fr-FR" baseline="30000" dirty="0" smtClean="0"/>
              <a:t>ème</a:t>
            </a:r>
            <a:r>
              <a:rPr lang="fr-FR" dirty="0" smtClean="0"/>
              <a:t> une fraction est une division non effectuée entre deux nombres entiers.</a:t>
            </a:r>
          </a:p>
          <a:p>
            <a:r>
              <a:rPr lang="fr-FR" dirty="0" smtClean="0"/>
              <a:t>Si le numérateur ou dénominateur ne sont pas des nombres entiers, on ne parle plus d’une fraction mais d’une écriture fractionnaire 2,5/10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D7027-2CA3-4600-BA79-2FF310A4AEAB}" type="slidenum">
              <a:rPr lang="fr-FR" smtClean="0">
                <a:solidFill>
                  <a:prstClr val="black"/>
                </a:solidFill>
              </a:rPr>
              <a:pPr/>
              <a:t>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374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D7027-2CA3-4600-BA79-2FF310A4AEAB}" type="slidenum">
              <a:rPr lang="fr-FR" smtClean="0">
                <a:solidFill>
                  <a:prstClr val="black"/>
                </a:solidFill>
              </a:rPr>
              <a:pPr/>
              <a:t>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509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: Le calcul en ligne par exemple permet de faire travailler la variété des écritures et des décompositions d’un nombre. Par exemple : 3,4 + 12,8 c’est « 3 unités et 12 unités plus 4 dixièmes et 8 dixièmes… » ou « 34 dixièmes plus 128 dixièmes… ». </a:t>
            </a:r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D7027-2CA3-4600-BA79-2FF310A4AEAB}" type="slidenum">
              <a:rPr lang="fr-FR" smtClean="0">
                <a:solidFill>
                  <a:prstClr val="black"/>
                </a:solidFill>
              </a:rPr>
              <a:pPr/>
              <a:t>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60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un entier est d'autant plus grand qu'il a un plus grand nombre de chiffres (faux pour les décimaux):</a:t>
            </a:r>
          </a:p>
          <a:p>
            <a:r>
              <a:rPr lang="fr-FR" dirty="0" smtClean="0"/>
              <a:t>           le nombre de chiffres d'un nombre n'est pas un indicateur de sa grandeur</a:t>
            </a:r>
          </a:p>
          <a:p>
            <a:r>
              <a:rPr lang="fr-FR" dirty="0" smtClean="0"/>
              <a:t> multiplier augmente (parfois vrai, parfois faux pour les décimaux) ; diviser diminue (parfois vrai, parfois faux pour les décimaux). Rupture de sens pour la multiplication </a:t>
            </a:r>
          </a:p>
          <a:p>
            <a:r>
              <a:rPr lang="fr-FR" dirty="0" smtClean="0"/>
              <a:t> Le chiffre des unités n'est pas le dernier </a:t>
            </a:r>
          </a:p>
          <a:p>
            <a:r>
              <a:rPr lang="fr-FR" dirty="0" smtClean="0"/>
              <a:t> Le précédent d'un nombre n'a pas de sens </a:t>
            </a:r>
          </a:p>
          <a:p>
            <a:r>
              <a:rPr lang="fr-FR" dirty="0" smtClean="0"/>
              <a:t> Les entiers nous font aller dans l' infiniment grand, les décimaux vers l' infiniment grand et aussi l' infiniment petit – Notion d'infinité dans un intervalle  :  </a:t>
            </a:r>
          </a:p>
          <a:p>
            <a:r>
              <a:rPr lang="fr-FR" dirty="0" smtClean="0"/>
              <a:t>           Que se passe-t-il tout près du 0 ?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D7027-2CA3-4600-BA79-2FF310A4AEAB}" type="slidenum">
              <a:rPr lang="fr-FR" smtClean="0">
                <a:solidFill>
                  <a:prstClr val="black"/>
                </a:solidFill>
              </a:rPr>
              <a:pPr/>
              <a:t>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90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Des</a:t>
            </a:r>
            <a:r>
              <a:rPr lang="fr-FR" baseline="0" dirty="0" smtClean="0"/>
              <a:t> recettes mnémotechniques…..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D7027-2CA3-4600-BA79-2FF310A4AEAB}" type="slidenum">
              <a:rPr lang="fr-FR" smtClean="0">
                <a:solidFill>
                  <a:prstClr val="black"/>
                </a:solidFill>
              </a:rPr>
              <a:pPr/>
              <a:t>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755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Des</a:t>
            </a:r>
            <a:r>
              <a:rPr lang="fr-FR" baseline="0" dirty="0" smtClean="0"/>
              <a:t> recettes mnémotechniques…..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D7027-2CA3-4600-BA79-2FF310A4AEAB}" type="slidenum">
              <a:rPr lang="fr-FR" smtClean="0">
                <a:solidFill>
                  <a:prstClr val="black"/>
                </a:solidFill>
              </a:rPr>
              <a:pPr/>
              <a:t>10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035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1DCC5-AF09-4C8B-94E7-9B1C5E4F9CA0}" type="datetime1">
              <a:rPr lang="fr-FR" smtClean="0">
                <a:solidFill>
                  <a:prstClr val="black"/>
                </a:solidFill>
              </a:rPr>
              <a:t>22/01/2018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047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937AF-9748-4DFB-A0A3-4ABBE17743D5}" type="datetime1">
              <a:rPr lang="fr-FR" smtClean="0">
                <a:solidFill>
                  <a:prstClr val="black"/>
                </a:solidFill>
              </a:rPr>
              <a:t>22/01/2018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09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46FAD-9665-4803-BC1C-6BFAEBC9D256}" type="datetime1">
              <a:rPr lang="fr-FR" smtClean="0">
                <a:solidFill>
                  <a:prstClr val="black"/>
                </a:solidFill>
              </a:rPr>
              <a:t>22/01/2018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931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AC76-F68A-41CA-82E7-97A7ECFE027C}" type="datetime1">
              <a:rPr lang="fr-FR" smtClean="0">
                <a:solidFill>
                  <a:prstClr val="black"/>
                </a:solidFill>
              </a:rPr>
              <a:t>22/01/2018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28571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CD834-050B-4FA7-AB54-5A479277B8FC}" type="datetime1">
              <a:rPr lang="fr-FR" smtClean="0">
                <a:solidFill>
                  <a:prstClr val="black"/>
                </a:solidFill>
              </a:rPr>
              <a:t>22/01/2018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665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8575A-673F-4A26-9EA9-F83417030BC7}" type="datetime1">
              <a:rPr lang="fr-FR" smtClean="0">
                <a:solidFill>
                  <a:prstClr val="black"/>
                </a:solidFill>
              </a:rPr>
              <a:t>22/01/2018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581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F6205-626B-414D-965B-D0729D8D6293}" type="datetime1">
              <a:rPr lang="fr-FR" smtClean="0">
                <a:solidFill>
                  <a:prstClr val="black"/>
                </a:solidFill>
              </a:rPr>
              <a:t>22/01/2018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303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30F0E-8DD3-41A7-8FA4-2CBF2565BB27}" type="datetime1">
              <a:rPr lang="fr-FR" smtClean="0">
                <a:solidFill>
                  <a:prstClr val="black"/>
                </a:solidFill>
              </a:rPr>
              <a:t>22/01/2018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2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9BD0A-B04E-417A-905C-F4F1D20411A5}" type="datetime1">
              <a:rPr lang="fr-FR" smtClean="0">
                <a:solidFill>
                  <a:prstClr val="black"/>
                </a:solidFill>
              </a:rPr>
              <a:t>22/01/2018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927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23A54-0E80-4107-A17F-CDCA28DDA8A5}" type="datetime1">
              <a:rPr lang="fr-FR" smtClean="0">
                <a:solidFill>
                  <a:prstClr val="black"/>
                </a:solidFill>
              </a:rPr>
              <a:t>22/01/2018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060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71DCB-7026-4BF1-874B-09B085473A8E}" type="datetime1">
              <a:rPr lang="fr-FR" smtClean="0">
                <a:solidFill>
                  <a:prstClr val="black"/>
                </a:solidFill>
              </a:rPr>
              <a:t>22/01/2018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41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AD258-4D41-4998-8D1E-1D253ED8D890}" type="datetime1">
              <a:rPr lang="fr-FR" smtClean="0">
                <a:solidFill>
                  <a:prstClr val="black"/>
                </a:solidFill>
              </a:rPr>
              <a:t>22/01/2018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25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08471-17F5-467C-AA7C-F986D8A49173}" type="datetime1">
              <a:rPr lang="fr-FR" smtClean="0">
                <a:solidFill>
                  <a:prstClr val="black"/>
                </a:solidFill>
              </a:rPr>
              <a:t>22/01/2018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307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9BB3E-6D64-44EE-81AD-B298B246EA66}" type="datetime1">
              <a:rPr lang="fr-FR" smtClean="0">
                <a:solidFill>
                  <a:prstClr val="black"/>
                </a:solidFill>
              </a:rPr>
              <a:t>22/01/2018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656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F8847-95CF-43AD-AEF6-1427DAA00CD0}" type="datetime1">
              <a:rPr lang="fr-FR" smtClean="0">
                <a:solidFill>
                  <a:prstClr val="black"/>
                </a:solidFill>
              </a:rPr>
              <a:t>22/01/2018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79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0484-A4E9-451C-ABE7-86B94192D546}" type="datetime1">
              <a:rPr lang="fr-FR" smtClean="0">
                <a:solidFill>
                  <a:prstClr val="black"/>
                </a:solidFill>
              </a:rPr>
              <a:t>22/01/2018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260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63005-4E14-47CA-88B7-48A25B892A0B}" type="datetime1">
              <a:rPr lang="fr-FR" smtClean="0">
                <a:solidFill>
                  <a:prstClr val="black"/>
                </a:solidFill>
              </a:rPr>
              <a:t>22/01/2018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403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307E42B-84ED-4DA0-B7B7-00D108744C6B}" type="datetime1">
              <a:rPr lang="fr-FR" smtClean="0">
                <a:solidFill>
                  <a:prstClr val="black"/>
                </a:solidFill>
              </a:rPr>
              <a:t>22/01/2018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054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hyperlink" Target="documents%20pour%20liens%20avec%20PPT/Laurine-multiplication%20posC&#807;e.WAV" TargetMode="External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hyperlink" Target="ESEN%20docs%20Sabine/Laurine-devoir%20en%20classe%20(2).WAV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hyperlink" Target="le%20glisse%20nombre.docx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hyperlink" Target="guide-ane%20calque%205%20parts.mp4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hyperlink" Target="http://cache.media.eduscol.education.fr/file/Mathematiques/25/8/RA16_C2_MATHS_grandeur_et_mesures_masses_635258.pdf" TargetMode="External"/><Relationship Id="rId12" Type="http://schemas.openxmlformats.org/officeDocument/2006/relationships/hyperlink" Target="http://cache.media.eduscol.education.fr/file/Mathematiques/16/8/RA16_C3_MATH_grand_mesur_N.D_609168.pdf" TargetMode="External"/><Relationship Id="rId13" Type="http://schemas.openxmlformats.org/officeDocument/2006/relationships/hyperlink" Target="http://cache.media.eduscol.education.fr/file/Proportionnalite/95/5/RA16_C3_MATH_doc_maitre_proport_N.D_576955.pdf" TargetMode="External"/><Relationship Id="rId14" Type="http://schemas.openxmlformats.org/officeDocument/2006/relationships/hyperlink" Target="http://cache.media.eduscol.education.fr/file/Initiation_a_la_programmation/92/6/RA16_C2_C3_MATH_inititation_programmation_doc_maitre_624926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duscol.education.fr/cid101461/ressources-maths-cycle-3.html" TargetMode="External"/><Relationship Id="rId3" Type="http://schemas.openxmlformats.org/officeDocument/2006/relationships/hyperlink" Target="http://cache.media.eduscol.education.fr/file/Mathematiques/87/9/RA16_C2_MATHS_calcul_en_ligne_587879.pdf" TargetMode="External"/><Relationship Id="rId4" Type="http://schemas.openxmlformats.org/officeDocument/2006/relationships/hyperlink" Target="http://cache.media.eduscol.education.fr/file/Nombres_et_calculs/00/2/RA_16_C3_MATH_calcul_ligne_c3_N.D_601002.pdf" TargetMode="External"/><Relationship Id="rId5" Type="http://schemas.openxmlformats.org/officeDocument/2006/relationships/hyperlink" Target="http://cache.media.eduscol.education.fr/file/Fractions_et_decimaux/60/1/RA16_C3_MATH_frac_dec_doc_maitre_V2_681601.pdf" TargetMode="External"/><Relationship Id="rId6" Type="http://schemas.openxmlformats.org/officeDocument/2006/relationships/hyperlink" Target="http://cache.media.education.gouv.fr/file/Fractions_et_decimaux/41/8/RA16_C3_MATH_frac_dec_annexe_2_673418.pdf" TargetMode="External"/><Relationship Id="rId7" Type="http://schemas.openxmlformats.org/officeDocument/2006/relationships/hyperlink" Target="http://cache.media.education.gouv.fr/file/Fractions_et_decimaux/42/0/RA16_C3_MATH_frac_dec_annexe_3_673420.pdf" TargetMode="External"/><Relationship Id="rId8" Type="http://schemas.openxmlformats.org/officeDocument/2006/relationships/hyperlink" Target="http://cache.media.education.gouv.fr/file/Fractions_et_decimaux/42/2/RA16_C3_MATH_frac_dec_annexe_4_673422.pdf" TargetMode="External"/><Relationship Id="rId9" Type="http://schemas.openxmlformats.org/officeDocument/2006/relationships/hyperlink" Target="http://cache.media.education.gouv.fr/file/Fractions_et_decimaux/42/4/RA16_C3_MATH_frac_dec_annexe_5_673424.pdf" TargetMode="External"/><Relationship Id="rId10" Type="http://schemas.openxmlformats.org/officeDocument/2006/relationships/hyperlink" Target="http://cache.media.eduscol.education.fr/file/Mathematiques/69/5/RA16_C2_MATHS_grandeur_et_mesures_doc_maitre_587695.pdf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6" Type="http://schemas.openxmlformats.org/officeDocument/2006/relationships/image" Target="../media/image45.emf"/><Relationship Id="rId7" Type="http://schemas.openxmlformats.org/officeDocument/2006/relationships/image" Target="../media/image290.png"/><Relationship Id="rId8" Type="http://schemas.openxmlformats.org/officeDocument/2006/relationships/image" Target="../media/image46.png"/><Relationship Id="rId9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Relationship Id="rId3" Type="http://schemas.openxmlformats.org/officeDocument/2006/relationships/image" Target="../media/image36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0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emf"/><Relationship Id="rId5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hyperlink" Target="guide-ane%20calque%205%20parts.mp4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emf"/><Relationship Id="rId5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emf"/><Relationship Id="rId5" Type="http://schemas.openxmlformats.org/officeDocument/2006/relationships/image" Target="../media/image69.emf"/><Relationship Id="rId6" Type="http://schemas.openxmlformats.org/officeDocument/2006/relationships/image" Target="../media/image70.emf"/><Relationship Id="rId7" Type="http://schemas.openxmlformats.org/officeDocument/2006/relationships/image" Target="../media/image71.emf"/><Relationship Id="rId8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Relationship Id="rId3" Type="http://schemas.openxmlformats.org/officeDocument/2006/relationships/image" Target="../media/image7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6.emf"/><Relationship Id="rId5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documents%20pour%20liens%20avec%20PPT/A2-S3-Erwan%20(1).mp3" TargetMode="External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documents%20pour%20liens%20avec%20PPT/A2-S3-Solene.mp3" TargetMode="External"/><Relationship Id="rId4" Type="http://schemas.openxmlformats.org/officeDocument/2006/relationships/image" Target="../media/image19.png"/><Relationship Id="rId5" Type="http://schemas.openxmlformats.org/officeDocument/2006/relationships/image" Target="../media/image81.png"/><Relationship Id="rId6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documents%20pour%20liens%20avec%20PPT/A2-S3-Ela-Nur.mp3" TargetMode="External"/><Relationship Id="rId4" Type="http://schemas.openxmlformats.org/officeDocument/2006/relationships/image" Target="../media/image19.png"/><Relationship Id="rId5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81.emf"/><Relationship Id="rId5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emf"/><Relationship Id="rId3" Type="http://schemas.openxmlformats.org/officeDocument/2006/relationships/image" Target="../media/image88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4" Type="http://schemas.openxmlformats.org/officeDocument/2006/relationships/image" Target="../media/image9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4" Type="http://schemas.openxmlformats.org/officeDocument/2006/relationships/image" Target="../media/image93.emf"/><Relationship Id="rId5" Type="http://schemas.openxmlformats.org/officeDocument/2006/relationships/image" Target="../media/image94.emf"/><Relationship Id="rId6" Type="http://schemas.openxmlformats.org/officeDocument/2006/relationships/image" Target="../media/image9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emf"/><Relationship Id="rId3" Type="http://schemas.openxmlformats.org/officeDocument/2006/relationships/image" Target="../media/image97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hyperlink" Target="allard_c.mp4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a94.ac-creteil.fr/maths/projet_phare/321/accueil_321.htm" TargetMode="External"/><Relationship Id="rId4" Type="http://schemas.openxmlformats.org/officeDocument/2006/relationships/hyperlink" Target="http://www.apmep.tlse.free.fr/spip/spip.php?article13" TargetMode="External"/><Relationship Id="rId5" Type="http://schemas.openxmlformats.org/officeDocument/2006/relationships/hyperlink" Target="http://www.atelier.on.ca/edu/core.cfm?p=modView.cfm&amp;L=2&amp;modID=50&amp;c=1&amp;navID=modView" TargetMode="External"/><Relationship Id="rId6" Type="http://schemas.openxmlformats.org/officeDocument/2006/relationships/hyperlink" Target="http://www-irem.ujf-grenoble.fr/revues/revue_x/fic/10/10x1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reseau-canope.fr/mathematiques-stella-baruk/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cache.media.education.gouv.fr/file/initiation_a_la_programmation/88/6/ra16_c2_c3_math_annexe_1_2_en_debranche_facteur_624886.Pdf" TargetMode="External"/><Relationship Id="rId4" Type="http://schemas.openxmlformats.org/officeDocument/2006/relationships/hyperlink" Target="http://cache.media.education.gouv.fr/file/Initiation_a_la_programmation/88/8/RA16_C2_C3_MATH_annexe_1_3_en_debranche_decouvrir_monde_624888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ache.media.education.gouv.fr/file/Initiation_a_la_programmation/88/4/RA16_C2_C3_MATH_annexe_1_1_en_debranche_la_fusee_624884.pdf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cache.media.education.gouv.fr/file/initiation_a_la_programmation/89/9/ra16_c2_c3_math_annexe_2_3_robots_premier_defi_624899.Pdf" TargetMode="External"/><Relationship Id="rId4" Type="http://schemas.openxmlformats.org/officeDocument/2006/relationships/hyperlink" Target="http://cache.media.education.gouv.fr/file/initiation_a_la_programmation/90/1/ra16_c2_c3_math_annexe_2_4_robots_acivite_pro_bot_624901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ache.media.education.gouv.fr/file/Initiation_a_la_programmation/89/7/RA16_C2_C3_MATH_annexe_2_2_robots_premiere_seance_624897.pdf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io.code.org/" TargetMode="External"/><Relationship Id="rId4" Type="http://schemas.openxmlformats.org/officeDocument/2006/relationships/hyperlink" Target="https://www.scratchjr.org/" TargetMode="External"/><Relationship Id="rId5" Type="http://schemas.openxmlformats.org/officeDocument/2006/relationships/hyperlink" Target="http://cache.media.education.gouv.fr/file/Initiation_a_la_programmation/90/8/RA16_C2_C3_MATH_annexe_4_2_scratch_prise_en_main_624908.pdf" TargetMode="External"/><Relationship Id="rId6" Type="http://schemas.openxmlformats.org/officeDocument/2006/relationships/hyperlink" Target="http://cache.media.education.gouv.fr/file/Initiation_a_la_programmation/91/0/RA16_C2_C3_MATH_annexe_4_3_scratch_approfondissement_624910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ache.media.education.gouv.fr/file/Initiation_a_la_programmation/90/3/RA16_C2_C3_MATH_annexe_3_internet_fiche_descriptive_624903.pdf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scratch.mit.edu/" TargetMode="External"/><Relationship Id="rId4" Type="http://schemas.openxmlformats.org/officeDocument/2006/relationships/hyperlink" Target="http://cache.media.education.gouv.fr/file/initiation_a_la_programmation/91/2/ra16_c2_c3_math_annexe_5_1_scratch_prise_en_main_624912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scratch.mit.edu/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cache.media.education.gouv.fr/file/initiation_a_la_programmation/91/2/ra16_c2_c3_math_annexe_5_1_scratch_prise_en_main_624912.Pdf" TargetMode="External"/><Relationship Id="rId4" Type="http://schemas.openxmlformats.org/officeDocument/2006/relationships/hyperlink" Target="http://cache.media.education.gouv.fr/file/Initiation_a_la_programmation/91/4/RA16_C2_C3_MATH_annexe_5_3_scratch_premieres_activites_624914.pdf" TargetMode="External"/><Relationship Id="rId5" Type="http://schemas.openxmlformats.org/officeDocument/2006/relationships/hyperlink" Target="http://cache.media.education.gouv.fr/file/initiation_a_la_programmation/91/6/ra16_c2_c3_math_annexe_5_4_scratch_figures_geo_624916.Pdf" TargetMode="External"/><Relationship Id="rId6" Type="http://schemas.openxmlformats.org/officeDocument/2006/relationships/hyperlink" Target="http://cache.media.education.gouv.fr/file/Initiation_a_la_programmation/91/8/RA16_C2_C3_MATH_annexe_5_5_scratch_debogage_624918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ache.media.education.gouv.fr/file/Initiation_a_la_programmation/91/2/RA16_C2_C3_MATH_annexe_5_1_scratch_prise_en_main_624912.pdf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cache.media.education.gouv.fr/file/Initiation_a_la_programmation/92/2/RA16_C2_C3_MATH_annexe_6_2_geotortue_figures_geometriques_624922.pdf" TargetMode="External"/><Relationship Id="rId4" Type="http://schemas.openxmlformats.org/officeDocument/2006/relationships/hyperlink" Target="http://cache.media.education.gouv.fr/file/Initiation_a_la_programmation/92/4/RA16_C2_C3_MATH_annexe_6_3_geotortue_avec_les_angles_624924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ache.media.education.gouv.fr/file/Initiation_a_la_programmation/92/0/RA16_C2_C3_MATH_annexe_6_1_geotortue_prise_en_main_624920.pdf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2. DES Fractions AUX nombres décimaux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000" dirty="0" smtClean="0"/>
              <a:t>Partie théorique</a:t>
            </a:r>
            <a:endParaRPr lang="fr-FR" sz="4000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98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>
                <a:solidFill>
                  <a:srgbClr val="FF0000"/>
                </a:solidFill>
              </a:rPr>
              <a:t>Les erreurs et incompréhensions induites par des RECETTES, le langage usuel,  </a:t>
            </a:r>
            <a:r>
              <a:rPr lang="fr-FR" sz="3200" dirty="0" smtClean="0">
                <a:solidFill>
                  <a:srgbClr val="FF0000"/>
                </a:solidFill>
              </a:rPr>
              <a:t>etc</a:t>
            </a:r>
            <a:r>
              <a:rPr lang="fr-FR" sz="32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765" y="2312859"/>
            <a:ext cx="10854047" cy="253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015880" y="3861048"/>
            <a:ext cx="547260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100" i="1" dirty="0">
                <a:solidFill>
                  <a:prstClr val="black"/>
                </a:solidFill>
                <a:latin typeface="Calibri"/>
              </a:rPr>
              <a:t>http://www.academie-en-ligne.fr/ressources/5/ca05/al5ca05tepa0110-sequence-08.pdf</a:t>
            </a:r>
          </a:p>
        </p:txBody>
      </p:sp>
      <p:sp>
        <p:nvSpPr>
          <p:cNvPr id="6" name="Ellipse 5"/>
          <p:cNvSpPr/>
          <p:nvPr/>
        </p:nvSpPr>
        <p:spPr>
          <a:xfrm>
            <a:off x="6191002" y="2276872"/>
            <a:ext cx="4853050" cy="7557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593766" y="3366822"/>
            <a:ext cx="550223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75154" y="6269494"/>
            <a:ext cx="6672887" cy="365125"/>
          </a:xfrm>
        </p:spPr>
        <p:txBody>
          <a:bodyPr/>
          <a:lstStyle/>
          <a:p>
            <a:r>
              <a:rPr lang="fr-FR" dirty="0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10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60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913775" y="190005"/>
            <a:ext cx="10364451" cy="891027"/>
          </a:xfrm>
        </p:spPr>
        <p:txBody>
          <a:bodyPr>
            <a:normAutofit fontScale="90000"/>
          </a:bodyPr>
          <a:lstStyle/>
          <a:p>
            <a:r>
              <a:rPr lang="fr-FR" sz="3200" dirty="0">
                <a:solidFill>
                  <a:srgbClr val="FF0000"/>
                </a:solidFill>
              </a:rPr>
              <a:t>Les erreurs et incompréhensions induites par des RECETTES, le langage usuel,  etc.</a:t>
            </a:r>
          </a:p>
        </p:txBody>
      </p:sp>
      <p:pic>
        <p:nvPicPr>
          <p:cNvPr id="4" name="Espace réservé du contenu 3"/>
          <p:cNvPicPr>
            <a:picLocks noGrp="1"/>
          </p:cNvPicPr>
          <p:nvPr>
            <p:ph sz="quarter" idx="1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630" y="1081032"/>
            <a:ext cx="10497787" cy="2854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lum bright="16000" contrast="22000"/>
          </a:blip>
          <a:srcRect/>
          <a:stretch>
            <a:fillRect/>
          </a:stretch>
        </p:blipFill>
        <p:spPr bwMode="auto">
          <a:xfrm rot="16200000">
            <a:off x="4392208" y="43019"/>
            <a:ext cx="1948667" cy="9909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lipse 7"/>
          <p:cNvSpPr/>
          <p:nvPr/>
        </p:nvSpPr>
        <p:spPr>
          <a:xfrm>
            <a:off x="495241" y="5389483"/>
            <a:ext cx="5189519" cy="6708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3300609" y="2638392"/>
            <a:ext cx="7422808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070398" y="3805738"/>
            <a:ext cx="25922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 i="1" dirty="0">
                <a:solidFill>
                  <a:prstClr val="black"/>
                </a:solidFill>
                <a:latin typeface="Calibri"/>
              </a:rPr>
              <a:t>http://slideplayer.fr/slide/506546/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8042564" y="6258393"/>
            <a:ext cx="2843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000" i="1" dirty="0">
                <a:solidFill>
                  <a:prstClr val="black"/>
                </a:solidFill>
                <a:latin typeface="Calibri"/>
              </a:rPr>
              <a:t>Myriade, Cycle 3-6</a:t>
            </a:r>
            <a:r>
              <a:rPr lang="fr-FR" sz="1000" i="1" baseline="30000" dirty="0">
                <a:solidFill>
                  <a:prstClr val="black"/>
                </a:solidFill>
                <a:latin typeface="Calibri"/>
              </a:rPr>
              <a:t>ème</a:t>
            </a:r>
            <a:r>
              <a:rPr lang="fr-FR" sz="1000" i="1" dirty="0">
                <a:solidFill>
                  <a:prstClr val="black"/>
                </a:solidFill>
                <a:latin typeface="Calibri"/>
              </a:rPr>
              <a:t> , Editions Bordas (2016) 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495241" y="6422201"/>
            <a:ext cx="6672887" cy="365125"/>
          </a:xfrm>
        </p:spPr>
        <p:txBody>
          <a:bodyPr/>
          <a:lstStyle/>
          <a:p>
            <a:r>
              <a:rPr lang="fr-FR" dirty="0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11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20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>
                <a:solidFill>
                  <a:srgbClr val="FF0000"/>
                </a:solidFill>
              </a:rPr>
              <a:t>Les erreurs et incompréhensions induites par des RECETTES, le langage usuel,  etc.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lum bright="28000" contrast="30000"/>
          </a:blip>
          <a:srcRect/>
          <a:stretch>
            <a:fillRect/>
          </a:stretch>
        </p:blipFill>
        <p:spPr bwMode="auto">
          <a:xfrm>
            <a:off x="913775" y="2364244"/>
            <a:ext cx="9298380" cy="291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lipse 4"/>
          <p:cNvSpPr/>
          <p:nvPr/>
        </p:nvSpPr>
        <p:spPr>
          <a:xfrm>
            <a:off x="4328402" y="2560534"/>
            <a:ext cx="5266860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51984" y="3789040"/>
            <a:ext cx="31683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100" i="1" dirty="0">
                <a:solidFill>
                  <a:prstClr val="black"/>
                </a:solidFill>
                <a:latin typeface="Calibri"/>
              </a:rPr>
              <a:t>Delta, cycle 3- 6</a:t>
            </a:r>
            <a:r>
              <a:rPr lang="fr-FR" sz="1100" i="1" baseline="30000" dirty="0">
                <a:solidFill>
                  <a:prstClr val="black"/>
                </a:solidFill>
                <a:latin typeface="Calibri"/>
              </a:rPr>
              <a:t>ème</a:t>
            </a:r>
            <a:r>
              <a:rPr lang="fr-FR" sz="1100" i="1" dirty="0">
                <a:solidFill>
                  <a:prstClr val="black"/>
                </a:solidFill>
                <a:latin typeface="Calibri"/>
              </a:rPr>
              <a:t> , Editions Magnard (2016)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12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35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>
                <a:solidFill>
                  <a:srgbClr val="FF0000"/>
                </a:solidFill>
              </a:rPr>
              <a:t>Les erreurs et incompréhensions induites par des RECETTES, le langage usuel,  etc.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lum bright="24000" contrast="12000"/>
          </a:blip>
          <a:srcRect/>
          <a:stretch>
            <a:fillRect/>
          </a:stretch>
        </p:blipFill>
        <p:spPr bwMode="auto">
          <a:xfrm rot="16200000">
            <a:off x="4134583" y="-1677035"/>
            <a:ext cx="3016976" cy="1085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lipse 5"/>
          <p:cNvSpPr/>
          <p:nvPr/>
        </p:nvSpPr>
        <p:spPr>
          <a:xfrm>
            <a:off x="320633" y="4641795"/>
            <a:ext cx="4678877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095999" y="5656492"/>
            <a:ext cx="2843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000" i="1" dirty="0">
                <a:solidFill>
                  <a:prstClr val="black"/>
                </a:solidFill>
                <a:latin typeface="Calibri"/>
              </a:rPr>
              <a:t>Myriade, Cycle 3-6</a:t>
            </a:r>
            <a:r>
              <a:rPr lang="fr-FR" sz="1000" i="1" baseline="30000" dirty="0">
                <a:solidFill>
                  <a:prstClr val="black"/>
                </a:solidFill>
                <a:latin typeface="Calibri"/>
              </a:rPr>
              <a:t>ème</a:t>
            </a:r>
            <a:r>
              <a:rPr lang="fr-FR" sz="1000" i="1" dirty="0">
                <a:solidFill>
                  <a:prstClr val="black"/>
                </a:solidFill>
                <a:latin typeface="Calibri"/>
              </a:rPr>
              <a:t> , Editions Bordas (2016) 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13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24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925607"/>
          </a:xfrm>
        </p:spPr>
        <p:txBody>
          <a:bodyPr>
            <a:normAutofit fontScale="90000"/>
          </a:bodyPr>
          <a:lstStyle/>
          <a:p>
            <a:r>
              <a:rPr lang="fr-FR" sz="3200" dirty="0">
                <a:solidFill>
                  <a:srgbClr val="FF0000"/>
                </a:solidFill>
              </a:rPr>
              <a:t>Les erreurs et incompréhensions induites par des RECETTES, le langage usuel,  etc.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lum bright="20000" contrast="38000"/>
          </a:blip>
          <a:srcRect/>
          <a:stretch>
            <a:fillRect/>
          </a:stretch>
        </p:blipFill>
        <p:spPr bwMode="auto">
          <a:xfrm>
            <a:off x="617515" y="2042887"/>
            <a:ext cx="10343410" cy="398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lipse 5"/>
          <p:cNvSpPr/>
          <p:nvPr/>
        </p:nvSpPr>
        <p:spPr>
          <a:xfrm>
            <a:off x="439386" y="4367471"/>
            <a:ext cx="9904021" cy="11664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681879" y="6168108"/>
            <a:ext cx="28803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000" i="1" dirty="0">
                <a:solidFill>
                  <a:prstClr val="black"/>
                </a:solidFill>
                <a:latin typeface="Calibri"/>
              </a:rPr>
              <a:t>Collection </a:t>
            </a:r>
            <a:r>
              <a:rPr lang="fr-FR" sz="1000" i="1" dirty="0" err="1">
                <a:solidFill>
                  <a:prstClr val="black"/>
                </a:solidFill>
                <a:latin typeface="Calibri"/>
              </a:rPr>
              <a:t>Zénius</a:t>
            </a:r>
            <a:r>
              <a:rPr lang="fr-FR" sz="1000" i="1" dirty="0">
                <a:solidFill>
                  <a:prstClr val="black"/>
                </a:solidFill>
                <a:latin typeface="Calibri"/>
              </a:rPr>
              <a:t> 6</a:t>
            </a:r>
            <a:r>
              <a:rPr lang="fr-FR" sz="1000" i="1" baseline="30000" dirty="0">
                <a:solidFill>
                  <a:prstClr val="black"/>
                </a:solidFill>
                <a:latin typeface="Calibri"/>
              </a:rPr>
              <a:t>ème</a:t>
            </a:r>
            <a:r>
              <a:rPr lang="fr-FR" sz="1000" i="1" dirty="0">
                <a:solidFill>
                  <a:prstClr val="black"/>
                </a:solidFill>
                <a:latin typeface="Calibri"/>
              </a:rPr>
              <a:t> , éditions Magnard (2013)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439386" y="6291218"/>
            <a:ext cx="6672887" cy="365125"/>
          </a:xfrm>
        </p:spPr>
        <p:txBody>
          <a:bodyPr/>
          <a:lstStyle/>
          <a:p>
            <a:r>
              <a:rPr lang="fr-FR" dirty="0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14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0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593766" y="188640"/>
            <a:ext cx="10664042" cy="1143000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FF0000"/>
                </a:solidFill>
              </a:rPr>
              <a:t>Les erreurs et incompréhensions induites par des RECETTES, le langage usuel,  etc.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lum bright="17000" contrast="35000"/>
          </a:blip>
          <a:srcRect/>
          <a:stretch>
            <a:fillRect/>
          </a:stretch>
        </p:blipFill>
        <p:spPr bwMode="auto">
          <a:xfrm>
            <a:off x="593766" y="1529931"/>
            <a:ext cx="10664042" cy="3657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lipse 4"/>
          <p:cNvSpPr/>
          <p:nvPr/>
        </p:nvSpPr>
        <p:spPr>
          <a:xfrm>
            <a:off x="1345205" y="3485590"/>
            <a:ext cx="5472608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17868" y="5665342"/>
            <a:ext cx="26642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000" i="1" dirty="0">
                <a:solidFill>
                  <a:prstClr val="black"/>
                </a:solidFill>
                <a:latin typeface="Calibri"/>
              </a:rPr>
              <a:t>Collection </a:t>
            </a:r>
            <a:r>
              <a:rPr lang="fr-FR" sz="1000" i="1" dirty="0" err="1">
                <a:solidFill>
                  <a:prstClr val="black"/>
                </a:solidFill>
                <a:latin typeface="Calibri"/>
              </a:rPr>
              <a:t>Zénius</a:t>
            </a:r>
            <a:r>
              <a:rPr lang="fr-FR" sz="1000" i="1" dirty="0">
                <a:solidFill>
                  <a:prstClr val="black"/>
                </a:solidFill>
                <a:latin typeface="Calibri"/>
              </a:rPr>
              <a:t> 6</a:t>
            </a:r>
            <a:r>
              <a:rPr lang="fr-FR" sz="1000" i="1" baseline="30000" dirty="0">
                <a:solidFill>
                  <a:prstClr val="black"/>
                </a:solidFill>
                <a:latin typeface="Calibri"/>
              </a:rPr>
              <a:t>ème</a:t>
            </a:r>
            <a:r>
              <a:rPr lang="fr-FR" sz="1000" i="1" dirty="0">
                <a:solidFill>
                  <a:prstClr val="black"/>
                </a:solidFill>
                <a:latin typeface="Calibri"/>
              </a:rPr>
              <a:t> , éditions Magnard (2013)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487889" y="6233337"/>
            <a:ext cx="6672887" cy="365125"/>
          </a:xfrm>
        </p:spPr>
        <p:txBody>
          <a:bodyPr/>
          <a:lstStyle/>
          <a:p>
            <a:r>
              <a:rPr lang="fr-FR" dirty="0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15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01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53" y="618518"/>
            <a:ext cx="11697195" cy="1162782"/>
          </a:xfrm>
        </p:spPr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Les erreurs et incompréhensions induites par des RECETTES, le langage usuel,  etc.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cap="none" dirty="0" smtClean="0"/>
              <a:t>La façon de lire et dire les nombres décimaux : 3,8 </a:t>
            </a:r>
            <a:r>
              <a:rPr lang="fr-FR" cap="none" dirty="0" smtClean="0">
                <a:solidFill>
                  <a:srgbClr val="FF0000"/>
                </a:solidFill>
              </a:rPr>
              <a:t>trois</a:t>
            </a:r>
            <a:r>
              <a:rPr lang="fr-FR" cap="none" dirty="0" smtClean="0"/>
              <a:t> virgule </a:t>
            </a:r>
            <a:r>
              <a:rPr lang="fr-FR" cap="none" dirty="0" smtClean="0">
                <a:solidFill>
                  <a:srgbClr val="00B050"/>
                </a:solidFill>
              </a:rPr>
              <a:t>huit</a:t>
            </a:r>
            <a:r>
              <a:rPr lang="fr-FR" cap="none" dirty="0" smtClean="0"/>
              <a:t> </a:t>
            </a:r>
          </a:p>
          <a:p>
            <a:r>
              <a:rPr lang="fr-FR" cap="none" dirty="0" smtClean="0"/>
              <a:t>L’utilisation des écritures décimales dans la vie courante (usage social taille, prix, masse, etc.)  Et les formulations utilisées :  7h55 ou 8€ 47</a:t>
            </a:r>
          </a:p>
          <a:p>
            <a:pPr marL="0" indent="0">
              <a:buNone/>
            </a:pPr>
            <a:r>
              <a:rPr lang="fr-FR" cap="none" dirty="0" smtClean="0"/>
              <a:t>Cette entrée représente un réel risque d'incompréhension. D’où son abandon. </a:t>
            </a:r>
          </a:p>
          <a:p>
            <a:pPr marL="0" indent="0">
              <a:buNone/>
            </a:pP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16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77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23992" y="1787856"/>
            <a:ext cx="4474840" cy="4377447"/>
          </a:xfrm>
        </p:spPr>
        <p:txBody>
          <a:bodyPr>
            <a:normAutofit/>
          </a:bodyPr>
          <a:lstStyle/>
          <a:p>
            <a:r>
              <a:rPr lang="fr-FR" sz="2000" dirty="0" smtClean="0"/>
              <a:t>J’ai aligné les virgules…</a:t>
            </a:r>
            <a:br>
              <a:rPr lang="fr-FR" sz="2000" dirty="0" smtClean="0"/>
            </a:b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J’ai fait comme s’il y avait un zéro…</a:t>
            </a:r>
            <a:br>
              <a:rPr lang="fr-FR" sz="2000" dirty="0" smtClean="0"/>
            </a:b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J’ai rajouté deux zéros…</a:t>
            </a:r>
            <a:br>
              <a:rPr lang="fr-FR" sz="2000" dirty="0" smtClean="0"/>
            </a:b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(J’ai appris comme ça.)</a:t>
            </a:r>
            <a:br>
              <a:rPr lang="fr-FR" sz="2000" dirty="0" smtClean="0"/>
            </a:b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Dès qu’on passe au deuxième nombre, on ajoute deux zéros…</a:t>
            </a:r>
            <a:br>
              <a:rPr lang="fr-FR" sz="2000" dirty="0" smtClean="0"/>
            </a:b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/>
            </a:r>
            <a:br>
              <a:rPr lang="fr-FR" sz="2000" dirty="0" smtClean="0"/>
            </a:br>
            <a:endParaRPr lang="fr-FR" sz="2000" dirty="0"/>
          </a:p>
        </p:txBody>
      </p:sp>
      <p:pic>
        <p:nvPicPr>
          <p:cNvPr id="4" name="Espace réservé du contenu 3">
            <a:hlinkClick r:id="rId2" action="ppaction://hlinkfile"/>
          </p:cNvPr>
          <p:cNvPicPr>
            <a:picLocks noGrp="1"/>
          </p:cNvPicPr>
          <p:nvPr>
            <p:ph sz="quarter" idx="1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8472" y="2209189"/>
            <a:ext cx="3154391" cy="272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5612" y="3570695"/>
            <a:ext cx="1295400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>
            <a:hlinkClick r:id="rId5" action="ppaction://hlinkfile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61412" y="5520883"/>
            <a:ext cx="1152128" cy="909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642880" y="479946"/>
            <a:ext cx="11206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DE CE QUE CELA PEUT EN COÛTER…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OU COMMENT LA NON-CONSTRUCTION DU SENS PRODUIT DU NON-SENS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24842" y="6223975"/>
            <a:ext cx="6672887" cy="365125"/>
          </a:xfrm>
        </p:spPr>
        <p:txBody>
          <a:bodyPr/>
          <a:lstStyle/>
          <a:p>
            <a:r>
              <a:rPr lang="fr-FR" dirty="0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17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85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Ruptures </a:t>
            </a:r>
            <a:r>
              <a:rPr lang="fr-FR" dirty="0"/>
              <a:t>qui existent entre les nombres entiers et les nombres décimaux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 cap="none" dirty="0" smtClean="0"/>
              <a:t>Les nombres décimaux s’étendent au-delà des nombres entiers qui servent à dénombrer des collections d’objets ; </a:t>
            </a:r>
          </a:p>
          <a:p>
            <a:r>
              <a:rPr lang="fr-FR" cap="none" dirty="0" smtClean="0"/>
              <a:t>L’unité devient une entité que l’on peut partager ; </a:t>
            </a:r>
          </a:p>
          <a:p>
            <a:r>
              <a:rPr lang="fr-FR" cap="none" dirty="0" smtClean="0"/>
              <a:t>On ne peut pas parler </a:t>
            </a:r>
            <a:r>
              <a:rPr lang="fr-FR" cap="none" dirty="0" smtClean="0">
                <a:solidFill>
                  <a:srgbClr val="FF0000"/>
                </a:solidFill>
              </a:rPr>
              <a:t>du </a:t>
            </a:r>
            <a:r>
              <a:rPr lang="fr-FR" cap="none" dirty="0" smtClean="0"/>
              <a:t>successeur d’un nombre décimal, </a:t>
            </a:r>
            <a:r>
              <a:rPr lang="fr-FR" cap="none" dirty="0" smtClean="0">
                <a:solidFill>
                  <a:srgbClr val="FF0000"/>
                </a:solidFill>
              </a:rPr>
              <a:t>du</a:t>
            </a:r>
            <a:r>
              <a:rPr lang="fr-FR" cap="none" dirty="0" smtClean="0"/>
              <a:t> prédécesseur….</a:t>
            </a:r>
          </a:p>
          <a:p>
            <a:r>
              <a:rPr lang="fr-FR" cap="none" dirty="0" smtClean="0"/>
              <a:t>Lorsqu’on compare deux nombres décimaux, celui dont l’écriture à virgule s’écrit avec le plus de chiffres n’est pas nécessairement le plus grand ; </a:t>
            </a:r>
          </a:p>
          <a:p>
            <a:r>
              <a:rPr lang="fr-FR" cap="none" dirty="0" smtClean="0"/>
              <a:t>Entre deux nombres décimaux on peut intercaler une infinité d’autres nombres décimaux ; </a:t>
            </a:r>
          </a:p>
          <a:p>
            <a:r>
              <a:rPr lang="fr-FR" cap="none" dirty="0" smtClean="0"/>
              <a:t>La multiplication d’un nombre décimal par un nombre décimal ne peut plus être conçue comme une addition itérée ; </a:t>
            </a:r>
          </a:p>
          <a:p>
            <a:r>
              <a:rPr lang="fr-FR" cap="none" dirty="0" smtClean="0"/>
              <a:t>Lorsqu’on multiplie un nombre par un nombre décimal on n’obtient pas toujours un nombre plus grand que le nombre de départ (4 x 0,7 = 2,8 et 2,8 est inférieur à 4)… 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18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23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8874" y="250383"/>
            <a:ext cx="10364451" cy="699644"/>
          </a:xfrm>
        </p:spPr>
        <p:txBody>
          <a:bodyPr/>
          <a:lstStyle/>
          <a:p>
            <a:r>
              <a:rPr lang="fr-FR" dirty="0" smtClean="0"/>
              <a:t>Points de vigilance, les incontournables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320633" y="1187532"/>
            <a:ext cx="11741931" cy="567046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None/>
            </a:pPr>
            <a:r>
              <a:rPr lang="fr-FR" sz="2400" cap="none" dirty="0"/>
              <a:t>A</a:t>
            </a:r>
            <a:r>
              <a:rPr lang="fr-FR" sz="2400" cap="none" dirty="0" smtClean="0"/>
              <a:t>pprendre aux élèves à effectuer des opérations, à convertir, à comparer des nombres, à passer de l’écriture décimale aux fractions décimales …</a:t>
            </a:r>
          </a:p>
          <a:p>
            <a:pPr>
              <a:buNone/>
            </a:pPr>
            <a:r>
              <a:rPr lang="fr-FR" sz="2400" cap="none" dirty="0" smtClean="0">
                <a:solidFill>
                  <a:srgbClr val="FF0000"/>
                </a:solidFill>
              </a:rPr>
              <a:t>de façon </a:t>
            </a:r>
            <a:r>
              <a:rPr lang="fr-FR" sz="2400" b="1" cap="none" dirty="0" smtClean="0">
                <a:solidFill>
                  <a:srgbClr val="FF0000"/>
                </a:solidFill>
              </a:rPr>
              <a:t>justifiée, cohérente et stable dans le temps,</a:t>
            </a:r>
            <a:r>
              <a:rPr lang="fr-FR" sz="2400" b="1" cap="none" dirty="0" smtClean="0"/>
              <a:t> </a:t>
            </a:r>
          </a:p>
          <a:p>
            <a:pPr>
              <a:buNone/>
            </a:pPr>
            <a:r>
              <a:rPr lang="fr-FR" sz="2400" cap="none" dirty="0" smtClean="0"/>
              <a:t>en s’appuyant </a:t>
            </a:r>
            <a:r>
              <a:rPr lang="fr-FR" sz="2400" cap="none" dirty="0" smtClean="0">
                <a:solidFill>
                  <a:srgbClr val="00B050"/>
                </a:solidFill>
              </a:rPr>
              <a:t>uniquement sur la compréhension du système de position fondé sur 2 principes </a:t>
            </a:r>
            <a:r>
              <a:rPr lang="fr-FR" sz="2400" cap="none" dirty="0" smtClean="0"/>
              <a:t>:</a:t>
            </a:r>
          </a:p>
          <a:p>
            <a:pPr>
              <a:buFontTx/>
              <a:buChar char="-"/>
            </a:pPr>
            <a:r>
              <a:rPr lang="fr-FR" sz="2400" b="1" cap="none" dirty="0" smtClean="0"/>
              <a:t>Le principe de position </a:t>
            </a:r>
            <a:r>
              <a:rPr lang="fr-FR" sz="2400" cap="none" dirty="0" smtClean="0"/>
              <a:t>(2 n’a pas la même valeur dans les nombres 233 et 323)</a:t>
            </a:r>
          </a:p>
          <a:p>
            <a:pPr>
              <a:buFontTx/>
              <a:buChar char="-"/>
            </a:pPr>
            <a:r>
              <a:rPr lang="fr-FR" sz="2400" b="1" cap="none" dirty="0" smtClean="0"/>
              <a:t>Le principe du rapport de 10 entre les différentes unités </a:t>
            </a:r>
            <a:r>
              <a:rPr lang="fr-FR" sz="2400" cap="none" dirty="0" smtClean="0"/>
              <a:t>(dans 233, le 2 a une valeur 10 fois plus grande que dans 323)</a:t>
            </a:r>
          </a:p>
          <a:p>
            <a:pPr marL="0" indent="0">
              <a:buNone/>
            </a:pPr>
            <a:r>
              <a:rPr lang="fr-FR" sz="1700" i="1" cap="none" dirty="0" smtClean="0"/>
              <a:t>L’un alimentant l’autre (</a:t>
            </a:r>
            <a:r>
              <a:rPr lang="fr-FR" sz="1700" i="1" cap="none" dirty="0" smtClean="0">
                <a:solidFill>
                  <a:srgbClr val="FF0000"/>
                </a:solidFill>
              </a:rPr>
              <a:t>et sans jamais ajouter de zéros ni de virgule </a:t>
            </a:r>
            <a:r>
              <a:rPr lang="fr-FR" sz="1700" i="1" cap="none" dirty="0" smtClean="0"/>
              <a:t>)</a:t>
            </a:r>
          </a:p>
          <a:p>
            <a:pPr>
              <a:buFontTx/>
              <a:buChar char="-"/>
            </a:pPr>
            <a:endParaRPr lang="fr-FR" sz="2400" cap="non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19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66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238858"/>
          </a:xfrm>
        </p:spPr>
        <p:txBody>
          <a:bodyPr>
            <a:normAutofit/>
          </a:bodyPr>
          <a:lstStyle/>
          <a:p>
            <a:r>
              <a:rPr lang="fr-FR" dirty="0"/>
              <a:t>1.LES DOCUMENTS D'Accompagnement </a:t>
            </a:r>
            <a:r>
              <a:rPr lang="fr-FR" dirty="0" smtClean="0"/>
              <a:t>:  Un </a:t>
            </a:r>
            <a:r>
              <a:rPr lang="fr-FR" dirty="0"/>
              <a:t>plan commun </a:t>
            </a:r>
            <a:endParaRPr lang="fr-FR" sz="2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600075" y="2014538"/>
            <a:ext cx="10678151" cy="3776661"/>
          </a:xfrm>
        </p:spPr>
        <p:txBody>
          <a:bodyPr>
            <a:normAutofit/>
          </a:bodyPr>
          <a:lstStyle/>
          <a:p>
            <a:r>
              <a:rPr lang="fr-FR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                                                                                                    </a:t>
            </a:r>
          </a:p>
          <a:p>
            <a:r>
              <a:rPr lang="fr-FR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Objectifs                                                               </a:t>
            </a:r>
          </a:p>
          <a:p>
            <a:r>
              <a:rPr lang="fr-FR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Progressivité  des apprentissages </a:t>
            </a:r>
          </a:p>
          <a:p>
            <a:r>
              <a:rPr lang="fr-FR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Stratégies d’enseignement (éléments pouvant servir pour enseigner) </a:t>
            </a:r>
          </a:p>
          <a:p>
            <a:r>
              <a:rPr lang="fr-FR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Exemples de situation d’apprentissage. </a:t>
            </a:r>
          </a:p>
          <a:p>
            <a:pPr marL="0" indent="0">
              <a:buNone/>
            </a:pPr>
            <a:r>
              <a:rPr lang="fr-FR" i="1" cap="non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volonté de produire des documents d’accompagnement accessibles à tout PE.</a:t>
            </a:r>
            <a:br>
              <a:rPr lang="fr-FR" i="1" cap="non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i="1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32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605642" y="260648"/>
            <a:ext cx="11044052" cy="634082"/>
          </a:xfrm>
        </p:spPr>
        <p:txBody>
          <a:bodyPr>
            <a:normAutofit fontScale="90000"/>
          </a:bodyPr>
          <a:lstStyle/>
          <a:p>
            <a:r>
              <a:rPr lang="fr-FR" sz="2800" dirty="0" smtClean="0"/>
              <a:t>PENSER l’enseignement des maths comme un système cohérent et pérenne dans le temps : </a:t>
            </a:r>
            <a:r>
              <a:rPr lang="fr-FR" sz="2800" dirty="0" smtClean="0">
                <a:solidFill>
                  <a:srgbClr val="FF0000"/>
                </a:solidFill>
              </a:rPr>
              <a:t>Multiplier </a:t>
            </a:r>
            <a:r>
              <a:rPr lang="fr-FR" sz="2800" dirty="0">
                <a:solidFill>
                  <a:srgbClr val="FF0000"/>
                </a:solidFill>
              </a:rPr>
              <a:t>un nombre entier par 10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37507" y="1209526"/>
            <a:ext cx="11008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kern="0" dirty="0">
                <a:solidFill>
                  <a:sysClr val="windowText" lastClr="000000"/>
                </a:solidFill>
              </a:rPr>
              <a:t>Utiliser la même règle de multiplication par 10 (100 et 1000) avec les entiers et les nombres décimaux : </a:t>
            </a:r>
            <a:r>
              <a:rPr lang="fr-FR" kern="0" dirty="0">
                <a:solidFill>
                  <a:srgbClr val="FF0000"/>
                </a:solidFill>
              </a:rPr>
              <a:t>Multiplier par 10, c’est donner à chacun des chiffres une valeur 10 fois plus grande.</a:t>
            </a:r>
          </a:p>
          <a:p>
            <a:pPr>
              <a:defRPr/>
            </a:pPr>
            <a:r>
              <a:rPr lang="fr-FR" kern="0" dirty="0">
                <a:solidFill>
                  <a:sysClr val="windowText" lastClr="000000"/>
                </a:solidFill>
              </a:rPr>
              <a:t> 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474876" y="1896257"/>
            <a:ext cx="59046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u="sng" kern="0" dirty="0">
                <a:solidFill>
                  <a:sysClr val="windowText" lastClr="000000"/>
                </a:solidFill>
              </a:rPr>
              <a:t>Au cycle 2 </a:t>
            </a:r>
            <a:r>
              <a:rPr lang="fr-FR" kern="0" dirty="0">
                <a:solidFill>
                  <a:sysClr val="windowText" lastClr="000000"/>
                </a:solidFill>
              </a:rPr>
              <a:t>: 13 × 10</a:t>
            </a:r>
          </a:p>
          <a:p>
            <a:pPr>
              <a:defRPr/>
            </a:pPr>
            <a:r>
              <a:rPr lang="fr-FR" kern="0" dirty="0">
                <a:solidFill>
                  <a:sysClr val="windowText" lastClr="000000"/>
                </a:solidFill>
              </a:rPr>
              <a:t>13 c’est 1 dizaine et 3 unités</a:t>
            </a:r>
          </a:p>
          <a:p>
            <a:pPr>
              <a:defRPr/>
            </a:pPr>
            <a:r>
              <a:rPr lang="fr-FR" kern="0" dirty="0">
                <a:solidFill>
                  <a:sysClr val="windowText" lastClr="000000"/>
                </a:solidFill>
              </a:rPr>
              <a:t> 13 × 10, c’est 10 dizaines et 30 unités</a:t>
            </a:r>
          </a:p>
          <a:p>
            <a:pPr>
              <a:defRPr/>
            </a:pPr>
            <a:r>
              <a:rPr lang="fr-FR" b="1" kern="0" dirty="0">
                <a:solidFill>
                  <a:srgbClr val="00B050"/>
                </a:solidFill>
              </a:rPr>
              <a:t>10 dizaines = 1 centaine </a:t>
            </a:r>
            <a:r>
              <a:rPr lang="fr-FR" kern="0" dirty="0">
                <a:solidFill>
                  <a:sysClr val="windowText" lastClr="000000"/>
                </a:solidFill>
              </a:rPr>
              <a:t>et </a:t>
            </a:r>
            <a:r>
              <a:rPr lang="fr-FR" b="1" kern="0" dirty="0">
                <a:solidFill>
                  <a:srgbClr val="00B050"/>
                </a:solidFill>
              </a:rPr>
              <a:t>30 unités = 3 dizaines</a:t>
            </a:r>
          </a:p>
          <a:p>
            <a:pPr>
              <a:defRPr/>
            </a:pPr>
            <a:r>
              <a:rPr lang="fr-FR" kern="0" dirty="0">
                <a:solidFill>
                  <a:sysClr val="windowText" lastClr="000000"/>
                </a:solidFill>
              </a:rPr>
              <a:t>Donc  13 × 10 = 130 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27285" y="3450368"/>
            <a:ext cx="70567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u="sng" kern="0" dirty="0">
                <a:solidFill>
                  <a:sysClr val="windowText" lastClr="000000"/>
                </a:solidFill>
              </a:rPr>
              <a:t>Au cycle 3 </a:t>
            </a:r>
            <a:r>
              <a:rPr lang="fr-FR" kern="0" dirty="0">
                <a:solidFill>
                  <a:sysClr val="windowText" lastClr="000000"/>
                </a:solidFill>
              </a:rPr>
              <a:t>: 13,7 × 10</a:t>
            </a:r>
          </a:p>
          <a:p>
            <a:pPr>
              <a:defRPr/>
            </a:pPr>
            <a:r>
              <a:rPr lang="fr-FR" kern="0" dirty="0">
                <a:solidFill>
                  <a:sysClr val="windowText" lastClr="000000"/>
                </a:solidFill>
              </a:rPr>
              <a:t>13,7 c’est 1 dizaine 3 unités et 7 dixièmes</a:t>
            </a:r>
          </a:p>
          <a:p>
            <a:pPr>
              <a:defRPr/>
            </a:pPr>
            <a:r>
              <a:rPr lang="fr-FR" kern="0" dirty="0">
                <a:solidFill>
                  <a:sysClr val="windowText" lastClr="000000"/>
                </a:solidFill>
              </a:rPr>
              <a:t> 13,7 × 10, c’est </a:t>
            </a:r>
          </a:p>
          <a:p>
            <a:pPr>
              <a:defRPr/>
            </a:pPr>
            <a:r>
              <a:rPr lang="fr-FR" kern="0" dirty="0">
                <a:solidFill>
                  <a:sysClr val="windowText" lastClr="000000"/>
                </a:solidFill>
              </a:rPr>
              <a:t>10 dizaines, 30 unités, 70 dixièmes</a:t>
            </a:r>
          </a:p>
          <a:p>
            <a:pPr>
              <a:defRPr/>
            </a:pPr>
            <a:r>
              <a:rPr lang="fr-FR" b="1" kern="0" dirty="0">
                <a:solidFill>
                  <a:srgbClr val="00B050"/>
                </a:solidFill>
              </a:rPr>
              <a:t>10 dizaines = 1 centaine </a:t>
            </a:r>
            <a:r>
              <a:rPr lang="fr-FR" kern="0" dirty="0">
                <a:solidFill>
                  <a:sysClr val="windowText" lastClr="000000"/>
                </a:solidFill>
              </a:rPr>
              <a:t>; </a:t>
            </a:r>
            <a:r>
              <a:rPr lang="fr-FR" b="1" kern="0" dirty="0">
                <a:solidFill>
                  <a:srgbClr val="00B050"/>
                </a:solidFill>
              </a:rPr>
              <a:t>30 unités = 3 dizaines </a:t>
            </a:r>
            <a:r>
              <a:rPr lang="fr-FR" kern="0" dirty="0">
                <a:solidFill>
                  <a:sysClr val="windowText" lastClr="000000"/>
                </a:solidFill>
              </a:rPr>
              <a:t>et </a:t>
            </a:r>
            <a:r>
              <a:rPr lang="fr-FR" b="1" kern="0" dirty="0">
                <a:solidFill>
                  <a:srgbClr val="00B050"/>
                </a:solidFill>
              </a:rPr>
              <a:t>70 dixièmes = 7 unités</a:t>
            </a:r>
          </a:p>
          <a:p>
            <a:pPr>
              <a:defRPr/>
            </a:pPr>
            <a:r>
              <a:rPr lang="fr-FR" kern="0" dirty="0">
                <a:solidFill>
                  <a:sysClr val="windowText" lastClr="000000"/>
                </a:solidFill>
              </a:rPr>
              <a:t>Donc 13,7 × 10 = 137</a:t>
            </a:r>
          </a:p>
        </p:txBody>
      </p:sp>
      <p:sp>
        <p:nvSpPr>
          <p:cNvPr id="9" name="Flèche vers le bas 8"/>
          <p:cNvSpPr/>
          <p:nvPr/>
        </p:nvSpPr>
        <p:spPr>
          <a:xfrm>
            <a:off x="955456" y="2132856"/>
            <a:ext cx="216024" cy="3456384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kern="0">
              <a:solidFill>
                <a:sysClr val="windowText" lastClr="000000"/>
              </a:solidFill>
            </a:endParaRPr>
          </a:p>
        </p:txBody>
      </p:sp>
      <p:cxnSp>
        <p:nvCxnSpPr>
          <p:cNvPr id="3" name="Connecteur droit avec flèche 2"/>
          <p:cNvCxnSpPr/>
          <p:nvPr/>
        </p:nvCxnSpPr>
        <p:spPr>
          <a:xfrm flipV="1">
            <a:off x="5011299" y="2447652"/>
            <a:ext cx="3914337" cy="20183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8949738" y="2060554"/>
            <a:ext cx="3014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</a:rPr>
              <a:t>Il est important de ne pas construire </a:t>
            </a:r>
            <a:r>
              <a:rPr lang="fr-FR" dirty="0" smtClean="0">
                <a:solidFill>
                  <a:prstClr val="black"/>
                </a:solidFill>
              </a:rPr>
              <a:t>ni alimenter l’idée </a:t>
            </a:r>
            <a:r>
              <a:rPr lang="fr-FR" dirty="0">
                <a:solidFill>
                  <a:prstClr val="black"/>
                </a:solidFill>
              </a:rPr>
              <a:t>que la virgule se déplace!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9704090" y="2983884"/>
            <a:ext cx="0" cy="11552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hlinkClick r:id="rId3" action="ppaction://hlinkfile"/>
          </p:cNvPr>
          <p:cNvSpPr txBox="1"/>
          <p:nvPr/>
        </p:nvSpPr>
        <p:spPr>
          <a:xfrm>
            <a:off x="8993434" y="4868836"/>
            <a:ext cx="2921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</a:rPr>
              <a:t>un </a:t>
            </a:r>
            <a:r>
              <a:rPr lang="fr-FR" dirty="0" smtClean="0">
                <a:solidFill>
                  <a:prstClr val="black"/>
                </a:solidFill>
              </a:rPr>
              <a:t>outil : le glisse nombre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83907" y="6248708"/>
            <a:ext cx="6672887" cy="365125"/>
          </a:xfrm>
        </p:spPr>
        <p:txBody>
          <a:bodyPr/>
          <a:lstStyle/>
          <a:p>
            <a:r>
              <a:rPr lang="fr-FR" dirty="0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500601" y="5802786"/>
            <a:ext cx="764215" cy="365125"/>
          </a:xfrm>
        </p:spPr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20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1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607805"/>
          </a:xfrm>
        </p:spPr>
        <p:txBody>
          <a:bodyPr>
            <a:normAutofit fontScale="90000"/>
          </a:bodyPr>
          <a:lstStyle/>
          <a:p>
            <a:r>
              <a:rPr lang="fr-FR" sz="2800" dirty="0"/>
              <a:t>PENSER l’enseignement des maths comme un système cohérent et pérenne dans le temps </a:t>
            </a:r>
            <a:r>
              <a:rPr lang="fr-FR" sz="2800" dirty="0">
                <a:solidFill>
                  <a:srgbClr val="FF0000"/>
                </a:solidFill>
              </a:rPr>
              <a:t>: </a:t>
            </a:r>
            <a:r>
              <a:rPr lang="fr-FR" sz="2800" dirty="0" smtClean="0">
                <a:solidFill>
                  <a:srgbClr val="FF0000"/>
                </a:solidFill>
              </a:rPr>
              <a:t>comparer des </a:t>
            </a:r>
            <a:r>
              <a:rPr lang="fr-FR" sz="2800" dirty="0">
                <a:solidFill>
                  <a:srgbClr val="FF0000"/>
                </a:solidFill>
              </a:rPr>
              <a:t>nombres décimaux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307310" y="3276832"/>
            <a:ext cx="101642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u="sng" kern="0" dirty="0">
                <a:solidFill>
                  <a:sysClr val="windowText" lastClr="000000"/>
                </a:solidFill>
              </a:rPr>
              <a:t>Au cycle 3</a:t>
            </a:r>
          </a:p>
          <a:p>
            <a:pPr>
              <a:defRPr/>
            </a:pPr>
            <a:r>
              <a:rPr lang="fr-FR" kern="0" dirty="0">
                <a:solidFill>
                  <a:sysClr val="windowText" lastClr="000000"/>
                </a:solidFill>
              </a:rPr>
              <a:t>3,82 &lt; 3,9</a:t>
            </a:r>
          </a:p>
          <a:p>
            <a:pPr>
              <a:defRPr/>
            </a:pPr>
            <a:r>
              <a:rPr lang="fr-FR" kern="0" dirty="0">
                <a:solidFill>
                  <a:sysClr val="windowText" lastClr="000000"/>
                </a:solidFill>
              </a:rPr>
              <a:t>car </a:t>
            </a:r>
            <a:r>
              <a:rPr lang="fr-FR" b="1" kern="0" dirty="0">
                <a:solidFill>
                  <a:srgbClr val="00B050"/>
                </a:solidFill>
              </a:rPr>
              <a:t>3,82 =382 centièmes </a:t>
            </a:r>
            <a:r>
              <a:rPr lang="fr-FR" kern="0" dirty="0">
                <a:solidFill>
                  <a:sysClr val="windowText" lastClr="000000"/>
                </a:solidFill>
              </a:rPr>
              <a:t>et </a:t>
            </a:r>
            <a:r>
              <a:rPr lang="fr-FR" b="1" kern="0" dirty="0">
                <a:solidFill>
                  <a:srgbClr val="00B050"/>
                </a:solidFill>
              </a:rPr>
              <a:t>3,9 = 390 centièmes</a:t>
            </a:r>
          </a:p>
          <a:p>
            <a:pPr>
              <a:defRPr/>
            </a:pPr>
            <a:r>
              <a:rPr lang="fr-FR" kern="0" dirty="0">
                <a:solidFill>
                  <a:sysClr val="windowText" lastClr="000000"/>
                </a:solidFill>
              </a:rPr>
              <a:t>et 382 centièmes &lt; 390 centièmes</a:t>
            </a:r>
          </a:p>
          <a:p>
            <a:pPr>
              <a:defRPr/>
            </a:pPr>
            <a:endParaRPr lang="fr-FR" kern="0" dirty="0">
              <a:solidFill>
                <a:sysClr val="windowText" lastClr="000000"/>
              </a:solidFill>
            </a:endParaRPr>
          </a:p>
          <a:p>
            <a:pPr>
              <a:defRPr/>
            </a:pPr>
            <a:r>
              <a:rPr lang="fr-FR" kern="0" dirty="0">
                <a:solidFill>
                  <a:sysClr val="windowText" lastClr="000000"/>
                </a:solidFill>
              </a:rPr>
              <a:t>Ou</a:t>
            </a:r>
          </a:p>
          <a:p>
            <a:pPr>
              <a:defRPr/>
            </a:pPr>
            <a:r>
              <a:rPr lang="fr-FR" kern="0" dirty="0">
                <a:solidFill>
                  <a:sysClr val="windowText" lastClr="000000"/>
                </a:solidFill>
              </a:rPr>
              <a:t>3,82 = 38 dixièmes et 2 centièmes</a:t>
            </a:r>
          </a:p>
          <a:p>
            <a:pPr>
              <a:defRPr/>
            </a:pPr>
            <a:r>
              <a:rPr lang="fr-FR" kern="0" dirty="0">
                <a:solidFill>
                  <a:sysClr val="windowText" lastClr="000000"/>
                </a:solidFill>
              </a:rPr>
              <a:t>3,9 = 39 dixièmes</a:t>
            </a:r>
          </a:p>
          <a:p>
            <a:pPr>
              <a:defRPr/>
            </a:pPr>
            <a:r>
              <a:rPr lang="fr-FR" kern="0" dirty="0">
                <a:solidFill>
                  <a:sysClr val="windowText" lastClr="000000"/>
                </a:solidFill>
              </a:rPr>
              <a:t>et </a:t>
            </a:r>
          </a:p>
          <a:p>
            <a:r>
              <a:rPr lang="fr-FR" kern="0" dirty="0">
                <a:solidFill>
                  <a:sysClr val="windowText" lastClr="000000"/>
                </a:solidFill>
              </a:rPr>
              <a:t>- </a:t>
            </a:r>
            <a:r>
              <a:rPr lang="fr-FR" b="1" kern="0" dirty="0">
                <a:solidFill>
                  <a:srgbClr val="00B050"/>
                </a:solidFill>
              </a:rPr>
              <a:t>38 dixièmes, c’est plus petit que 39 dixièmes </a:t>
            </a:r>
            <a:endParaRPr lang="fr-FR" kern="0" dirty="0">
              <a:solidFill>
                <a:sysClr val="windowText" lastClr="000000"/>
              </a:solidFill>
            </a:endParaRPr>
          </a:p>
          <a:p>
            <a:pPr>
              <a:defRPr/>
            </a:pPr>
            <a:r>
              <a:rPr lang="fr-FR" kern="0" dirty="0">
                <a:solidFill>
                  <a:sysClr val="windowText" lastClr="000000"/>
                </a:solidFill>
              </a:rPr>
              <a:t>- </a:t>
            </a:r>
            <a:r>
              <a:rPr lang="fr-FR" b="1" kern="0" dirty="0">
                <a:solidFill>
                  <a:srgbClr val="00B050"/>
                </a:solidFill>
              </a:rPr>
              <a:t>2 centièmes est plus petit qu’un dixième</a:t>
            </a:r>
            <a:endParaRPr lang="fr-FR" kern="0" dirty="0">
              <a:solidFill>
                <a:sysClr val="windowText" lastClr="000000"/>
              </a:solidFill>
            </a:endParaRPr>
          </a:p>
          <a:p>
            <a:pPr>
              <a:defRPr/>
            </a:pPr>
            <a:endParaRPr lang="fr-FR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555668" y="1522506"/>
            <a:ext cx="90048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u="sng" kern="0" dirty="0">
                <a:solidFill>
                  <a:sysClr val="windowText" lastClr="000000"/>
                </a:solidFill>
              </a:rPr>
              <a:t>Au cycle 2</a:t>
            </a:r>
          </a:p>
          <a:p>
            <a:pPr>
              <a:defRPr/>
            </a:pPr>
            <a:r>
              <a:rPr lang="fr-FR" kern="0" dirty="0">
                <a:solidFill>
                  <a:sysClr val="windowText" lastClr="000000"/>
                </a:solidFill>
              </a:rPr>
              <a:t>532 &lt; 543 </a:t>
            </a:r>
          </a:p>
          <a:p>
            <a:pPr>
              <a:defRPr/>
            </a:pPr>
            <a:r>
              <a:rPr lang="fr-FR" kern="0" dirty="0">
                <a:solidFill>
                  <a:sysClr val="windowText" lastClr="000000"/>
                </a:solidFill>
              </a:rPr>
              <a:t>car il y a 5 centaines dans chaque nombre, et 32 unités, c’est plus petit que 43 unités.</a:t>
            </a:r>
          </a:p>
          <a:p>
            <a:pPr>
              <a:defRPr/>
            </a:pPr>
            <a:endParaRPr lang="fr-FR" kern="0" dirty="0">
              <a:solidFill>
                <a:sysClr val="windowText" lastClr="000000"/>
              </a:solidFill>
            </a:endParaRPr>
          </a:p>
          <a:p>
            <a:pPr>
              <a:defRPr/>
            </a:pPr>
            <a:r>
              <a:rPr lang="fr-FR" kern="0" dirty="0">
                <a:solidFill>
                  <a:sysClr val="windowText" lastClr="000000"/>
                </a:solidFill>
              </a:rPr>
              <a:t>4 345 &gt; 765</a:t>
            </a:r>
          </a:p>
          <a:p>
            <a:pPr>
              <a:defRPr/>
            </a:pPr>
            <a:r>
              <a:rPr lang="fr-FR" kern="0" dirty="0">
                <a:solidFill>
                  <a:sysClr val="windowText" lastClr="000000"/>
                </a:solidFill>
              </a:rPr>
              <a:t>car 4 345 est plus grand que 1 000  et 765 est plus petit que 1 000</a:t>
            </a:r>
          </a:p>
        </p:txBody>
      </p:sp>
      <p:sp>
        <p:nvSpPr>
          <p:cNvPr id="9" name="Flèche vers le bas 8"/>
          <p:cNvSpPr/>
          <p:nvPr/>
        </p:nvSpPr>
        <p:spPr>
          <a:xfrm>
            <a:off x="1091287" y="1423780"/>
            <a:ext cx="216024" cy="4608512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kern="0">
              <a:solidFill>
                <a:sysClr val="windowText" lastClr="000000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75155" y="6492875"/>
            <a:ext cx="6672887" cy="365125"/>
          </a:xfrm>
        </p:spPr>
        <p:txBody>
          <a:bodyPr/>
          <a:lstStyle/>
          <a:p>
            <a:r>
              <a:rPr lang="fr-FR" dirty="0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21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48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891" y="274638"/>
            <a:ext cx="11198431" cy="706090"/>
          </a:xfrm>
        </p:spPr>
        <p:txBody>
          <a:bodyPr>
            <a:normAutofit fontScale="90000"/>
          </a:bodyPr>
          <a:lstStyle/>
          <a:p>
            <a:r>
              <a:rPr lang="fr-FR" sz="2800" dirty="0"/>
              <a:t>PENSER l’enseignement des maths comme un système cohérent et pérenne dans le temps </a:t>
            </a:r>
            <a:r>
              <a:rPr lang="fr-FR" sz="2800" dirty="0" smtClean="0"/>
              <a:t>:</a:t>
            </a:r>
            <a:r>
              <a:rPr lang="fr-FR" sz="2800" dirty="0" smtClean="0">
                <a:solidFill>
                  <a:srgbClr val="FF0000"/>
                </a:solidFill>
              </a:rPr>
              <a:t>les Techniques </a:t>
            </a:r>
            <a:r>
              <a:rPr lang="fr-FR" sz="2800" dirty="0">
                <a:solidFill>
                  <a:srgbClr val="FF0000"/>
                </a:solidFill>
              </a:rPr>
              <a:t>opératoires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168008" y="3267789"/>
            <a:ext cx="41769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600" u="sng" kern="0" dirty="0">
                <a:solidFill>
                  <a:sysClr val="windowText" lastClr="000000"/>
                </a:solidFill>
              </a:rPr>
              <a:t>Au cycle 2</a:t>
            </a:r>
          </a:p>
          <a:p>
            <a:pPr>
              <a:defRPr/>
            </a:pPr>
            <a:r>
              <a:rPr lang="fr-FR" sz="1600" kern="0" dirty="0">
                <a:solidFill>
                  <a:sysClr val="windowText" lastClr="000000"/>
                </a:solidFill>
              </a:rPr>
              <a:t>Je partage 12 dizaines en 8</a:t>
            </a:r>
          </a:p>
          <a:p>
            <a:pPr>
              <a:defRPr/>
            </a:pPr>
            <a:r>
              <a:rPr lang="fr-FR" sz="1600" kern="0" dirty="0">
                <a:solidFill>
                  <a:sysClr val="windowText" lastClr="000000"/>
                </a:solidFill>
              </a:rPr>
              <a:t>12 dizaines = 8 × 1 dizaines + 4 dizaines</a:t>
            </a:r>
          </a:p>
          <a:p>
            <a:pPr>
              <a:defRPr/>
            </a:pPr>
            <a:r>
              <a:rPr lang="fr-FR" sz="1600" kern="0" dirty="0">
                <a:solidFill>
                  <a:sysClr val="windowText" lastClr="000000"/>
                </a:solidFill>
              </a:rPr>
              <a:t>12 dizaines – 8 dizaines = 4 dizaines</a:t>
            </a:r>
          </a:p>
          <a:p>
            <a:pPr>
              <a:defRPr/>
            </a:pPr>
            <a:r>
              <a:rPr lang="fr-FR" sz="1600" kern="0" dirty="0">
                <a:solidFill>
                  <a:sysClr val="windowText" lastClr="000000"/>
                </a:solidFill>
              </a:rPr>
              <a:t>Je ne peux pas partager 4 dizaines en 8</a:t>
            </a:r>
          </a:p>
          <a:p>
            <a:pPr>
              <a:defRPr/>
            </a:pPr>
            <a:r>
              <a:rPr lang="fr-FR" sz="1600" b="1" kern="0" dirty="0">
                <a:solidFill>
                  <a:srgbClr val="00B050"/>
                </a:solidFill>
              </a:rPr>
              <a:t>4 </a:t>
            </a:r>
            <a:r>
              <a:rPr lang="fr-FR" sz="1600" b="1" kern="0" dirty="0" smtClean="0">
                <a:solidFill>
                  <a:srgbClr val="00B050"/>
                </a:solidFill>
              </a:rPr>
              <a:t>dizaines </a:t>
            </a:r>
            <a:r>
              <a:rPr lang="fr-FR" sz="1600" b="1" kern="0" dirty="0">
                <a:solidFill>
                  <a:srgbClr val="00B050"/>
                </a:solidFill>
              </a:rPr>
              <a:t>= 40 unités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181106" y="4935282"/>
            <a:ext cx="4608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600" u="sng" kern="0" dirty="0">
                <a:solidFill>
                  <a:sysClr val="windowText" lastClr="000000"/>
                </a:solidFill>
              </a:rPr>
              <a:t>Au cycle 3</a:t>
            </a:r>
          </a:p>
          <a:p>
            <a:pPr>
              <a:defRPr/>
            </a:pPr>
            <a:r>
              <a:rPr lang="fr-FR" sz="1600" kern="0" dirty="0">
                <a:solidFill>
                  <a:sysClr val="windowText" lastClr="000000"/>
                </a:solidFill>
              </a:rPr>
              <a:t>[…] Il reste 5 unités que je ne peux pas partager en 8</a:t>
            </a:r>
          </a:p>
          <a:p>
            <a:pPr>
              <a:defRPr/>
            </a:pPr>
            <a:r>
              <a:rPr lang="fr-FR" sz="1600" b="1" kern="0" dirty="0">
                <a:solidFill>
                  <a:srgbClr val="00B050"/>
                </a:solidFill>
              </a:rPr>
              <a:t>5 unités = 50 dixièmes</a:t>
            </a:r>
          </a:p>
          <a:p>
            <a:pPr>
              <a:defRPr/>
            </a:pPr>
            <a:r>
              <a:rPr lang="fr-FR" sz="1600" kern="0" dirty="0">
                <a:solidFill>
                  <a:sysClr val="windowText" lastClr="000000"/>
                </a:solidFill>
              </a:rPr>
              <a:t>50 dixièmes = 8 × 6 dixièmes + 2 dixièmes…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861" y="2494347"/>
            <a:ext cx="5972033" cy="282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16488" y="1067332"/>
            <a:ext cx="2550748" cy="19049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Flèche vers le bas 10"/>
          <p:cNvSpPr/>
          <p:nvPr/>
        </p:nvSpPr>
        <p:spPr>
          <a:xfrm>
            <a:off x="5951984" y="3717032"/>
            <a:ext cx="216024" cy="2592288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kern="0">
              <a:solidFill>
                <a:sysClr val="windowText" lastClr="000000"/>
              </a:solidFill>
            </a:endParaRPr>
          </a:p>
        </p:txBody>
      </p:sp>
      <p:cxnSp>
        <p:nvCxnSpPr>
          <p:cNvPr id="4" name="Connecteur droit 3"/>
          <p:cNvCxnSpPr/>
          <p:nvPr/>
        </p:nvCxnSpPr>
        <p:spPr>
          <a:xfrm flipV="1">
            <a:off x="8562616" y="874743"/>
            <a:ext cx="2956956" cy="21892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8562616" y="980728"/>
            <a:ext cx="2956956" cy="21892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50311" y="6317888"/>
            <a:ext cx="6672887" cy="365125"/>
          </a:xfrm>
        </p:spPr>
        <p:txBody>
          <a:bodyPr/>
          <a:lstStyle/>
          <a:p>
            <a:r>
              <a:rPr lang="fr-FR" dirty="0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22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20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9657" y="1412777"/>
            <a:ext cx="3288889" cy="198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927648" y="404665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kern="0" dirty="0">
                <a:solidFill>
                  <a:sysClr val="windowText" lastClr="000000"/>
                </a:solidFill>
              </a:rPr>
              <a:t>Pour effectuer 5 </a:t>
            </a:r>
            <a:r>
              <a:rPr lang="fr-FR" kern="0" dirty="0">
                <a:solidFill>
                  <a:sysClr val="windowText" lastClr="000000"/>
                </a:solidFill>
                <a:sym typeface="Symbol"/>
              </a:rPr>
              <a:t>8</a:t>
            </a:r>
          </a:p>
          <a:p>
            <a:pPr>
              <a:defRPr/>
            </a:pPr>
            <a:r>
              <a:rPr lang="fr-FR" b="1" kern="0" dirty="0">
                <a:solidFill>
                  <a:srgbClr val="00B050"/>
                </a:solidFill>
                <a:sym typeface="Symbol"/>
              </a:rPr>
              <a:t>5 unités = 50 dixièmes</a:t>
            </a:r>
            <a:endParaRPr lang="fr-FR" b="1" kern="0" dirty="0">
              <a:solidFill>
                <a:srgbClr val="00B050"/>
              </a:solidFill>
            </a:endParaRPr>
          </a:p>
        </p:txBody>
      </p:sp>
      <p:sp>
        <p:nvSpPr>
          <p:cNvPr id="7" name="Flèche vers le bas 6"/>
          <p:cNvSpPr/>
          <p:nvPr/>
        </p:nvSpPr>
        <p:spPr>
          <a:xfrm>
            <a:off x="2495600" y="476672"/>
            <a:ext cx="288032" cy="554461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kern="0">
              <a:solidFill>
                <a:sysClr val="windowText" lastClr="00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215680" y="414908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u="sng" kern="0" dirty="0">
                <a:solidFill>
                  <a:sysClr val="windowText" lastClr="000000"/>
                </a:solidFill>
              </a:rPr>
              <a:t>Aux cycles 3 et 4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1984" y="4437112"/>
            <a:ext cx="4318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3215680" y="458112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kern="0" dirty="0">
                <a:solidFill>
                  <a:sysClr val="windowText" lastClr="000000"/>
                </a:solidFill>
              </a:rPr>
              <a:t>Donne l’écriture décimale de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143672" y="4941169"/>
            <a:ext cx="1656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b="1" kern="0" dirty="0">
                <a:solidFill>
                  <a:srgbClr val="00B050"/>
                </a:solidFill>
              </a:rPr>
              <a:t>3 = 30 dixièmes</a:t>
            </a:r>
          </a:p>
          <a:p>
            <a:pPr>
              <a:defRPr/>
            </a:pPr>
            <a:endParaRPr lang="fr-FR" kern="0" dirty="0">
              <a:solidFill>
                <a:sysClr val="windowText" lastClr="000000"/>
              </a:solidFill>
            </a:endParaRPr>
          </a:p>
          <a:p>
            <a:pPr>
              <a:defRPr/>
            </a:pPr>
            <a:endParaRPr lang="fr-FR" kern="0" dirty="0">
              <a:solidFill>
                <a:sysClr val="windowText" lastClr="00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143672" y="5651956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kern="0" dirty="0">
                <a:solidFill>
                  <a:sysClr val="windowText" lastClr="000000"/>
                </a:solidFill>
              </a:rPr>
              <a:t>30 dixièmes </a:t>
            </a:r>
            <a:r>
              <a:rPr lang="fr-FR" kern="0" dirty="0">
                <a:solidFill>
                  <a:sysClr val="windowText" lastClr="000000"/>
                </a:solidFill>
                <a:sym typeface="Symbol"/>
              </a:rPr>
              <a:t> 5 = 6 dixièmes = 0,6</a:t>
            </a:r>
            <a:endParaRPr lang="fr-FR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99791" y="6309320"/>
            <a:ext cx="6672887" cy="365125"/>
          </a:xfrm>
        </p:spPr>
        <p:txBody>
          <a:bodyPr/>
          <a:lstStyle/>
          <a:p>
            <a:r>
              <a:rPr lang="fr-FR" dirty="0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23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00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4077" y="288121"/>
            <a:ext cx="10364451" cy="934301"/>
          </a:xfrm>
        </p:spPr>
        <p:txBody>
          <a:bodyPr>
            <a:normAutofit/>
          </a:bodyPr>
          <a:lstStyle/>
          <a:p>
            <a:r>
              <a:rPr lang="fr-FR" sz="2000" dirty="0"/>
              <a:t>PENSER l’enseignement des maths comme un système cohérent et pérenne dans le temps </a:t>
            </a:r>
            <a:r>
              <a:rPr lang="fr-FR" sz="2000" dirty="0">
                <a:solidFill>
                  <a:srgbClr val="FF0000"/>
                </a:solidFill>
              </a:rPr>
              <a:t>: </a:t>
            </a:r>
            <a:r>
              <a:rPr lang="fr-FR" sz="2000" dirty="0" smtClean="0">
                <a:solidFill>
                  <a:srgbClr val="FF0000"/>
                </a:solidFill>
              </a:rPr>
              <a:t>POUR Écrire sous </a:t>
            </a:r>
            <a:r>
              <a:rPr lang="fr-FR" sz="2000" dirty="0">
                <a:solidFill>
                  <a:srgbClr val="FF0000"/>
                </a:solidFill>
              </a:rPr>
              <a:t>la forme d’un entier et d’une fraction </a:t>
            </a:r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lum bright="19000"/>
          </a:blip>
          <a:srcRect/>
          <a:stretch>
            <a:fillRect/>
          </a:stretch>
        </p:blipFill>
        <p:spPr bwMode="auto">
          <a:xfrm>
            <a:off x="105435" y="1053995"/>
            <a:ext cx="3541691" cy="5804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FR" kern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4760485" y="2301047"/>
                <a:ext cx="4032448" cy="7085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fr-FR" sz="1600" b="1" kern="0" dirty="0" smtClean="0">
                    <a:solidFill>
                      <a:srgbClr val="00B050"/>
                    </a:solidFill>
                  </a:rPr>
                  <a:t> </a:t>
                </a:r>
                <a:r>
                  <a:rPr lang="fr-FR" sz="1600" b="1" kern="0" dirty="0">
                    <a:solidFill>
                      <a:srgbClr val="00B050"/>
                    </a:solidFill>
                  </a:rPr>
                  <a:t>une unité partagée en 100 parts </a:t>
                </a:r>
                <a:r>
                  <a:rPr lang="fr-FR" sz="1600" b="1" kern="0" dirty="0" smtClean="0">
                    <a:solidFill>
                      <a:srgbClr val="00B050"/>
                    </a:solidFill>
                  </a:rPr>
                  <a:t>égales . Chaque petit carreau représente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1600" b="1" i="1" kern="0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sz="1600" b="1" i="1" kern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fr-FR" sz="1600" b="1" i="1" kern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fr-FR" sz="1600" b="1" kern="0" dirty="0" smtClean="0">
                    <a:solidFill>
                      <a:srgbClr val="00B050"/>
                    </a:solidFill>
                  </a:rPr>
                  <a:t>.</a:t>
                </a:r>
                <a:endParaRPr lang="fr-FR" sz="1600" b="1" kern="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485" y="2301047"/>
                <a:ext cx="4032448" cy="708527"/>
              </a:xfrm>
              <a:prstGeom prst="rect">
                <a:avLst/>
              </a:prstGeom>
              <a:blipFill rotWithShape="0">
                <a:blip r:embed="rId4"/>
                <a:stretch>
                  <a:fillRect l="-908" t="-2564" b="-85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4584991" y="3147520"/>
                <a:ext cx="6838569" cy="1119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fr-FR" sz="1600" i="1" kern="0" smtClean="0">
                            <a:solidFill>
                              <a:sysClr val="windowText" lastClr="00000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sz="1600" b="0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537</m:t>
                        </m:r>
                      </m:num>
                      <m:den>
                        <m:r>
                          <a:rPr lang="fr-FR" sz="1600" b="0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fr-FR" sz="1600" kern="0" dirty="0" smtClean="0">
                    <a:solidFill>
                      <a:sysClr val="windowText" lastClr="000000"/>
                    </a:solidFill>
                  </a:rPr>
                  <a:t>  c’est 537 de ces parts</a:t>
                </a:r>
                <a:r>
                  <a:rPr lang="fr-FR" kern="0" dirty="0" smtClean="0">
                    <a:solidFill>
                      <a:sysClr val="windowText" lastClr="000000"/>
                    </a:solidFill>
                  </a:rPr>
                  <a:t>.</a:t>
                </a:r>
              </a:p>
              <a:p>
                <a:pPr>
                  <a:defRPr/>
                </a:pPr>
                <a:endParaRPr lang="fr-FR" kern="0" dirty="0" smtClean="0">
                  <a:solidFill>
                    <a:sysClr val="windowText" lastClr="000000"/>
                  </a:solidFill>
                </a:endParaRPr>
              </a:p>
              <a:p>
                <a:pPr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fr-FR" i="1" kern="0" smtClean="0">
                            <a:solidFill>
                              <a:sysClr val="windowText" lastClr="00000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537</m:t>
                        </m:r>
                      </m:num>
                      <m:den>
                        <m:r>
                          <a:rPr lang="fr-FR" b="0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fr-FR" b="0" i="1" kern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fr-FR" i="1" kern="0" smtClean="0">
                            <a:solidFill>
                              <a:sysClr val="windowText" lastClr="00000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num>
                      <m:den>
                        <m:r>
                          <a:rPr lang="fr-FR" b="0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 100</m:t>
                        </m:r>
                      </m:den>
                    </m:f>
                    <m:r>
                      <a:rPr lang="fr-FR" b="0" i="1" kern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FR" i="1" kern="0" smtClean="0">
                            <a:solidFill>
                              <a:sysClr val="windowText" lastClr="00000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num>
                      <m:den>
                        <m:r>
                          <a:rPr lang="fr-FR" b="0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fr-FR" b="0" i="1" kern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FR" i="1" kern="0" smtClean="0">
                            <a:solidFill>
                              <a:sysClr val="windowText" lastClr="00000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num>
                      <m:den>
                        <m:r>
                          <a:rPr lang="fr-FR" b="0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fr-FR" b="0" i="1" kern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FR" i="1" kern="0" smtClean="0">
                            <a:solidFill>
                              <a:sysClr val="windowText" lastClr="00000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num>
                      <m:den>
                        <m:r>
                          <a:rPr lang="fr-FR" b="0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fr-FR" b="0" i="1" kern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FR" i="1" kern="0" smtClean="0">
                            <a:solidFill>
                              <a:sysClr val="windowText" lastClr="00000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num>
                      <m:den>
                        <m:r>
                          <a:rPr lang="fr-FR" b="0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fr-FR" b="0" i="1" kern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FR" i="1" kern="0" smtClean="0">
                            <a:solidFill>
                              <a:sysClr val="windowText" lastClr="00000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37</m:t>
                        </m:r>
                      </m:num>
                      <m:den>
                        <m:r>
                          <a:rPr lang="fr-FR" b="0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fr-FR" kern="0" dirty="0" smtClean="0">
                    <a:solidFill>
                      <a:sysClr val="windowText" lastClr="000000"/>
                    </a:solidFill>
                  </a:rPr>
                  <a:t> = 5 unités et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 kern="0" smtClean="0">
                            <a:solidFill>
                              <a:sysClr val="windowText" lastClr="00000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37</m:t>
                        </m:r>
                      </m:num>
                      <m:den>
                        <m:r>
                          <a:rPr lang="fr-FR" b="0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fr-FR" kern="0" dirty="0" smtClean="0">
                    <a:solidFill>
                      <a:sysClr val="windowText" lastClr="000000"/>
                    </a:solidFill>
                  </a:rPr>
                  <a:t> </a:t>
                </a:r>
                <a:endParaRPr lang="fr-FR" kern="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4991" y="3147520"/>
                <a:ext cx="6838569" cy="1119922"/>
              </a:xfrm>
              <a:prstGeom prst="rect">
                <a:avLst/>
              </a:prstGeom>
              <a:blipFill rotWithShape="0">
                <a:blip r:embed="rId5"/>
                <a:stretch>
                  <a:fillRect b="-271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/>
          <p:cNvSpPr txBox="1"/>
          <p:nvPr/>
        </p:nvSpPr>
        <p:spPr>
          <a:xfrm>
            <a:off x="4760485" y="4588239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600" kern="0" dirty="0">
                <a:solidFill>
                  <a:sysClr val="windowText" lastClr="000000"/>
                </a:solidFill>
              </a:rPr>
              <a:t>On choisit une unité facilement partageable en 100</a:t>
            </a:r>
          </a:p>
        </p:txBody>
      </p:sp>
      <p:sp>
        <p:nvSpPr>
          <p:cNvPr id="3" name="Rectangle 2"/>
          <p:cNvSpPr/>
          <p:nvPr/>
        </p:nvSpPr>
        <p:spPr>
          <a:xfrm>
            <a:off x="4584991" y="1380944"/>
            <a:ext cx="6096000" cy="53860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fr-FR" dirty="0">
                <a:latin typeface="Calibri" panose="020F0502020204030204" pitchFamily="34" charset="0"/>
              </a:rPr>
              <a:t>Ecris </a:t>
            </a:r>
            <a:r>
              <a:rPr lang="fr-FR" dirty="0" smtClean="0">
                <a:latin typeface="Calibri" panose="020F0502020204030204" pitchFamily="34" charset="0"/>
              </a:rPr>
              <a:t>                 sous </a:t>
            </a:r>
            <a:r>
              <a:rPr lang="fr-FR" dirty="0">
                <a:latin typeface="Calibri" panose="020F0502020204030204" pitchFamily="34" charset="0"/>
              </a:rPr>
              <a:t>la forme d’un entier et d’une fraction </a:t>
            </a:r>
            <a:endParaRPr lang="fr-FR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91328" y="1441845"/>
            <a:ext cx="601232" cy="679914"/>
          </a:xfrm>
          <a:prstGeom prst="rect">
            <a:avLst/>
          </a:prstGeom>
          <a:noFill/>
        </p:spPr>
      </p:pic>
      <p:cxnSp>
        <p:nvCxnSpPr>
          <p:cNvPr id="5" name="Connecteur droit avec flèche 4"/>
          <p:cNvCxnSpPr/>
          <p:nvPr/>
        </p:nvCxnSpPr>
        <p:spPr>
          <a:xfrm flipH="1">
            <a:off x="3459180" y="2450389"/>
            <a:ext cx="13013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08104" y="6360063"/>
            <a:ext cx="6672887" cy="365125"/>
          </a:xfrm>
        </p:spPr>
        <p:txBody>
          <a:bodyPr/>
          <a:lstStyle/>
          <a:p>
            <a:r>
              <a:rPr lang="fr-FR" dirty="0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24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31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FR" kern="0">
              <a:solidFill>
                <a:sysClr val="windowText" lastClr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6260" y="404664"/>
            <a:ext cx="113884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800" dirty="0">
                <a:solidFill>
                  <a:prstClr val="black"/>
                </a:solidFill>
              </a:rPr>
              <a:t>PENSER L’ENSEIGNEMENT DES MATHS COMME UN SYSTÈME COHÉRENT ET PÉRENNE DANS LE TEMPS </a:t>
            </a:r>
            <a:r>
              <a:rPr lang="fr-FR" sz="2800" dirty="0">
                <a:solidFill>
                  <a:srgbClr val="FF0000"/>
                </a:solidFill>
              </a:rPr>
              <a:t>: </a:t>
            </a:r>
            <a:r>
              <a:rPr lang="fr-FR" sz="2800" dirty="0" smtClean="0">
                <a:solidFill>
                  <a:srgbClr val="FF0000"/>
                </a:solidFill>
              </a:rPr>
              <a:t>POUR </a:t>
            </a:r>
            <a:r>
              <a:rPr lang="fr-FR" sz="2800" kern="0" dirty="0" smtClean="0">
                <a:solidFill>
                  <a:srgbClr val="FF0000"/>
                </a:solidFill>
              </a:rPr>
              <a:t>DONNER </a:t>
            </a:r>
            <a:r>
              <a:rPr lang="fr-FR" sz="2800" kern="0" dirty="0">
                <a:solidFill>
                  <a:srgbClr val="FF0000"/>
                </a:solidFill>
              </a:rPr>
              <a:t>L’ÉCRITURE DÉCIMALE D’UNE FRACTION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FR" kern="0">
              <a:solidFill>
                <a:sysClr val="windowText" lastClr="00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91744" y="2204865"/>
            <a:ext cx="3528392" cy="499729"/>
          </a:xfrm>
          <a:prstGeom prst="rect">
            <a:avLst/>
          </a:prstGeom>
          <a:noFill/>
        </p:spPr>
      </p:pic>
      <p:sp>
        <p:nvSpPr>
          <p:cNvPr id="11" name="ZoneTexte 10"/>
          <p:cNvSpPr txBox="1"/>
          <p:nvPr/>
        </p:nvSpPr>
        <p:spPr>
          <a:xfrm>
            <a:off x="2207568" y="3924123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kern="0" dirty="0">
                <a:solidFill>
                  <a:sysClr val="windowText" lastClr="000000"/>
                </a:solidFill>
              </a:rPr>
              <a:t>Car         , c’est 5 </a:t>
            </a:r>
            <a:r>
              <a:rPr lang="fr-FR" kern="0" dirty="0" smtClean="0">
                <a:solidFill>
                  <a:sysClr val="windowText" lastClr="000000"/>
                </a:solidFill>
              </a:rPr>
              <a:t>fois          </a:t>
            </a:r>
            <a:r>
              <a:rPr lang="fr-FR" kern="0" dirty="0">
                <a:solidFill>
                  <a:sysClr val="windowText" lastClr="000000"/>
                </a:solidFill>
              </a:rPr>
              <a:t>et 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85356" y="3854254"/>
            <a:ext cx="4445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9264" y="3854254"/>
            <a:ext cx="4826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13016" y="3935283"/>
            <a:ext cx="288032" cy="384042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75796" y="3911280"/>
            <a:ext cx="266404" cy="432048"/>
          </a:xfrm>
          <a:prstGeom prst="rect">
            <a:avLst/>
          </a:prstGeom>
          <a:noFill/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FR" kern="0">
              <a:solidFill>
                <a:sysClr val="windowText" lastClr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5687764" y="3980142"/>
            <a:ext cx="3742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kern="0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= </a:t>
            </a:r>
            <a:endParaRPr lang="fr-FR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1524001" y="1567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ker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1708732" y="3237102"/>
            <a:ext cx="5035340" cy="185660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kern="0">
              <a:solidFill>
                <a:sysClr val="windowText" lastClr="000000"/>
              </a:solidFill>
            </a:endParaRPr>
          </a:p>
        </p:txBody>
      </p:sp>
      <p:cxnSp>
        <p:nvCxnSpPr>
          <p:cNvPr id="23" name="Connecteur droit avec flèche 22"/>
          <p:cNvCxnSpPr/>
          <p:nvPr/>
        </p:nvCxnSpPr>
        <p:spPr>
          <a:xfrm flipH="1" flipV="1">
            <a:off x="4655840" y="2852936"/>
            <a:ext cx="216024" cy="648072"/>
          </a:xfrm>
          <a:prstGeom prst="straightConnector1">
            <a:avLst/>
          </a:prstGeom>
          <a:ln w="127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V="1">
            <a:off x="5807968" y="2780928"/>
            <a:ext cx="0" cy="648072"/>
          </a:xfrm>
          <a:prstGeom prst="straightConnector1">
            <a:avLst/>
          </a:prstGeom>
          <a:ln w="127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>
                <a:off x="7320136" y="3335628"/>
                <a:ext cx="4116303" cy="905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Mais aussi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50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100  </m:t>
                        </m:r>
                      </m:den>
                    </m:f>
                  </m:oMath>
                </a14:m>
                <a:r>
                  <a:rPr lang="fr-FR" dirty="0" smtClean="0"/>
                  <a:t>  c’est la moitié d’une unité</a:t>
                </a:r>
              </a:p>
              <a:p>
                <a:r>
                  <a:rPr lang="fr-FR" dirty="0" smtClean="0"/>
                  <a:t>1u = 1  et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dirty="0" smtClean="0"/>
                  <a:t> u c’est aussi 0,50</a:t>
                </a:r>
                <a:endParaRPr lang="fr-FR" dirty="0"/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0136" y="3335628"/>
                <a:ext cx="4116303" cy="905889"/>
              </a:xfrm>
              <a:prstGeom prst="rect">
                <a:avLst/>
              </a:prstGeom>
              <a:blipFill rotWithShape="0">
                <a:blip r:embed="rId8"/>
                <a:stretch>
                  <a:fillRect l="-1333" b="-6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25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4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5013" y="476672"/>
            <a:ext cx="10987184" cy="1120308"/>
          </a:xfrm>
        </p:spPr>
        <p:txBody>
          <a:bodyPr>
            <a:normAutofit fontScale="90000"/>
          </a:bodyPr>
          <a:lstStyle/>
          <a:p>
            <a:r>
              <a:rPr lang="fr-FR" sz="2800" dirty="0"/>
              <a:t>PENSER l’enseignement des maths comme un système cohérent et pérenne dans le </a:t>
            </a:r>
            <a:r>
              <a:rPr lang="fr-FR" sz="2800" dirty="0" smtClean="0"/>
              <a:t>temps :  </a:t>
            </a:r>
            <a:r>
              <a:rPr lang="fr-FR" sz="2800" dirty="0" smtClean="0">
                <a:solidFill>
                  <a:srgbClr val="FF0000"/>
                </a:solidFill>
              </a:rPr>
              <a:t>Intercaler UN nombre entre deux nombres décimaux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71611" y="2151000"/>
            <a:ext cx="59046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kern="0" dirty="0">
                <a:solidFill>
                  <a:sysClr val="windowText" lastClr="000000"/>
                </a:solidFill>
              </a:rPr>
              <a:t>Intercale un nombre entre 2,8 et 2,9</a:t>
            </a:r>
          </a:p>
          <a:p>
            <a:pPr>
              <a:defRPr/>
            </a:pPr>
            <a:endParaRPr lang="fr-FR" kern="0" dirty="0">
              <a:solidFill>
                <a:sysClr val="windowText" lastClr="000000"/>
              </a:solidFill>
            </a:endParaRPr>
          </a:p>
          <a:p>
            <a:pPr>
              <a:defRPr/>
            </a:pPr>
            <a:endParaRPr lang="fr-FR" kern="0" dirty="0">
              <a:solidFill>
                <a:sysClr val="windowText" lastClr="000000"/>
              </a:solidFill>
            </a:endParaRPr>
          </a:p>
          <a:p>
            <a:pPr>
              <a:defRPr/>
            </a:pPr>
            <a:r>
              <a:rPr lang="fr-FR" b="1" kern="0" dirty="0">
                <a:solidFill>
                  <a:srgbClr val="00B050"/>
                </a:solidFill>
              </a:rPr>
              <a:t>2,8 c’est 28 dixièmes</a:t>
            </a:r>
            <a:r>
              <a:rPr lang="fr-FR" kern="0" dirty="0">
                <a:solidFill>
                  <a:sysClr val="windowText" lastClr="000000"/>
                </a:solidFill>
              </a:rPr>
              <a:t> et </a:t>
            </a:r>
            <a:r>
              <a:rPr lang="fr-FR" b="1" kern="0" dirty="0">
                <a:solidFill>
                  <a:srgbClr val="00B050"/>
                </a:solidFill>
              </a:rPr>
              <a:t>28 dixièmes = 280 centièmes</a:t>
            </a:r>
          </a:p>
          <a:p>
            <a:pPr>
              <a:defRPr/>
            </a:pPr>
            <a:r>
              <a:rPr lang="fr-FR" kern="0" dirty="0">
                <a:solidFill>
                  <a:sysClr val="windowText" lastClr="000000"/>
                </a:solidFill>
              </a:rPr>
              <a:t>2,9 c’est 290 centièmes</a:t>
            </a:r>
          </a:p>
          <a:p>
            <a:pPr>
              <a:defRPr/>
            </a:pPr>
            <a:endParaRPr lang="fr-FR" kern="0" dirty="0">
              <a:solidFill>
                <a:sysClr val="windowText" lastClr="000000"/>
              </a:solidFill>
            </a:endParaRPr>
          </a:p>
          <a:p>
            <a:pPr>
              <a:defRPr/>
            </a:pPr>
            <a:r>
              <a:rPr lang="fr-FR" kern="0" dirty="0">
                <a:solidFill>
                  <a:sysClr val="windowText" lastClr="000000"/>
                </a:solidFill>
              </a:rPr>
              <a:t>Entre 280  centièmes et 290 centièmes, on peut intercaler par exemple 283 centièmes, et </a:t>
            </a:r>
            <a:r>
              <a:rPr lang="fr-FR" b="1" kern="0" dirty="0">
                <a:solidFill>
                  <a:srgbClr val="00B050"/>
                </a:solidFill>
              </a:rPr>
              <a:t>283 centièmes = 2,83</a:t>
            </a:r>
          </a:p>
          <a:p>
            <a:pPr>
              <a:defRPr/>
            </a:pPr>
            <a:endParaRPr lang="fr-FR" kern="0" dirty="0">
              <a:solidFill>
                <a:sysClr val="windowText" lastClr="000000"/>
              </a:solidFill>
            </a:endParaRPr>
          </a:p>
          <a:p>
            <a:pPr>
              <a:defRPr/>
            </a:pPr>
            <a:endParaRPr lang="fr-FR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26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80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005" y="618517"/>
            <a:ext cx="11863450" cy="1210283"/>
          </a:xfrm>
        </p:spPr>
        <p:txBody>
          <a:bodyPr>
            <a:normAutofit/>
          </a:bodyPr>
          <a:lstStyle/>
          <a:p>
            <a:r>
              <a:rPr lang="fr-FR" sz="2800" dirty="0"/>
              <a:t>PENSER l’enseignement des maths comme un système cohérent et pérenne dans le temps </a:t>
            </a:r>
            <a:r>
              <a:rPr lang="fr-FR" sz="2800" dirty="0" smtClean="0"/>
              <a:t>: </a:t>
            </a:r>
            <a:r>
              <a:rPr lang="fr-FR" sz="2800" dirty="0" smtClean="0">
                <a:solidFill>
                  <a:srgbClr val="FF0000"/>
                </a:solidFill>
              </a:rPr>
              <a:t>Effectuer </a:t>
            </a:r>
            <a:r>
              <a:rPr lang="fr-FR" sz="2800" dirty="0">
                <a:solidFill>
                  <a:srgbClr val="FF0000"/>
                </a:solidFill>
              </a:rPr>
              <a:t>des conversions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3230907" y="2204864"/>
            <a:ext cx="62646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kern="0" dirty="0">
                <a:solidFill>
                  <a:sysClr val="windowText" lastClr="000000"/>
                </a:solidFill>
              </a:rPr>
              <a:t>300 cm = 300 centièmes de mètre =         m = </a:t>
            </a:r>
            <a:r>
              <a:rPr lang="fr-FR" b="1" kern="0" dirty="0">
                <a:solidFill>
                  <a:srgbClr val="00B050"/>
                </a:solidFill>
              </a:rPr>
              <a:t>3</a:t>
            </a:r>
            <a:r>
              <a:rPr lang="fr-FR" kern="0" dirty="0">
                <a:solidFill>
                  <a:sysClr val="windowText" lastClr="000000"/>
                </a:solidFill>
              </a:rPr>
              <a:t> m</a:t>
            </a:r>
          </a:p>
          <a:p>
            <a:pPr>
              <a:defRPr/>
            </a:pPr>
            <a:endParaRPr lang="fr-FR" kern="0" dirty="0">
              <a:solidFill>
                <a:sysClr val="windowText" lastClr="000000"/>
              </a:solidFill>
            </a:endParaRPr>
          </a:p>
          <a:p>
            <a:pPr>
              <a:defRPr/>
            </a:pPr>
            <a:endParaRPr lang="fr-FR" kern="0" dirty="0">
              <a:solidFill>
                <a:sysClr val="windowText" lastClr="000000"/>
              </a:solidFill>
            </a:endParaRPr>
          </a:p>
          <a:p>
            <a:pPr>
              <a:defRPr/>
            </a:pPr>
            <a:endParaRPr lang="fr-FR" kern="0" dirty="0">
              <a:solidFill>
                <a:sysClr val="windowText" lastClr="000000"/>
              </a:solidFill>
            </a:endParaRPr>
          </a:p>
          <a:p>
            <a:pPr>
              <a:defRPr/>
            </a:pPr>
            <a:r>
              <a:rPr lang="fr-FR" kern="0" dirty="0">
                <a:solidFill>
                  <a:sysClr val="windowText" lastClr="000000"/>
                </a:solidFill>
              </a:rPr>
              <a:t>5 cm = 5 centièmes de mètres =          m = </a:t>
            </a:r>
            <a:r>
              <a:rPr lang="fr-FR" b="1" kern="0" dirty="0">
                <a:solidFill>
                  <a:srgbClr val="00B050"/>
                </a:solidFill>
              </a:rPr>
              <a:t>0,05</a:t>
            </a:r>
            <a:r>
              <a:rPr lang="fr-FR" kern="0" dirty="0">
                <a:solidFill>
                  <a:sysClr val="windowText" lastClr="000000"/>
                </a:solidFill>
              </a:rPr>
              <a:t> m</a:t>
            </a:r>
          </a:p>
          <a:p>
            <a:pPr>
              <a:defRPr/>
            </a:pPr>
            <a:endParaRPr lang="fr-FR" kern="0" dirty="0">
              <a:solidFill>
                <a:sysClr val="windowText" lastClr="000000"/>
              </a:solidFill>
            </a:endParaRPr>
          </a:p>
          <a:p>
            <a:pPr>
              <a:defRPr/>
            </a:pPr>
            <a:endParaRPr lang="fr-FR" kern="0" dirty="0">
              <a:solidFill>
                <a:sysClr val="windowText" lastClr="000000"/>
              </a:solidFill>
            </a:endParaRPr>
          </a:p>
          <a:p>
            <a:pPr>
              <a:defRPr/>
            </a:pPr>
            <a:endParaRPr lang="fr-FR" kern="0" dirty="0">
              <a:solidFill>
                <a:sysClr val="windowText" lastClr="000000"/>
              </a:solidFill>
            </a:endParaRPr>
          </a:p>
          <a:p>
            <a:pPr>
              <a:defRPr/>
            </a:pPr>
            <a:endParaRPr lang="fr-FR" kern="0" dirty="0">
              <a:solidFill>
                <a:sysClr val="windowText" lastClr="000000"/>
              </a:solidFill>
            </a:endParaRPr>
          </a:p>
          <a:p>
            <a:pPr>
              <a:defRPr/>
            </a:pPr>
            <a:endParaRPr lang="fr-FR" kern="0" dirty="0">
              <a:solidFill>
                <a:sysClr val="windowText" lastClr="000000"/>
              </a:solidFill>
            </a:endParaRPr>
          </a:p>
          <a:p>
            <a:pPr>
              <a:defRPr/>
            </a:pPr>
            <a:endParaRPr lang="fr-FR" kern="0" dirty="0">
              <a:solidFill>
                <a:sysClr val="windowText" lastClr="000000"/>
              </a:solidFill>
            </a:endParaRPr>
          </a:p>
          <a:p>
            <a:pPr>
              <a:defRPr/>
            </a:pPr>
            <a:endParaRPr lang="fr-FR" kern="0" dirty="0">
              <a:solidFill>
                <a:sysClr val="windowText" lastClr="000000"/>
              </a:solidFill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6040" y="3356992"/>
            <a:ext cx="4191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4072" y="2204864"/>
            <a:ext cx="4826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Connecteur droit avec flèche 3"/>
          <p:cNvCxnSpPr/>
          <p:nvPr/>
        </p:nvCxnSpPr>
        <p:spPr>
          <a:xfrm>
            <a:off x="8216721" y="2465214"/>
            <a:ext cx="553792" cy="1776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8770513" y="2642843"/>
                <a:ext cx="2910626" cy="485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fr-FR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fr-FR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FR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fr-FR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FR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fr-FR" dirty="0" smtClean="0"/>
                  <a:t> = 1+1+1</a:t>
                </a:r>
                <a:endParaRPr lang="fr-FR" dirty="0"/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0513" y="2642843"/>
                <a:ext cx="2910626" cy="485774"/>
              </a:xfrm>
              <a:prstGeom prst="rect">
                <a:avLst/>
              </a:prstGeom>
              <a:blipFill rotWithShape="0">
                <a:blip r:embed="rId4"/>
                <a:stretch>
                  <a:fillRect b="-886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27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6716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3" y="115347"/>
            <a:ext cx="10364451" cy="615923"/>
          </a:xfrm>
        </p:spPr>
        <p:txBody>
          <a:bodyPr/>
          <a:lstStyle/>
          <a:p>
            <a:r>
              <a:rPr lang="fr-FR" dirty="0"/>
              <a:t>STRATEGIES D’ENSEIGNEMENT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152400" y="731270"/>
            <a:ext cx="11734800" cy="5730490"/>
          </a:xfrm>
        </p:spPr>
        <p:txBody>
          <a:bodyPr/>
          <a:lstStyle/>
          <a:p>
            <a:r>
              <a:rPr lang="fr-FR" cap="none" dirty="0" smtClean="0"/>
              <a:t>Les élèves ont rencontré des écritures à virgule à travers l’usage social (prix, taille, masse) mais on peut favoriser cette entrée! </a:t>
            </a:r>
            <a:r>
              <a:rPr lang="fr-FR" cap="none" dirty="0" smtClean="0">
                <a:solidFill>
                  <a:srgbClr val="C00000"/>
                </a:solidFill>
              </a:rPr>
              <a:t>Fractions simples- Fractions décimales- Nombres décimaux </a:t>
            </a:r>
          </a:p>
          <a:p>
            <a:pPr marL="0" indent="0">
              <a:buNone/>
            </a:pPr>
            <a:r>
              <a:rPr lang="fr-FR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Fractions </a:t>
            </a:r>
            <a:r>
              <a:rPr lang="fr-FR" b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simples </a:t>
            </a:r>
            <a:r>
              <a:rPr lang="fr-FR" cap="none" dirty="0" smtClean="0"/>
              <a:t>(annexe1) : au cycle 3, les fractions sont des outils </a:t>
            </a:r>
            <a:r>
              <a:rPr lang="fr-FR" cap="none" dirty="0" smtClean="0">
                <a:solidFill>
                  <a:srgbClr val="FF0000"/>
                </a:solidFill>
              </a:rPr>
              <a:t>pour résoudre des problèmes </a:t>
            </a:r>
            <a:r>
              <a:rPr lang="fr-FR" cap="none" dirty="0" smtClean="0"/>
              <a:t>qui les nombres entiers ne peuvent résoudre (il est nécessaire de fractionner une unité). 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02" y="2668366"/>
            <a:ext cx="4089269" cy="271727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376" y="2668366"/>
            <a:ext cx="4098760" cy="271727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062" y="5693597"/>
            <a:ext cx="11107875" cy="768163"/>
          </a:xfrm>
          <a:prstGeom prst="rect">
            <a:avLst/>
          </a:prstGeom>
        </p:spPr>
      </p:pic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04799" y="6446629"/>
            <a:ext cx="6672887" cy="365125"/>
          </a:xfrm>
        </p:spPr>
        <p:txBody>
          <a:bodyPr/>
          <a:lstStyle/>
          <a:p>
            <a:r>
              <a:rPr lang="fr-FR" dirty="0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28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36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905483"/>
          </a:xfrm>
        </p:spPr>
        <p:txBody>
          <a:bodyPr/>
          <a:lstStyle/>
          <a:p>
            <a:r>
              <a:rPr lang="fr-FR" dirty="0"/>
              <a:t>STRATEGIES D’ENSEIGNEMENT</a:t>
            </a:r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33880" y="1524000"/>
            <a:ext cx="4645555" cy="309703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849" y="1645825"/>
            <a:ext cx="5413717" cy="30970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3880" y="5025771"/>
            <a:ext cx="103607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prstClr val="black"/>
                </a:solidFill>
              </a:rPr>
              <a:t>Il est essentiel que l’élève puisse </a:t>
            </a:r>
            <a:r>
              <a:rPr lang="fr-FR" dirty="0">
                <a:solidFill>
                  <a:srgbClr val="FF0000"/>
                </a:solidFill>
              </a:rPr>
              <a:t>manipuler, se représenter et répliquer </a:t>
            </a:r>
            <a:r>
              <a:rPr lang="fr-FR" dirty="0">
                <a:solidFill>
                  <a:prstClr val="black"/>
                </a:solidFill>
              </a:rPr>
              <a:t>: un segment, une bande, un rectangle, un disque. </a:t>
            </a:r>
          </a:p>
          <a:p>
            <a:r>
              <a:rPr lang="fr-FR" dirty="0">
                <a:solidFill>
                  <a:prstClr val="black"/>
                </a:solidFill>
              </a:rPr>
              <a:t>On utilise un guide âne pour partager facilement les segments. </a:t>
            </a:r>
            <a:r>
              <a:rPr lang="fr-FR" dirty="0" err="1" smtClean="0">
                <a:solidFill>
                  <a:prstClr val="black"/>
                </a:solidFill>
                <a:hlinkClick r:id="rId4" action="ppaction://hlinkfile"/>
              </a:rPr>
              <a:t>guide-ane</a:t>
            </a:r>
            <a:r>
              <a:rPr lang="fr-FR" dirty="0" smtClean="0">
                <a:solidFill>
                  <a:prstClr val="black"/>
                </a:solidFill>
                <a:hlinkClick r:id="rId4" action="ppaction://hlinkfile"/>
              </a:rPr>
              <a:t> </a:t>
            </a:r>
            <a:r>
              <a:rPr lang="fr-FR" dirty="0">
                <a:solidFill>
                  <a:prstClr val="black"/>
                </a:solidFill>
                <a:hlinkClick r:id="rId4" action="ppaction://hlinkfile"/>
              </a:rPr>
              <a:t>calque 5 parts.mp4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613149" y="6248400"/>
            <a:ext cx="6672887" cy="365125"/>
          </a:xfrm>
        </p:spPr>
        <p:txBody>
          <a:bodyPr/>
          <a:lstStyle/>
          <a:p>
            <a:r>
              <a:rPr lang="fr-FR" dirty="0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29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794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2088" y="0"/>
            <a:ext cx="10364451" cy="504967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A CE JOUR …..</a:t>
            </a:r>
            <a:endParaRPr lang="fr-FR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11622030"/>
              </p:ext>
            </p:extLst>
          </p:nvPr>
        </p:nvGraphicFramePr>
        <p:xfrm>
          <a:off x="0" y="504967"/>
          <a:ext cx="12112668" cy="66468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07224"/>
                <a:gridCol w="586854"/>
                <a:gridCol w="8318590"/>
              </a:tblGrid>
              <a:tr h="5684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CYCLE II</a:t>
                      </a:r>
                      <a:endParaRPr lang="fr-FR" sz="11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hlinkClick r:id="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"/>
                        </a:rPr>
                        <a:t>http://eduscol.education.fr/cid102696/ressources-maths-cycle-2.html</a:t>
                      </a:r>
                      <a:endParaRPr lang="fr-FR" sz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CYCLE III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2"/>
                        </a:rPr>
                        <a:t>http://eduscol.education.fr/cid101461/ressources-maths-cycle-3.html</a:t>
                      </a:r>
                      <a:endParaRPr lang="fr-FR" sz="12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12353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0" i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fr-FR" sz="1400" b="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LE CALCUL</a:t>
                      </a:r>
                      <a:r>
                        <a:rPr lang="fr-FR" sz="1400" b="0" i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AUX CYCLES 2 ET 3</a:t>
                      </a:r>
                      <a:r>
                        <a:rPr lang="fr-FR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fr-FR" sz="100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</a:rPr>
                        <a:t>http://cache.media.eduscol.education.fr/file/Nombres_et_calculs/99/2/RA16_C2C3_MATH_math_calc_c2c3_N.D_600992.pdf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754335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LE CALCUL EN LIGNE AU CYCLE II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0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http://cache.media.eduscol.education.fr/file/Mathematiques/87/9/RA16_C2_MATHS_calcul_en_ligne_587879.pdf</a:t>
                      </a:r>
                      <a:endParaRPr lang="fr-FR" sz="1000" b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LE CALCUL EN LIGNE AU CYCLE III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/>
                        </a:rPr>
                        <a:t>http://cache.media.eduscol.education.fr/file/Nombres_et_calculs/00/2/RA_16_C3_MATH_calcul_ligne_c3_N.D_601002.pdf</a:t>
                      </a:r>
                      <a:endParaRPr lang="fr-FR" sz="1100" dirty="0" smtClean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014606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fr-FR" sz="2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FRACTIONS ET NOMBRES DÉCIMAUX AU CYCLE III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hlinkClick r:id="rId5"/>
                        </a:rPr>
                        <a:t>http://cache.media.eduscol.education.fr/file/Fractions_et_decimaux/60/1/RA16_C3_MATH_frac_dec_doc_maitre_V2_681601.pdf</a:t>
                      </a:r>
                      <a:endParaRPr lang="fr-FR" sz="1100" dirty="0" smtClean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Annexe1découverte des fractions</a:t>
                      </a:r>
                      <a:r>
                        <a:rPr lang="fr-FR" sz="14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0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6"/>
                        </a:rPr>
                        <a:t>http://cache.media.education.gouv.fr/file/Fractions_et_decimaux/41/8/RA16_C3_MATH_frac_dec_annexe_2_673418.pdf</a:t>
                      </a:r>
                      <a:endParaRPr lang="fr-FR" sz="1000" baseline="0" dirty="0" smtClean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Annexe2 de la fraction simple à la fraction décimale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6"/>
                        </a:rPr>
                        <a:t>http://cache.media.education.gouv.fr/file/Fractions_et_decimaux/41/8/RA16_C3_MATH_frac_dec_annexe_2_673418.pdf</a:t>
                      </a:r>
                      <a:endParaRPr lang="fr-FR" sz="1400" dirty="0" smtClean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Annexe3 introduction de l’écriture à virgule</a:t>
                      </a:r>
                      <a:r>
                        <a:rPr lang="fr-FR" sz="14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fr-FR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Annexe4 la glissière à nombre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7"/>
                        </a:rPr>
                        <a:t>http://cache.media.education.gouv.fr/file/Fractions_et_decimaux/42/0/RA16_C3_MATH_frac_dec_annexe_3_673420.pdf</a:t>
                      </a:r>
                      <a:endParaRPr lang="fr-FR" sz="1000" dirty="0" smtClean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Annexe4 le glisse nombre </a:t>
                      </a:r>
                      <a:r>
                        <a:rPr lang="fr-FR" sz="100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8"/>
                        </a:rPr>
                        <a:t>http://cache.media.education.gouv.fr/file/Fractions_et_decimaux/42/2/RA16_C3_MATH_frac_dec_annexe_4_673422.pdf</a:t>
                      </a:r>
                      <a:endParaRPr lang="fr-FR" sz="1400" dirty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Annexe5 le guide âne </a:t>
                      </a:r>
                      <a:r>
                        <a:rPr lang="fr-FR" sz="1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9"/>
                        </a:rPr>
                        <a:t>http://cache.media.education.gouv.fr/file/Fractions_et_decimaux/42/4/RA16_C3_MATH_frac_dec_annexe_5_673424.pdf</a:t>
                      </a:r>
                      <a:endParaRPr lang="fr-FR" sz="1000" dirty="0" smtClean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627894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GRANDEURS ET MESURES AU CYCLE II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SEANCE SUR LES MASSES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10"/>
                        </a:rPr>
                        <a:t>http://cache.media.eduscol.education.fr/file/Mathematiques/69/5/RA16_C2_MATHS_grandeur_et_mesures_doc_maitre_587695.pdf</a:t>
                      </a:r>
                      <a:endParaRPr lang="fr-FR" sz="1100" b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11"/>
                        </a:rPr>
                        <a:t>http://cache.media.eduscol.education.fr/file/Mathematiques/25/8/RA16_C2_MATHS_grandeur_et_mesures_masses_635258.pdf</a:t>
                      </a:r>
                      <a:endParaRPr lang="fr-FR" sz="1100" b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GRANDEURS ET MESURES AU CYCLE  III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SEANCE SUR LES PERIMETRES ET LES AIRES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12"/>
                        </a:rPr>
                        <a:t>http://cache.media.eduscol.education.fr/file/Mathematiques/16/8/RA16_C3_MATH_grand_mesur_N.D_609168.pdf</a:t>
                      </a:r>
                      <a:endParaRPr lang="fr-FR" sz="1100" dirty="0" smtClean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84160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fr-FR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100" dirty="0" smtClean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fr-FR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RESOUDRE DES PROBLEMES DE PROPORTIONNNALITE AU CYCLE III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13"/>
                        </a:rPr>
                        <a:t>http://cache.media.eduscol.education.fr/file/Proportionnalite/95/5/RA16_C3_MATH_doc_maitre_proport_N.D_576955.pdf</a:t>
                      </a:r>
                      <a:endParaRPr lang="fr-FR" sz="1100" dirty="0" smtClean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32483">
                <a:tc grid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b="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INITIATION</a:t>
                      </a:r>
                      <a:r>
                        <a:rPr lang="fr-FR" sz="1400" b="0" i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A LA PROGRAMMATION AU CYCLES II ET III</a:t>
                      </a:r>
                      <a:r>
                        <a:rPr lang="fr-FR" sz="140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14"/>
                        </a:rPr>
                        <a:t>http://cache.media.eduscol.education.fr/file/Initiation_a_la_programmation/92/6/RA16_C2_C3_MATH_inititation_programmation_doc_maitre_624926.pdf</a:t>
                      </a:r>
                      <a:endParaRPr lang="fr-FR" sz="11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223231" y="5700712"/>
            <a:ext cx="6672887" cy="365125"/>
          </a:xfrm>
        </p:spPr>
        <p:txBody>
          <a:bodyPr/>
          <a:lstStyle/>
          <a:p>
            <a:r>
              <a:rPr lang="fr-FR" dirty="0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18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1271" y="238507"/>
            <a:ext cx="10364451" cy="818397"/>
          </a:xfrm>
        </p:spPr>
        <p:txBody>
          <a:bodyPr/>
          <a:lstStyle/>
          <a:p>
            <a:r>
              <a:rPr lang="fr-FR" dirty="0"/>
              <a:t>STRATEGIES D’ENSEIGNEMENT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95003" y="890649"/>
            <a:ext cx="2660715" cy="2656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06878" y="3801924"/>
            <a:ext cx="346759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DINPro-Regular"/>
              </a:rPr>
              <a:t>Cet outil </a:t>
            </a:r>
            <a:r>
              <a:rPr lang="fr-FR" sz="1200" dirty="0">
                <a:solidFill>
                  <a:srgbClr val="000000"/>
                </a:solidFill>
                <a:latin typeface="DINPro-Regular"/>
              </a:rPr>
              <a:t>(Réglettes </a:t>
            </a:r>
            <a:r>
              <a:rPr lang="fr-FR" sz="1200" dirty="0" err="1">
                <a:solidFill>
                  <a:srgbClr val="000000"/>
                </a:solidFill>
                <a:latin typeface="DINPro-Regular"/>
              </a:rPr>
              <a:t>Cuisenaire</a:t>
            </a:r>
            <a:r>
              <a:rPr lang="fr-FR" sz="1200" dirty="0">
                <a:solidFill>
                  <a:srgbClr val="000000"/>
                </a:solidFill>
                <a:latin typeface="DINPro-Regular"/>
              </a:rPr>
              <a:t>)  </a:t>
            </a:r>
            <a:r>
              <a:rPr lang="fr-FR" dirty="0">
                <a:solidFill>
                  <a:srgbClr val="000000"/>
                </a:solidFill>
                <a:latin typeface="DINPro-Regular"/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000000"/>
                </a:solidFill>
                <a:latin typeface="DINPro-Regular"/>
              </a:rPr>
              <a:t>Permet d’entretenir la notion de fraction simple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000000"/>
                </a:solidFill>
                <a:latin typeface="DINPro-Regular"/>
              </a:rPr>
              <a:t>Permet de faire varier l’unité de référence (qui n’est pas attachée à un objet).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000000"/>
                </a:solidFill>
                <a:latin typeface="DINPro-Regular"/>
              </a:rPr>
              <a:t>Ne pas induire qu’une fraction est nécessairement inférieure à 1. </a:t>
            </a:r>
            <a:endParaRPr lang="fr-FR" dirty="0" smtClean="0">
              <a:solidFill>
                <a:srgbClr val="000000"/>
              </a:solidFill>
              <a:latin typeface="DINPro-Regular"/>
            </a:endParaRPr>
          </a:p>
          <a:p>
            <a:pPr marL="285750" indent="-285750">
              <a:buFontTx/>
              <a:buChar char="-"/>
            </a:pPr>
            <a:r>
              <a:rPr lang="fr-FR" dirty="0" smtClean="0">
                <a:solidFill>
                  <a:srgbClr val="000000"/>
                </a:solidFill>
                <a:latin typeface="DINPro-Regular"/>
              </a:rPr>
              <a:t>Préparer </a:t>
            </a:r>
            <a:r>
              <a:rPr lang="fr-FR" dirty="0">
                <a:solidFill>
                  <a:srgbClr val="000000"/>
                </a:solidFill>
                <a:latin typeface="DINPro-Regular"/>
              </a:rPr>
              <a:t>aux décompositions des fractions décimales.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000000"/>
                </a:solidFill>
                <a:latin typeface="DINPro-Regular"/>
              </a:rPr>
              <a:t>	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2821" y="882867"/>
            <a:ext cx="7371522" cy="146066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4400" y="2927545"/>
            <a:ext cx="7371522" cy="1748758"/>
          </a:xfrm>
          <a:prstGeom prst="rect">
            <a:avLst/>
          </a:prstGeom>
        </p:spPr>
      </p:pic>
      <p:pic>
        <p:nvPicPr>
          <p:cNvPr id="8" name="Espace réservé du contenu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6904" y="4928693"/>
            <a:ext cx="6647127" cy="1874102"/>
          </a:xfrm>
          <a:prstGeom prst="rect">
            <a:avLst/>
          </a:prstGeom>
        </p:spPr>
      </p:pic>
      <p:cxnSp>
        <p:nvCxnSpPr>
          <p:cNvPr id="10" name="Connecteur droit avec flèche 9"/>
          <p:cNvCxnSpPr/>
          <p:nvPr/>
        </p:nvCxnSpPr>
        <p:spPr>
          <a:xfrm flipV="1">
            <a:off x="9856520" y="5371584"/>
            <a:ext cx="795646" cy="4822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8188037" y="6221601"/>
            <a:ext cx="2280062" cy="47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10652166" y="4941226"/>
                <a:ext cx="1539834" cy="485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fr-FR" i="1" smtClean="0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fr-FR" dirty="0" smtClean="0">
                    <a:solidFill>
                      <a:prstClr val="black"/>
                    </a:solidFill>
                  </a:rPr>
                  <a:t> de </a:t>
                </a:r>
                <a:r>
                  <a:rPr lang="fr-FR" dirty="0">
                    <a:solidFill>
                      <a:prstClr val="black"/>
                    </a:solidFill>
                  </a:rPr>
                  <a:t>l’unité</a:t>
                </a:r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2166" y="4941226"/>
                <a:ext cx="1539834" cy="485197"/>
              </a:xfrm>
              <a:prstGeom prst="rect">
                <a:avLst/>
              </a:prstGeom>
              <a:blipFill rotWithShape="0">
                <a:blip r:embed="rId7"/>
                <a:stretch>
                  <a:fillRect b="-886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10376066" y="5611991"/>
                <a:ext cx="1723900" cy="1178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solidFill>
                      <a:prstClr val="black"/>
                    </a:solidFill>
                  </a:rPr>
                  <a:t>1 u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 smtClean="0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fr-FR" dirty="0" smtClean="0">
                    <a:solidFill>
                      <a:prstClr val="black"/>
                    </a:solidFill>
                  </a:rPr>
                  <a:t> </a:t>
                </a:r>
                <a:r>
                  <a:rPr lang="fr-FR" dirty="0">
                    <a:solidFill>
                      <a:prstClr val="black"/>
                    </a:solidFill>
                  </a:rPr>
                  <a:t>u</a:t>
                </a:r>
              </a:p>
              <a:p>
                <a:r>
                  <a:rPr lang="fr-FR" dirty="0">
                    <a:solidFill>
                      <a:prstClr val="black"/>
                    </a:solidFill>
                  </a:rPr>
                  <a:t>Ou </a:t>
                </a:r>
              </a:p>
              <a:p>
                <a:r>
                  <a:rPr lang="fr-FR" dirty="0">
                    <a:solidFill>
                      <a:prstClr val="black"/>
                    </a:solidFill>
                  </a:rPr>
                  <a:t>2u </a:t>
                </a:r>
                <a:r>
                  <a:rPr lang="fr-FR" dirty="0" smtClean="0">
                    <a:solidFill>
                      <a:prstClr val="black"/>
                    </a:solidFill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 smtClean="0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fr-FR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 smtClean="0">
                    <a:solidFill>
                      <a:prstClr val="black"/>
                    </a:solidFill>
                  </a:rPr>
                  <a:t>u</a:t>
                </a:r>
                <a:endParaRPr lang="fr-FR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6066" y="5611991"/>
                <a:ext cx="1723900" cy="1178977"/>
              </a:xfrm>
              <a:prstGeom prst="rect">
                <a:avLst/>
              </a:prstGeom>
              <a:blipFill rotWithShape="0">
                <a:blip r:embed="rId8"/>
                <a:stretch>
                  <a:fillRect l="-2827" b="-10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3106455" y="2417386"/>
                <a:ext cx="8617906" cy="489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fr-FR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fr-FR" dirty="0" smtClean="0"/>
                  <a:t> 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 dirty="0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FR" b="0" i="1" dirty="0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FR" b="0" i="1" dirty="0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FR" b="0" i="1" dirty="0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FR" b="0" i="1" dirty="0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FR" b="0" i="1" dirty="0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FR" b="0" i="1" dirty="0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FR" b="0" i="1" dirty="0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FR" b="0" i="1" dirty="0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fr-FR" b="0" i="1" dirty="0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FR" b="0" i="1" dirty="0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FR" b="0" i="1" dirty="0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FR" b="0" i="1" dirty="0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FR" b="0" i="1" dirty="0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dirty="0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FR" b="0" i="1" dirty="0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dirty="0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dirty="0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6455" y="2417386"/>
                <a:ext cx="8617906" cy="489686"/>
              </a:xfrm>
              <a:prstGeom prst="rect">
                <a:avLst/>
              </a:prstGeom>
              <a:blipFill rotWithShape="0">
                <a:blip r:embed="rId9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86833" y="78098"/>
            <a:ext cx="6672887" cy="365125"/>
          </a:xfrm>
        </p:spPr>
        <p:txBody>
          <a:bodyPr/>
          <a:lstStyle/>
          <a:p>
            <a:r>
              <a:rPr lang="fr-FR" dirty="0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11168097" y="4010368"/>
            <a:ext cx="873013" cy="514372"/>
          </a:xfrm>
        </p:spPr>
        <p:txBody>
          <a:bodyPr/>
          <a:lstStyle/>
          <a:p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29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783563"/>
          </a:xfrm>
        </p:spPr>
        <p:txBody>
          <a:bodyPr/>
          <a:lstStyle/>
          <a:p>
            <a:r>
              <a:rPr lang="fr-FR" dirty="0"/>
              <a:t>STRATEGIES D’ENSEIGNEMENT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82880" y="2048411"/>
            <a:ext cx="11414760" cy="23879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2880" y="4620518"/>
            <a:ext cx="12009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</a:rPr>
              <a:t>Pour </a:t>
            </a:r>
            <a:r>
              <a:rPr lang="fr-FR" dirty="0">
                <a:solidFill>
                  <a:prstClr val="black"/>
                </a:solidFill>
              </a:rPr>
              <a:t>trouver la longueur de la réglette rouge, l’élève regarde combien de réglettes rouges sont nécessaires pour reconstituer l’unité : il faut 5 réglettes rouges pour obtenir une unité ; l’unité est donc partagée en cinq parts égales, et une réglette rouge représente une de ces parts.</a:t>
            </a:r>
          </a:p>
          <a:p>
            <a:r>
              <a:rPr lang="fr-FR" dirty="0">
                <a:solidFill>
                  <a:prstClr val="black"/>
                </a:solidFill>
              </a:rPr>
              <a:t>Chaque réglette rouge vaut donc un cinquième de l’unité.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82881" y="1402080"/>
            <a:ext cx="11549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</a:rPr>
              <a:t>L’unité est définie comme étant la longueur de la réglette orange. On demande aux élèves de trouver </a:t>
            </a:r>
            <a:r>
              <a:rPr lang="fr-FR" dirty="0">
                <a:solidFill>
                  <a:srgbClr val="FF0000"/>
                </a:solidFill>
              </a:rPr>
              <a:t>la longueur des réglettes jaunes, rouges et blanches.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31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41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5" y="211920"/>
            <a:ext cx="10364451" cy="631163"/>
          </a:xfrm>
        </p:spPr>
        <p:txBody>
          <a:bodyPr/>
          <a:lstStyle/>
          <a:p>
            <a:r>
              <a:rPr lang="fr-FR" dirty="0"/>
              <a:t>STRATEGIES D’ENSEIGNEMENT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13360" y="1020442"/>
            <a:ext cx="11475720" cy="25339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3360" y="3940076"/>
            <a:ext cx="112318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Faire varier l’unité de référence permet de montrer que l’unité n’est pas attachée à un objet  singulier</a:t>
            </a:r>
            <a:r>
              <a:rPr lang="fr-FR" dirty="0" smtClean="0">
                <a:solidFill>
                  <a:prstClr val="black"/>
                </a:solidFill>
              </a:rPr>
              <a:t>.</a:t>
            </a:r>
          </a:p>
          <a:p>
            <a:endParaRPr lang="fr-FR" dirty="0">
              <a:solidFill>
                <a:prstClr val="black"/>
              </a:solidFill>
            </a:endParaRPr>
          </a:p>
          <a:p>
            <a:r>
              <a:rPr lang="fr-FR" dirty="0" smtClean="0">
                <a:solidFill>
                  <a:prstClr val="black"/>
                </a:solidFill>
              </a:rPr>
              <a:t>L’unité </a:t>
            </a:r>
            <a:r>
              <a:rPr lang="fr-FR" dirty="0">
                <a:solidFill>
                  <a:prstClr val="black"/>
                </a:solidFill>
              </a:rPr>
              <a:t>est définie comme étant la longueur de la réglette bleue (et non la réglette orange  comme dans l’exemple précédent),  il s’agit de trouver la longueur des réglettes vertes et  blanche. </a:t>
            </a:r>
          </a:p>
          <a:p>
            <a:r>
              <a:rPr lang="fr-FR" dirty="0">
                <a:solidFill>
                  <a:prstClr val="black"/>
                </a:solidFill>
              </a:rPr>
              <a:t>Au cours du cycle 2, le nombre acquière un statut indépendant des objets des collections qui leur ont donné naissance. Très progressivement se construit l’unité, 1, qui correspond à n’importe lequel de ces objets de référence. </a:t>
            </a:r>
            <a:r>
              <a:rPr lang="fr-FR" b="1" dirty="0">
                <a:solidFill>
                  <a:srgbClr val="FF0000"/>
                </a:solidFill>
              </a:rPr>
              <a:t>Cette unité fait office d’étalon pour compter, mesurer, comparer, etc., sans faire référence à un objet singulier. </a:t>
            </a:r>
          </a:p>
          <a:p>
            <a:endParaRPr lang="fr-FR" dirty="0">
              <a:solidFill>
                <a:prstClr val="black"/>
              </a:solidFill>
            </a:endParaRPr>
          </a:p>
          <a:p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12733" y="6459708"/>
            <a:ext cx="6672887" cy="365125"/>
          </a:xfrm>
        </p:spPr>
        <p:txBody>
          <a:bodyPr/>
          <a:lstStyle/>
          <a:p>
            <a:r>
              <a:rPr lang="fr-FR" dirty="0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32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13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580515"/>
          </a:xfrm>
        </p:spPr>
        <p:txBody>
          <a:bodyPr>
            <a:normAutofit fontScale="90000"/>
          </a:bodyPr>
          <a:lstStyle/>
          <a:p>
            <a:r>
              <a:rPr lang="fr-FR" dirty="0"/>
              <a:t>STRATEGIES D’ENSEIGNEMENT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74320" y="1351300"/>
            <a:ext cx="9768840" cy="34242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1940" y="5049726"/>
            <a:ext cx="116281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prstClr val="black"/>
                </a:solidFill>
              </a:rPr>
              <a:t>Chaque réglette blanche correspond au cinquième de l’unité.</a:t>
            </a:r>
          </a:p>
          <a:p>
            <a:r>
              <a:rPr lang="fr-FR" dirty="0">
                <a:solidFill>
                  <a:prstClr val="black"/>
                </a:solidFill>
              </a:rPr>
              <a:t>• La réglette marron vaut « une unité plus trois cinquièmes de l’unité » ou encore « huit cinquièmes</a:t>
            </a:r>
          </a:p>
          <a:p>
            <a:r>
              <a:rPr lang="fr-FR" dirty="0">
                <a:solidFill>
                  <a:prstClr val="black"/>
                </a:solidFill>
              </a:rPr>
              <a:t>de l’unité » ou « deux unités moins deux cinquièmes de l’unité ».</a:t>
            </a:r>
          </a:p>
          <a:p>
            <a:r>
              <a:rPr lang="fr-FR" dirty="0">
                <a:solidFill>
                  <a:prstClr val="black"/>
                </a:solidFill>
              </a:rPr>
              <a:t>• La réglette rose vaut « quatre cinquièmes » ou « la moitié de huit cinquièmes » ou « une</a:t>
            </a:r>
          </a:p>
          <a:p>
            <a:r>
              <a:rPr lang="fr-FR" dirty="0">
                <a:solidFill>
                  <a:prstClr val="black"/>
                </a:solidFill>
              </a:rPr>
              <a:t>unité moins un cinquième ».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841124" y="6492875"/>
            <a:ext cx="6672887" cy="365125"/>
          </a:xfrm>
        </p:spPr>
        <p:txBody>
          <a:bodyPr/>
          <a:lstStyle/>
          <a:p>
            <a:r>
              <a:rPr lang="fr-FR" dirty="0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33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6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78150" y="381010"/>
            <a:ext cx="10364451" cy="580891"/>
          </a:xfrm>
        </p:spPr>
        <p:txBody>
          <a:bodyPr>
            <a:normAutofit fontScale="90000"/>
          </a:bodyPr>
          <a:lstStyle/>
          <a:p>
            <a:r>
              <a:rPr lang="fr-FR" dirty="0"/>
              <a:t>STRATEGIES D’ENSEIGNEMENT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95925" y="1333811"/>
            <a:ext cx="2779784" cy="2775172"/>
          </a:xfrm>
          <a:prstGeom prst="rect">
            <a:avLst/>
          </a:prstGeom>
        </p:spPr>
      </p:pic>
      <p:pic>
        <p:nvPicPr>
          <p:cNvPr id="5" name="Espace réservé du contenu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968" y="1206617"/>
            <a:ext cx="6474823" cy="21113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4205685"/>
            <a:ext cx="34675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DINPro-Regular"/>
              </a:rPr>
              <a:t>Cet outil </a:t>
            </a:r>
            <a:r>
              <a:rPr lang="fr-FR" sz="1200" dirty="0">
                <a:solidFill>
                  <a:srgbClr val="000000"/>
                </a:solidFill>
                <a:latin typeface="DINPro-Regular"/>
              </a:rPr>
              <a:t>(Réglettes </a:t>
            </a:r>
            <a:r>
              <a:rPr lang="fr-FR" sz="1200" dirty="0" err="1">
                <a:solidFill>
                  <a:srgbClr val="000000"/>
                </a:solidFill>
                <a:latin typeface="DINPro-Regular"/>
              </a:rPr>
              <a:t>Cuisenaire</a:t>
            </a:r>
            <a:r>
              <a:rPr lang="fr-FR" sz="1200" dirty="0">
                <a:solidFill>
                  <a:srgbClr val="000000"/>
                </a:solidFill>
                <a:latin typeface="DINPro-Regular"/>
              </a:rPr>
              <a:t>)  </a:t>
            </a:r>
            <a:r>
              <a:rPr lang="fr-FR" dirty="0">
                <a:solidFill>
                  <a:srgbClr val="000000"/>
                </a:solidFill>
                <a:latin typeface="DINPro-Regular"/>
              </a:rPr>
              <a:t>: </a:t>
            </a:r>
          </a:p>
          <a:p>
            <a:r>
              <a:rPr lang="fr-FR" dirty="0">
                <a:solidFill>
                  <a:srgbClr val="000000"/>
                </a:solidFill>
                <a:latin typeface="DINPro-Regular"/>
              </a:rPr>
              <a:t>- </a:t>
            </a:r>
            <a:r>
              <a:rPr lang="fr-FR" dirty="0">
                <a:solidFill>
                  <a:srgbClr val="FF0000"/>
                </a:solidFill>
                <a:latin typeface="DINPro-Regular"/>
              </a:rPr>
              <a:t>Reconstruire l’unité</a:t>
            </a:r>
          </a:p>
        </p:txBody>
      </p:sp>
      <p:pic>
        <p:nvPicPr>
          <p:cNvPr id="8" name="Espace réservé du contenu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8714" y="3562725"/>
            <a:ext cx="6279077" cy="2186229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31151" y="6379230"/>
            <a:ext cx="6672887" cy="365125"/>
          </a:xfrm>
        </p:spPr>
        <p:txBody>
          <a:bodyPr/>
          <a:lstStyle/>
          <a:p>
            <a:r>
              <a:rPr lang="fr-FR" dirty="0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34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8220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844523"/>
          </a:xfrm>
        </p:spPr>
        <p:txBody>
          <a:bodyPr/>
          <a:lstStyle/>
          <a:p>
            <a:r>
              <a:rPr lang="fr-FR" dirty="0"/>
              <a:t>STRATEGIES D’ENSEIGNEMENT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79120" y="1657879"/>
            <a:ext cx="7635240" cy="24897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6240" y="4507915"/>
            <a:ext cx="7421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>
                <a:solidFill>
                  <a:srgbClr val="FF0000"/>
                </a:solidFill>
                <a:latin typeface="DINPro-RegularItalic"/>
              </a:rPr>
              <a:t>La réglette blanche vaut un septième de l’unité, quelle est l’unité ?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4320" y="5237487"/>
            <a:ext cx="10866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DINPro-Regular"/>
              </a:rPr>
              <a:t>Pour obtenir un septième, on a dû partager l’unité en sept parts égales. Pour retrouver l’unité, il faut donc prendre 7 fois un septième. 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62212" y="6384316"/>
            <a:ext cx="6672887" cy="365125"/>
          </a:xfrm>
        </p:spPr>
        <p:txBody>
          <a:bodyPr/>
          <a:lstStyle/>
          <a:p>
            <a:r>
              <a:rPr lang="fr-FR" dirty="0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35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87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615922"/>
          </a:xfrm>
        </p:spPr>
        <p:txBody>
          <a:bodyPr/>
          <a:lstStyle/>
          <a:p>
            <a:r>
              <a:rPr lang="fr-FR" dirty="0"/>
              <a:t>STRATEGIES D’ENSEIGNEMENT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28601" y="1484646"/>
            <a:ext cx="7741920" cy="26955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10363" y="4387769"/>
            <a:ext cx="5378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>
                <a:solidFill>
                  <a:srgbClr val="FF0000"/>
                </a:solidFill>
                <a:latin typeface="DINPro-RegularItalic"/>
              </a:rPr>
              <a:t>La réglette verte vaut de l’unité, quelle est l’unité ?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334000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DINPro-Regular"/>
              </a:rPr>
              <a:t>Pour obtenir de l’unité, on a partagé l’unité en 4 parts égales et on a pris 3 de ces parts. </a:t>
            </a:r>
          </a:p>
          <a:p>
            <a:r>
              <a:rPr lang="fr-FR" dirty="0">
                <a:solidFill>
                  <a:srgbClr val="000000"/>
                </a:solidFill>
                <a:latin typeface="DINPro-Regular"/>
              </a:rPr>
              <a:t>La réglette verte représente ces 3 parts. </a:t>
            </a:r>
          </a:p>
          <a:p>
            <a:r>
              <a:rPr lang="fr-FR" dirty="0">
                <a:solidFill>
                  <a:srgbClr val="000000"/>
                </a:solidFill>
                <a:latin typeface="DINPro-Regular"/>
              </a:rPr>
              <a:t>Je cherche la réglette qui peut représenter l’une de ces 3 parts : il s’agit de la réglette rouge (car trois réglettes rouges valent une réglette verte).</a:t>
            </a:r>
            <a:endParaRPr lang="fr-FR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8288977" y="1484646"/>
                <a:ext cx="3194462" cy="15920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solidFill>
                      <a:prstClr val="black"/>
                    </a:solidFill>
                  </a:rPr>
                  <a:t>L’écriture symbolique de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 smtClean="0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fr-FR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 smtClean="0">
                    <a:solidFill>
                      <a:prstClr val="black"/>
                    </a:solidFill>
                  </a:rPr>
                  <a:t>nécessite </a:t>
                </a:r>
                <a:r>
                  <a:rPr lang="fr-FR" dirty="0">
                    <a:solidFill>
                      <a:prstClr val="black"/>
                    </a:solidFill>
                  </a:rPr>
                  <a:t>un effort car 3x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 smtClean="0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fr-FR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 smtClean="0">
                    <a:solidFill>
                      <a:prstClr val="black"/>
                    </a:solidFill>
                  </a:rPr>
                  <a:t>est </a:t>
                </a:r>
                <a:r>
                  <a:rPr lang="fr-FR" dirty="0">
                    <a:solidFill>
                      <a:prstClr val="black"/>
                    </a:solidFill>
                  </a:rPr>
                  <a:t>lu trois quart</a:t>
                </a:r>
              </a:p>
              <a:p>
                <a:r>
                  <a:rPr lang="fr-FR" dirty="0">
                    <a:solidFill>
                      <a:prstClr val="black"/>
                    </a:solidFill>
                  </a:rPr>
                  <a:t>La lecture « trois sur 4 n’a pas de sens à ce stade là »</a:t>
                </a:r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8977" y="1484646"/>
                <a:ext cx="3194462" cy="1592039"/>
              </a:xfrm>
              <a:prstGeom prst="rect">
                <a:avLst/>
              </a:prstGeom>
              <a:blipFill rotWithShape="0">
                <a:blip r:embed="rId3"/>
                <a:stretch>
                  <a:fillRect l="-1718" t="-2299" r="-191" b="-536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4952533" y="6432550"/>
            <a:ext cx="6672887" cy="365125"/>
          </a:xfrm>
        </p:spPr>
        <p:txBody>
          <a:bodyPr/>
          <a:lstStyle/>
          <a:p>
            <a:r>
              <a:rPr lang="fr-FR" dirty="0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36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4792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2519" y="252757"/>
            <a:ext cx="10596187" cy="478763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 cahier des savoirs : la carte d’identité d’un nombre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350519" y="1005842"/>
            <a:ext cx="8983486" cy="528440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9690265" y="1104405"/>
            <a:ext cx="22088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</a:rPr>
              <a:t>Des séances sont menées  autour des cartes d’identités d’un </a:t>
            </a:r>
            <a:r>
              <a:rPr lang="fr-FR" dirty="0" smtClean="0">
                <a:solidFill>
                  <a:prstClr val="black"/>
                </a:solidFill>
              </a:rPr>
              <a:t>nombre où l’on s’efforce de représenter de différentes manières, de passer d’une désignation à une autre. 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12519" y="6492875"/>
            <a:ext cx="6672887" cy="365125"/>
          </a:xfrm>
        </p:spPr>
        <p:txBody>
          <a:bodyPr/>
          <a:lstStyle/>
          <a:p>
            <a:r>
              <a:rPr lang="fr-FR" dirty="0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37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21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6903" y="238507"/>
            <a:ext cx="10364451" cy="539723"/>
          </a:xfrm>
        </p:spPr>
        <p:txBody>
          <a:bodyPr>
            <a:normAutofit fontScale="90000"/>
          </a:bodyPr>
          <a:lstStyle/>
          <a:p>
            <a:r>
              <a:rPr lang="fr-FR" dirty="0"/>
              <a:t>Le cahier des savoirs : la carte d’identité d’un nombre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03977" y="1076103"/>
            <a:ext cx="7593113" cy="5504294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5519113" y="6492875"/>
            <a:ext cx="6672887" cy="365125"/>
          </a:xfrm>
        </p:spPr>
        <p:txBody>
          <a:bodyPr/>
          <a:lstStyle/>
          <a:p>
            <a:r>
              <a:rPr lang="fr-FR" dirty="0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38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1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2512" y="274133"/>
            <a:ext cx="10364451" cy="628392"/>
          </a:xfrm>
        </p:spPr>
        <p:txBody>
          <a:bodyPr/>
          <a:lstStyle/>
          <a:p>
            <a:r>
              <a:rPr lang="fr-FR" dirty="0"/>
              <a:t>STRATEGIES D’ENSEIGNEMENT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225631" y="902525"/>
            <a:ext cx="11863450" cy="6139543"/>
          </a:xfrm>
        </p:spPr>
        <p:txBody>
          <a:bodyPr/>
          <a:lstStyle/>
          <a:p>
            <a:r>
              <a:rPr lang="fr-FR" cap="none" dirty="0" smtClean="0"/>
              <a:t>Le calcul mental doit permettre de </a:t>
            </a:r>
            <a:r>
              <a:rPr lang="fr-FR" cap="none" dirty="0" smtClean="0">
                <a:solidFill>
                  <a:srgbClr val="FF0000"/>
                </a:solidFill>
              </a:rPr>
              <a:t>faire vivre le travail sur les fractions tout au long de l’année et du cycle </a:t>
            </a:r>
            <a:r>
              <a:rPr lang="fr-FR" cap="none" dirty="0" smtClean="0"/>
              <a:t>: - Deux tiers de douze œufs (sans utiliser les fractions) ?  Ou « Trois quart de 100 euros? » </a:t>
            </a:r>
          </a:p>
          <a:p>
            <a:r>
              <a:rPr lang="fr-FR" cap="none" dirty="0" smtClean="0"/>
              <a:t>Le repérage sur la demi-droite graduée se mène en parallèle</a:t>
            </a:r>
            <a:r>
              <a:rPr lang="fr-FR" cap="none" dirty="0"/>
              <a:t> </a:t>
            </a:r>
            <a:r>
              <a:rPr lang="fr-FR" cap="none" dirty="0" smtClean="0"/>
              <a:t>en plusieurs étapes (on complexifie).</a:t>
            </a:r>
          </a:p>
          <a:p>
            <a:pPr marL="0" indent="0">
              <a:buNone/>
            </a:pPr>
            <a:endParaRPr lang="fr-FR" cap="non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12" y="2887181"/>
            <a:ext cx="8110847" cy="217023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12" y="5347828"/>
            <a:ext cx="2898450" cy="43150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12" y="5779336"/>
            <a:ext cx="2898450" cy="60918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962" y="5347828"/>
            <a:ext cx="2898450" cy="43150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412" y="5347828"/>
            <a:ext cx="2898450" cy="4315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72449" y="5009584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1 </a:t>
            </a:r>
            <a:endParaRPr lang="fr-FR" dirty="0">
              <a:solidFill>
                <a:prstClr val="black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lum bright="14000" contrast="10000"/>
          </a:blip>
          <a:srcRect/>
          <a:stretch>
            <a:fillRect/>
          </a:stretch>
        </p:blipFill>
        <p:spPr bwMode="auto">
          <a:xfrm rot="16200000">
            <a:off x="2332471" y="231177"/>
            <a:ext cx="78604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lum bright="22000" contrast="10000"/>
          </a:blip>
          <a:srcRect/>
          <a:stretch>
            <a:fillRect/>
          </a:stretch>
        </p:blipFill>
        <p:spPr bwMode="auto">
          <a:xfrm rot="163444">
            <a:off x="5178065" y="2160426"/>
            <a:ext cx="2513577" cy="77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 cstate="print">
            <a:lum bright="19000" contrast="5000"/>
          </a:blip>
          <a:srcRect/>
          <a:stretch>
            <a:fillRect/>
          </a:stretch>
        </p:blipFill>
        <p:spPr bwMode="auto">
          <a:xfrm>
            <a:off x="8669617" y="2244374"/>
            <a:ext cx="2717148" cy="81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8" cstate="print">
            <a:lum bright="5000" contrast="24000"/>
          </a:blip>
          <a:srcRect/>
          <a:stretch>
            <a:fillRect/>
          </a:stretch>
        </p:blipFill>
        <p:spPr bwMode="auto">
          <a:xfrm>
            <a:off x="8810240" y="3194438"/>
            <a:ext cx="2435903" cy="1072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>
          <a:xfrm>
            <a:off x="3841124" y="6408818"/>
            <a:ext cx="6672887" cy="365125"/>
          </a:xfrm>
        </p:spPr>
        <p:txBody>
          <a:bodyPr/>
          <a:lstStyle/>
          <a:p>
            <a:r>
              <a:rPr lang="fr-FR" dirty="0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39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20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4" y="186161"/>
            <a:ext cx="10364451" cy="635852"/>
          </a:xfrm>
        </p:spPr>
        <p:txBody>
          <a:bodyPr/>
          <a:lstStyle/>
          <a:p>
            <a:r>
              <a:rPr lang="fr-FR" dirty="0" smtClean="0"/>
              <a:t>INTRODUCTION : de quoi parle t-on? 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2013"/>
            <a:ext cx="5314500" cy="2533918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7615"/>
            <a:ext cx="5315152" cy="2112577"/>
          </a:xfrm>
          <a:prstGeom prst="rect">
            <a:avLst/>
          </a:prstGeom>
        </p:spPr>
      </p:pic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608" y="930169"/>
            <a:ext cx="6287691" cy="30918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38504" y="403194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solidFill>
                  <a:prstClr val="black"/>
                </a:solidFill>
              </a:rPr>
              <a:t>fraction décimale : on étend la fraction simple au cas où le partage se fait en 10, 100, 1000, 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97164" y="5400085"/>
            <a:ext cx="120948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prstClr val="black"/>
                </a:solidFill>
              </a:rPr>
              <a:t>fraction simple : conçue comme représentant un partage de l’unité</a:t>
            </a:r>
          </a:p>
          <a:p>
            <a:r>
              <a:rPr lang="fr-FR" sz="1600" dirty="0">
                <a:solidFill>
                  <a:prstClr val="black"/>
                </a:solidFill>
              </a:rPr>
              <a:t>A noter l’importance de  nommer et de représenter  les fractions de différentes </a:t>
            </a:r>
            <a:r>
              <a:rPr lang="fr-FR" sz="1600" dirty="0" smtClean="0">
                <a:solidFill>
                  <a:prstClr val="black"/>
                </a:solidFill>
              </a:rPr>
              <a:t>façons (et plusieurs fois).</a:t>
            </a:r>
            <a:endParaRPr lang="fr-FR" sz="1600" dirty="0">
              <a:solidFill>
                <a:prstClr val="black"/>
              </a:solidFill>
            </a:endParaRPr>
          </a:p>
          <a:p>
            <a:r>
              <a:rPr lang="fr-FR" sz="1600" dirty="0" smtClean="0">
                <a:solidFill>
                  <a:prstClr val="black"/>
                </a:solidFill>
              </a:rPr>
              <a:t>Les </a:t>
            </a:r>
            <a:r>
              <a:rPr lang="fr-FR" sz="1600" dirty="0">
                <a:solidFill>
                  <a:prstClr val="black"/>
                </a:solidFill>
              </a:rPr>
              <a:t>nombres que l’on peut écrire sous forme d’une fraction </a:t>
            </a:r>
            <a:r>
              <a:rPr lang="fr-FR" sz="1600" b="1" dirty="0">
                <a:solidFill>
                  <a:srgbClr val="FF0000"/>
                </a:solidFill>
              </a:rPr>
              <a:t>sont des nombres rationnels 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97164" y="6395202"/>
            <a:ext cx="6672887" cy="365125"/>
          </a:xfrm>
        </p:spPr>
        <p:txBody>
          <a:bodyPr/>
          <a:lstStyle/>
          <a:p>
            <a:r>
              <a:rPr lang="fr-FR" dirty="0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12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1909192" y="188641"/>
            <a:ext cx="8229600" cy="5721499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/>
              <a:t>Un autre outil pour travailler la compréhension de la notion de fraction :</a:t>
            </a:r>
          </a:p>
          <a:p>
            <a:r>
              <a:rPr lang="fr-FR" sz="2400" b="1" dirty="0"/>
              <a:t>Le </a:t>
            </a:r>
            <a:r>
              <a:rPr lang="fr-FR" sz="2400" b="1" dirty="0" smtClean="0">
                <a:hlinkClick r:id="rId2" action="ppaction://hlinkfile"/>
              </a:rPr>
              <a:t>guide-âne</a:t>
            </a:r>
            <a:endParaRPr lang="fr-FR" sz="2400" b="1" dirty="0"/>
          </a:p>
          <a:p>
            <a:pPr marL="0" indent="0">
              <a:buNone/>
            </a:pPr>
            <a:r>
              <a:rPr lang="fr-FR" sz="2000" dirty="0"/>
              <a:t>Par exemple pour montrer, à la fin du cycle 3, que sept-tiers de l’unité est égal au tiers de sept unités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982" y="3552244"/>
            <a:ext cx="3459899" cy="1572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861" y="2532404"/>
            <a:ext cx="5066931" cy="1033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84" y="4293097"/>
            <a:ext cx="5319644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0" y="6292830"/>
            <a:ext cx="6672887" cy="365125"/>
          </a:xfrm>
        </p:spPr>
        <p:txBody>
          <a:bodyPr/>
          <a:lstStyle/>
          <a:p>
            <a:r>
              <a:rPr lang="fr-FR" dirty="0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40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68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783563"/>
          </a:xfrm>
        </p:spPr>
        <p:txBody>
          <a:bodyPr/>
          <a:lstStyle/>
          <a:p>
            <a:r>
              <a:rPr lang="fr-FR" dirty="0"/>
              <a:t>STRATEGIES D’ENSEIGNEMENT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>
          <a:xfrm>
            <a:off x="273131" y="1654573"/>
            <a:ext cx="11590317" cy="5203427"/>
          </a:xfrm>
        </p:spPr>
        <p:txBody>
          <a:bodyPr/>
          <a:lstStyle/>
          <a:p>
            <a:r>
              <a:rPr lang="fr-FR" dirty="0" smtClean="0"/>
              <a:t>2. de la fraction simple aux Fractions décimales</a:t>
            </a:r>
          </a:p>
          <a:p>
            <a:pPr marL="0" indent="0">
              <a:buNone/>
            </a:pPr>
            <a:r>
              <a:rPr lang="fr-FR" dirty="0" smtClean="0"/>
              <a:t>Situation 1</a:t>
            </a:r>
          </a:p>
          <a:p>
            <a:pPr marL="0" indent="0">
              <a:buNone/>
            </a:pPr>
            <a:r>
              <a:rPr lang="fr-FR" dirty="0" smtClean="0"/>
              <a:t>                                                    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31" y="2644561"/>
            <a:ext cx="3479472" cy="114324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31" y="4040296"/>
            <a:ext cx="3776354" cy="123350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94" y="5526292"/>
            <a:ext cx="3305250" cy="125644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162265" y="2310475"/>
            <a:ext cx="75349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prstClr val="black"/>
                </a:solidFill>
              </a:rPr>
              <a:t>CONSIGNE DONNÉE AUX ÉLÈVES </a:t>
            </a:r>
            <a:endParaRPr lang="fr-FR" dirty="0">
              <a:solidFill>
                <a:prstClr val="black"/>
              </a:solidFill>
            </a:endParaRPr>
          </a:p>
          <a:p>
            <a:r>
              <a:rPr lang="fr-FR" dirty="0">
                <a:solidFill>
                  <a:prstClr val="black"/>
                </a:solidFill>
              </a:rPr>
              <a:t>L’unité choisie est la longueur de la règle en bois. </a:t>
            </a:r>
          </a:p>
          <a:p>
            <a:r>
              <a:rPr lang="fr-FR" dirty="0">
                <a:solidFill>
                  <a:prstClr val="black"/>
                </a:solidFill>
              </a:rPr>
              <a:t>Mesurez la longueur de la bande de papier à l’aide cette unité. Vous pouvez donner plusieurs réponses. Lorsque vous vous êtes mis d’accord, écrivez vos réponses sur l’affiche. 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8569" y="3787803"/>
            <a:ext cx="3517275" cy="2069901"/>
          </a:xfrm>
          <a:prstGeom prst="rect">
            <a:avLst/>
          </a:prstGeom>
        </p:spPr>
      </p:pic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5190561" y="6370637"/>
            <a:ext cx="6672887" cy="365125"/>
          </a:xfrm>
        </p:spPr>
        <p:txBody>
          <a:bodyPr/>
          <a:lstStyle/>
          <a:p>
            <a:r>
              <a:rPr lang="fr-FR" dirty="0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41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4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600966"/>
          </a:xfrm>
        </p:spPr>
        <p:txBody>
          <a:bodyPr/>
          <a:lstStyle/>
          <a:p>
            <a:r>
              <a:rPr lang="fr-FR" dirty="0"/>
              <a:t>STRATEGIES D’ENSEIGNEMENT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426885" y="1401288"/>
            <a:ext cx="11626570" cy="5332021"/>
          </a:xfrm>
        </p:spPr>
        <p:txBody>
          <a:bodyPr/>
          <a:lstStyle/>
          <a:p>
            <a:r>
              <a:rPr lang="fr-FR" dirty="0" smtClean="0"/>
              <a:t>SITUATION 2 </a:t>
            </a:r>
            <a:r>
              <a:rPr lang="fr-FR" sz="1800" cap="none" dirty="0" smtClean="0"/>
              <a:t>:  Une carte nombre est distribuée à chaque groupe. A l’aide du matériel distribué les élèves doivent construire  le nombre figurant sur la carte nombre (</a:t>
            </a:r>
            <a:r>
              <a:rPr lang="fr-FR" sz="1800" cap="none" smtClean="0"/>
              <a:t>il s’agit </a:t>
            </a:r>
            <a:r>
              <a:rPr lang="fr-FR" sz="1800" cap="none" dirty="0" smtClean="0"/>
              <a:t>de comprendre les équivalences entre les écritures). </a:t>
            </a:r>
            <a:endParaRPr lang="fr-FR" sz="1800" cap="non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89" y="3305723"/>
            <a:ext cx="2119612" cy="52902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56" y="4109098"/>
            <a:ext cx="1372950" cy="120568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657" y="2341623"/>
            <a:ext cx="6064550" cy="70860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995" y="5527625"/>
            <a:ext cx="1118700" cy="120568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0061" y="3531412"/>
            <a:ext cx="2882675" cy="275092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1180" y="3673516"/>
            <a:ext cx="2910364" cy="244091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807" y="2595964"/>
            <a:ext cx="2221312" cy="572584"/>
          </a:xfrm>
          <a:prstGeom prst="rect">
            <a:avLst/>
          </a:prstGeom>
        </p:spPr>
      </p:pic>
      <p:sp>
        <p:nvSpPr>
          <p:cNvPr id="14" name="Accolade fermante 13"/>
          <p:cNvSpPr/>
          <p:nvPr/>
        </p:nvSpPr>
        <p:spPr>
          <a:xfrm>
            <a:off x="2215166" y="2371835"/>
            <a:ext cx="978795" cy="420926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193961" y="4114453"/>
            <a:ext cx="11780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Cartes à distribuer :  1 par groupe </a:t>
            </a:r>
            <a:endParaRPr lang="fr-FR" dirty="0"/>
          </a:p>
        </p:txBody>
      </p:sp>
      <p:sp>
        <p:nvSpPr>
          <p:cNvPr id="16" name="Accolade fermante 15"/>
          <p:cNvSpPr/>
          <p:nvPr/>
        </p:nvSpPr>
        <p:spPr>
          <a:xfrm>
            <a:off x="9311425" y="2183099"/>
            <a:ext cx="298771" cy="98544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9826580" y="2371835"/>
            <a:ext cx="2104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Matériel disponible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753793" y="6535716"/>
            <a:ext cx="6672887" cy="365125"/>
          </a:xfrm>
        </p:spPr>
        <p:txBody>
          <a:bodyPr/>
          <a:lstStyle/>
          <a:p>
            <a:r>
              <a:rPr lang="fr-FR" dirty="0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42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88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533389"/>
          </a:xfrm>
        </p:spPr>
        <p:txBody>
          <a:bodyPr>
            <a:normAutofit fontScale="90000"/>
          </a:bodyPr>
          <a:lstStyle/>
          <a:p>
            <a:r>
              <a:rPr lang="fr-FR" dirty="0"/>
              <a:t>STRATEGIES D’ENSEIGNEMENT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95550" y="2996355"/>
            <a:ext cx="2937064" cy="342423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487" y="1974242"/>
            <a:ext cx="3110821" cy="351186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86889" y="1852551"/>
            <a:ext cx="364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</a:rPr>
              <a:t>Dans la même séance on relève les points de vigilance, </a:t>
            </a:r>
            <a:r>
              <a:rPr lang="fr-FR" dirty="0">
                <a:solidFill>
                  <a:srgbClr val="FF0000"/>
                </a:solidFill>
              </a:rPr>
              <a:t>on lève les confusions possibles, on se les note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421062" y="6308441"/>
            <a:ext cx="6672887" cy="365125"/>
          </a:xfrm>
        </p:spPr>
        <p:txBody>
          <a:bodyPr/>
          <a:lstStyle/>
          <a:p>
            <a:r>
              <a:rPr lang="fr-FR" dirty="0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43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8945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0642" y="414347"/>
            <a:ext cx="10364451" cy="616517"/>
          </a:xfrm>
        </p:spPr>
        <p:txBody>
          <a:bodyPr/>
          <a:lstStyle/>
          <a:p>
            <a:r>
              <a:rPr lang="fr-FR" dirty="0"/>
              <a:t>STRATEGIES D’ENSEIGNEMENT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25109" y="2022379"/>
            <a:ext cx="3431025" cy="314318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87869" y="1274642"/>
            <a:ext cx="3431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</a:rPr>
              <a:t>On élabore une trace écrite (affichage et cahier des savoirs)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838" y="2200043"/>
            <a:ext cx="2910364" cy="2440912"/>
          </a:xfrm>
          <a:prstGeom prst="rect">
            <a:avLst/>
          </a:prstGeom>
        </p:spPr>
      </p:pic>
      <p:cxnSp>
        <p:nvCxnSpPr>
          <p:cNvPr id="8" name="Connecteur droit avec flèche 7"/>
          <p:cNvCxnSpPr/>
          <p:nvPr/>
        </p:nvCxnSpPr>
        <p:spPr>
          <a:xfrm flipV="1">
            <a:off x="2643042" y="4580241"/>
            <a:ext cx="1534053" cy="7513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5880" y="696962"/>
            <a:ext cx="3508650" cy="234791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4456" y="3420499"/>
            <a:ext cx="3254400" cy="3490137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-1" y="5103674"/>
            <a:ext cx="74814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</a:rPr>
              <a:t>Travail sur les équivalences                  on propose  </a:t>
            </a:r>
          </a:p>
          <a:p>
            <a:r>
              <a:rPr lang="fr-FR" dirty="0">
                <a:solidFill>
                  <a:prstClr val="black"/>
                </a:solidFill>
              </a:rPr>
              <a:t>                                                         plusieurs fois ce type d’activité, on       </a:t>
            </a:r>
          </a:p>
          <a:p>
            <a:r>
              <a:rPr lang="fr-FR" dirty="0">
                <a:solidFill>
                  <a:prstClr val="black"/>
                </a:solidFill>
              </a:rPr>
              <a:t>                                                         complexifie</a:t>
            </a:r>
          </a:p>
          <a:p>
            <a:r>
              <a:rPr lang="fr-FR" dirty="0">
                <a:solidFill>
                  <a:prstClr val="black"/>
                </a:solidFill>
              </a:rPr>
              <a:t>Sens des écritures</a:t>
            </a:r>
          </a:p>
          <a:p>
            <a:r>
              <a:rPr lang="fr-FR" dirty="0">
                <a:solidFill>
                  <a:prstClr val="black"/>
                </a:solidFill>
              </a:rPr>
              <a:t>Création d’images mentales</a:t>
            </a:r>
          </a:p>
          <a:p>
            <a:r>
              <a:rPr lang="fr-FR" dirty="0">
                <a:solidFill>
                  <a:prstClr val="black"/>
                </a:solidFill>
              </a:rPr>
              <a:t>Faciliter les comparaisons</a:t>
            </a:r>
          </a:p>
        </p:txBody>
      </p:sp>
      <p:sp>
        <p:nvSpPr>
          <p:cNvPr id="13" name="Rectangle avec flèche vers la droite 12"/>
          <p:cNvSpPr/>
          <p:nvPr/>
        </p:nvSpPr>
        <p:spPr>
          <a:xfrm>
            <a:off x="2956956" y="5747657"/>
            <a:ext cx="699178" cy="320634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flipV="1">
            <a:off x="2612571" y="1448790"/>
            <a:ext cx="1935678" cy="31921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4548249" y="1189639"/>
            <a:ext cx="3731403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</a:rPr>
              <a:t>Cette écriture prépare l’introduction de l’écriture à virgule des nombres décimaux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57315" y="-3958"/>
            <a:ext cx="6672887" cy="365125"/>
          </a:xfrm>
        </p:spPr>
        <p:txBody>
          <a:bodyPr/>
          <a:lstStyle/>
          <a:p>
            <a:r>
              <a:rPr lang="fr-FR" dirty="0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44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64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521514"/>
          </a:xfrm>
        </p:spPr>
        <p:txBody>
          <a:bodyPr>
            <a:normAutofit fontScale="90000"/>
          </a:bodyPr>
          <a:lstStyle/>
          <a:p>
            <a:r>
              <a:rPr lang="fr-FR" dirty="0"/>
              <a:t>STRATEGIES D’ENSEIGNEMENT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239404" y="1402915"/>
            <a:ext cx="11798108" cy="5285983"/>
          </a:xfrm>
        </p:spPr>
        <p:txBody>
          <a:bodyPr/>
          <a:lstStyle/>
          <a:p>
            <a:r>
              <a:rPr lang="fr-FR" dirty="0" smtClean="0"/>
              <a:t>Situation 3 : </a:t>
            </a:r>
            <a:r>
              <a:rPr lang="fr-FR" cap="none" dirty="0" smtClean="0"/>
              <a:t>Calcul du périmètre d’une figure pour réinvestir les équivalences entre différentes écritures. </a:t>
            </a:r>
            <a:endParaRPr lang="fr-FR" cap="non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04" y="2353699"/>
            <a:ext cx="6612658" cy="3215363"/>
          </a:xfrm>
          <a:prstGeom prst="rect">
            <a:avLst/>
          </a:prstGeom>
        </p:spPr>
      </p:pic>
      <p:pic>
        <p:nvPicPr>
          <p:cNvPr id="7" name="Image 6">
            <a:hlinkClick r:id="rId3" action="ppaction://hlinkfile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12703" y="3775210"/>
            <a:ext cx="1152128" cy="909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5247780" y="6452997"/>
            <a:ext cx="6672887" cy="365125"/>
          </a:xfrm>
        </p:spPr>
        <p:txBody>
          <a:bodyPr/>
          <a:lstStyle/>
          <a:p>
            <a:r>
              <a:rPr lang="fr-FR" dirty="0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45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27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9635" y="217722"/>
            <a:ext cx="10364451" cy="723395"/>
          </a:xfrm>
        </p:spPr>
        <p:txBody>
          <a:bodyPr/>
          <a:lstStyle/>
          <a:p>
            <a:r>
              <a:rPr lang="fr-FR" smtClean="0"/>
              <a:t>STRATEGIES D’ENSEIGNEMENT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7311" y="1340783"/>
            <a:ext cx="5955351" cy="2851208"/>
          </a:xfrm>
          <a:prstGeom prst="rect">
            <a:avLst/>
          </a:prstGeom>
        </p:spPr>
      </p:pic>
      <p:pic>
        <p:nvPicPr>
          <p:cNvPr id="7" name="Image 6">
            <a:hlinkClick r:id="rId3" action="ppaction://hlinkfile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3566" y="5556508"/>
            <a:ext cx="1152128" cy="909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6495803" y="1572120"/>
            <a:ext cx="569619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les étapes de calcul écrites par les élèves doivent être conçues comme un support à la pensée</a:t>
            </a: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fr-F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ces écrits transitoires peuvent ne pas</a:t>
            </a:r>
          </a:p>
          <a:p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respecter tous les codes de rédaction mathématique, en particulier en ce qui concerne l’utilisation du signe « = » et des parenthèses. 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un seuil de tolérance doit être accordé à tous les élèves. 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pour distinguer ces étapes de calcul des écrits institutionnels, le professeur pourra faire travailler les élèves sur un support dédié (cahier de recherche, feuilles de couleur, etc.).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 l’explicitation orale permettra ensuite à l’élève de montrer comment il comprend ces étapes écrites </a:t>
            </a:r>
            <a:endParaRPr lang="fr-FR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6496132" y="957440"/>
                <a:ext cx="4340190" cy="7666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fr-FR" i="1" smtClean="0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43</m:t>
                        </m:r>
                      </m:num>
                      <m:den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fr-FR" dirty="0" smtClean="0">
                    <a:solidFill>
                      <a:prstClr val="black"/>
                    </a:solidFill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 smtClean="0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fr-FR" dirty="0" smtClean="0">
                    <a:solidFill>
                      <a:prstClr val="black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 smtClean="0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51</m:t>
                        </m:r>
                      </m:num>
                      <m:den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fr-FR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 smtClean="0">
                    <a:solidFill>
                      <a:prstClr val="black"/>
                    </a:solidFill>
                  </a:rPr>
                  <a:t> </a:t>
                </a:r>
                <a:r>
                  <a:rPr lang="fr-FR" dirty="0">
                    <a:solidFill>
                      <a:prstClr val="black"/>
                    </a:solidFill>
                  </a:rPr>
                  <a:t>donc </a:t>
                </a:r>
                <a:r>
                  <a:rPr lang="fr-FR" dirty="0" smtClean="0">
                    <a:solidFill>
                      <a:prstClr val="black"/>
                    </a:solidFill>
                  </a:rPr>
                  <a:t>5 u </a:t>
                </a:r>
                <a:r>
                  <a:rPr lang="fr-FR" dirty="0">
                    <a:solidFill>
                      <a:prstClr val="black"/>
                    </a:solidFill>
                  </a:rPr>
                  <a:t>et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 smtClean="0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fr-FR" dirty="0">
                  <a:solidFill>
                    <a:prstClr val="black"/>
                  </a:solidFill>
                </a:endParaRPr>
              </a:p>
              <a:p>
                <a:endParaRPr lang="fr-FR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6132" y="957440"/>
                <a:ext cx="4340190" cy="76668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09" y="4591657"/>
            <a:ext cx="6064550" cy="708606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825416" y="6462468"/>
            <a:ext cx="6672887" cy="365125"/>
          </a:xfrm>
        </p:spPr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46</a:t>
            </a:fld>
            <a:endParaRPr lang="fr-FR">
              <a:solidFill>
                <a:prstClr val="black"/>
              </a:solidFill>
            </a:endParaRPr>
          </a:p>
        </p:txBody>
      </p:sp>
      <p:cxnSp>
        <p:nvCxnSpPr>
          <p:cNvPr id="11" name="Connecteur droit avec flèche 10"/>
          <p:cNvCxnSpPr>
            <a:stCxn id="9" idx="1"/>
          </p:cNvCxnSpPr>
          <p:nvPr/>
        </p:nvCxnSpPr>
        <p:spPr>
          <a:xfrm flipH="1">
            <a:off x="5036024" y="1340783"/>
            <a:ext cx="1460108" cy="5016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25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735270"/>
          </a:xfrm>
        </p:spPr>
        <p:txBody>
          <a:bodyPr/>
          <a:lstStyle/>
          <a:p>
            <a:r>
              <a:rPr lang="fr-FR" dirty="0"/>
              <a:t>STRATEGIES D’ENSEIGNEMENT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81980" y="1535691"/>
            <a:ext cx="8866729" cy="3424237"/>
          </a:xfrm>
          <a:prstGeom prst="rect">
            <a:avLst/>
          </a:prstGeom>
        </p:spPr>
      </p:pic>
      <p:pic>
        <p:nvPicPr>
          <p:cNvPr id="5" name="Image 4">
            <a:hlinkClick r:id="rId3" action="ppaction://hlinkfile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3566" y="5556508"/>
            <a:ext cx="1152128" cy="909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avec flèche 6"/>
          <p:cNvCxnSpPr/>
          <p:nvPr/>
        </p:nvCxnSpPr>
        <p:spPr>
          <a:xfrm>
            <a:off x="9191501" y="3158836"/>
            <a:ext cx="1520042" cy="855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>
            <a:off x="7053943" y="4049486"/>
            <a:ext cx="3574473" cy="118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706" y="5556508"/>
            <a:ext cx="6064550" cy="708606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841124" y="6383367"/>
            <a:ext cx="6672887" cy="365125"/>
          </a:xfrm>
        </p:spPr>
        <p:txBody>
          <a:bodyPr/>
          <a:lstStyle/>
          <a:p>
            <a:r>
              <a:rPr lang="fr-FR" dirty="0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47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3113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652143"/>
          </a:xfrm>
        </p:spPr>
        <p:txBody>
          <a:bodyPr/>
          <a:lstStyle/>
          <a:p>
            <a:r>
              <a:rPr lang="fr-FR" dirty="0"/>
              <a:t>STRATEGIES D’ENSEIGNEMENT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403135" y="1686296"/>
            <a:ext cx="10363826" cy="4663043"/>
          </a:xfrm>
        </p:spPr>
        <p:txBody>
          <a:bodyPr/>
          <a:lstStyle/>
          <a:p>
            <a:r>
              <a:rPr lang="fr-FR" dirty="0" smtClean="0"/>
              <a:t>Situation 4 : questions flash (activités mentales)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378759" y="2590775"/>
            <a:ext cx="2178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Calcule 2,4 + 3,15. </a:t>
            </a:r>
            <a:endParaRPr lang="fr-FR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03135" y="3191077"/>
                <a:ext cx="6096000" cy="170886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fr-FR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Calcule 2 et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 smtClean="0">
                            <a:solidFill>
                              <a:srgbClr val="00000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fr-FR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fr-FR" sz="800" dirty="0" smtClean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 </a:t>
                </a:r>
                <a:r>
                  <a:rPr lang="fr-FR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+ 3 et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 smtClean="0">
                            <a:solidFill>
                              <a:srgbClr val="00000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fr-FR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lang="fr-FR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endParaRPr lang="fr-FR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r>
                  <a:rPr lang="fr-FR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Calcule la somme de deux unités et quatre dixièmes et de trois unités et quinze centièmes. </a:t>
                </a:r>
              </a:p>
              <a:p>
                <a:r>
                  <a:rPr lang="fr-FR" sz="2400" dirty="0">
                    <a:solidFill>
                      <a:srgbClr val="000000"/>
                    </a:solidFill>
                    <a:latin typeface="Wingdings" panose="05000000000000000000" pitchFamily="2" charset="2"/>
                  </a:rPr>
                  <a:t> </a:t>
                </a:r>
                <a:endParaRPr lang="fr-FR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35" y="3191077"/>
                <a:ext cx="6096000" cy="1708866"/>
              </a:xfrm>
              <a:prstGeom prst="rect">
                <a:avLst/>
              </a:prstGeom>
              <a:blipFill rotWithShape="0">
                <a:blip r:embed="rId2"/>
                <a:stretch>
                  <a:fillRect l="-800" r="-12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403135" y="476073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Calcule deux unités et quatre dixièmes plus trois unités et quinze centièmes 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671460" y="2030681"/>
            <a:ext cx="30955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</a:rPr>
              <a:t>Modalités de présentation des questions flash : 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prstClr val="black"/>
                </a:solidFill>
              </a:rPr>
              <a:t>Écrites dans le cahier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prstClr val="black"/>
                </a:solidFill>
              </a:rPr>
              <a:t>Données à l’oral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prstClr val="black"/>
                </a:solidFill>
              </a:rPr>
              <a:t>Projetées</a:t>
            </a:r>
          </a:p>
          <a:p>
            <a:pPr marL="285750" indent="-285750">
              <a:buFontTx/>
              <a:buChar char="-"/>
            </a:pP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48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20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479330"/>
          </a:xfrm>
        </p:spPr>
        <p:txBody>
          <a:bodyPr>
            <a:normAutofit fontScale="90000"/>
          </a:bodyPr>
          <a:lstStyle/>
          <a:p>
            <a:r>
              <a:rPr lang="fr-FR" dirty="0"/>
              <a:t>STRATEGIES D’ENSEIGNEMENT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166255" y="1235034"/>
            <a:ext cx="11111345" cy="5622966"/>
          </a:xfrm>
        </p:spPr>
        <p:txBody>
          <a:bodyPr/>
          <a:lstStyle/>
          <a:p>
            <a:r>
              <a:rPr lang="fr-FR" dirty="0" smtClean="0"/>
              <a:t>3. SITUATIONS d’Introduction de l’écriture à virgule , de recueil de plusieurs écritures  </a:t>
            </a:r>
          </a:p>
          <a:p>
            <a:pPr marL="0" indent="0">
              <a:buNone/>
            </a:pPr>
            <a:r>
              <a:rPr lang="fr-FR" sz="1800" i="1" cap="none" dirty="0" smtClean="0"/>
              <a:t>Précautions à prendre : il faut </a:t>
            </a:r>
            <a:r>
              <a:rPr lang="fr-FR" sz="1800" i="1" cap="none" dirty="0" smtClean="0">
                <a:solidFill>
                  <a:srgbClr val="FF0000"/>
                </a:solidFill>
              </a:rPr>
              <a:t>du temps,</a:t>
            </a:r>
            <a:r>
              <a:rPr lang="fr-FR" sz="1800" i="1" cap="none" dirty="0" smtClean="0"/>
              <a:t> construire le sens, faire varier les formulations tout au long du cycle, faire vivre les différentes désignations des nombres décimaux, favoriser la flexibilité permettant de passer d’une désignation à une autre…</a:t>
            </a:r>
            <a:endParaRPr lang="fr-FR" sz="1800" i="1" cap="non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7" y="2976909"/>
            <a:ext cx="3776354" cy="123350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47598"/>
            <a:ext cx="3305250" cy="125644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7064" y="2461492"/>
            <a:ext cx="3513144" cy="226433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1088" y="4975822"/>
            <a:ext cx="6718240" cy="18821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895031" y="2653705"/>
            <a:ext cx="36259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Arial" panose="020B0604020202020204" pitchFamily="34" charset="0"/>
              </a:rPr>
              <a:t>Le </a:t>
            </a:r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</a:rPr>
              <a:t>chiffre placé à droite de l’unité a une valeur 10 fois plus petite que celle de l’unité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166255" y="146758"/>
            <a:ext cx="6672887" cy="365125"/>
          </a:xfrm>
        </p:spPr>
        <p:txBody>
          <a:bodyPr/>
          <a:lstStyle/>
          <a:p>
            <a:r>
              <a:rPr lang="fr-FR" dirty="0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49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79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4383" y="309760"/>
            <a:ext cx="10364451" cy="806522"/>
          </a:xfrm>
        </p:spPr>
        <p:txBody>
          <a:bodyPr/>
          <a:lstStyle/>
          <a:p>
            <a:r>
              <a:rPr lang="fr-FR" dirty="0"/>
              <a:t>INTRODUCTION : de quoi parle </a:t>
            </a:r>
            <a:r>
              <a:rPr lang="fr-FR" dirty="0" smtClean="0"/>
              <a:t>t-on ? 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379384" y="1381440"/>
                <a:ext cx="5095141" cy="3424107"/>
              </a:xfrm>
            </p:spPr>
            <p:txBody>
              <a:bodyPr/>
              <a:lstStyle/>
              <a:p>
                <a:r>
                  <a:rPr lang="fr-FR" cap="none" dirty="0" smtClean="0"/>
                  <a:t>En 6</a:t>
                </a:r>
                <a:r>
                  <a:rPr lang="fr-FR" cap="none" baseline="30000" dirty="0" smtClean="0"/>
                  <a:t>ème</a:t>
                </a:r>
                <a:r>
                  <a:rPr lang="fr-FR" cap="none" dirty="0" smtClean="0"/>
                  <a:t> la fraction </a:t>
                </a:r>
                <a:r>
                  <a:rPr lang="fr-FR" cap="none" dirty="0"/>
                  <a:t>conçue comme quotient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 cap="none"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i="1" cap="none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fr-FR" i="1" cap="none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fr-FR" cap="none" dirty="0"/>
                  <a:t> </a:t>
                </a:r>
                <a:r>
                  <a:rPr lang="fr-FR" cap="none" dirty="0" smtClean="0"/>
                  <a:t> : </a:t>
                </a:r>
              </a:p>
              <a:p>
                <a:pPr marL="0" indent="0">
                  <a:buNone/>
                </a:pPr>
                <a:r>
                  <a:rPr lang="fr-FR" cap="none" dirty="0"/>
                  <a:t>  </a:t>
                </a:r>
                <a:r>
                  <a:rPr lang="fr-FR" cap="none" dirty="0" smtClean="0"/>
                  <a:t>a est un nombre entier </a:t>
                </a:r>
              </a:p>
              <a:p>
                <a:pPr marL="0" indent="0">
                  <a:buNone/>
                </a:pPr>
                <a:r>
                  <a:rPr lang="fr-FR" cap="none" dirty="0" smtClean="0"/>
                  <a:t>  B est un nombre entier</a:t>
                </a:r>
              </a:p>
              <a:p>
                <a:pPr marL="0" indent="0">
                  <a:buNone/>
                </a:pPr>
                <a:r>
                  <a:rPr lang="fr-FR" cap="none" dirty="0" smtClean="0"/>
                  <a:t>Et a/b est le </a:t>
                </a:r>
                <a:r>
                  <a:rPr lang="fr-FR" cap="none" dirty="0"/>
                  <a:t>nombre </a:t>
                </a:r>
                <a:r>
                  <a:rPr lang="fr-FR" cap="none" dirty="0" smtClean="0"/>
                  <a:t>qui multiplié par  </a:t>
                </a:r>
                <a:r>
                  <a:rPr lang="fr-FR" cap="none" dirty="0"/>
                  <a:t>b </a:t>
                </a:r>
                <a:r>
                  <a:rPr lang="fr-FR" cap="none" dirty="0" smtClean="0"/>
                  <a:t>donne </a:t>
                </a:r>
                <a:r>
                  <a:rPr lang="fr-FR" i="1" cap="none" dirty="0" smtClean="0"/>
                  <a:t>a</a:t>
                </a:r>
                <a:endParaRPr lang="fr-FR" i="1" cap="none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379384" y="1381440"/>
                <a:ext cx="5095141" cy="3424107"/>
              </a:xfrm>
              <a:blipFill rotWithShape="0">
                <a:blip r:embed="rId3"/>
                <a:stretch>
                  <a:fillRect l="-1196" r="-7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contenu 2"/>
          <p:cNvSpPr txBox="1">
            <a:spLocks/>
          </p:cNvSpPr>
          <p:nvPr/>
        </p:nvSpPr>
        <p:spPr>
          <a:xfrm>
            <a:off x="6483926" y="1381440"/>
            <a:ext cx="4864925" cy="5268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black"/>
              </a:buClr>
            </a:pPr>
            <a:r>
              <a:rPr lang="fr-FR" smtClean="0">
                <a:solidFill>
                  <a:srgbClr val="FF0000"/>
                </a:solidFill>
              </a:rPr>
              <a:t>Un nombre décimal est un nombre qui peut s’écrire sous la forme d’une fraction décimale. </a:t>
            </a:r>
          </a:p>
          <a:p>
            <a:pPr>
              <a:buClr>
                <a:prstClr val="black"/>
              </a:buClr>
            </a:pPr>
            <a:endParaRPr lang="fr-FR" smtClean="0">
              <a:solidFill>
                <a:prstClr val="black"/>
              </a:solidFill>
            </a:endParaRPr>
          </a:p>
          <a:p>
            <a:pPr marL="0" indent="0">
              <a:buClr>
                <a:prstClr val="black"/>
              </a:buClr>
              <a:buFont typeface="Arial" panose="020B0604020202020204" pitchFamily="34" charset="0"/>
              <a:buNone/>
            </a:pPr>
            <a:r>
              <a:rPr lang="fr-FR" cap="none" smtClean="0">
                <a:solidFill>
                  <a:prstClr val="black"/>
                </a:solidFill>
              </a:rPr>
              <a:t>Le nombre décimal qui se dit « Trois-cent-dix-huit centièmes » est aussi « trois unités un dixième et huit centièmes »</a:t>
            </a:r>
          </a:p>
          <a:p>
            <a:pPr marL="0" indent="0">
              <a:buClr>
                <a:prstClr val="black"/>
              </a:buClr>
              <a:buFont typeface="Arial" panose="020B0604020202020204" pitchFamily="34" charset="0"/>
              <a:buNone/>
            </a:pPr>
            <a:r>
              <a:rPr lang="fr-FR" cap="none" smtClean="0">
                <a:solidFill>
                  <a:prstClr val="black"/>
                </a:solidFill>
              </a:rPr>
              <a:t>Puis s’écrit en respectant le principe de la numération décimale de position : 3,18  </a:t>
            </a:r>
          </a:p>
          <a:p>
            <a:pPr marL="0" indent="0">
              <a:buClr>
                <a:prstClr val="black"/>
              </a:buClr>
              <a:buFont typeface="Arial" panose="020B0604020202020204" pitchFamily="34" charset="0"/>
              <a:buNone/>
            </a:pPr>
            <a:r>
              <a:rPr lang="fr-FR" cap="none" smtClean="0">
                <a:solidFill>
                  <a:prstClr val="black"/>
                </a:solidFill>
              </a:rPr>
              <a:t>se dit 3 unités 1 dixième et 8 centièmes ou 318 centièmes</a:t>
            </a:r>
          </a:p>
          <a:p>
            <a:pPr marL="0" indent="0">
              <a:buClr>
                <a:prstClr val="black"/>
              </a:buClr>
              <a:buFont typeface="Arial" panose="020B0604020202020204" pitchFamily="34" charset="0"/>
              <a:buNone/>
            </a:pPr>
            <a:endParaRPr lang="fr-FR" cap="none" dirty="0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69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4" y="164418"/>
            <a:ext cx="10364451" cy="558914"/>
          </a:xfrm>
        </p:spPr>
        <p:txBody>
          <a:bodyPr>
            <a:normAutofit fontScale="90000"/>
          </a:bodyPr>
          <a:lstStyle/>
          <a:p>
            <a:r>
              <a:rPr lang="fr-FR" dirty="0"/>
              <a:t>STRATEGIES D’ENSEIGNEMENT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913774" y="1335354"/>
            <a:ext cx="10363826" cy="3424107"/>
          </a:xfrm>
        </p:spPr>
        <p:txBody>
          <a:bodyPr/>
          <a:lstStyle/>
          <a:p>
            <a:r>
              <a:rPr lang="fr-FR" b="1" dirty="0"/>
              <a:t>Situation 2 : </a:t>
            </a:r>
            <a:r>
              <a:rPr lang="fr-FR" cap="none" dirty="0" smtClean="0"/>
              <a:t>À quoi sert la virgule ? il est essentiel de partir de ce les élèves pensent savoir (formulations orales)</a:t>
            </a:r>
          </a:p>
          <a:p>
            <a:r>
              <a:rPr lang="fr-FR" b="1" dirty="0" smtClean="0"/>
              <a:t> </a:t>
            </a:r>
            <a:r>
              <a:rPr lang="fr-FR" b="1" dirty="0"/>
              <a:t>Situation 3 : </a:t>
            </a:r>
            <a:r>
              <a:rPr lang="fr-FR" cap="none" dirty="0" smtClean="0"/>
              <a:t>Reprise de la construction des nombres en y intégrant des écritures à virgule </a:t>
            </a:r>
            <a:endParaRPr lang="fr-FR" cap="non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46" y="3047407"/>
            <a:ext cx="2748949" cy="280739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863" y="3073270"/>
            <a:ext cx="3640602" cy="255601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994" y="2970863"/>
            <a:ext cx="3723606" cy="2738106"/>
          </a:xfrm>
          <a:prstGeom prst="rect">
            <a:avLst/>
          </a:prstGeom>
        </p:spPr>
      </p:pic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827638" y="6499106"/>
            <a:ext cx="6672887" cy="365125"/>
          </a:xfrm>
        </p:spPr>
        <p:txBody>
          <a:bodyPr/>
          <a:lstStyle/>
          <a:p>
            <a:r>
              <a:rPr lang="fr-FR" dirty="0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50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63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63668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166255" y="1603170"/>
            <a:ext cx="11111345" cy="4188030"/>
          </a:xfrm>
        </p:spPr>
        <p:txBody>
          <a:bodyPr/>
          <a:lstStyle/>
          <a:p>
            <a:r>
              <a:rPr lang="fr-FR" dirty="0" smtClean="0"/>
              <a:t>Situation 4   </a:t>
            </a:r>
            <a:r>
              <a:rPr lang="fr-FR" cap="none" dirty="0" smtClean="0"/>
              <a:t>Questions flash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5" y="2349014"/>
            <a:ext cx="5629836" cy="33777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09953" y="184067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DINPro-Regular"/>
              </a:rPr>
              <a:t>L’enseignant propose un nombre (ici 12,8). </a:t>
            </a:r>
          </a:p>
          <a:p>
            <a:r>
              <a:rPr lang="fr-FR" dirty="0">
                <a:solidFill>
                  <a:srgbClr val="000000"/>
                </a:solidFill>
                <a:latin typeface="DINPro-Regular"/>
              </a:rPr>
              <a:t>Les élèves proposent (individuellement sur leur cahier, puis en groupe sur une affiche) le plus de représentations possibles de ce nombre. 	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51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04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865899"/>
          </a:xfrm>
        </p:spPr>
        <p:txBody>
          <a:bodyPr/>
          <a:lstStyle/>
          <a:p>
            <a:r>
              <a:rPr lang="fr-FR" dirty="0"/>
              <a:t>STRATEGIES </a:t>
            </a:r>
            <a:r>
              <a:rPr lang="fr-FR" dirty="0" smtClean="0"/>
              <a:t>D’ENSEIGNEMENT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cap="none" dirty="0" smtClean="0"/>
              <a:t>Situation 5 de passage d’une écriture à une  AUTRE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90" y="3125263"/>
            <a:ext cx="3098812" cy="190776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626" y="3125263"/>
            <a:ext cx="4423950" cy="2474825"/>
          </a:xfrm>
          <a:prstGeom prst="rect">
            <a:avLst/>
          </a:prstGeom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52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07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3151" y="104951"/>
            <a:ext cx="10364451" cy="699644"/>
          </a:xfrm>
        </p:spPr>
        <p:txBody>
          <a:bodyPr/>
          <a:lstStyle/>
          <a:p>
            <a:r>
              <a:rPr lang="fr-FR" dirty="0"/>
              <a:t>STRATEGIES D’ENSEIGNEMENT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87682" y="804596"/>
            <a:ext cx="6237962" cy="2953212"/>
          </a:xfrm>
        </p:spPr>
        <p:txBody>
          <a:bodyPr>
            <a:normAutofit fontScale="70000" lnSpcReduction="20000"/>
          </a:bodyPr>
          <a:lstStyle/>
          <a:p>
            <a:r>
              <a:rPr lang="fr-FR" dirty="0" smtClean="0"/>
              <a:t>Situation 6 : on complexifie (résolution de problème)</a:t>
            </a:r>
          </a:p>
          <a:p>
            <a:pPr marL="0" indent="0">
              <a:buNone/>
            </a:pPr>
            <a:r>
              <a:rPr lang="fr-FR" cap="none" dirty="0" smtClean="0"/>
              <a:t>Leïla veut préparer un cocktail composé de jus d’orange, de jus d’ananas et de sirop de citron. Pour cela, elle utilise la recette suivante : </a:t>
            </a:r>
          </a:p>
          <a:p>
            <a:pPr marL="0" indent="0">
              <a:buNone/>
            </a:pPr>
            <a:r>
              <a:rPr lang="fr-FR" b="1" cap="none" dirty="0" smtClean="0"/>
              <a:t>cocktail de jus de fruit</a:t>
            </a:r>
          </a:p>
          <a:p>
            <a:pPr marL="0" indent="0">
              <a:buNone/>
            </a:pPr>
            <a:r>
              <a:rPr lang="fr-FR" b="1" cap="none" dirty="0" smtClean="0"/>
              <a:t> </a:t>
            </a:r>
            <a:r>
              <a:rPr lang="fr-FR" cap="none" dirty="0" smtClean="0"/>
              <a:t>• 0,5 l de jus d’orange</a:t>
            </a:r>
          </a:p>
          <a:p>
            <a:pPr marL="0" indent="0">
              <a:buNone/>
            </a:pPr>
            <a:r>
              <a:rPr lang="fr-FR" cap="none" dirty="0" smtClean="0"/>
              <a:t> • ¼ de litre de jus d’ananas </a:t>
            </a:r>
          </a:p>
          <a:p>
            <a:pPr marL="0" indent="0">
              <a:buNone/>
            </a:pPr>
            <a:r>
              <a:rPr lang="fr-FR" cap="none" dirty="0" smtClean="0"/>
              <a:t>• 1/10 de litre de sirop de citron </a:t>
            </a:r>
          </a:p>
          <a:p>
            <a:pPr marL="0" indent="0">
              <a:buNone/>
            </a:pPr>
            <a:r>
              <a:rPr lang="fr-FR" cap="none" dirty="0" smtClean="0"/>
              <a:t>Après avoir effectué le mélange, </a:t>
            </a:r>
            <a:r>
              <a:rPr lang="fr-FR" cap="none" dirty="0"/>
              <a:t>L</a:t>
            </a:r>
            <a:r>
              <a:rPr lang="fr-FR" cap="none" dirty="0" smtClean="0"/>
              <a:t>eïla se demande si elle obtient un litre de cocktail. Propose une méthode pour répondre à cette question.</a:t>
            </a:r>
            <a:endParaRPr lang="fr-FR" cap="none" dirty="0"/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859" y="898102"/>
            <a:ext cx="5986270" cy="304759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680" y="4177849"/>
            <a:ext cx="6154449" cy="254985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579" y="4322338"/>
            <a:ext cx="5294926" cy="1231067"/>
          </a:xfrm>
          <a:prstGeom prst="rect">
            <a:avLst/>
          </a:prstGeom>
        </p:spPr>
      </p:pic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53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10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149" y="146684"/>
            <a:ext cx="10364451" cy="546404"/>
          </a:xfrm>
        </p:spPr>
        <p:txBody>
          <a:bodyPr>
            <a:normAutofit fontScale="90000"/>
          </a:bodyPr>
          <a:lstStyle/>
          <a:p>
            <a:r>
              <a:rPr lang="fr-FR" dirty="0"/>
              <a:t>STRATEGIES D’ENSEIGNEMENT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0" y="1139868"/>
                <a:ext cx="4033381" cy="4797469"/>
              </a:xfrm>
            </p:spPr>
            <p:txBody>
              <a:bodyPr>
                <a:normAutofit/>
              </a:bodyPr>
              <a:lstStyle/>
              <a:p>
                <a:r>
                  <a:rPr lang="fr-FR" dirty="0" smtClean="0"/>
                  <a:t>SITUATION 7  réinvestissement en grandeurs et mesures</a:t>
                </a:r>
              </a:p>
              <a:p>
                <a:pPr marL="0" indent="0">
                  <a:buNone/>
                </a:pPr>
                <a:r>
                  <a:rPr lang="fr-FR" cap="none" dirty="0" smtClean="0"/>
                  <a:t>Que signifie le 4 dans 8,4 cm² ? </a:t>
                </a:r>
              </a:p>
              <a:p>
                <a:pPr marL="0" indent="0">
                  <a:buNone/>
                </a:pPr>
                <a:r>
                  <a:rPr lang="fr-FR" cap="none" dirty="0" smtClean="0"/>
                  <a:t> 4, dans 8,4, c’est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 cap="none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cap="none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fr-FR" b="0" i="1" cap="none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fr-FR" cap="none" dirty="0" smtClean="0"/>
                  <a:t> de l’unité. </a:t>
                </a:r>
              </a:p>
              <a:p>
                <a:pPr marL="0" indent="0">
                  <a:buNone/>
                </a:pPr>
                <a:r>
                  <a:rPr lang="fr-FR" cap="none" dirty="0" smtClean="0"/>
                  <a:t>Or, l’unité est le cm². </a:t>
                </a:r>
              </a:p>
              <a:p>
                <a:pPr marL="0" indent="0">
                  <a:buNone/>
                </a:pPr>
                <a:r>
                  <a:rPr lang="fr-FR" cap="none" dirty="0" smtClean="0"/>
                  <a:t>Il s’agit donc de prendre les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 cap="none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fr-FR" b="0" i="1" cap="none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fr-FR" b="0" i="1" cap="none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fr-FR" b="0" i="0" cap="none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cap="none" dirty="0" smtClean="0"/>
                  <a:t>d’un cm², donc de partager un cm² en 10 parts égales et prendre 4 de ces parts. </a:t>
                </a:r>
              </a:p>
              <a:p>
                <a:pPr marL="0" indent="0">
                  <a:buNone/>
                </a:pPr>
                <a:r>
                  <a:rPr lang="fr-FR" cap="none" dirty="0" smtClean="0"/>
                  <a:t>Pour résoudre plusieurs possibilités : </a:t>
                </a:r>
                <a:endParaRPr lang="fr-FR" cap="none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0" y="1139868"/>
                <a:ext cx="4033381" cy="4797469"/>
              </a:xfrm>
              <a:blipFill rotWithShape="0">
                <a:blip r:embed="rId2"/>
                <a:stretch>
                  <a:fillRect l="-15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529" y="914547"/>
            <a:ext cx="4220550" cy="72341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529" y="1869075"/>
            <a:ext cx="1830600" cy="152296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9529" y="3654005"/>
            <a:ext cx="4881600" cy="59649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9529" y="4354666"/>
            <a:ext cx="1830600" cy="1535660"/>
          </a:xfrm>
          <a:prstGeom prst="rect">
            <a:avLst/>
          </a:prstGeom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54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19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5" y="230211"/>
            <a:ext cx="10364451" cy="854023"/>
          </a:xfrm>
        </p:spPr>
        <p:txBody>
          <a:bodyPr/>
          <a:lstStyle/>
          <a:p>
            <a:r>
              <a:rPr lang="fr-FR" dirty="0"/>
              <a:t>STRATEGIES D’ENSEIGNEMENT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85051" y="1615859"/>
            <a:ext cx="3608062" cy="17536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85252" y="1516517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DINPro-Regular"/>
              </a:rPr>
              <a:t>Les erreurs gagnent à être exploitées. </a:t>
            </a:r>
            <a:endParaRPr lang="fr-FR" dirty="0" smtClean="0">
              <a:solidFill>
                <a:srgbClr val="000000"/>
              </a:solidFill>
              <a:latin typeface="DINPro-Regular"/>
            </a:endParaRPr>
          </a:p>
          <a:p>
            <a:r>
              <a:rPr lang="fr-FR" dirty="0" smtClean="0">
                <a:solidFill>
                  <a:srgbClr val="000000"/>
                </a:solidFill>
                <a:latin typeface="DINPro-Regular"/>
              </a:rPr>
              <a:t>Confusion </a:t>
            </a:r>
            <a:r>
              <a:rPr lang="fr-FR" dirty="0">
                <a:solidFill>
                  <a:srgbClr val="000000"/>
                </a:solidFill>
                <a:latin typeface="DINPro-Regular"/>
              </a:rPr>
              <a:t>entre 8,4 et </a:t>
            </a:r>
            <a:r>
              <a:rPr lang="fr-FR" dirty="0" smtClean="0">
                <a:solidFill>
                  <a:srgbClr val="000000"/>
                </a:solidFill>
                <a:latin typeface="DINPro-Regular"/>
              </a:rPr>
              <a:t>  8 +</a:t>
            </a:r>
          </a:p>
          <a:p>
            <a:endParaRPr lang="fr-FR" dirty="0">
              <a:solidFill>
                <a:srgbClr val="000000"/>
              </a:solidFill>
              <a:latin typeface="DINPro-Regular"/>
            </a:endParaRPr>
          </a:p>
          <a:p>
            <a:endParaRPr lang="fr-FR" dirty="0" smtClean="0">
              <a:solidFill>
                <a:srgbClr val="000000"/>
              </a:solidFill>
              <a:latin typeface="DINPro-Regular"/>
            </a:endParaRPr>
          </a:p>
          <a:p>
            <a:endParaRPr lang="fr-FR" dirty="0">
              <a:solidFill>
                <a:srgbClr val="000000"/>
              </a:solidFill>
              <a:latin typeface="DINPro-Regular"/>
            </a:endParaRPr>
          </a:p>
          <a:p>
            <a:r>
              <a:rPr lang="fr-FR" dirty="0">
                <a:solidFill>
                  <a:srgbClr val="000000"/>
                </a:solidFill>
                <a:latin typeface="DINPro-Regular"/>
              </a:rPr>
              <a:t> </a:t>
            </a:r>
            <a:endParaRPr lang="fr-FR" dirty="0" smtClean="0">
              <a:solidFill>
                <a:srgbClr val="000000"/>
              </a:solidFill>
              <a:latin typeface="DINPro-Regular"/>
            </a:endParaRPr>
          </a:p>
          <a:p>
            <a:endParaRPr lang="fr-FR" b="1" dirty="0">
              <a:solidFill>
                <a:srgbClr val="000000"/>
              </a:solidFill>
              <a:latin typeface="DINPro-Regular"/>
            </a:endParaRPr>
          </a:p>
          <a:p>
            <a:endParaRPr lang="fr-FR" b="1" dirty="0" smtClean="0">
              <a:solidFill>
                <a:srgbClr val="000000"/>
              </a:solidFill>
              <a:latin typeface="DINPro-Regular"/>
            </a:endParaRPr>
          </a:p>
          <a:p>
            <a:r>
              <a:rPr lang="fr-FR" b="1" dirty="0" smtClean="0">
                <a:solidFill>
                  <a:prstClr val="black"/>
                </a:solidFill>
              </a:rPr>
              <a:t>EXEMPLE </a:t>
            </a:r>
            <a:r>
              <a:rPr lang="fr-FR" b="1" dirty="0">
                <a:solidFill>
                  <a:prstClr val="black"/>
                </a:solidFill>
              </a:rPr>
              <a:t>D’EXPLOITATION SOUS LA FORME DE QUESTION FLASH </a:t>
            </a:r>
            <a:r>
              <a:rPr lang="fr-FR" dirty="0">
                <a:solidFill>
                  <a:prstClr val="black"/>
                </a:solidFill>
              </a:rPr>
              <a:t> VRAI ou FAUX ?  POURQUOI? </a:t>
            </a:r>
          </a:p>
          <a:p>
            <a:r>
              <a:rPr lang="fr-FR" dirty="0">
                <a:solidFill>
                  <a:prstClr val="black"/>
                </a:solidFill>
              </a:rPr>
              <a:t>8,4 cm² = 8 cm² + 4 mm² ?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566" y="4954733"/>
            <a:ext cx="5277661" cy="1317225"/>
          </a:xfrm>
          <a:prstGeom prst="rect">
            <a:avLst/>
          </a:prstGeom>
        </p:spPr>
      </p:pic>
      <p:cxnSp>
        <p:nvCxnSpPr>
          <p:cNvPr id="7" name="Connecteur droit avec flèche 6"/>
          <p:cNvCxnSpPr/>
          <p:nvPr/>
        </p:nvCxnSpPr>
        <p:spPr>
          <a:xfrm flipH="1">
            <a:off x="3118981" y="2041742"/>
            <a:ext cx="2442575" cy="125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55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56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139031"/>
          </a:xfrm>
        </p:spPr>
        <p:txBody>
          <a:bodyPr/>
          <a:lstStyle/>
          <a:p>
            <a:r>
              <a:rPr lang="fr-FR" cap="none" dirty="0" smtClean="0"/>
              <a:t>L’INSTITUTIONNALISATION  ET LES TRACES ÉCRITES</a:t>
            </a:r>
            <a:endParaRPr lang="fr-FR" cap="non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cap="none" dirty="0" smtClean="0"/>
              <a:t>le moyen de partager le savoir entre les différents partenaires (élèves, professeurs, institutions, parents ...) et de faire la synthèse de ce qui est à connaitre, de donner un statut au savoir, de le montrer.</a:t>
            </a:r>
            <a:r>
              <a:rPr lang="fr-FR" dirty="0"/>
              <a:t> </a:t>
            </a:r>
            <a:endParaRPr lang="fr-FR" dirty="0" smtClean="0"/>
          </a:p>
          <a:p>
            <a:r>
              <a:rPr lang="fr-FR" cap="none" dirty="0" smtClean="0"/>
              <a:t>Processus par lequel s’opère un changement de statut de certaines connaissances pour en faire des savoirs, en leur conférant un statut officiel</a:t>
            </a:r>
            <a:r>
              <a:rPr lang="fr-FR" dirty="0" smtClean="0"/>
              <a:t>.</a:t>
            </a:r>
          </a:p>
          <a:p>
            <a:r>
              <a:rPr lang="fr-FR" sz="2400" cap="none" dirty="0" err="1" smtClean="0"/>
              <a:t>Margolinas</a:t>
            </a:r>
            <a:r>
              <a:rPr lang="fr-FR" sz="2400" cap="none" dirty="0" smtClean="0"/>
              <a:t> &amp; </a:t>
            </a:r>
            <a:r>
              <a:rPr lang="fr-FR" sz="2400" cap="none" dirty="0" err="1" smtClean="0"/>
              <a:t>lappara</a:t>
            </a:r>
            <a:r>
              <a:rPr lang="fr-FR" sz="2400" cap="none" dirty="0" smtClean="0"/>
              <a:t> décrivent ainsi les textes du savoir et l’institutionnalisation :</a:t>
            </a:r>
            <a:r>
              <a:rPr lang="fr-FR" sz="2400" cap="none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fr-FR" i="1" cap="none" dirty="0" smtClean="0"/>
              <a:t>« une telle transmission suppose une transformation : dépersonnalisation, </a:t>
            </a:r>
            <a:r>
              <a:rPr lang="fr-FR" i="1" cap="none" dirty="0" err="1" smtClean="0"/>
              <a:t>décontextualisation</a:t>
            </a:r>
            <a:r>
              <a:rPr lang="fr-FR" i="1" cap="none" dirty="0" smtClean="0"/>
              <a:t>, </a:t>
            </a:r>
            <a:r>
              <a:rPr lang="fr-FR" i="1" cap="none" dirty="0" err="1" smtClean="0"/>
              <a:t>détemporalisation</a:t>
            </a:r>
            <a:r>
              <a:rPr lang="fr-FR" i="1" cap="none" dirty="0" smtClean="0"/>
              <a:t>, formulation, formalisation, validation, mémorisation…les différents éléments qui le constituent sont organisés, mis bout à bout et linéarisés, ce qui constitue un « texte » qu’on a coutume d’appeler même s’il n’est pas toujours écrit « le texte du savoir » . un savoir est une construction sociale et culturelle, qui vit dans une institution donnée.</a:t>
            </a:r>
          </a:p>
          <a:p>
            <a:pPr marL="0" indent="0">
              <a:buNone/>
            </a:pPr>
            <a:r>
              <a:rPr lang="fr-FR" cap="none" dirty="0" smtClean="0">
                <a:solidFill>
                  <a:srgbClr val="D24726"/>
                </a:solidFill>
              </a:rPr>
              <a:t>(</a:t>
            </a:r>
            <a:r>
              <a:rPr lang="fr-FR" cap="none" dirty="0" err="1" smtClean="0">
                <a:solidFill>
                  <a:srgbClr val="D24726"/>
                </a:solidFill>
              </a:rPr>
              <a:t>Margolinas</a:t>
            </a:r>
            <a:r>
              <a:rPr lang="fr-FR" cap="none" dirty="0" smtClean="0">
                <a:solidFill>
                  <a:srgbClr val="D24726"/>
                </a:solidFill>
              </a:rPr>
              <a:t> &amp; </a:t>
            </a:r>
            <a:r>
              <a:rPr lang="fr-FR" cap="none" dirty="0" err="1" smtClean="0">
                <a:solidFill>
                  <a:srgbClr val="D24726"/>
                </a:solidFill>
              </a:rPr>
              <a:t>lappara</a:t>
            </a:r>
            <a:r>
              <a:rPr lang="fr-FR" cap="none" dirty="0" smtClean="0">
                <a:solidFill>
                  <a:srgbClr val="D24726"/>
                </a:solidFill>
              </a:rPr>
              <a:t> 2016, p 87)</a:t>
            </a:r>
          </a:p>
          <a:p>
            <a:endParaRPr lang="fr-FR" dirty="0" smtClean="0"/>
          </a:p>
          <a:p>
            <a:pPr marL="0" indent="0">
              <a:buNone/>
            </a:pPr>
            <a:endParaRPr lang="fr-FR" cap="non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56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24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4434" y="0"/>
            <a:ext cx="10749367" cy="1208868"/>
          </a:xfrm>
        </p:spPr>
        <p:txBody>
          <a:bodyPr>
            <a:normAutofit/>
          </a:bodyPr>
          <a:lstStyle/>
          <a:p>
            <a:r>
              <a:rPr lang="fr-FR" dirty="0" smtClean="0"/>
              <a:t>Des exemples d’EC produites à l’oral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388620" y="1703070"/>
            <a:ext cx="10965181" cy="447389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dirty="0" err="1">
                <a:solidFill>
                  <a:srgbClr val="D24726"/>
                </a:solidFill>
              </a:rPr>
              <a:t>Butlen</a:t>
            </a:r>
            <a:r>
              <a:rPr lang="fr-FR" dirty="0">
                <a:solidFill>
                  <a:srgbClr val="D24726"/>
                </a:solidFill>
              </a:rPr>
              <a:t> et al (2003) </a:t>
            </a:r>
            <a:r>
              <a:rPr lang="fr-FR" dirty="0"/>
              <a:t>établissent qu’on peut caractériser ces énoncés intermédiaires ainsi :</a:t>
            </a:r>
          </a:p>
          <a:p>
            <a:pPr marL="342900" indent="-342900">
              <a:buClr>
                <a:srgbClr val="D24726"/>
              </a:buClr>
              <a:buFont typeface="Courier New" panose="02070309020205020404" pitchFamily="49" charset="0"/>
              <a:buChar char="o"/>
            </a:pPr>
            <a:r>
              <a:rPr lang="fr-FR" i="1" cap="none" dirty="0" smtClean="0"/>
              <a:t>« 1/5 d’une bande et 3/5 de la même bande reconstituent les 4/5 de la bande. » [</a:t>
            </a:r>
            <a:r>
              <a:rPr lang="fr-FR" i="1" cap="none" dirty="0" err="1" smtClean="0"/>
              <a:t>Ec</a:t>
            </a:r>
            <a:r>
              <a:rPr lang="fr-FR" i="1" cap="none" baseline="-25000" dirty="0" err="1" smtClean="0"/>
              <a:t>rmc</a:t>
            </a:r>
            <a:r>
              <a:rPr lang="fr-FR" i="1" cap="none" dirty="0" smtClean="0"/>
              <a:t>]</a:t>
            </a:r>
            <a:r>
              <a:rPr lang="fr-FR" i="1" cap="none" baseline="-25000" dirty="0" smtClean="0"/>
              <a:t> </a:t>
            </a:r>
          </a:p>
          <a:p>
            <a:pPr marL="342900" indent="-342900">
              <a:buClr>
                <a:srgbClr val="D24726"/>
              </a:buClr>
              <a:buFont typeface="Courier New" panose="02070309020205020404" pitchFamily="49" charset="0"/>
              <a:buChar char="o"/>
            </a:pPr>
            <a:r>
              <a:rPr lang="fr-FR" i="1" cap="none" dirty="0" smtClean="0"/>
              <a:t>« 1/5u+3/5u=4/5u avec u qui représente la bande » « 1/5+3/5=4/5 , on peut additionner des fractions si elles ont le même dénominateur. » [</a:t>
            </a:r>
            <a:r>
              <a:rPr lang="fr-FR" i="1" cap="none" dirty="0" err="1" smtClean="0"/>
              <a:t>Ec</a:t>
            </a:r>
            <a:r>
              <a:rPr lang="fr-FR" i="1" cap="none" baseline="-25000" dirty="0" err="1" smtClean="0"/>
              <a:t>g</a:t>
            </a:r>
            <a:r>
              <a:rPr lang="fr-FR" i="1" cap="none" baseline="-25000" dirty="0" smtClean="0"/>
              <a:t> →</a:t>
            </a:r>
            <a:r>
              <a:rPr lang="fr-FR" i="1" cap="none" dirty="0" err="1" smtClean="0"/>
              <a:t>ec</a:t>
            </a:r>
            <a:r>
              <a:rPr lang="fr-FR" i="1" cap="none" baseline="-25000" dirty="0" err="1" smtClean="0"/>
              <a:t>rmc</a:t>
            </a:r>
            <a:r>
              <a:rPr lang="fr-FR" i="1" cap="none" baseline="-25000" dirty="0" smtClean="0"/>
              <a:t> </a:t>
            </a:r>
            <a:r>
              <a:rPr lang="fr-FR" i="1" cap="none" dirty="0" smtClean="0"/>
              <a:t>]</a:t>
            </a:r>
          </a:p>
          <a:p>
            <a:pPr marL="342900" indent="-342900">
              <a:buClr>
                <a:srgbClr val="D24726"/>
              </a:buClr>
              <a:buFont typeface="Courier New" panose="02070309020205020404" pitchFamily="49" charset="0"/>
              <a:buChar char="o"/>
            </a:pPr>
            <a:r>
              <a:rPr lang="fr-FR" i="1" cap="none" dirty="0" smtClean="0"/>
              <a:t>« a/</a:t>
            </a:r>
            <a:r>
              <a:rPr lang="fr-FR" i="1" cap="none" dirty="0" err="1" smtClean="0"/>
              <a:t>p+b</a:t>
            </a:r>
            <a:r>
              <a:rPr lang="fr-FR" i="1" cap="none" dirty="0" smtClean="0"/>
              <a:t>/p =(</a:t>
            </a:r>
            <a:r>
              <a:rPr lang="fr-FR" i="1" cap="none" dirty="0" err="1" smtClean="0"/>
              <a:t>a+b</a:t>
            </a:r>
            <a:r>
              <a:rPr lang="fr-FR" i="1" cap="none" dirty="0" smtClean="0"/>
              <a:t>)/p avec (a, b) entiers relatifs et  p entier relatif non nul  » [ </a:t>
            </a:r>
            <a:r>
              <a:rPr lang="fr-FR" i="1" cap="none" dirty="0" err="1" smtClean="0"/>
              <a:t>ec</a:t>
            </a:r>
            <a:r>
              <a:rPr lang="fr-FR" i="1" cap="none" baseline="-25000" dirty="0" err="1" smtClean="0"/>
              <a:t>g</a:t>
            </a:r>
            <a:r>
              <a:rPr lang="fr-FR" i="1" cap="none" dirty="0" smtClean="0"/>
              <a:t>]</a:t>
            </a:r>
            <a:r>
              <a:rPr lang="fr-FR" i="1" cap="none" baseline="-25000" dirty="0" smtClean="0"/>
              <a:t> </a:t>
            </a:r>
            <a:endParaRPr lang="fr-FR" i="1" cap="none" dirty="0" smtClean="0"/>
          </a:p>
          <a:p>
            <a:endParaRPr lang="fr-FR" cap="none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lèche vers le bas 5"/>
          <p:cNvSpPr/>
          <p:nvPr/>
        </p:nvSpPr>
        <p:spPr>
          <a:xfrm>
            <a:off x="10994986" y="1703070"/>
            <a:ext cx="358815" cy="2696901"/>
          </a:xfrm>
          <a:prstGeom prst="downArrow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88620" y="4399971"/>
            <a:ext cx="111423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Les </a:t>
            </a:r>
            <a:r>
              <a:rPr lang="fr-FR" dirty="0"/>
              <a:t>exemples ci-dessous montrent des textes du plus décontextualisés à un énoncé décontextualisé (non accessible aux élèves de primaire)</a:t>
            </a:r>
          </a:p>
          <a:p>
            <a:r>
              <a:rPr lang="fr-FR" dirty="0"/>
              <a:t>L’énoncé 2 est mémorisable et s’appuie sur la langue naturelle.</a:t>
            </a:r>
          </a:p>
          <a:p>
            <a:r>
              <a:rPr lang="fr-FR" dirty="0"/>
              <a:t>Déterminer les niveaux de généralité et de </a:t>
            </a:r>
            <a:r>
              <a:rPr lang="fr-FR" dirty="0" err="1"/>
              <a:t>décontextualisation</a:t>
            </a:r>
            <a:r>
              <a:rPr lang="fr-FR" dirty="0"/>
              <a:t> des énoncés à l’oral et à l’écrit.</a:t>
            </a:r>
          </a:p>
          <a:p>
            <a:pPr>
              <a:defRPr/>
            </a:pPr>
            <a:r>
              <a:rPr lang="fr-FR" b="1" dirty="0"/>
              <a:t>est</a:t>
            </a:r>
            <a:r>
              <a:rPr lang="fr-FR" dirty="0"/>
              <a:t> un énoncé plus général qui permet d’additionner toutes les fractions au même dénominateur. Cet énoncé sous cette forme, compte tenu des programmes en vigueur n’est pas accessible en CM2.</a:t>
            </a:r>
          </a:p>
          <a:p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14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4294967295"/>
          </p:nvPr>
        </p:nvSpPr>
        <p:spPr>
          <a:xfrm>
            <a:off x="243840" y="1447800"/>
            <a:ext cx="11563349" cy="4998720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fr-FR" sz="7200" cap="non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1/ s’appuyer sur des ressources (manuel de cycle 3) : attention aux restrictions</a:t>
            </a:r>
          </a:p>
          <a:p>
            <a:pPr>
              <a:lnSpc>
                <a:spcPct val="120000"/>
              </a:lnSpc>
            </a:pPr>
            <a:r>
              <a:rPr lang="fr-FR" sz="7200" cap="non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2/ accompagner le processus de conceptualisation en appui </a:t>
            </a:r>
            <a:r>
              <a:rPr lang="fr-FR" sz="7200" b="1" cap="non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sur des textes intermédiaires</a:t>
            </a:r>
          </a:p>
          <a:p>
            <a:pPr lvl="0">
              <a:lnSpc>
                <a:spcPct val="120000"/>
              </a:lnSpc>
            </a:pPr>
            <a:r>
              <a:rPr lang="fr-FR" sz="7200" b="1" cap="none" dirty="0" smtClean="0">
                <a:solidFill>
                  <a:srgbClr val="FF0000"/>
                </a:solidFill>
              </a:rPr>
              <a:t>Ecrire est une étape essentielle pour le processus de conceptualisation</a:t>
            </a:r>
            <a:r>
              <a:rPr lang="fr-FR" sz="7200" cap="non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7200" cap="none" dirty="0" smtClean="0">
                <a:solidFill>
                  <a:srgbClr val="D24726"/>
                </a:solidFill>
              </a:rPr>
              <a:t>(</a:t>
            </a:r>
            <a:r>
              <a:rPr lang="fr-FR" sz="7200" cap="none" dirty="0" err="1" smtClean="0">
                <a:solidFill>
                  <a:srgbClr val="D24726"/>
                </a:solidFill>
              </a:rPr>
              <a:t>butlen</a:t>
            </a:r>
            <a:r>
              <a:rPr lang="fr-FR" sz="7200" cap="none" dirty="0" smtClean="0">
                <a:solidFill>
                  <a:srgbClr val="D24726"/>
                </a:solidFill>
              </a:rPr>
              <a:t> ,2003) </a:t>
            </a:r>
            <a:r>
              <a:rPr lang="fr-FR" sz="7200" cap="non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l’écrit est incontournable pour différentes raisons.</a:t>
            </a:r>
          </a:p>
          <a:p>
            <a:pPr marL="685800" indent="-685800">
              <a:lnSpc>
                <a:spcPct val="12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7200" cap="non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Les textes écrits ont un statut moins éphémère et plus stable que ce qui est dit à l’oral même.</a:t>
            </a:r>
          </a:p>
          <a:p>
            <a:pPr marL="685800" indent="-685800">
              <a:lnSpc>
                <a:spcPct val="12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7200" cap="non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L’écrit est une référence sur lequel élèves, enseignants, parents peuvent s’appuyer</a:t>
            </a:r>
          </a:p>
          <a:p>
            <a:pPr marL="685800" indent="-685800">
              <a:lnSpc>
                <a:spcPct val="12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7200" cap="non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L’élève est alors « redevable » de la restitution de ce texte (même intermédiaire), l’élève peut alors aussi comprendre que ses apprentissages sont installés dans un processus.</a:t>
            </a:r>
          </a:p>
          <a:p>
            <a:pPr>
              <a:lnSpc>
                <a:spcPct val="120000"/>
              </a:lnSpc>
            </a:pPr>
            <a:r>
              <a:rPr lang="fr-FR" sz="7200" cap="non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3/présence d’un sommaire, de pages numérotées</a:t>
            </a:r>
          </a:p>
          <a:p>
            <a:pPr>
              <a:lnSpc>
                <a:spcPct val="120000"/>
              </a:lnSpc>
            </a:pPr>
            <a:r>
              <a:rPr lang="fr-FR" sz="7200" cap="non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4/ veuillez à une certaine homogénéisation : retrouver les mentions des domaines (les mêmes dans un cycle), des titres cohérents</a:t>
            </a:r>
          </a:p>
          <a:p>
            <a:r>
              <a:rPr lang="fr-FR" cap="none" dirty="0" smtClean="0"/>
              <a:t> </a:t>
            </a:r>
            <a:endParaRPr lang="fr-FR" cap="non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42651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Vers un cahier des charges ( extrait de PPT ALLARD)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12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4403" y="357261"/>
            <a:ext cx="10364451" cy="830272"/>
          </a:xfrm>
        </p:spPr>
        <p:txBody>
          <a:bodyPr/>
          <a:lstStyle/>
          <a:p>
            <a:r>
              <a:rPr lang="fr-FR" cap="none" dirty="0"/>
              <a:t>L’INSTITUTIONNALISATION  ET LES TRACES ÉCRITES</a:t>
            </a:r>
            <a:endParaRPr lang="fr-F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560437" y="4065136"/>
            <a:ext cx="4994254" cy="2572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384" y="1496291"/>
            <a:ext cx="3646268" cy="722507"/>
          </a:xfrm>
          <a:prstGeom prst="rect">
            <a:avLst/>
          </a:prstGeom>
        </p:spPr>
      </p:pic>
      <p:sp>
        <p:nvSpPr>
          <p:cNvPr id="5" name="ZoneTexte 4">
            <a:hlinkClick r:id="rId4" action="ppaction://hlinkfile"/>
          </p:cNvPr>
          <p:cNvSpPr txBox="1"/>
          <p:nvPr/>
        </p:nvSpPr>
        <p:spPr>
          <a:xfrm>
            <a:off x="5153891" y="1591293"/>
            <a:ext cx="6721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6" name="Flèche droite 5"/>
          <p:cNvSpPr/>
          <p:nvPr/>
        </p:nvSpPr>
        <p:spPr>
          <a:xfrm rot="2582308">
            <a:off x="4359554" y="1889881"/>
            <a:ext cx="2312875" cy="20647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59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45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63671" y="292842"/>
            <a:ext cx="10364451" cy="45872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PROGRESSIVITE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387681" y="1359878"/>
            <a:ext cx="5261557" cy="4990818"/>
          </a:xfrm>
        </p:spPr>
        <p:txBody>
          <a:bodyPr>
            <a:normAutofit fontScale="62500" lnSpcReduction="20000"/>
          </a:bodyPr>
          <a:lstStyle/>
          <a:p>
            <a:r>
              <a:rPr lang="fr-FR" sz="2900" b="1" cap="none" dirty="0" smtClean="0"/>
              <a:t>Le sens </a:t>
            </a:r>
            <a:r>
              <a:rPr lang="fr-FR" sz="2900" cap="none" dirty="0" smtClean="0"/>
              <a:t>des nombres se construit et se manifeste  dans la compréhension et </a:t>
            </a:r>
            <a:r>
              <a:rPr lang="fr-FR" sz="2900" b="1" cap="none" dirty="0" smtClean="0"/>
              <a:t>l’usage combiné </a:t>
            </a:r>
            <a:r>
              <a:rPr lang="fr-FR" sz="2900" cap="none" dirty="0" smtClean="0">
                <a:solidFill>
                  <a:srgbClr val="FF0000"/>
                </a:solidFill>
              </a:rPr>
              <a:t>de propriétés</a:t>
            </a:r>
            <a:r>
              <a:rPr lang="fr-FR" sz="2900" cap="none" dirty="0" smtClean="0"/>
              <a:t>, </a:t>
            </a:r>
            <a:r>
              <a:rPr lang="fr-FR" sz="2900" cap="none" dirty="0" smtClean="0">
                <a:solidFill>
                  <a:srgbClr val="00B050"/>
                </a:solidFill>
              </a:rPr>
              <a:t>de relations</a:t>
            </a:r>
            <a:r>
              <a:rPr lang="fr-FR" sz="2900" cap="none" dirty="0" smtClean="0"/>
              <a:t>,  </a:t>
            </a:r>
            <a:r>
              <a:rPr lang="fr-FR" sz="2900" cap="none" dirty="0" smtClean="0">
                <a:solidFill>
                  <a:schemeClr val="accent4">
                    <a:lumMod val="75000"/>
                  </a:schemeClr>
                </a:solidFill>
              </a:rPr>
              <a:t>de désignations  e</a:t>
            </a:r>
            <a:r>
              <a:rPr lang="fr-FR" sz="2900" cap="none" dirty="0" smtClean="0">
                <a:solidFill>
                  <a:schemeClr val="accent6">
                    <a:lumMod val="75000"/>
                  </a:schemeClr>
                </a:solidFill>
              </a:rPr>
              <a:t>t par la pratique d’opérations </a:t>
            </a:r>
            <a:r>
              <a:rPr lang="fr-FR" sz="2900" cap="none" dirty="0" smtClean="0"/>
              <a:t>dans lesquelles un nombre intervient comme acteur ou comme résultat.</a:t>
            </a:r>
          </a:p>
          <a:p>
            <a:pPr marL="0" indent="0">
              <a:buNone/>
            </a:pPr>
            <a:endParaRPr lang="fr-FR" sz="2900" cap="none" dirty="0" smtClean="0"/>
          </a:p>
          <a:p>
            <a:r>
              <a:rPr lang="fr-FR" sz="2900" i="1" cap="none" dirty="0" smtClean="0">
                <a:solidFill>
                  <a:srgbClr val="000000"/>
                </a:solidFill>
              </a:rPr>
              <a:t>Compter, calculer, résoudre des problèmes, mesurer sont ainsi à la fois des mises en application et des contributions à la construction de la « notion de nombre ». </a:t>
            </a:r>
          </a:p>
          <a:p>
            <a:r>
              <a:rPr lang="fr-FR" sz="2900" i="1" cap="none" dirty="0" smtClean="0">
                <a:solidFill>
                  <a:srgbClr val="000000"/>
                </a:solidFill>
              </a:rPr>
              <a:t>La construction des différents types de nombres (ici : entiers, décimaux, rationnels) s’effectue progressivement du cycle 1 au cycle 4. </a:t>
            </a:r>
          </a:p>
          <a:p>
            <a:r>
              <a:rPr lang="fr-FR" sz="2900" i="1" cap="none" dirty="0" smtClean="0">
                <a:solidFill>
                  <a:srgbClr val="000000"/>
                </a:solidFill>
              </a:rPr>
              <a:t>La compréhension des concepts qui les sous-tendent est complexe et nécessite du temps. </a:t>
            </a:r>
            <a:endParaRPr lang="fr-FR" sz="2900" i="1" cap="none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924810" y="1359878"/>
                <a:ext cx="6087650" cy="3139321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 wrap="square">
                <a:spAutoFit/>
              </a:bodyPr>
              <a:lstStyle/>
              <a:p>
                <a:r>
                  <a:rPr lang="fr-FR" dirty="0"/>
                  <a:t>Avoir le sens d’un nombre, 8 par exemple, </a:t>
                </a:r>
                <a:endParaRPr lang="fr-FR" dirty="0" smtClean="0"/>
              </a:p>
              <a:p>
                <a:r>
                  <a:rPr lang="fr-FR" dirty="0" smtClean="0"/>
                  <a:t>ce </a:t>
                </a:r>
                <a:r>
                  <a:rPr lang="fr-FR" dirty="0"/>
                  <a:t>n’est pas savoir représenter une quantité de huit objets par la suite des numéros 12345678, </a:t>
                </a:r>
                <a:endParaRPr lang="fr-FR" dirty="0" smtClean="0"/>
              </a:p>
              <a:p>
                <a:r>
                  <a:rPr lang="fr-FR" dirty="0" smtClean="0"/>
                  <a:t>c’est </a:t>
                </a:r>
                <a:r>
                  <a:rPr lang="fr-FR" dirty="0"/>
                  <a:t>savoir que 8, c’est 7 et encore 1, </a:t>
                </a:r>
                <a:endParaRPr lang="fr-FR" dirty="0" smtClean="0"/>
              </a:p>
              <a:p>
                <a:r>
                  <a:rPr lang="fr-FR" dirty="0"/>
                  <a:t> </a:t>
                </a:r>
                <a:r>
                  <a:rPr lang="fr-FR" dirty="0" smtClean="0"/>
                  <a:t>                que </a:t>
                </a:r>
                <a:r>
                  <a:rPr lang="fr-FR" dirty="0"/>
                  <a:t>c’est aussi 5 et encore 2, </a:t>
                </a:r>
                <a:endParaRPr lang="fr-FR" dirty="0" smtClean="0"/>
              </a:p>
              <a:p>
                <a:r>
                  <a:rPr lang="fr-FR" dirty="0"/>
                  <a:t> </a:t>
                </a:r>
                <a:r>
                  <a:rPr lang="fr-FR" dirty="0" smtClean="0"/>
                  <a:t>                que </a:t>
                </a:r>
                <a:r>
                  <a:rPr lang="fr-FR" dirty="0"/>
                  <a:t>c’est 2 fois 4, etc. </a:t>
                </a:r>
                <a:endParaRPr lang="fr-FR" dirty="0" smtClean="0"/>
              </a:p>
              <a:p>
                <a:r>
                  <a:rPr lang="fr-FR" dirty="0" smtClean="0"/>
                  <a:t>Au </a:t>
                </a:r>
                <a:r>
                  <a:rPr lang="fr-FR" dirty="0"/>
                  <a:t>CE2, c’est de plus savoir que 8 fois 25 est égal à 200 et, donc, 8 fois 125 égal à </a:t>
                </a:r>
                <a:r>
                  <a:rPr lang="fr-FR" dirty="0" smtClean="0"/>
                  <a:t>1000</a:t>
                </a:r>
                <a:r>
                  <a:rPr lang="fr-FR" dirty="0"/>
                  <a:t> </a:t>
                </a:r>
                <a:r>
                  <a:rPr lang="fr-FR" dirty="0" smtClean="0"/>
                  <a:t>( car 5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fr-FR" dirty="0" smtClean="0"/>
                  <a:t> 25 = 125).</a:t>
                </a:r>
              </a:p>
              <a:p>
                <a:r>
                  <a:rPr lang="fr-FR" dirty="0" smtClean="0"/>
                  <a:t>Avoir </a:t>
                </a:r>
                <a:r>
                  <a:rPr lang="fr-FR" dirty="0"/>
                  <a:t>le sens d’un nombre, c’est savoir comment ce nombre est fait en nombres plus petits que lui et c’est savoir l’utiliser pour en construire de plus grands. </a:t>
                </a:r>
                <a:r>
                  <a:rPr lang="fr-FR" dirty="0" smtClean="0"/>
                  <a:t>(Rémi </a:t>
                </a:r>
                <a:r>
                  <a:rPr lang="fr-FR" dirty="0" err="1" smtClean="0"/>
                  <a:t>Brissiau</a:t>
                </a:r>
                <a:r>
                  <a:rPr lang="fr-FR" dirty="0" smtClean="0"/>
                  <a:t> Café pédagogique)</a:t>
                </a:r>
                <a:endParaRPr lang="fr-FR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4810" y="1359878"/>
                <a:ext cx="6087650" cy="313932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563045" y="6219390"/>
            <a:ext cx="6672887" cy="365125"/>
          </a:xfrm>
        </p:spPr>
        <p:txBody>
          <a:bodyPr/>
          <a:lstStyle/>
          <a:p>
            <a:r>
              <a:rPr lang="fr-FR" dirty="0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03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4403" y="357261"/>
            <a:ext cx="10364451" cy="830272"/>
          </a:xfrm>
        </p:spPr>
        <p:txBody>
          <a:bodyPr/>
          <a:lstStyle/>
          <a:p>
            <a:r>
              <a:rPr lang="fr-FR" dirty="0"/>
              <a:t>Trace écrite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4640" y="1844449"/>
            <a:ext cx="6647584" cy="342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60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0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0" y="1681796"/>
            <a:ext cx="10911840" cy="50238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200" b="1" i="1" dirty="0" smtClean="0"/>
              <a:t>La Construction </a:t>
            </a:r>
            <a:r>
              <a:rPr lang="fr-FR" sz="1200" b="1" i="1" dirty="0"/>
              <a:t>des fractions et du nombre </a:t>
            </a:r>
            <a:r>
              <a:rPr lang="fr-FR" sz="1200" b="1" i="1" dirty="0" smtClean="0"/>
              <a:t>décimal :</a:t>
            </a:r>
          </a:p>
          <a:p>
            <a:r>
              <a:rPr lang="fr-FR" sz="1200" b="1" i="1" dirty="0" smtClean="0"/>
              <a:t> </a:t>
            </a:r>
            <a:r>
              <a:rPr lang="fr-FR" sz="1200" dirty="0" smtClean="0"/>
              <a:t>processus </a:t>
            </a:r>
            <a:r>
              <a:rPr lang="fr-FR" sz="1200" dirty="0"/>
              <a:t>progressif </a:t>
            </a:r>
          </a:p>
          <a:p>
            <a:r>
              <a:rPr lang="fr-FR" sz="1200" dirty="0"/>
              <a:t>nécessite du temps </a:t>
            </a:r>
          </a:p>
          <a:p>
            <a:r>
              <a:rPr lang="fr-FR" sz="1200" dirty="0"/>
              <a:t>s’organise de façon graduelle </a:t>
            </a:r>
          </a:p>
          <a:p>
            <a:r>
              <a:rPr lang="fr-FR" sz="1200" dirty="0"/>
              <a:t>les nouveaux éléments introduits doivent être explicitement mis en lien avec les éléments préexistants, </a:t>
            </a:r>
          </a:p>
          <a:p>
            <a:r>
              <a:rPr lang="fr-FR" sz="1200" dirty="0"/>
              <a:t>ces derniers continuent de vivre en articulation avec les nouvelles notions. </a:t>
            </a:r>
            <a:endParaRPr lang="fr-FR" sz="1200" dirty="0" smtClean="0"/>
          </a:p>
          <a:p>
            <a:pPr marL="0" indent="0">
              <a:buNone/>
            </a:pPr>
            <a:r>
              <a:rPr lang="fr-FR" sz="1200" b="1" i="1" dirty="0"/>
              <a:t>Pour chaque étape de la construction :</a:t>
            </a:r>
          </a:p>
          <a:p>
            <a:r>
              <a:rPr lang="fr-FR" sz="1200" dirty="0"/>
              <a:t>le recours à l’oral est privilégié, </a:t>
            </a:r>
          </a:p>
          <a:p>
            <a:r>
              <a:rPr lang="fr-FR" sz="1200" dirty="0"/>
              <a:t>les écritures symboliques utilisant le trait de fraction et la virgule ne sont introduites qu’une fois le sens construit et non </a:t>
            </a:r>
            <a:r>
              <a:rPr lang="fr-FR" sz="1200" i="1" dirty="0"/>
              <a:t>a priori, </a:t>
            </a:r>
          </a:p>
          <a:p>
            <a:r>
              <a:rPr lang="fr-FR" sz="1200" dirty="0"/>
              <a:t>le repérage sur une demi-droite graduée est une forme de représentation qui participe à la compréhension des différentes notions travaillées. </a:t>
            </a:r>
            <a:endParaRPr lang="fr-FR" sz="1200" dirty="0">
              <a:sym typeface="Wingdings" panose="05000000000000000000" pitchFamily="2" charset="2"/>
            </a:endParaRPr>
          </a:p>
          <a:p>
            <a:endParaRPr lang="fr-FR" sz="1200" dirty="0"/>
          </a:p>
          <a:p>
            <a:pPr marL="0" indent="0">
              <a:buNone/>
            </a:pPr>
            <a:endParaRPr lang="fr-FR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47613" cy="170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47613" y="286900"/>
            <a:ext cx="1464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>
                <a:solidFill>
                  <a:prstClr val="black"/>
                </a:solidFill>
              </a:rPr>
              <a:t>CONCLUSION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61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860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106878" y="1681796"/>
            <a:ext cx="12085122" cy="4896544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1100" b="1" cap="none" dirty="0" smtClean="0"/>
              <a:t>Découverte des fractions</a:t>
            </a:r>
            <a:r>
              <a:rPr lang="fr-FR" sz="1100" cap="none" dirty="0" smtClean="0"/>
              <a:t>, en commençant par des fractions simples </a:t>
            </a:r>
            <a:r>
              <a:rPr lang="fr-FR" sz="1100" cap="none" dirty="0" smtClean="0">
                <a:sym typeface="Wingdings" panose="05000000000000000000" pitchFamily="2" charset="2"/>
              </a:rPr>
              <a:t> introduction à partir de situations dans lesquelles le nombre entier ne suffit pas,</a:t>
            </a:r>
          </a:p>
          <a:p>
            <a:pPr marL="0" indent="0">
              <a:buNone/>
            </a:pPr>
            <a:r>
              <a:rPr lang="fr-FR" sz="1100" cap="none" dirty="0" smtClean="0"/>
              <a:t> L’unité est matérialisée, varier les supports, rencontrer rapidement des fractions supérieures à 1, formulations </a:t>
            </a:r>
            <a:r>
              <a:rPr lang="fr-FR" sz="1100" cap="none" dirty="0" smtClean="0">
                <a:solidFill>
                  <a:srgbClr val="FF0000"/>
                </a:solidFill>
              </a:rPr>
              <a:t>utilisant des mots </a:t>
            </a:r>
            <a:r>
              <a:rPr lang="fr-FR" sz="1100" cap="none" dirty="0" smtClean="0"/>
              <a:t>(pas d’écriture symbolique)</a:t>
            </a:r>
          </a:p>
          <a:p>
            <a:pPr marL="457200" indent="-457200">
              <a:buAutoNum type="arabicPeriod" startAt="2"/>
            </a:pPr>
            <a:r>
              <a:rPr lang="fr-FR" sz="1100" b="1" cap="none" dirty="0" smtClean="0"/>
              <a:t>Découverte de l’écriture fractionnaire, fraction d’un quantité, repérage sur une droite graduée,</a:t>
            </a:r>
          </a:p>
          <a:p>
            <a:pPr marL="457200" indent="-457200">
              <a:buAutoNum type="arabicPeriod" startAt="3"/>
            </a:pPr>
            <a:r>
              <a:rPr lang="fr-FR" sz="1100" b="1" cap="none" dirty="0" smtClean="0"/>
              <a:t>De la fraction simple à la fraction décimale                     </a:t>
            </a:r>
            <a:r>
              <a:rPr lang="fr-FR" sz="1100" cap="none" dirty="0" smtClean="0"/>
              <a:t>liens entre les différentes unités de numération, manipulation de diverses écritures de nombres décimaux utilisant les fractions décimales, décompositions diverses , comparaisons de nombres décimaux et demi-droite graduée , calculs avec des fractions décimales </a:t>
            </a:r>
          </a:p>
          <a:p>
            <a:pPr marL="457200" indent="-457200">
              <a:buAutoNum type="arabicPeriod" startAt="4"/>
            </a:pPr>
            <a:r>
              <a:rPr lang="fr-FR" sz="1100" b="1" cap="none" dirty="0" smtClean="0"/>
              <a:t>Introduction de l’écriture à virgule </a:t>
            </a:r>
            <a:r>
              <a:rPr lang="fr-FR" sz="1100" b="1" cap="none" dirty="0" smtClean="0">
                <a:sym typeface="Wingdings" panose="05000000000000000000" pitchFamily="2" charset="2"/>
              </a:rPr>
              <a:t> (</a:t>
            </a:r>
            <a:r>
              <a:rPr lang="fr-FR" sz="1100" cap="none" dirty="0" smtClean="0"/>
              <a:t>écriture à virgule : convention d’écriture qui permet d’écrire les nombres décimaux en prolongeant le système décimal de position utilisé pour écrire les nombres entiers)  : la virgule sert à repérer le chiffre des unités, elle est placée immédiatement à droite de celui-ci ; le chiffre qui est immédiatement à droite de l’unité a une valeur dix fois plus petite que celle de l’unité : c’est donc le chiffre des dixièmes ; le chiffre qui vient immédiatement à droite du chiffre des dixièmes a une valeur dix fois plus petite que le chiffre des dixièmes, c’est donc le chiffre des centièmes car 10 centièmes = 1 dixième, etc. </a:t>
            </a:r>
          </a:p>
          <a:p>
            <a:pPr marL="0" indent="0">
              <a:buNone/>
            </a:pPr>
            <a:r>
              <a:rPr lang="fr-FR" sz="1100" b="1" cap="none" dirty="0" smtClean="0">
                <a:sym typeface="Wingdings" panose="05000000000000000000" pitchFamily="2" charset="2"/>
              </a:rPr>
              <a:t>5.   </a:t>
            </a:r>
            <a:r>
              <a:rPr lang="fr-FR" sz="1100" b="1" cap="none" dirty="0" smtClean="0"/>
              <a:t>Comparer, ranger, encadrer et intercaler des nombres décimaux </a:t>
            </a:r>
            <a:r>
              <a:rPr lang="fr-FR" sz="1100" cap="none" dirty="0"/>
              <a:t> </a:t>
            </a:r>
            <a:r>
              <a:rPr lang="fr-FR" sz="1100" cap="none" dirty="0" smtClean="0"/>
              <a:t>: Activités déjà pratiquées avec les nombres décimaux écrits en utilisant des fractions décimales. Les élèves doivent apprendre à mener ces mêmes activités avec des nombres décimaux écrits avec des virgules. </a:t>
            </a:r>
          </a:p>
          <a:p>
            <a:pPr marL="0" indent="0">
              <a:buNone/>
            </a:pPr>
            <a:r>
              <a:rPr lang="fr-FR" sz="1100" b="1" cap="none" dirty="0" smtClean="0">
                <a:sym typeface="Wingdings" panose="05000000000000000000" pitchFamily="2" charset="2"/>
              </a:rPr>
              <a:t>6.  </a:t>
            </a:r>
            <a:r>
              <a:rPr lang="fr-FR" sz="1100" b="1" cap="none" dirty="0" smtClean="0"/>
              <a:t>Calculer avec des nombres décimaux </a:t>
            </a:r>
            <a:r>
              <a:rPr lang="fr-FR" sz="1100" cap="none" dirty="0"/>
              <a:t> </a:t>
            </a:r>
            <a:r>
              <a:rPr lang="fr-FR" sz="1100" cap="none" dirty="0" smtClean="0"/>
              <a:t>: </a:t>
            </a:r>
            <a:r>
              <a:rPr lang="fr-FR" sz="1100" b="1" cap="none" dirty="0" smtClean="0"/>
              <a:t>Ne se limite pas au calcul posé </a:t>
            </a:r>
            <a:r>
              <a:rPr lang="fr-FR" sz="1100" cap="none" dirty="0" smtClean="0"/>
              <a:t> , Le calcul mental et le calcul en ligne portent fréquemment sur les nombres décimaux, </a:t>
            </a:r>
          </a:p>
          <a:p>
            <a:r>
              <a:rPr lang="fr-FR" sz="1100" cap="none" dirty="0" smtClean="0"/>
              <a:t>Les mises en commun de procédures de calcul mental ou en ligne sont l’occasion de fréquents </a:t>
            </a:r>
            <a:r>
              <a:rPr lang="fr-FR" sz="1100" cap="none" dirty="0" err="1" smtClean="0"/>
              <a:t>allers-retours</a:t>
            </a:r>
            <a:r>
              <a:rPr lang="fr-FR" sz="1100" cap="none" dirty="0" smtClean="0"/>
              <a:t> entre les différentes écritures d’un même nombre décimal. </a:t>
            </a:r>
          </a:p>
          <a:p>
            <a:r>
              <a:rPr lang="fr-FR" sz="1100" cap="none" dirty="0" smtClean="0"/>
              <a:t>Les calculs effectués s’appuient sur le sens des écritures sous forme de fractions décimales ou d’écritures à virgule et contribuent dans le même temps à comprendre l’intérêt de passer de l’une à l’autre ainsi que la signification de ces écritures. </a:t>
            </a:r>
          </a:p>
          <a:p>
            <a:r>
              <a:rPr lang="fr-FR" sz="1100" cap="none" dirty="0" err="1" smtClean="0"/>
              <a:t>Cf</a:t>
            </a:r>
            <a:r>
              <a:rPr lang="fr-FR" sz="1100" cap="none" dirty="0" smtClean="0"/>
              <a:t> documents ressources sur le calcul </a:t>
            </a:r>
          </a:p>
          <a:p>
            <a:pPr marL="0" indent="0">
              <a:buNone/>
            </a:pPr>
            <a:endParaRPr lang="fr-FR" sz="1100" b="1" dirty="0">
              <a:sym typeface="Wingdings" panose="05000000000000000000" pitchFamily="2" charset="2"/>
            </a:endParaRPr>
          </a:p>
          <a:p>
            <a:pPr marL="457200" indent="-457200">
              <a:buAutoNum type="arabicPeriod" startAt="4"/>
            </a:pPr>
            <a:endParaRPr lang="fr-FR" sz="1100" dirty="0"/>
          </a:p>
          <a:p>
            <a:endParaRPr lang="fr-FR" sz="1400" dirty="0"/>
          </a:p>
          <a:p>
            <a:pPr marL="457200" indent="-457200">
              <a:buAutoNum type="arabicPeriod" startAt="2"/>
            </a:pPr>
            <a:endParaRPr lang="fr-FR" sz="1400" b="1" dirty="0"/>
          </a:p>
          <a:p>
            <a:pPr marL="0" indent="0">
              <a:buNone/>
            </a:pPr>
            <a:endParaRPr lang="fr-FR" sz="24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endParaRPr lang="fr-FR" sz="2400" dirty="0">
              <a:sym typeface="Wingdings" panose="05000000000000000000" pitchFamily="2" charset="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0393"/>
            <a:ext cx="5647613" cy="170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47613" y="0"/>
            <a:ext cx="4508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>
                <a:solidFill>
                  <a:prstClr val="black"/>
                </a:solidFill>
              </a:rPr>
              <a:t>Construction des fractions et du nombre décimal :</a:t>
            </a:r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3241963" y="2838202"/>
            <a:ext cx="4868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471166" y="6248400"/>
            <a:ext cx="6672887" cy="365125"/>
          </a:xfrm>
        </p:spPr>
        <p:txBody>
          <a:bodyPr/>
          <a:lstStyle/>
          <a:p>
            <a:r>
              <a:rPr lang="fr-FR" dirty="0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62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26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628392"/>
          </a:xfrm>
        </p:spPr>
        <p:txBody>
          <a:bodyPr/>
          <a:lstStyle/>
          <a:p>
            <a:r>
              <a:rPr lang="fr-FR" dirty="0" smtClean="0"/>
              <a:t>SITOGRAPHIE ET BIBLIOGRAPHIE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sz="1200" dirty="0">
                <a:hlinkClick r:id="rId2"/>
              </a:rPr>
              <a:t>https://www.reseau-canope.fr/mathematiques-stella-baruk</a:t>
            </a:r>
            <a:r>
              <a:rPr lang="fr-FR" sz="1200" dirty="0" smtClean="0">
                <a:hlinkClick r:id="rId2"/>
              </a:rPr>
              <a:t>/</a:t>
            </a:r>
            <a:endParaRPr lang="fr-FR" sz="1200" dirty="0" smtClean="0"/>
          </a:p>
          <a:p>
            <a:r>
              <a:rPr lang="fr-FR" sz="1200" dirty="0">
                <a:hlinkClick r:id="rId3"/>
              </a:rPr>
              <a:t>http://</a:t>
            </a:r>
            <a:r>
              <a:rPr lang="fr-FR" sz="1200" dirty="0" smtClean="0">
                <a:hlinkClick r:id="rId3"/>
              </a:rPr>
              <a:t>www.ia94.ac-creteil.fr/maths/projet_phare/321/accueil_321.htm</a:t>
            </a:r>
            <a:r>
              <a:rPr lang="fr-FR" sz="1200" dirty="0" smtClean="0"/>
              <a:t> </a:t>
            </a:r>
          </a:p>
          <a:p>
            <a:r>
              <a:rPr lang="fr-FR" sz="1200" dirty="0">
                <a:hlinkClick r:id="rId4"/>
              </a:rPr>
              <a:t>http://</a:t>
            </a:r>
            <a:r>
              <a:rPr lang="fr-FR" sz="1200" dirty="0" smtClean="0">
                <a:hlinkClick r:id="rId4"/>
              </a:rPr>
              <a:t>www.apmep.tlse.free.fr/spip/spip.php?article13</a:t>
            </a:r>
            <a:endParaRPr lang="fr-FR" sz="1200" dirty="0" smtClean="0"/>
          </a:p>
          <a:p>
            <a:r>
              <a:rPr lang="fr-FR" sz="1200" dirty="0">
                <a:hlinkClick r:id="rId5"/>
              </a:rPr>
              <a:t>http://</a:t>
            </a:r>
            <a:r>
              <a:rPr lang="fr-FR" sz="1200" dirty="0" smtClean="0">
                <a:hlinkClick r:id="rId5"/>
              </a:rPr>
              <a:t>www.atelier.on.ca/edu/core.cfm?p=modView.cfm&amp;L=2&amp;modID=50&amp;c=1&amp;navID=modView</a:t>
            </a:r>
            <a:endParaRPr lang="fr-FR" sz="1200" dirty="0" smtClean="0"/>
          </a:p>
          <a:p>
            <a:r>
              <a:rPr lang="fr-FR" sz="1200" dirty="0">
                <a:hlinkClick r:id="rId6"/>
              </a:rPr>
              <a:t>http://</a:t>
            </a:r>
            <a:r>
              <a:rPr lang="fr-FR" sz="1200" dirty="0" smtClean="0">
                <a:hlinkClick r:id="rId6"/>
              </a:rPr>
              <a:t>www-irem.ujf-grenoble.fr/revues/revue_x/fic/10/10x1.pdf</a:t>
            </a:r>
            <a:r>
              <a:rPr lang="fr-FR" sz="1200" dirty="0" smtClean="0"/>
              <a:t> (les erreurs des élèves /fractions et décimaux)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63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72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646612"/>
          </a:xfrm>
        </p:spPr>
        <p:txBody>
          <a:bodyPr/>
          <a:lstStyle/>
          <a:p>
            <a:r>
              <a:rPr lang="fr-FR" dirty="0" smtClean="0"/>
              <a:t>INITIATION A LA PROGRAMMATION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388307" y="1578280"/>
            <a:ext cx="11311003" cy="4212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700" cap="none" dirty="0" smtClean="0"/>
              <a:t>L’initiation à la programmation constitue une nouveauté importante pour les cycles 2 et 3. Elle s’inscrit dans les objectifs du socle commun de connaissances, de compétences et de culture, où il est précisé, dans le domaine 1 (les langages pour penser et communiquer). L’initiation à la programmation apparaît dans les programme au sein du thème espace et géométrie en lien avec </a:t>
            </a:r>
            <a:r>
              <a:rPr lang="fr-FR" sz="1700" cap="none" dirty="0" smtClean="0">
                <a:solidFill>
                  <a:srgbClr val="FF0000"/>
                </a:solidFill>
              </a:rPr>
              <a:t>l’objectif « (se) repérer et (se) déplacer en utilisant des repères » au cycle 2 </a:t>
            </a:r>
            <a:r>
              <a:rPr lang="fr-FR" sz="1700" cap="none" dirty="0" smtClean="0"/>
              <a:t>et « </a:t>
            </a:r>
            <a:r>
              <a:rPr lang="fr-FR" sz="1700" cap="none" dirty="0" smtClean="0">
                <a:solidFill>
                  <a:srgbClr val="FF0000"/>
                </a:solidFill>
              </a:rPr>
              <a:t>(se) repérer et (se) déplacer dans l’espace en utilisant ou en élaborant des représentations » au cycle 3. </a:t>
            </a:r>
            <a:endParaRPr lang="fr-FR" dirty="0"/>
          </a:p>
          <a:p>
            <a:pPr marL="0" indent="0">
              <a:buNone/>
            </a:pPr>
            <a:r>
              <a:rPr lang="fr-FR" sz="1700" cap="none" dirty="0"/>
              <a:t>La diversité des équipements sur le territoire nécessite de s’appuyer sur des activités faisant </a:t>
            </a:r>
            <a:r>
              <a:rPr lang="fr-FR" sz="1700" cap="none" dirty="0" smtClean="0"/>
              <a:t>appel </a:t>
            </a:r>
            <a:r>
              <a:rPr lang="fr-FR" sz="1700" cap="none" dirty="0"/>
              <a:t>des supports variés </a:t>
            </a:r>
            <a:r>
              <a:rPr lang="fr-FR" sz="1700" cap="none" dirty="0">
                <a:solidFill>
                  <a:srgbClr val="FF0000"/>
                </a:solidFill>
              </a:rPr>
              <a:t>:</a:t>
            </a:r>
          </a:p>
          <a:p>
            <a:pPr marL="0" indent="0">
              <a:buNone/>
            </a:pPr>
            <a:r>
              <a:rPr lang="fr-FR" sz="1700" cap="none" dirty="0">
                <a:solidFill>
                  <a:srgbClr val="FF0000"/>
                </a:solidFill>
              </a:rPr>
              <a:t>• </a:t>
            </a:r>
            <a:r>
              <a:rPr lang="fr-FR" sz="1700" cap="none" dirty="0" smtClean="0">
                <a:solidFill>
                  <a:srgbClr val="FF0000"/>
                </a:solidFill>
              </a:rPr>
              <a:t>sans </a:t>
            </a:r>
            <a:r>
              <a:rPr lang="fr-FR" sz="1700" cap="none" dirty="0">
                <a:solidFill>
                  <a:srgbClr val="FF0000"/>
                </a:solidFill>
              </a:rPr>
              <a:t>matériel spécifique, « en débranché </a:t>
            </a:r>
            <a:r>
              <a:rPr lang="fr-FR" sz="1700" cap="none" dirty="0" smtClean="0">
                <a:solidFill>
                  <a:srgbClr val="FF0000"/>
                </a:solidFill>
              </a:rPr>
              <a:t>», </a:t>
            </a:r>
            <a:endParaRPr lang="fr-FR" sz="1700" cap="none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fr-FR" sz="1700" cap="none" dirty="0">
                <a:solidFill>
                  <a:srgbClr val="FF0000"/>
                </a:solidFill>
              </a:rPr>
              <a:t>• </a:t>
            </a:r>
            <a:r>
              <a:rPr lang="fr-FR" sz="1700" cap="none" dirty="0" smtClean="0">
                <a:solidFill>
                  <a:srgbClr val="FF0000"/>
                </a:solidFill>
              </a:rPr>
              <a:t>des </a:t>
            </a:r>
            <a:r>
              <a:rPr lang="fr-FR" sz="1700" cap="none" dirty="0">
                <a:solidFill>
                  <a:srgbClr val="FF0000"/>
                </a:solidFill>
              </a:rPr>
              <a:t>robots </a:t>
            </a:r>
            <a:r>
              <a:rPr lang="fr-FR" sz="1700" cap="none" dirty="0" smtClean="0">
                <a:solidFill>
                  <a:srgbClr val="FF0000"/>
                </a:solidFill>
              </a:rPr>
              <a:t>programmables, </a:t>
            </a:r>
            <a:endParaRPr lang="fr-FR" sz="1700" cap="none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fr-FR" sz="1700" cap="none" dirty="0">
                <a:solidFill>
                  <a:srgbClr val="FF0000"/>
                </a:solidFill>
              </a:rPr>
              <a:t>• </a:t>
            </a:r>
            <a:r>
              <a:rPr lang="fr-FR" sz="1700" cap="none" dirty="0" smtClean="0">
                <a:solidFill>
                  <a:srgbClr val="FF0000"/>
                </a:solidFill>
              </a:rPr>
              <a:t>des </a:t>
            </a:r>
            <a:r>
              <a:rPr lang="fr-FR" sz="1700" cap="none" dirty="0">
                <a:solidFill>
                  <a:srgbClr val="FF0000"/>
                </a:solidFill>
              </a:rPr>
              <a:t>applications en ligne utilisables sur ordinateurs ou tablettes ;</a:t>
            </a:r>
          </a:p>
          <a:p>
            <a:pPr marL="0" indent="0">
              <a:buNone/>
            </a:pPr>
            <a:r>
              <a:rPr lang="fr-FR" sz="1700" cap="none" dirty="0">
                <a:solidFill>
                  <a:srgbClr val="FF0000"/>
                </a:solidFill>
              </a:rPr>
              <a:t>• </a:t>
            </a:r>
            <a:r>
              <a:rPr lang="fr-FR" sz="1700" cap="none" dirty="0" smtClean="0">
                <a:solidFill>
                  <a:srgbClr val="FF0000"/>
                </a:solidFill>
              </a:rPr>
              <a:t>des </a:t>
            </a:r>
            <a:r>
              <a:rPr lang="fr-FR" sz="1700" cap="none" dirty="0">
                <a:solidFill>
                  <a:srgbClr val="FF0000"/>
                </a:solidFill>
              </a:rPr>
              <a:t>logiciels pouvant être installés sur des ordinateurs ou des tablettes</a:t>
            </a:r>
            <a:endParaRPr lang="fr-FR" sz="1700" cap="none" dirty="0" smtClean="0">
              <a:solidFill>
                <a:srgbClr val="FF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64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76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INITIATION A LA PROGRAMMATION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sz="1600" cap="none" dirty="0" smtClean="0">
                <a:hlinkClick r:id="rId2"/>
              </a:rPr>
              <a:t>Situations en débranché</a:t>
            </a:r>
          </a:p>
          <a:p>
            <a:pPr marL="0" indent="0">
              <a:buNone/>
            </a:pPr>
            <a:r>
              <a:rPr lang="fr-FR" sz="1400" cap="none" dirty="0" smtClean="0">
                <a:hlinkClick r:id="rId2"/>
              </a:rPr>
              <a:t>Http://cache.Media.Education.Gouv.Fr/file/initiation_a_la_programmation/88/4/ra16_c2_c3_math_annexe_1_1_en_debranche_la_fusee_624884.Pdf</a:t>
            </a:r>
            <a:endParaRPr lang="fr-FR" sz="1400" cap="none" dirty="0" smtClean="0"/>
          </a:p>
          <a:p>
            <a:pPr marL="0" indent="0">
              <a:buNone/>
            </a:pPr>
            <a:r>
              <a:rPr lang="fr-FR" sz="1400" cap="none" dirty="0" smtClean="0">
                <a:hlinkClick r:id="rId3"/>
              </a:rPr>
              <a:t>Http://cache.Media.Education.Gouv.Fr/file/initiation_a_la_programmation/88/6/ra16_c2_c3_math_annexe_1_2_en_debranche_facteur_624886.Pdf</a:t>
            </a:r>
            <a:endParaRPr lang="fr-FR" sz="1400" cap="none" dirty="0" smtClean="0"/>
          </a:p>
          <a:p>
            <a:pPr marL="0" indent="0">
              <a:buNone/>
            </a:pPr>
            <a:r>
              <a:rPr lang="fr-FR" sz="1400" cap="none" dirty="0">
                <a:hlinkClick r:id="rId4"/>
              </a:rPr>
              <a:t>http://</a:t>
            </a:r>
            <a:r>
              <a:rPr lang="fr-FR" sz="1400" cap="none" dirty="0" smtClean="0">
                <a:hlinkClick r:id="rId4"/>
              </a:rPr>
              <a:t>cache.media.education.gouv.fr/file/Initiation_a_la_programmation/88/8/RA16_C2_C3_MATH_annexe_1_3_en_debranche_decouvrir_monde_624888.pdf</a:t>
            </a: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65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38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INITIATION A LA PROGRAMMATION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sz="1400" cap="none" dirty="0" smtClean="0">
                <a:hlinkClick r:id="rId2"/>
              </a:rPr>
              <a:t>Les Robots </a:t>
            </a:r>
          </a:p>
          <a:p>
            <a:pPr marL="0" indent="0">
              <a:buNone/>
            </a:pPr>
            <a:r>
              <a:rPr lang="fr-FR" sz="1400" cap="none" dirty="0" smtClean="0">
                <a:hlinkClick r:id="rId2"/>
              </a:rPr>
              <a:t>Http://cache.Media.Education.Gouv.Fr/file/initiation_a_la_programmation/89/7/ra16_c2_c3_math_annexe_2_2_robots_premiere_seance_624897.Pdf</a:t>
            </a:r>
            <a:endParaRPr lang="fr-FR" sz="1400" cap="none" dirty="0" smtClean="0"/>
          </a:p>
          <a:p>
            <a:pPr marL="0" indent="0">
              <a:buNone/>
            </a:pPr>
            <a:r>
              <a:rPr lang="fr-FR" sz="1400" cap="none" dirty="0" smtClean="0">
                <a:hlinkClick r:id="rId3"/>
              </a:rPr>
              <a:t>Http://cache.Media.Education.Gouv.Fr/file/initiation_a_la_programmation/89/9/ra16_c2_c3_math_annexe_2_3_robots_premier_defi_624899.Pdf</a:t>
            </a:r>
            <a:endParaRPr lang="fr-FR" sz="1400" cap="none" dirty="0" smtClean="0"/>
          </a:p>
          <a:p>
            <a:pPr marL="0" indent="0">
              <a:buNone/>
            </a:pPr>
            <a:r>
              <a:rPr lang="fr-FR" sz="1400" cap="none" dirty="0" smtClean="0">
                <a:hlinkClick r:id="rId4"/>
              </a:rPr>
              <a:t>Http://cache.Media.Education.Gouv.Fr/file/initiation_a_la_programmation/90/1/ra16_c2_c3_math_annexe_2_4_robots_acivite_pro_bot_624901.Pdf</a:t>
            </a:r>
            <a:endParaRPr lang="fr-FR" sz="1400" cap="none" dirty="0" smtClean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66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07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149" y="441096"/>
            <a:ext cx="10364451" cy="664373"/>
          </a:xfrm>
        </p:spPr>
        <p:txBody>
          <a:bodyPr/>
          <a:lstStyle/>
          <a:p>
            <a:r>
              <a:rPr lang="fr-FR" dirty="0"/>
              <a:t>INITIATION A LA PROGRAMMATION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425302" y="1610436"/>
            <a:ext cx="10852298" cy="4811629"/>
          </a:xfrm>
        </p:spPr>
        <p:txBody>
          <a:bodyPr>
            <a:noAutofit/>
          </a:bodyPr>
          <a:lstStyle/>
          <a:p>
            <a:r>
              <a:rPr lang="fr-FR" sz="1400" cap="none" dirty="0" smtClean="0">
                <a:solidFill>
                  <a:srgbClr val="FF0000"/>
                </a:solidFill>
              </a:rPr>
              <a:t>Des sites pour programmer </a:t>
            </a:r>
          </a:p>
          <a:p>
            <a:pPr marL="0" indent="0">
              <a:buNone/>
            </a:pPr>
            <a:r>
              <a:rPr lang="fr-FR" sz="1400" cap="none" dirty="0" smtClean="0">
                <a:hlinkClick r:id="rId2"/>
              </a:rPr>
              <a:t>Http://cache.Media.Education.Gouv.Fr/file/initiation_a_la_programmation/90/3/ra16_c2_c3_math_annexe_3_internet_fiche_descriptive_624903.Pdf</a:t>
            </a:r>
            <a:endParaRPr lang="fr-FR" sz="1400" cap="none" dirty="0" smtClean="0"/>
          </a:p>
          <a:p>
            <a:pPr marL="0" indent="0">
              <a:buNone/>
            </a:pPr>
            <a:r>
              <a:rPr lang="fr-FR" sz="1400" cap="none" dirty="0" smtClean="0">
                <a:hlinkClick r:id="rId3"/>
              </a:rPr>
              <a:t>Https://studio.Code.Org/</a:t>
            </a:r>
            <a:endParaRPr lang="fr-FR" sz="1400" cap="none" dirty="0" smtClean="0"/>
          </a:p>
          <a:p>
            <a:r>
              <a:rPr lang="fr-FR" sz="1400" cap="none" dirty="0" smtClean="0">
                <a:solidFill>
                  <a:srgbClr val="FF0000"/>
                </a:solidFill>
              </a:rPr>
              <a:t>Des applications </a:t>
            </a:r>
            <a:r>
              <a:rPr lang="fr-FR" sz="1400" cap="none" dirty="0" smtClean="0"/>
              <a:t> </a:t>
            </a:r>
            <a:r>
              <a:rPr lang="fr-FR" sz="1400" cap="none" dirty="0" err="1" smtClean="0"/>
              <a:t>Scracht</a:t>
            </a:r>
            <a:r>
              <a:rPr lang="fr-FR" sz="1400" cap="none" dirty="0" smtClean="0"/>
              <a:t> junior : est une application existant sur tablette </a:t>
            </a:r>
            <a:r>
              <a:rPr lang="fr-FR" sz="1400" cap="none" dirty="0" err="1" smtClean="0"/>
              <a:t>android</a:t>
            </a:r>
            <a:r>
              <a:rPr lang="fr-FR" sz="1400" cap="none" dirty="0" smtClean="0"/>
              <a:t> et </a:t>
            </a:r>
            <a:r>
              <a:rPr lang="fr-FR" sz="1400" cap="none" dirty="0" err="1" smtClean="0"/>
              <a:t>ios</a:t>
            </a:r>
            <a:r>
              <a:rPr lang="fr-FR" sz="1400" cap="none" dirty="0" smtClean="0"/>
              <a:t>. Scratch, logiciel de programmation conçu par l’institut de technologie du </a:t>
            </a:r>
            <a:r>
              <a:rPr lang="fr-FR" sz="1400" cap="none" dirty="0" err="1" smtClean="0"/>
              <a:t>massachusetts</a:t>
            </a:r>
            <a:r>
              <a:rPr lang="fr-FR" sz="1400" cap="none" dirty="0" smtClean="0"/>
              <a:t>, est conçu pour les élèves de 8 à 16 ans. </a:t>
            </a:r>
            <a:r>
              <a:rPr lang="fr-FR" sz="1400" cap="none" dirty="0" err="1" smtClean="0"/>
              <a:t>Scratchjr</a:t>
            </a:r>
            <a:r>
              <a:rPr lang="fr-FR" sz="1400" cap="none" dirty="0" smtClean="0"/>
              <a:t> a pour but de permettre l’apprentissage du code à de plus jeunes élèves (5 à 7 ans). Pour les enseignants comme pour les élèves, la prise en main de </a:t>
            </a:r>
            <a:r>
              <a:rPr lang="fr-FR" sz="1400" cap="none" dirty="0" err="1" smtClean="0"/>
              <a:t>scratchjr</a:t>
            </a:r>
            <a:r>
              <a:rPr lang="fr-FR" sz="1400" cap="none" dirty="0" smtClean="0"/>
              <a:t>  est simple, car l’ergonomie de l’application est très intuitive. </a:t>
            </a:r>
          </a:p>
          <a:p>
            <a:pPr marL="0" indent="0">
              <a:buNone/>
            </a:pPr>
            <a:r>
              <a:rPr lang="fr-FR" sz="1400" cap="none" dirty="0" smtClean="0">
                <a:hlinkClick r:id="rId4"/>
              </a:rPr>
              <a:t>Https://www.Scratchjr.Org/</a:t>
            </a:r>
            <a:r>
              <a:rPr lang="fr-FR" sz="1400" cap="none" dirty="0"/>
              <a:t> </a:t>
            </a:r>
            <a:r>
              <a:rPr lang="fr-FR" sz="1400" cap="none" dirty="0" smtClean="0">
                <a:hlinkClick r:id="rId5"/>
              </a:rPr>
              <a:t>http</a:t>
            </a:r>
            <a:r>
              <a:rPr lang="fr-FR" sz="1400" cap="none" dirty="0">
                <a:hlinkClick r:id="rId5"/>
              </a:rPr>
              <a:t>://</a:t>
            </a:r>
            <a:r>
              <a:rPr lang="fr-FR" sz="1400" cap="none" dirty="0" smtClean="0">
                <a:hlinkClick r:id="rId5"/>
              </a:rPr>
              <a:t>cache.media.education.gouv.fr/file/Initiation_a_la_programmation/90/8/RA16_C2_C3_MATH_annexe_4_2_scratch_prise_en_main_624908.pdf</a:t>
            </a:r>
            <a:endParaRPr lang="fr-FR" sz="1400" cap="none" dirty="0" smtClean="0"/>
          </a:p>
          <a:p>
            <a:pPr marL="0" indent="0">
              <a:buNone/>
            </a:pPr>
            <a:r>
              <a:rPr lang="fr-FR" sz="1400" cap="none" dirty="0">
                <a:hlinkClick r:id="rId6"/>
              </a:rPr>
              <a:t>http://</a:t>
            </a:r>
            <a:r>
              <a:rPr lang="fr-FR" sz="1400" cap="none" dirty="0" smtClean="0">
                <a:hlinkClick r:id="rId6"/>
              </a:rPr>
              <a:t>cache.media.education.gouv.fr/file/Initiation_a_la_programmation/91/0/RA16_C2_C3_MATH_annexe_4_3_scratch_approfondissement_624910.pdf</a:t>
            </a:r>
            <a:endParaRPr lang="fr-FR" sz="1400" cap="none" dirty="0" smtClean="0"/>
          </a:p>
          <a:p>
            <a:pPr marL="0" indent="0">
              <a:buNone/>
            </a:pPr>
            <a:endParaRPr lang="fr-FR" sz="1400" cap="non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67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60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828146"/>
          </a:xfrm>
        </p:spPr>
        <p:txBody>
          <a:bodyPr/>
          <a:lstStyle/>
          <a:p>
            <a:r>
              <a:rPr lang="fr-FR" dirty="0"/>
              <a:t>INITIATION A LA PROGRAMMATION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477672" y="1446664"/>
            <a:ext cx="11518710" cy="4344535"/>
          </a:xfrm>
        </p:spPr>
        <p:txBody>
          <a:bodyPr>
            <a:normAutofit fontScale="47500" lnSpcReduction="20000"/>
          </a:bodyPr>
          <a:lstStyle/>
          <a:p>
            <a:r>
              <a:rPr lang="fr-FR" sz="5600" cap="none" dirty="0" smtClean="0">
                <a:hlinkClick r:id="rId2"/>
              </a:rPr>
              <a:t>Https://scratch.Mit.Edu/</a:t>
            </a:r>
            <a:endParaRPr lang="fr-FR" sz="5600" cap="none" dirty="0" smtClean="0"/>
          </a:p>
          <a:p>
            <a:pPr marL="0" indent="0">
              <a:buNone/>
            </a:pPr>
            <a:r>
              <a:rPr lang="fr-FR" sz="5600" cap="none" dirty="0" smtClean="0"/>
              <a:t>Il existe deux modalités pour utiliser ce logiciel : </a:t>
            </a:r>
          </a:p>
          <a:p>
            <a:pPr marL="0" indent="0">
              <a:buNone/>
            </a:pPr>
            <a:r>
              <a:rPr lang="fr-FR" sz="5600" cap="none" dirty="0" smtClean="0">
                <a:solidFill>
                  <a:srgbClr val="FF0000"/>
                </a:solidFill>
              </a:rPr>
              <a:t>Utilisation en ligne </a:t>
            </a:r>
            <a:r>
              <a:rPr lang="fr-FR" sz="5600" cap="none" dirty="0" smtClean="0"/>
              <a:t>(Disposer d’une version à jour du logiciel adobe </a:t>
            </a:r>
            <a:r>
              <a:rPr lang="fr-FR" sz="5600" cap="none" dirty="0" err="1" smtClean="0"/>
              <a:t>flashplayer</a:t>
            </a:r>
            <a:r>
              <a:rPr lang="fr-FR" sz="5600" cap="none" dirty="0" smtClean="0"/>
              <a:t>)</a:t>
            </a:r>
          </a:p>
          <a:p>
            <a:pPr marL="0" indent="0">
              <a:buNone/>
            </a:pPr>
            <a:r>
              <a:rPr lang="fr-FR" sz="5600" cap="none" dirty="0" smtClean="0">
                <a:hlinkClick r:id="rId3"/>
              </a:rPr>
              <a:t>Http://scratch.Mit.Edu/</a:t>
            </a:r>
            <a:r>
              <a:rPr lang="fr-FR" sz="5600" cap="none" dirty="0" smtClean="0"/>
              <a:t>  (Et cliquer sur l’onglet créer)</a:t>
            </a:r>
          </a:p>
          <a:p>
            <a:pPr marL="0" indent="0">
              <a:buNone/>
            </a:pPr>
            <a:r>
              <a:rPr lang="fr-FR" sz="5600" cap="none" dirty="0" smtClean="0">
                <a:solidFill>
                  <a:srgbClr val="FF0000"/>
                </a:solidFill>
              </a:rPr>
              <a:t>Utilisation hors connexion (</a:t>
            </a:r>
            <a:r>
              <a:rPr lang="fr-FR" sz="5600" cap="none" dirty="0" smtClean="0"/>
              <a:t>Télécharger et exécuter si cela ne se fait pas automatiquement) </a:t>
            </a:r>
          </a:p>
          <a:p>
            <a:pPr marL="0" indent="0">
              <a:buNone/>
            </a:pPr>
            <a:r>
              <a:rPr lang="fr-FR" sz="5600" cap="none" dirty="0">
                <a:hlinkClick r:id="rId4"/>
              </a:rPr>
              <a:t>Http://cache.Media.Education.Gouv.Fr/file/initiation_a_la_programmation/91/2/ra16_c2_c3_math_annexe_5_1_scratch_prise_en_main_624912.Pdf</a:t>
            </a:r>
            <a:endParaRPr lang="fr-FR" sz="5600" cap="none" dirty="0"/>
          </a:p>
          <a:p>
            <a:pPr marL="0" indent="0">
              <a:buNone/>
            </a:pPr>
            <a:endParaRPr lang="fr-FR" sz="5600" cap="none" dirty="0" smtClean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68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34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773555"/>
          </a:xfrm>
        </p:spPr>
        <p:txBody>
          <a:bodyPr/>
          <a:lstStyle/>
          <a:p>
            <a:r>
              <a:rPr lang="fr-FR" dirty="0"/>
              <a:t>INITIATION A LA PROGRAMMATION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cap="none" dirty="0" smtClean="0">
                <a:hlinkClick r:id="rId2"/>
              </a:rPr>
              <a:t>Prise en main de scratch, premières activités, activités géométriques, </a:t>
            </a:r>
          </a:p>
          <a:p>
            <a:pPr marL="0" indent="0">
              <a:buNone/>
            </a:pPr>
            <a:r>
              <a:rPr lang="fr-FR" sz="1400" cap="none" dirty="0" smtClean="0">
                <a:hlinkClick r:id="rId3"/>
              </a:rPr>
              <a:t>Http://cache.Media.Education.Gouv.Fr/file/initiation_a_la_programmation/91/2/ra16_c2_c3_math_annexe_5_1_scratch_prise_en_main_624912.Pdf</a:t>
            </a:r>
            <a:endParaRPr lang="fr-FR" sz="1400" cap="none" dirty="0" smtClean="0"/>
          </a:p>
          <a:p>
            <a:pPr marL="0" indent="0">
              <a:buNone/>
            </a:pPr>
            <a:r>
              <a:rPr lang="fr-FR" sz="1400" cap="none" dirty="0" smtClean="0">
                <a:hlinkClick r:id="rId4"/>
              </a:rPr>
              <a:t>Http://cache.Media.Education.Gouv.Fr/file/initiation_a_la_programmation/91/4/ra16_c2_c3_math_annexe_5_3_scratch_premieres_activites_624914.Pdf</a:t>
            </a:r>
            <a:endParaRPr lang="fr-FR" sz="1400" cap="none" dirty="0" smtClean="0"/>
          </a:p>
          <a:p>
            <a:pPr marL="0" indent="0">
              <a:buNone/>
            </a:pPr>
            <a:r>
              <a:rPr lang="fr-FR" sz="1400" cap="none" dirty="0" smtClean="0">
                <a:hlinkClick r:id="rId5"/>
              </a:rPr>
              <a:t>Http://cache.Media.Education.Gouv.Fr/file/initiation_a_la_programmation/91/6/ra16_c2_c3_math_annexe_5_4_scratch_figures_geo_624916.Pdf</a:t>
            </a:r>
            <a:endParaRPr lang="fr-FR" sz="1400" cap="none" dirty="0" smtClean="0"/>
          </a:p>
          <a:p>
            <a:pPr marL="0" indent="0">
              <a:buNone/>
            </a:pPr>
            <a:r>
              <a:rPr lang="fr-FR" sz="1400" cap="none" dirty="0">
                <a:hlinkClick r:id="rId6"/>
              </a:rPr>
              <a:t>http://</a:t>
            </a:r>
            <a:r>
              <a:rPr lang="fr-FR" sz="1400" cap="none" dirty="0" smtClean="0">
                <a:hlinkClick r:id="rId6"/>
              </a:rPr>
              <a:t>cache.media.education.gouv.fr/file/Initiation_a_la_programmation/91/8/RA16_C2_C3_MATH_annexe_5_5_scratch_debogage_624918.pdf</a:t>
            </a:r>
            <a:endParaRPr lang="fr-FR" sz="1400" cap="none" dirty="0" smtClean="0"/>
          </a:p>
          <a:p>
            <a:pPr marL="0" indent="0">
              <a:buNone/>
            </a:pPr>
            <a:endParaRPr lang="fr-FR" sz="1400" cap="none" dirty="0" smtClean="0"/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69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78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68055" y="332508"/>
            <a:ext cx="10364451" cy="403761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Progressivité </a:t>
            </a:r>
            <a:r>
              <a:rPr lang="fr-FR" dirty="0"/>
              <a:t>des apprentissages </a:t>
            </a:r>
            <a:r>
              <a:rPr lang="fr-FR" b="1" dirty="0"/>
              <a:t/>
            </a:r>
            <a:br>
              <a:rPr lang="fr-FR" b="1" dirty="0"/>
            </a:b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Espace réservé du contenu 3"/>
              <p:cNvGraphicFramePr>
                <a:graphicFrameLocks noGrp="1"/>
              </p:cNvGraphicFramePr>
              <p:nvPr>
                <p:ph sz="quarter" idx="13"/>
                <p:extLst>
                  <p:ext uri="{D42A27DB-BD31-4B8C-83A1-F6EECF244321}">
                    <p14:modId xmlns:p14="http://schemas.microsoft.com/office/powerpoint/2010/main" val="3235375994"/>
                  </p:ext>
                </p:extLst>
              </p:nvPr>
            </p:nvGraphicFramePr>
            <p:xfrm>
              <a:off x="0" y="736269"/>
              <a:ext cx="12191999" cy="574376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490384"/>
                    <a:gridCol w="208280"/>
                    <a:gridCol w="6493335"/>
                  </a:tblGrid>
                  <a:tr h="332987">
                    <a:tc>
                      <a:txBody>
                        <a:bodyPr/>
                        <a:lstStyle/>
                        <a:p>
                          <a:r>
                            <a:rPr lang="fr-FR" dirty="0" smtClean="0"/>
                            <a:t>C2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 smtClean="0"/>
                            <a:t>C3</a:t>
                          </a:r>
                          <a:endParaRPr lang="fr-FR" dirty="0"/>
                        </a:p>
                      </a:txBody>
                      <a:tcPr/>
                    </a:tc>
                  </a:tr>
                  <a:tr h="1445391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600" dirty="0" smtClean="0"/>
                            <a:t>Ce système, qualifié de système décimal de position, est fondé sur le principe de position et le principe du rapport de dix entre les différentes unités * </a:t>
                          </a: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600" i="1" dirty="0" smtClean="0"/>
                            <a:t>(la valeur d'un chiffre est dix fois plus petite que celle du chiffre écrit immédiatement à sa gauche et dix fois plus grande que celle du chiffre qui est écrit immédiatement à sa droite)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600" dirty="0" smtClean="0"/>
                            <a:t>Le système de position sera prolongé au cycle 3 pour les nombres décimaux</a:t>
                          </a: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600" dirty="0" smtClean="0"/>
                            <a:t>Le statut du nombre évolue pour exprimer </a:t>
                          </a:r>
                          <a:r>
                            <a:rPr lang="fr-FR" sz="1600" dirty="0" smtClean="0">
                              <a:solidFill>
                                <a:srgbClr val="FF0000"/>
                              </a:solidFill>
                            </a:rPr>
                            <a:t>des quantités et des mesures de grandeurs qui ne sont plus égales à un nombre entier d’unités. </a:t>
                          </a: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60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L’étude des fractions s’initie dès le début du cycle. </a:t>
                          </a:r>
                        </a:p>
                      </a:txBody>
                      <a:tcPr/>
                    </a:tc>
                  </a:tr>
                  <a:tr h="2130050">
                    <a:tc>
                      <a:txBody>
                        <a:bodyPr/>
                        <a:lstStyle/>
                        <a:p>
                          <a:r>
                            <a:rPr lang="fr-FR" sz="1600" dirty="0" smtClean="0"/>
                            <a:t>La compréhension et l’appropriation de ce système de position se travaillent </a:t>
                          </a:r>
                        </a:p>
                        <a:p>
                          <a:r>
                            <a:rPr lang="fr-FR" sz="1600" dirty="0" smtClean="0"/>
                            <a:t>à l’aide </a:t>
                          </a:r>
                          <a:r>
                            <a:rPr lang="fr-FR" sz="1600" dirty="0" smtClean="0">
                              <a:solidFill>
                                <a:srgbClr val="FF0000"/>
                              </a:solidFill>
                            </a:rPr>
                            <a:t>de décompositions et recompositions</a:t>
                          </a:r>
                          <a:r>
                            <a:rPr lang="fr-FR" sz="1600" dirty="0" smtClean="0"/>
                            <a:t>, </a:t>
                          </a:r>
                        </a:p>
                        <a:p>
                          <a:r>
                            <a:rPr lang="fr-FR" sz="1600" dirty="0" smtClean="0"/>
                            <a:t>en s’appuyant notamment sur la manipulation (plaques, barres, petits cubes « unités »), </a:t>
                          </a:r>
                        </a:p>
                        <a:p>
                          <a:r>
                            <a:rPr lang="fr-FR" sz="1600" dirty="0" smtClean="0"/>
                            <a:t>En s’appuyant sur le dessin, la verbalisation, en </a:t>
                          </a:r>
                          <a:r>
                            <a:rPr lang="fr-FR" sz="1600" dirty="0" smtClean="0">
                              <a:solidFill>
                                <a:srgbClr val="FF0000"/>
                              </a:solidFill>
                            </a:rPr>
                            <a:t>privilégiant l’oral avant l’écrit </a:t>
                          </a:r>
                          <a:r>
                            <a:rPr lang="fr-FR" sz="1600" dirty="0" smtClean="0">
                              <a:solidFill>
                                <a:srgbClr val="00B050"/>
                              </a:solidFill>
                            </a:rPr>
                            <a:t>(ne pas introduire le tableau de numération trop tôt, il empêche de donner sens…)</a:t>
                          </a:r>
                          <a:endParaRPr lang="fr-FR" sz="1600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r>
                            <a:rPr lang="fr-FR" sz="1600" dirty="0" smtClean="0"/>
                            <a:t>Le calcul en ligne  permet de faire travailler la variété des écritures et des décompositions d’un nombre. </a:t>
                          </a:r>
                        </a:p>
                        <a:p>
                          <a:r>
                            <a:rPr lang="fr-FR" sz="1600" dirty="0" smtClean="0"/>
                            <a:t>3,4 + 12,8 </a:t>
                          </a:r>
                          <a:r>
                            <a:rPr lang="fr-FR" sz="1600" dirty="0" smtClean="0">
                              <a:solidFill>
                                <a:srgbClr val="FF0000"/>
                              </a:solidFill>
                            </a:rPr>
                            <a:t>c’est « 3 unités et 12 unités plus 4 dixièmes et 8 dixièmes… » </a:t>
                          </a:r>
                          <a:r>
                            <a:rPr lang="fr-FR" sz="1600" dirty="0" smtClean="0"/>
                            <a:t>ou « 34 dixièmes plus 128 dixièmes… ». </a:t>
                          </a:r>
                        </a:p>
                        <a:p>
                          <a:r>
                            <a:rPr lang="fr-FR" sz="1600" dirty="0" smtClean="0"/>
                            <a:t>Le travail sur les différentes représentations d’un même nombre  amène les élèves à distinguer un nombre de l’une de ses écritures (par exemple :  1/4 , 0,25 et 6/24 sont plusieurs représentations du même nombre). </a:t>
                          </a:r>
                        </a:p>
                        <a:p>
                          <a:r>
                            <a:rPr lang="fr-FR" sz="1600" dirty="0" smtClean="0"/>
                            <a:t>Etude des fractions : </a:t>
                          </a:r>
                          <a:r>
                            <a:rPr lang="fr-FR" sz="1600" dirty="0" smtClean="0">
                              <a:solidFill>
                                <a:srgbClr val="00B050"/>
                              </a:solidFill>
                            </a:rPr>
                            <a:t>dès le début du cycle, sur plusieurs mois. </a:t>
                          </a:r>
                        </a:p>
                        <a:p>
                          <a:r>
                            <a:rPr lang="fr-FR" sz="1600" dirty="0">
                              <a:solidFill>
                                <a:srgbClr val="FF0000"/>
                              </a:solidFill>
                            </a:rPr>
                            <a:t>Formulations </a:t>
                          </a:r>
                          <a:r>
                            <a:rPr lang="fr-FR" sz="1600" dirty="0" smtClean="0">
                              <a:solidFill>
                                <a:srgbClr val="FF0000"/>
                              </a:solidFill>
                            </a:rPr>
                            <a:t>orales (trois quart) </a:t>
                          </a:r>
                          <a:r>
                            <a:rPr lang="fr-FR" sz="1600" dirty="0">
                              <a:solidFill>
                                <a:srgbClr val="FF0000"/>
                              </a:solidFill>
                            </a:rPr>
                            <a:t>privilégiées </a:t>
                          </a:r>
                          <a:r>
                            <a:rPr lang="fr-FR" sz="1600" dirty="0">
                              <a:solidFill>
                                <a:srgbClr val="000000"/>
                              </a:solidFill>
                            </a:rPr>
                            <a:t>dans un premier temps puis </a:t>
                          </a:r>
                          <a:r>
                            <a:rPr lang="fr-FR" sz="1600" dirty="0" smtClean="0">
                              <a:solidFill>
                                <a:srgbClr val="C00000"/>
                              </a:solidFill>
                            </a:rPr>
                            <a:t>introduction très progressive des écritures symboliques (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fr-FR" sz="1600" i="1" dirty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600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fr-FR" sz="1600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oMath>
                          </a14:m>
                          <a:r>
                            <a:rPr lang="fr-FR" sz="1600" dirty="0">
                              <a:solidFill>
                                <a:srgbClr val="C00000"/>
                              </a:solidFill>
                            </a:rPr>
                            <a:t>  ou 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fr-FR" sz="1600" i="1" dirty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600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27 </m:t>
                                  </m:r>
                                </m:num>
                                <m:den>
                                  <m:r>
                                    <a:rPr lang="fr-FR" sz="1600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den>
                              </m:f>
                            </m:oMath>
                          </a14:m>
                          <a:r>
                            <a:rPr lang="fr-FR" sz="1600" dirty="0">
                              <a:solidFill>
                                <a:srgbClr val="C00000"/>
                              </a:solidFill>
                            </a:rPr>
                            <a:t>)</a:t>
                          </a:r>
                          <a:r>
                            <a:rPr lang="fr-FR" sz="1600" dirty="0">
                              <a:solidFill>
                                <a:srgbClr val="000000"/>
                              </a:solidFill>
                            </a:rPr>
                            <a:t>, puis écriture d’un nombre décimal sous la forme d’une écriture à </a:t>
                          </a:r>
                          <a:r>
                            <a:rPr lang="fr-FR" sz="1600" dirty="0" smtClean="0">
                              <a:solidFill>
                                <a:srgbClr val="000000"/>
                              </a:solidFill>
                            </a:rPr>
                            <a:t>virgule</a:t>
                          </a:r>
                          <a:r>
                            <a:rPr lang="fr-FR" sz="1600" baseline="0" dirty="0" smtClean="0">
                              <a:solidFill>
                                <a:srgbClr val="000000"/>
                              </a:solidFill>
                            </a:rPr>
                            <a:t> (coexistence des deux écritures tout au long du cycle). </a:t>
                          </a:r>
                        </a:p>
                        <a:p>
                          <a:r>
                            <a:rPr lang="fr-FR" sz="1600" dirty="0" smtClean="0">
                              <a:solidFill>
                                <a:srgbClr val="000000"/>
                              </a:solidFill>
                            </a:rPr>
                            <a:t>La variété des écritures se travaille en calcul mental. </a:t>
                          </a:r>
                          <a:endParaRPr lang="fr-FR" sz="160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</a:tr>
                  <a:tr h="1693474">
                    <a:tc>
                      <a:txBody>
                        <a:bodyPr/>
                        <a:lstStyle/>
                        <a:p>
                          <a:r>
                            <a:rPr lang="fr-FR" sz="1600" dirty="0" smtClean="0"/>
                            <a:t>Ces conversions d’écritures en différentes unités de numération sont à associer aux conversions d’unités de </a:t>
                          </a:r>
                          <a:r>
                            <a:rPr lang="fr-FR" sz="1600" dirty="0" smtClean="0">
                              <a:solidFill>
                                <a:srgbClr val="FF0000"/>
                              </a:solidFill>
                            </a:rPr>
                            <a:t>mesures de longueur, de masse ou de contenance</a:t>
                          </a:r>
                          <a:r>
                            <a:rPr lang="fr-FR" sz="1600" dirty="0" smtClean="0"/>
                            <a:t>.</a:t>
                          </a:r>
                        </a:p>
                        <a:p>
                          <a:endParaRPr lang="fr-FR" sz="1600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Espace réservé du contenu 3"/>
              <p:cNvGraphicFramePr>
                <a:graphicFrameLocks noGrp="1"/>
              </p:cNvGraphicFramePr>
              <p:nvPr>
                <p:ph sz="quarter" idx="13"/>
                <p:extLst>
                  <p:ext uri="{D42A27DB-BD31-4B8C-83A1-F6EECF244321}">
                    <p14:modId xmlns:p14="http://schemas.microsoft.com/office/powerpoint/2010/main" val="3235375994"/>
                  </p:ext>
                </p:extLst>
              </p:nvPr>
            </p:nvGraphicFramePr>
            <p:xfrm>
              <a:off x="0" y="736269"/>
              <a:ext cx="12191999" cy="574376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490384"/>
                    <a:gridCol w="208280"/>
                    <a:gridCol w="6493335"/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fr-FR" dirty="0" smtClean="0"/>
                            <a:t>C2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 smtClean="0"/>
                            <a:t>C3</a:t>
                          </a:r>
                          <a:endParaRPr lang="fr-FR" dirty="0"/>
                        </a:p>
                      </a:txBody>
                      <a:tcPr/>
                    </a:tc>
                  </a:tr>
                  <a:tr h="155448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600" dirty="0" smtClean="0"/>
                            <a:t>Ce système, qualifié de système décimal de position, est fondé sur le principe de position et le principe du rapport de dix entre les différentes unités * </a:t>
                          </a: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600" i="1" dirty="0" smtClean="0"/>
                            <a:t>(la valeur d'un chiffre est dix fois plus petite que celle du chiffre écrit immédiatement à sa gauche et dix fois plus grande que celle du chiffre qui est écrit immédiatement à sa droite)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600" dirty="0" smtClean="0"/>
                            <a:t>Le système de position sera prolongé au cycle 3 pour les nombres décimaux</a:t>
                          </a: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600" dirty="0" smtClean="0"/>
                            <a:t>Le statut du nombre évolue pour exprimer </a:t>
                          </a:r>
                          <a:r>
                            <a:rPr lang="fr-FR" sz="1600" dirty="0" smtClean="0">
                              <a:solidFill>
                                <a:srgbClr val="FF0000"/>
                              </a:solidFill>
                            </a:rPr>
                            <a:t>des quantités et des mesures de grandeurs qui ne sont plus égales à un nombre entier d’unités. </a:t>
                          </a: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60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L’étude des fractions s’initie dès le début du cycle. </a:t>
                          </a:r>
                        </a:p>
                      </a:txBody>
                      <a:tcPr/>
                    </a:tc>
                  </a:tr>
                  <a:tr h="2130050">
                    <a:tc>
                      <a:txBody>
                        <a:bodyPr/>
                        <a:lstStyle/>
                        <a:p>
                          <a:r>
                            <a:rPr lang="fr-FR" sz="1600" dirty="0" smtClean="0"/>
                            <a:t>La compréhension et l’appropriation de ce système de position se travaillent </a:t>
                          </a:r>
                        </a:p>
                        <a:p>
                          <a:r>
                            <a:rPr lang="fr-FR" sz="1600" dirty="0" smtClean="0"/>
                            <a:t>à l’aide </a:t>
                          </a:r>
                          <a:r>
                            <a:rPr lang="fr-FR" sz="1600" dirty="0" smtClean="0">
                              <a:solidFill>
                                <a:srgbClr val="FF0000"/>
                              </a:solidFill>
                            </a:rPr>
                            <a:t>de décompositions et recompositions</a:t>
                          </a:r>
                          <a:r>
                            <a:rPr lang="fr-FR" sz="1600" dirty="0" smtClean="0"/>
                            <a:t>, </a:t>
                          </a:r>
                        </a:p>
                        <a:p>
                          <a:r>
                            <a:rPr lang="fr-FR" sz="1600" dirty="0" smtClean="0"/>
                            <a:t>en s’appuyant notamment sur la manipulation (plaques, barres, petits cubes « unités »), </a:t>
                          </a:r>
                        </a:p>
                        <a:p>
                          <a:r>
                            <a:rPr lang="fr-FR" sz="1600" dirty="0" smtClean="0"/>
                            <a:t>En s’appuyant sur le dessin, la verbalisation, en </a:t>
                          </a:r>
                          <a:r>
                            <a:rPr lang="fr-FR" sz="1600" dirty="0" smtClean="0">
                              <a:solidFill>
                                <a:srgbClr val="FF0000"/>
                              </a:solidFill>
                            </a:rPr>
                            <a:t>privilégiant l’oral avant l’écrit </a:t>
                          </a:r>
                          <a:r>
                            <a:rPr lang="fr-FR" sz="1600" dirty="0" smtClean="0">
                              <a:solidFill>
                                <a:srgbClr val="00B050"/>
                              </a:solidFill>
                            </a:rPr>
                            <a:t>(ne pas introduire le tableau de numération trop tôt, il empêche de donner sens…)</a:t>
                          </a:r>
                          <a:endParaRPr lang="fr-FR" sz="1600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87981" t="-50955" r="-469" b="-478"/>
                          </a:stretch>
                        </a:blipFill>
                      </a:tcPr>
                    </a:tc>
                  </a:tr>
                  <a:tr h="1693474">
                    <a:tc>
                      <a:txBody>
                        <a:bodyPr/>
                        <a:lstStyle/>
                        <a:p>
                          <a:r>
                            <a:rPr lang="fr-FR" sz="1600" dirty="0" smtClean="0"/>
                            <a:t>Ces conversions d’écritures en différentes unités de numération sont à associer aux conversions d’unités de </a:t>
                          </a:r>
                          <a:r>
                            <a:rPr lang="fr-FR" sz="1600" dirty="0" smtClean="0">
                              <a:solidFill>
                                <a:srgbClr val="FF0000"/>
                              </a:solidFill>
                            </a:rPr>
                            <a:t>mesures de longueur, de masse ou de contenance</a:t>
                          </a:r>
                          <a:r>
                            <a:rPr lang="fr-FR" sz="1600" dirty="0" smtClean="0"/>
                            <a:t>.</a:t>
                          </a:r>
                        </a:p>
                        <a:p>
                          <a:endParaRPr lang="fr-FR" sz="1600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99582" y="6492875"/>
            <a:ext cx="6672887" cy="365125"/>
          </a:xfrm>
        </p:spPr>
        <p:txBody>
          <a:bodyPr/>
          <a:lstStyle/>
          <a:p>
            <a:r>
              <a:rPr lang="fr-FR" dirty="0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72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fr-FR" sz="1400" cap="none" dirty="0" err="1" smtClean="0"/>
              <a:t>géotortue</a:t>
            </a:r>
            <a:r>
              <a:rPr lang="fr-FR" sz="1400" cap="none" dirty="0" smtClean="0"/>
              <a:t> </a:t>
            </a:r>
          </a:p>
          <a:p>
            <a:pPr marL="0" indent="0">
              <a:buNone/>
            </a:pPr>
            <a:r>
              <a:rPr lang="fr-FR" sz="1400" cap="none" dirty="0" smtClean="0">
                <a:hlinkClick r:id="rId2"/>
              </a:rPr>
              <a:t>http://cache.media.education.gouv.fr/file/initiation_a_la_programmation/92/0/ra16_c2_c3_math_annexe_6_1_geotortue_prise_en_main_624920.pdf</a:t>
            </a:r>
            <a:endParaRPr lang="fr-FR" sz="1400" cap="none" dirty="0" smtClean="0"/>
          </a:p>
          <a:p>
            <a:pPr marL="0" indent="0">
              <a:buNone/>
            </a:pPr>
            <a:r>
              <a:rPr lang="fr-FR" sz="1400" cap="none" dirty="0">
                <a:hlinkClick r:id="rId2"/>
              </a:rPr>
              <a:t>http://</a:t>
            </a:r>
            <a:r>
              <a:rPr lang="fr-FR" sz="1400" cap="none" dirty="0" smtClean="0">
                <a:hlinkClick r:id="rId2"/>
              </a:rPr>
              <a:t>cache.media.education.gouv.fr/file/Initiation_a_la_programmation/92/0/RA16_C2_C3_MATH_annexe_6_1_geotortue_prise_en_main_624920.pdf</a:t>
            </a:r>
            <a:endParaRPr lang="fr-FR" sz="1400" cap="none" dirty="0" smtClean="0"/>
          </a:p>
          <a:p>
            <a:pPr marL="0" indent="0">
              <a:buNone/>
            </a:pPr>
            <a:r>
              <a:rPr lang="fr-FR" sz="1400" cap="none" dirty="0">
                <a:hlinkClick r:id="rId3"/>
              </a:rPr>
              <a:t>http://</a:t>
            </a:r>
            <a:r>
              <a:rPr lang="fr-FR" sz="1400" cap="none" dirty="0" smtClean="0">
                <a:hlinkClick r:id="rId3"/>
              </a:rPr>
              <a:t>cache.media.education.gouv.fr/file/Initiation_a_la_programmation/92/2/RA16_C2_C3_MATH_annexe_6_2_geotortue_figures_geometriques_624922.pdf</a:t>
            </a:r>
            <a:endParaRPr lang="fr-FR" sz="1400" cap="none" dirty="0" smtClean="0"/>
          </a:p>
          <a:p>
            <a:pPr marL="0" indent="0">
              <a:buNone/>
            </a:pPr>
            <a:r>
              <a:rPr lang="fr-FR" sz="1400" cap="none" dirty="0">
                <a:hlinkClick r:id="rId4"/>
              </a:rPr>
              <a:t>http://</a:t>
            </a:r>
            <a:r>
              <a:rPr lang="fr-FR" sz="1400" cap="none" dirty="0" smtClean="0">
                <a:hlinkClick r:id="rId4"/>
              </a:rPr>
              <a:t>cache.media.education.gouv.fr/file/Initiation_a_la_programmation/92/4/RA16_C2_C3_MATH_annexe_6_3_geotortue_avec_les_angles_624924.pdf</a:t>
            </a:r>
            <a:endParaRPr lang="fr-FR" sz="1400" cap="none" dirty="0" smtClean="0"/>
          </a:p>
          <a:p>
            <a:pPr marL="0" indent="0">
              <a:buNone/>
            </a:pPr>
            <a:endParaRPr lang="fr-FR" sz="1400" cap="non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70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26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9386" y="464137"/>
            <a:ext cx="10364451" cy="54526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POUR COMPRENDRE QUELQUES OBSTACLES : QUIZZ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379386" y="1436916"/>
            <a:ext cx="10790712" cy="4963884"/>
          </a:xfrm>
        </p:spPr>
        <p:txBody>
          <a:bodyPr>
            <a:normAutofit fontScale="85000" lnSpcReduction="10000"/>
          </a:bodyPr>
          <a:lstStyle/>
          <a:p>
            <a:r>
              <a:rPr lang="fr-FR" dirty="0"/>
              <a:t>un entier est d'autant plus grand qu'il a un plus grand nombre de </a:t>
            </a:r>
            <a:r>
              <a:rPr lang="fr-FR" dirty="0" smtClean="0"/>
              <a:t>chiffres</a:t>
            </a:r>
          </a:p>
          <a:p>
            <a:pPr marL="0" indent="0">
              <a:buNone/>
            </a:pPr>
            <a:r>
              <a:rPr lang="fr-FR" dirty="0" smtClean="0"/>
              <a:t> faux </a:t>
            </a:r>
            <a:r>
              <a:rPr lang="fr-FR" dirty="0"/>
              <a:t>pour les </a:t>
            </a:r>
            <a:r>
              <a:rPr lang="fr-FR" dirty="0" smtClean="0"/>
              <a:t>décimaux :  </a:t>
            </a:r>
            <a:r>
              <a:rPr lang="fr-FR" dirty="0"/>
              <a:t>le nombre de chiffres d'un nombre n'est pas un indicateur de sa grandeur</a:t>
            </a:r>
          </a:p>
          <a:p>
            <a:r>
              <a:rPr lang="fr-FR" dirty="0" smtClean="0"/>
              <a:t>multiplier </a:t>
            </a:r>
            <a:r>
              <a:rPr lang="fr-FR" dirty="0"/>
              <a:t>augmente 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(</a:t>
            </a:r>
            <a:r>
              <a:rPr lang="fr-FR" dirty="0"/>
              <a:t>parfois vrai, parfois faux pour les décimaux) ; </a:t>
            </a:r>
            <a:endParaRPr lang="fr-FR" dirty="0" smtClean="0"/>
          </a:p>
          <a:p>
            <a:r>
              <a:rPr lang="fr-FR" dirty="0" smtClean="0"/>
              <a:t>diviser </a:t>
            </a:r>
            <a:r>
              <a:rPr lang="fr-FR" dirty="0"/>
              <a:t>diminue 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(</a:t>
            </a:r>
            <a:r>
              <a:rPr lang="fr-FR" dirty="0"/>
              <a:t>parfois vrai, parfois faux pour les décimaux). Rupture de sens pour la </a:t>
            </a:r>
            <a:r>
              <a:rPr lang="fr-FR" dirty="0" smtClean="0"/>
              <a:t>multiplication</a:t>
            </a:r>
          </a:p>
          <a:p>
            <a:r>
              <a:rPr lang="fr-FR" dirty="0" smtClean="0"/>
              <a:t> Le </a:t>
            </a:r>
            <a:r>
              <a:rPr lang="fr-FR" dirty="0"/>
              <a:t>chiffre des unités n'est pas le dernier </a:t>
            </a: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r>
              <a:rPr lang="fr-FR" dirty="0" smtClean="0"/>
              <a:t> </a:t>
            </a:r>
            <a:r>
              <a:rPr lang="fr-FR" dirty="0"/>
              <a:t>Le précédent d'un nombre n'a pas de sens </a:t>
            </a: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r>
              <a:rPr lang="fr-FR" dirty="0" smtClean="0"/>
              <a:t> </a:t>
            </a:r>
            <a:r>
              <a:rPr lang="fr-FR" dirty="0"/>
              <a:t>Les entiers nous font aller dans l' infiniment grand, les décimaux vers l' infiniment grand et 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aussi </a:t>
            </a:r>
            <a:r>
              <a:rPr lang="fr-FR" dirty="0"/>
              <a:t>l' infiniment petit – Notion d'infinité dans un intervalle  :  </a:t>
            </a:r>
            <a:r>
              <a:rPr lang="fr-FR" dirty="0" smtClean="0"/>
              <a:t> </a:t>
            </a:r>
            <a:r>
              <a:rPr lang="fr-FR" dirty="0"/>
              <a:t>Que se passe-t-il tout près du 0 ?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87264" y="6459231"/>
            <a:ext cx="6672887" cy="365125"/>
          </a:xfrm>
        </p:spPr>
        <p:txBody>
          <a:bodyPr/>
          <a:lstStyle/>
          <a:p>
            <a:r>
              <a:rPr lang="fr-FR" dirty="0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36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78131" y="618517"/>
            <a:ext cx="11875324" cy="1032153"/>
          </a:xfrm>
        </p:spPr>
        <p:txBody>
          <a:bodyPr>
            <a:normAutofit/>
          </a:bodyPr>
          <a:lstStyle/>
          <a:p>
            <a:r>
              <a:rPr lang="fr-FR" sz="3200" dirty="0" smtClean="0">
                <a:solidFill>
                  <a:srgbClr val="FF0000"/>
                </a:solidFill>
              </a:rPr>
              <a:t>Les erreurs et incompréhensions induites par des RECETTES, le langage usuel,  etc.</a:t>
            </a:r>
            <a:endParaRPr lang="fr-FR" sz="3200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/>
          <p:cNvPicPr>
            <a:picLocks noGrp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771896" y="2214694"/>
            <a:ext cx="9286503" cy="3723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lipse 4"/>
          <p:cNvSpPr/>
          <p:nvPr/>
        </p:nvSpPr>
        <p:spPr>
          <a:xfrm>
            <a:off x="7006442" y="3170712"/>
            <a:ext cx="3289464" cy="6401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799856" y="6237312"/>
            <a:ext cx="56166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050" i="1" dirty="0">
                <a:solidFill>
                  <a:prstClr val="black"/>
                </a:solidFill>
                <a:latin typeface="Calibri"/>
              </a:rPr>
              <a:t>http://ecoledesermoise-careme.eklablog.com/nombres-et-calcul-ce2-c18592292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78131" y="6421336"/>
            <a:ext cx="6672887" cy="365125"/>
          </a:xfrm>
        </p:spPr>
        <p:txBody>
          <a:bodyPr/>
          <a:lstStyle/>
          <a:p>
            <a:r>
              <a:rPr lang="fr-FR" dirty="0" smtClean="0">
                <a:solidFill>
                  <a:prstClr val="black"/>
                </a:solidFill>
              </a:rPr>
              <a:t>circonscription de WITTELSHEIM année 16-17 document élaboré à partir des documents d'accompagnement et des ressources de la webdiffusion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637F-F9EE-4AB0-8AC7-6F1F0F506099}" type="slidenum">
              <a:rPr lang="fr-FR" smtClean="0">
                <a:solidFill>
                  <a:prstClr val="black"/>
                </a:solidFill>
              </a:rPr>
              <a:pPr/>
              <a:t>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02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</p:bldLst>
  </p:timing>
</p:sld>
</file>

<file path=ppt/theme/theme1.xml><?xml version="1.0" encoding="utf-8"?>
<a:theme xmlns:a="http://schemas.openxmlformats.org/drawingml/2006/main" name="Ronds dans l’eau">
  <a:themeElements>
    <a:clrScheme name="Ronds dans l’eau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Ronds dans l’eau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onds dans l’eau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6790</Words>
  <Application>Microsoft Macintosh PowerPoint</Application>
  <PresentationFormat>Grand écran</PresentationFormat>
  <Paragraphs>674</Paragraphs>
  <Slides>70</Slides>
  <Notes>29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70</vt:i4>
      </vt:variant>
    </vt:vector>
  </HeadingPairs>
  <TitlesOfParts>
    <vt:vector size="81" baseType="lpstr">
      <vt:lpstr>Arial</vt:lpstr>
      <vt:lpstr>Calibri</vt:lpstr>
      <vt:lpstr>Cambria Math</vt:lpstr>
      <vt:lpstr>Courier New</vt:lpstr>
      <vt:lpstr>DINPro-Regular</vt:lpstr>
      <vt:lpstr>DINPro-RegularItalic</vt:lpstr>
      <vt:lpstr>Symbol</vt:lpstr>
      <vt:lpstr>Times New Roman</vt:lpstr>
      <vt:lpstr>Tw Cen MT</vt:lpstr>
      <vt:lpstr>Wingdings</vt:lpstr>
      <vt:lpstr>Ronds dans l’eau</vt:lpstr>
      <vt:lpstr>2. DES Fractions AUX nombres décimaux</vt:lpstr>
      <vt:lpstr>1.LES DOCUMENTS D'Accompagnement :  Un plan commun </vt:lpstr>
      <vt:lpstr>A CE JOUR …..</vt:lpstr>
      <vt:lpstr>INTRODUCTION : de quoi parle t-on? </vt:lpstr>
      <vt:lpstr>INTRODUCTION : de quoi parle t-on ? </vt:lpstr>
      <vt:lpstr>PROGRESSIVITE</vt:lpstr>
      <vt:lpstr> Progressivité des apprentissages  </vt:lpstr>
      <vt:lpstr>POUR COMPRENDRE QUELQUES OBSTACLES : QUIZZ</vt:lpstr>
      <vt:lpstr>Les erreurs et incompréhensions induites par des RECETTES, le langage usuel,  etc.</vt:lpstr>
      <vt:lpstr>Les erreurs et incompréhensions induites par des RECETTES, le langage usuel,  etc.</vt:lpstr>
      <vt:lpstr>Les erreurs et incompréhensions induites par des RECETTES, le langage usuel,  etc.</vt:lpstr>
      <vt:lpstr>Les erreurs et incompréhensions induites par des RECETTES, le langage usuel,  etc.</vt:lpstr>
      <vt:lpstr>Les erreurs et incompréhensions induites par des RECETTES, le langage usuel,  etc.</vt:lpstr>
      <vt:lpstr>Les erreurs et incompréhensions induites par des RECETTES, le langage usuel,  etc.</vt:lpstr>
      <vt:lpstr>Les erreurs et incompréhensions induites par des RECETTES, le langage usuel,  etc.</vt:lpstr>
      <vt:lpstr>Les erreurs et incompréhensions induites par des RECETTES, le langage usuel,  etc.</vt:lpstr>
      <vt:lpstr>J’ai aligné les virgules…  J’ai fait comme s’il y avait un zéro…  J’ai rajouté deux zéros…  (J’ai appris comme ça.)  Dès qu’on passe au deuxième nombre, on ajoute deux zéros…   </vt:lpstr>
      <vt:lpstr>Ruptures qui existent entre les nombres entiers et les nombres décimaux </vt:lpstr>
      <vt:lpstr>Points de vigilance, les incontournables</vt:lpstr>
      <vt:lpstr>PENSER l’enseignement des maths comme un système cohérent et pérenne dans le temps : Multiplier un nombre entier par 10</vt:lpstr>
      <vt:lpstr>PENSER l’enseignement des maths comme un système cohérent et pérenne dans le temps : comparer des nombres décimaux</vt:lpstr>
      <vt:lpstr>PENSER l’enseignement des maths comme un système cohérent et pérenne dans le temps :les Techniques opératoires</vt:lpstr>
      <vt:lpstr>Présentation PowerPoint</vt:lpstr>
      <vt:lpstr>PENSER l’enseignement des maths comme un système cohérent et pérenne dans le temps : POUR Écrire sous la forme d’un entier et d’une fraction </vt:lpstr>
      <vt:lpstr>Présentation PowerPoint</vt:lpstr>
      <vt:lpstr>PENSER l’enseignement des maths comme un système cohérent et pérenne dans le temps :  Intercaler UN nombre entre deux nombres décimaux</vt:lpstr>
      <vt:lpstr>PENSER l’enseignement des maths comme un système cohérent et pérenne dans le temps : Effectuer des conversions</vt:lpstr>
      <vt:lpstr>STRATEGIES D’ENSEIGNEMENT</vt:lpstr>
      <vt:lpstr>STRATEGIES D’ENSEIGNEMENT</vt:lpstr>
      <vt:lpstr>STRATEGIES D’ENSEIGNEMENT</vt:lpstr>
      <vt:lpstr>STRATEGIES D’ENSEIGNEMENT</vt:lpstr>
      <vt:lpstr>STRATEGIES D’ENSEIGNEMENT</vt:lpstr>
      <vt:lpstr>STRATEGIES D’ENSEIGNEMENT</vt:lpstr>
      <vt:lpstr>STRATEGIES D’ENSEIGNEMENT</vt:lpstr>
      <vt:lpstr>STRATEGIES D’ENSEIGNEMENT</vt:lpstr>
      <vt:lpstr>STRATEGIES D’ENSEIGNEMENT</vt:lpstr>
      <vt:lpstr>Le cahier des savoirs : la carte d’identité d’un nombre</vt:lpstr>
      <vt:lpstr>Le cahier des savoirs : la carte d’identité d’un nombre</vt:lpstr>
      <vt:lpstr>STRATEGIES D’ENSEIGNEMENT</vt:lpstr>
      <vt:lpstr>Présentation PowerPoint</vt:lpstr>
      <vt:lpstr>STRATEGIES D’ENSEIGNEMENT</vt:lpstr>
      <vt:lpstr>STRATEGIES D’ENSEIGNEMENT</vt:lpstr>
      <vt:lpstr>STRATEGIES D’ENSEIGNEMENT</vt:lpstr>
      <vt:lpstr>STRATEGIES D’ENSEIGNEMENT</vt:lpstr>
      <vt:lpstr>STRATEGIES D’ENSEIGNEMENT</vt:lpstr>
      <vt:lpstr>STRATEGIES D’ENSEIGNEMENT</vt:lpstr>
      <vt:lpstr>STRATEGIES D’ENSEIGNEMENT</vt:lpstr>
      <vt:lpstr>STRATEGIES D’ENSEIGNEMENT</vt:lpstr>
      <vt:lpstr>STRATEGIES D’ENSEIGNEMENT</vt:lpstr>
      <vt:lpstr>STRATEGIES D’ENSEIGNEMENT</vt:lpstr>
      <vt:lpstr>Présentation PowerPoint</vt:lpstr>
      <vt:lpstr>STRATEGIES D’ENSEIGNEMENT</vt:lpstr>
      <vt:lpstr>STRATEGIES D’ENSEIGNEMENT</vt:lpstr>
      <vt:lpstr>STRATEGIES D’ENSEIGNEMENT</vt:lpstr>
      <vt:lpstr>STRATEGIES D’ENSEIGNEMENT</vt:lpstr>
      <vt:lpstr>L’INSTITUTIONNALISATION  ET LES TRACES ÉCRITES</vt:lpstr>
      <vt:lpstr>Des exemples d’EC produites à l’oral</vt:lpstr>
      <vt:lpstr>Vers un cahier des charges ( extrait de PPT ALLARD)</vt:lpstr>
      <vt:lpstr>L’INSTITUTIONNALISATION  ET LES TRACES ÉCRITES</vt:lpstr>
      <vt:lpstr>Trace écrite</vt:lpstr>
      <vt:lpstr>Présentation PowerPoint</vt:lpstr>
      <vt:lpstr>Présentation PowerPoint</vt:lpstr>
      <vt:lpstr>SITOGRAPHIE ET BIBLIOGRAPHIE</vt:lpstr>
      <vt:lpstr>INITIATION A LA PROGRAMMATION</vt:lpstr>
      <vt:lpstr>INITIATION A LA PROGRAMMATION</vt:lpstr>
      <vt:lpstr>INITIATION A LA PROGRAMMATION</vt:lpstr>
      <vt:lpstr>INITIATION A LA PROGRAMMATION</vt:lpstr>
      <vt:lpstr>INITIATION A LA PROGRAMMATION</vt:lpstr>
      <vt:lpstr>INITIATION A LA PROGRAMMATION</vt:lpstr>
      <vt:lpstr>Présentation PowerPoint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 DES Fractions AUX nombres décimaux</dc:title>
  <dc:creator>IEN</dc:creator>
  <cp:lastModifiedBy>Jérémie Lutz</cp:lastModifiedBy>
  <cp:revision>92</cp:revision>
  <cp:lastPrinted>2018-01-22T08:44:04Z</cp:lastPrinted>
  <dcterms:created xsi:type="dcterms:W3CDTF">2017-03-10T14:57:06Z</dcterms:created>
  <dcterms:modified xsi:type="dcterms:W3CDTF">2018-01-22T08:44:36Z</dcterms:modified>
  <cp:contentStatus/>
</cp:coreProperties>
</file>