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6"/>
  </p:notesMasterIdLst>
  <p:sldIdLst>
    <p:sldId id="256"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NuQC1dJtSpfQavHs8rId7Q==" hashData="d/wARr7PzDKiWGhnYQggI4JNq90="/>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81" autoAdjust="0"/>
    <p:restoredTop sz="94660"/>
  </p:normalViewPr>
  <p:slideViewPr>
    <p:cSldViewPr snapToGrid="0">
      <p:cViewPr varScale="1">
        <p:scale>
          <a:sx n="98" d="100"/>
          <a:sy n="98" d="100"/>
        </p:scale>
        <p:origin x="200"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A77BC-F40D-40A4-8389-6369C5D498E0}" type="datetimeFigureOut">
              <a:rPr lang="fr-FR" smtClean="0"/>
              <a:t>23/01/2018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6FA35-8F6E-4538-8777-FABF3CE8FBA4}" type="slidenum">
              <a:rPr lang="fr-FR" smtClean="0"/>
              <a:t>‹N°›</a:t>
            </a:fld>
            <a:endParaRPr lang="fr-FR"/>
          </a:p>
        </p:txBody>
      </p:sp>
    </p:spTree>
    <p:extLst>
      <p:ext uri="{BB962C8B-B14F-4D97-AF65-F5344CB8AC3E}">
        <p14:creationId xmlns:p14="http://schemas.microsoft.com/office/powerpoint/2010/main" val="3952155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034196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833439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738856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2949012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r>
              <a:rPr lang="fr" sz="1100" b="0" i="0" u="none" strike="noStrike" cap="none" dirty="0">
                <a:solidFill>
                  <a:schemeClr val="dk1"/>
                </a:solidFill>
                <a:latin typeface="Arial"/>
                <a:ea typeface="Arial"/>
                <a:cs typeface="Arial"/>
                <a:sym typeface="Arial"/>
              </a:rPr>
              <a:t>TIMMS en moyenne, convenable, mais certains points interrogent, non pas le “classement” mais la formation du futur citoyen</a:t>
            </a:r>
          </a:p>
          <a:p>
            <a:pPr marL="0" marR="0" lvl="0" indent="-69850" algn="l" rtl="0">
              <a:spcBef>
                <a:spcPts val="0"/>
              </a:spcBef>
              <a:buClr>
                <a:schemeClr val="dk1"/>
              </a:buClr>
              <a:buSzPts val="1100"/>
              <a:buFont typeface="Arial"/>
              <a:buNone/>
            </a:pPr>
            <a:r>
              <a:rPr lang="fr" sz="1100" b="0" i="0" u="none" strike="noStrike" cap="none" dirty="0">
                <a:solidFill>
                  <a:schemeClr val="dk1"/>
                </a:solidFill>
                <a:latin typeface="Arial"/>
                <a:ea typeface="Arial"/>
                <a:cs typeface="Arial"/>
                <a:sym typeface="Arial"/>
              </a:rPr>
              <a:t>Un exercice</a:t>
            </a:r>
            <a:r>
              <a:rPr lang="fr" sz="1100" b="0" i="0" u="none" strike="noStrike" cap="none" baseline="0" dirty="0">
                <a:solidFill>
                  <a:schemeClr val="dk1"/>
                </a:solidFill>
                <a:latin typeface="Arial"/>
                <a:ea typeface="Arial"/>
                <a:cs typeface="Arial"/>
                <a:sym typeface="Arial"/>
              </a:rPr>
              <a:t> </a:t>
            </a:r>
            <a:r>
              <a:rPr lang="fr" sz="1100" b="0" i="0" u="none" strike="noStrike" cap="none" dirty="0">
                <a:solidFill>
                  <a:schemeClr val="dk1"/>
                </a:solidFill>
                <a:latin typeface="Arial"/>
                <a:ea typeface="Arial"/>
                <a:cs typeface="Arial"/>
                <a:sym typeface="Arial"/>
              </a:rPr>
              <a:t> libéré TIMSS dans lequel interviennent ces thèmes…</a:t>
            </a:r>
          </a:p>
          <a:p>
            <a:pPr marL="0" marR="0" lvl="0" indent="-69850" algn="l" rtl="0">
              <a:spcBef>
                <a:spcPts val="0"/>
              </a:spcBef>
              <a:buClr>
                <a:schemeClr val="dk1"/>
              </a:buClr>
              <a:buSzPts val="1100"/>
              <a:buFont typeface="Arial"/>
              <a:buNone/>
            </a:pPr>
            <a:endParaRPr lang="f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3180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r>
              <a:rPr lang="fr" sz="1100" b="0" i="0" u="none" strike="noStrike" cap="none" dirty="0">
                <a:solidFill>
                  <a:schemeClr val="dk1"/>
                </a:solidFill>
                <a:latin typeface="Arial"/>
                <a:ea typeface="Arial"/>
                <a:cs typeface="Arial"/>
                <a:sym typeface="Arial"/>
              </a:rPr>
              <a:t>Un autre exercice libéré TIMSS dans lequel interviennent ces thèmes...</a:t>
            </a:r>
          </a:p>
          <a:p>
            <a:pPr marL="0" marR="0" lvl="0" indent="-69850" algn="l" rtl="0">
              <a:spcBef>
                <a:spcPts val="0"/>
              </a:spcBef>
              <a:buClr>
                <a:schemeClr val="dk1"/>
              </a:buClr>
              <a:buSzPts val="1100"/>
              <a:buFont typeface="Arial"/>
              <a:buNone/>
            </a:pPr>
            <a:endParaRPr lang="fr" sz="1100" b="0" i="0" u="none" strike="noStrike" cap="none" dirty="0">
              <a:solidFill>
                <a:schemeClr val="dk1"/>
              </a:solidFill>
              <a:latin typeface="Arial"/>
              <a:ea typeface="Arial"/>
              <a:cs typeface="Arial"/>
              <a:sym typeface="Arial"/>
            </a:endParaRPr>
          </a:p>
          <a:p>
            <a:pPr marL="0" marR="0" lvl="0" indent="-69850" algn="l" rtl="0">
              <a:spcBef>
                <a:spcPts val="0"/>
              </a:spcBef>
              <a:buClr>
                <a:schemeClr val="dk1"/>
              </a:buClr>
              <a:buSzPts val="1100"/>
              <a:buFont typeface="Arial"/>
              <a:buNone/>
            </a:pPr>
            <a:r>
              <a:rPr lang="fr-FR" sz="1100" b="0" i="0" kern="1200" dirty="0">
                <a:solidFill>
                  <a:schemeClr val="tx1"/>
                </a:solidFill>
                <a:effectLst/>
                <a:latin typeface="+mn-lt"/>
                <a:ea typeface="+mn-ea"/>
                <a:cs typeface="+mn-cs"/>
              </a:rPr>
              <a:t>Il</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s’agit de permettre à chaque élève de se forger un</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esprit critique, une imagination créative, une rigueur</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de pensée, et d’acquérir puis d’entretenir une autonomie et une curiosité intellectuelles.</a:t>
            </a:r>
            <a:r>
              <a:rPr lang="fr-FR" sz="1100" b="0" i="0" kern="1200" baseline="0" dirty="0">
                <a:solidFill>
                  <a:schemeClr val="tx1"/>
                </a:solidFill>
                <a:effectLst/>
                <a:latin typeface="+mn-lt"/>
                <a:ea typeface="+mn-ea"/>
                <a:cs typeface="+mn-cs"/>
              </a:rPr>
              <a:t> </a:t>
            </a:r>
            <a:endParaRPr lang="f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68648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fr" dirty="0"/>
              <a:t>Ces résultats montrent donc </a:t>
            </a:r>
            <a:r>
              <a:rPr lang="fr" b="1" dirty="0"/>
              <a:t>la très grande hétérogénéité des élèves de CM2 qui arrivent au collège</a:t>
            </a:r>
            <a:r>
              <a:rPr lang="fr" dirty="0"/>
              <a:t>. La population peut être scindée globalement en trois sous-ensembles :</a:t>
            </a:r>
          </a:p>
          <a:p>
            <a:pPr marL="0" lvl="0" indent="-69850">
              <a:spcBef>
                <a:spcPts val="0"/>
              </a:spcBef>
              <a:buClr>
                <a:schemeClr val="dk1"/>
              </a:buClr>
              <a:buSzPts val="1100"/>
              <a:buFont typeface="Arial"/>
              <a:buNone/>
            </a:pPr>
            <a:r>
              <a:rPr lang="fr" b="1" dirty="0">
                <a:solidFill>
                  <a:srgbClr val="00B050"/>
                </a:solidFill>
              </a:rPr>
              <a:t>• la partie « haute » de l’échelle, </a:t>
            </a:r>
            <a:r>
              <a:rPr lang="fr" b="1" dirty="0"/>
              <a:t>les élèves des groupes 4 et 5</a:t>
            </a:r>
            <a:r>
              <a:rPr lang="fr" dirty="0"/>
              <a:t>, un peu moins d’un élève sur</a:t>
            </a:r>
            <a:r>
              <a:rPr lang="fr" baseline="0" dirty="0"/>
              <a:t> </a:t>
            </a:r>
            <a:r>
              <a:rPr lang="fr" dirty="0"/>
              <a:t>trois qui détient de façon optimale les acquis attendus en fin d’école ;</a:t>
            </a:r>
          </a:p>
          <a:p>
            <a:pPr marL="0" lvl="0" indent="-69850">
              <a:spcBef>
                <a:spcPts val="0"/>
              </a:spcBef>
              <a:buClr>
                <a:schemeClr val="dk1"/>
              </a:buClr>
              <a:buSzPts val="1100"/>
              <a:buFont typeface="Arial"/>
              <a:buNone/>
            </a:pPr>
            <a:r>
              <a:rPr lang="fr" b="1" dirty="0"/>
              <a:t>• la partie médiane, les élèves du groupe 3</a:t>
            </a:r>
            <a:r>
              <a:rPr lang="fr" dirty="0"/>
              <a:t>, un peu moins d’un élève sur trois qui a les bases nécessaires pour suivre avec profit leur cursus au collège ;</a:t>
            </a:r>
          </a:p>
          <a:p>
            <a:pPr marL="0" lvl="0" indent="-69850">
              <a:spcBef>
                <a:spcPts val="0"/>
              </a:spcBef>
              <a:buClr>
                <a:schemeClr val="dk1"/>
              </a:buClr>
              <a:buSzPts val="1100"/>
              <a:buFont typeface="Arial"/>
              <a:buNone/>
            </a:pPr>
            <a:r>
              <a:rPr lang="fr" b="1" dirty="0"/>
              <a:t>• la partie « basse », les élèves des groupes inférieur à 1, 1 et 2, </a:t>
            </a:r>
            <a:r>
              <a:rPr lang="fr" dirty="0"/>
              <a:t>quatre élèves sur dix qui ont</a:t>
            </a:r>
            <a:r>
              <a:rPr lang="fr" baseline="0" dirty="0"/>
              <a:t> </a:t>
            </a:r>
            <a:r>
              <a:rPr lang="fr" dirty="0"/>
              <a:t>une </a:t>
            </a:r>
            <a:r>
              <a:rPr lang="fr" b="1" dirty="0"/>
              <a:t>maîtrise fragile, voire insuffisante</a:t>
            </a:r>
            <a:r>
              <a:rPr lang="fr" dirty="0"/>
              <a:t>, et qui sont en </a:t>
            </a:r>
            <a:r>
              <a:rPr lang="fr" b="1" dirty="0"/>
              <a:t>grande difficulté scolaire</a:t>
            </a:r>
          </a:p>
          <a:p>
            <a:pPr marL="0" lvl="0" indent="0">
              <a:spcBef>
                <a:spcPts val="0"/>
              </a:spcBef>
              <a:buNone/>
            </a:pPr>
            <a:r>
              <a:rPr lang="fr" dirty="0"/>
              <a:t>L’étude de la répartition des effectifs dans les différents groupes de l’échelle Cedre montre que  </a:t>
            </a:r>
            <a:r>
              <a:rPr lang="fr" b="1" dirty="0"/>
              <a:t>les écarts se creusent entre :</a:t>
            </a:r>
          </a:p>
          <a:p>
            <a:pPr marL="0" lvl="0" indent="0">
              <a:spcBef>
                <a:spcPts val="0"/>
              </a:spcBef>
              <a:buNone/>
            </a:pPr>
            <a:r>
              <a:rPr lang="fr" b="1" dirty="0"/>
              <a:t>- les élèves de bas niveaux de performance et ceux de hauts niveaux</a:t>
            </a:r>
          </a:p>
          <a:p>
            <a:pPr marL="0" lvl="0" indent="0">
              <a:spcBef>
                <a:spcPts val="0"/>
              </a:spcBef>
              <a:buNone/>
            </a:pPr>
            <a:r>
              <a:rPr lang="fr" b="1" dirty="0"/>
              <a:t>-</a:t>
            </a:r>
            <a:r>
              <a:rPr lang="fr" b="1" baseline="0" dirty="0"/>
              <a:t> </a:t>
            </a:r>
            <a:r>
              <a:rPr lang="fr" dirty="0"/>
              <a:t>le groupe intermédiaire servant de « réservoir » aux deux extrémités de l’échelle </a:t>
            </a:r>
          </a:p>
          <a:p>
            <a:pPr marL="0" lvl="0" indent="0">
              <a:spcBef>
                <a:spcPts val="0"/>
              </a:spcBef>
              <a:buNone/>
            </a:pPr>
            <a:r>
              <a:rPr lang="fr" dirty="0"/>
              <a:t>-  les élèves à l’heure et ceux en retard – dans un contexte d’une diminution des redoublements</a:t>
            </a:r>
          </a:p>
          <a:p>
            <a:pPr marL="0" lvl="0" indent="0">
              <a:spcBef>
                <a:spcPts val="0"/>
              </a:spcBef>
              <a:buNone/>
            </a:pPr>
            <a:r>
              <a:rPr lang="fr" dirty="0"/>
              <a:t>- les élèves suivant un parcours en éducation privée et en éducation publique ;</a:t>
            </a:r>
          </a:p>
          <a:p>
            <a:pPr marL="0" lvl="0" indent="0">
              <a:spcBef>
                <a:spcPts val="0"/>
              </a:spcBef>
              <a:buNone/>
            </a:pPr>
            <a:r>
              <a:rPr lang="fr" dirty="0"/>
              <a:t>-  les écoles dont l’indice social moyen est faible et celles dont l’indice social moyen est fort.</a:t>
            </a:r>
          </a:p>
          <a:p>
            <a:pPr marL="0" lvl="0" indent="-69850">
              <a:spcBef>
                <a:spcPts val="0"/>
              </a:spcBef>
              <a:buClr>
                <a:schemeClr val="dk1"/>
              </a:buClr>
              <a:buSzPts val="1100"/>
              <a:buFont typeface="Arial"/>
              <a:buNone/>
            </a:pPr>
            <a:endParaRPr dirty="0"/>
          </a:p>
          <a:p>
            <a:pPr marL="0" lvl="0" indent="0">
              <a:spcBef>
                <a:spcPts val="0"/>
              </a:spcBef>
              <a:buNone/>
            </a:pPr>
            <a:r>
              <a:rPr lang="fr-FR" dirty="0"/>
              <a:t>Notre école n’est pas équitable! </a:t>
            </a:r>
            <a:endParaRPr dirty="0"/>
          </a:p>
        </p:txBody>
      </p:sp>
    </p:spTree>
    <p:extLst>
      <p:ext uri="{BB962C8B-B14F-4D97-AF65-F5344CB8AC3E}">
        <p14:creationId xmlns:p14="http://schemas.microsoft.com/office/powerpoint/2010/main" val="1678242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fr-FR" dirty="0"/>
              <a:t>Même si les rapports sont anciens, on constate que certains enseignants n’ont pas saisi que les problèmes, dans les nouveaux programmes sont au </a:t>
            </a:r>
            <a:r>
              <a:rPr lang="fr-FR" dirty="0" err="1"/>
              <a:t>coeutr</a:t>
            </a:r>
            <a:r>
              <a:rPr lang="fr-FR" dirty="0"/>
              <a:t> de l’activité mathématique (cf. les emplois</a:t>
            </a:r>
            <a:r>
              <a:rPr lang="fr-FR" baseline="0" dirty="0"/>
              <a:t> du temps). </a:t>
            </a:r>
            <a:endParaRPr dirty="0"/>
          </a:p>
        </p:txBody>
      </p:sp>
    </p:spTree>
    <p:extLst>
      <p:ext uri="{BB962C8B-B14F-4D97-AF65-F5344CB8AC3E}">
        <p14:creationId xmlns:p14="http://schemas.microsoft.com/office/powerpoint/2010/main" val="392806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fr-FR" dirty="0"/>
              <a:t>L’occurrence du mot problème est de 59 dans les programmes du cycle IIII  et 57 au cycle III !</a:t>
            </a:r>
          </a:p>
          <a:p>
            <a:pPr marL="0" lvl="0" indent="0">
              <a:spcBef>
                <a:spcPts val="0"/>
              </a:spcBef>
              <a:buNone/>
            </a:pPr>
            <a:endParaRPr dirty="0"/>
          </a:p>
        </p:txBody>
      </p:sp>
    </p:spTree>
    <p:extLst>
      <p:ext uri="{BB962C8B-B14F-4D97-AF65-F5344CB8AC3E}">
        <p14:creationId xmlns:p14="http://schemas.microsoft.com/office/powerpoint/2010/main" val="3162410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000000"/>
              </a:buClr>
              <a:buSzPts val="1800"/>
              <a:buFont typeface="Nunito"/>
              <a:buChar char="●"/>
            </a:pPr>
            <a:r>
              <a:rPr lang="fr" sz="1100" b="1" dirty="0">
                <a:solidFill>
                  <a:srgbClr val="FF0000"/>
                </a:solidFill>
                <a:latin typeface="Nunito"/>
                <a:ea typeface="Nunito"/>
                <a:cs typeface="Nunito"/>
                <a:sym typeface="Nunito"/>
              </a:rPr>
              <a:t>Chercher </a:t>
            </a:r>
            <a:r>
              <a:rPr lang="fr" sz="900" b="1" dirty="0">
                <a:solidFill>
                  <a:srgbClr val="FF0000"/>
                </a:solidFill>
                <a:latin typeface="Nunito"/>
                <a:ea typeface="Nunito"/>
                <a:cs typeface="Nunito"/>
                <a:sym typeface="Nunito"/>
              </a:rPr>
              <a:t>(domaine du socle 2,4) Les méthodes et les outils pour apprendre, les systèmes naurels et les systèmes tehcniques)</a:t>
            </a:r>
          </a:p>
          <a:p>
            <a:pPr marL="457200" lvl="0" indent="-342900" rtl="0">
              <a:spcBef>
                <a:spcPts val="0"/>
              </a:spcBef>
              <a:spcAft>
                <a:spcPts val="0"/>
              </a:spcAft>
              <a:buClr>
                <a:srgbClr val="000000"/>
              </a:buClr>
              <a:buSzPts val="1800"/>
              <a:buFont typeface="Nunito"/>
              <a:buChar char="●"/>
            </a:pPr>
            <a:r>
              <a:rPr lang="fr" sz="1100" b="1" dirty="0">
                <a:solidFill>
                  <a:srgbClr val="000000"/>
                </a:solidFill>
                <a:latin typeface="Nunito"/>
                <a:ea typeface="Nunito"/>
                <a:cs typeface="Nunito"/>
                <a:sym typeface="Nunito"/>
              </a:rPr>
              <a:t>Modéliser (domaines du socle : 1,2,4) (les langages pour penser et communiquer)</a:t>
            </a:r>
          </a:p>
          <a:p>
            <a:pPr marL="457200" lvl="0" indent="-342900" rtl="0">
              <a:spcBef>
                <a:spcPts val="0"/>
              </a:spcBef>
              <a:spcAft>
                <a:spcPts val="0"/>
              </a:spcAft>
              <a:buClr>
                <a:srgbClr val="000000"/>
              </a:buClr>
              <a:buSzPts val="1800"/>
              <a:buFont typeface="Nunito"/>
              <a:buChar char="●"/>
            </a:pPr>
            <a:r>
              <a:rPr lang="fr" sz="1100" b="1" dirty="0">
                <a:solidFill>
                  <a:schemeClr val="accent1">
                    <a:lumMod val="50000"/>
                  </a:schemeClr>
                </a:solidFill>
                <a:latin typeface="Nunito"/>
                <a:ea typeface="Nunito"/>
                <a:cs typeface="Nunito"/>
                <a:sym typeface="Nunito"/>
              </a:rPr>
              <a:t>Représenter (domaines 1, 5) les représentations du monde et l’activité humaine)</a:t>
            </a:r>
          </a:p>
          <a:p>
            <a:pPr marL="457200" lvl="0" indent="-342900" rtl="0">
              <a:spcBef>
                <a:spcPts val="0"/>
              </a:spcBef>
              <a:spcAft>
                <a:spcPts val="0"/>
              </a:spcAft>
              <a:buClr>
                <a:srgbClr val="000000"/>
              </a:buClr>
              <a:buSzPts val="1800"/>
              <a:buFont typeface="Nunito"/>
              <a:buChar char="●"/>
            </a:pPr>
            <a:r>
              <a:rPr lang="fr" sz="1100" b="1" dirty="0">
                <a:solidFill>
                  <a:srgbClr val="FF0000"/>
                </a:solidFill>
                <a:latin typeface="Nunito"/>
                <a:ea typeface="Nunito"/>
                <a:cs typeface="Nunito"/>
                <a:sym typeface="Nunito"/>
              </a:rPr>
              <a:t>Raisonner (domaines du socle 2,3,4 )</a:t>
            </a:r>
          </a:p>
          <a:p>
            <a:pPr marL="457200" lvl="0" indent="-342900" rtl="0">
              <a:spcBef>
                <a:spcPts val="0"/>
              </a:spcBef>
              <a:spcAft>
                <a:spcPts val="0"/>
              </a:spcAft>
              <a:buClr>
                <a:srgbClr val="000000"/>
              </a:buClr>
              <a:buSzPts val="1800"/>
              <a:buFont typeface="Nunito"/>
              <a:buChar char="●"/>
            </a:pPr>
            <a:r>
              <a:rPr lang="fr" sz="1100" b="1" dirty="0">
                <a:solidFill>
                  <a:schemeClr val="accent5">
                    <a:lumMod val="50000"/>
                  </a:schemeClr>
                </a:solidFill>
                <a:latin typeface="Nunito"/>
                <a:ea typeface="Nunito"/>
                <a:cs typeface="Nunito"/>
                <a:sym typeface="Nunito"/>
              </a:rPr>
              <a:t>Calculer (domaine</a:t>
            </a:r>
            <a:r>
              <a:rPr lang="fr" sz="1100" b="1" baseline="0" dirty="0">
                <a:solidFill>
                  <a:schemeClr val="accent5">
                    <a:lumMod val="50000"/>
                  </a:schemeClr>
                </a:solidFill>
                <a:latin typeface="Nunito"/>
                <a:ea typeface="Nunito"/>
                <a:cs typeface="Nunito"/>
                <a:sym typeface="Nunito"/>
              </a:rPr>
              <a:t> dusocle 4)</a:t>
            </a:r>
            <a:endParaRPr lang="fr" sz="1100" b="1" dirty="0">
              <a:solidFill>
                <a:schemeClr val="accent5">
                  <a:lumMod val="50000"/>
                </a:schemeClr>
              </a:solidFill>
              <a:latin typeface="Nunito"/>
              <a:ea typeface="Nunito"/>
              <a:cs typeface="Nunito"/>
              <a:sym typeface="Nunito"/>
            </a:endParaRPr>
          </a:p>
          <a:p>
            <a:pPr marL="457200" lvl="0" indent="-342900" rtl="0">
              <a:spcBef>
                <a:spcPts val="0"/>
              </a:spcBef>
              <a:spcAft>
                <a:spcPts val="0"/>
              </a:spcAft>
              <a:buClr>
                <a:srgbClr val="000000"/>
              </a:buClr>
              <a:buSzPts val="1800"/>
              <a:buFont typeface="Nunito"/>
              <a:buChar char="●"/>
            </a:pPr>
            <a:r>
              <a:rPr lang="fr" sz="1100" b="1" dirty="0">
                <a:solidFill>
                  <a:srgbClr val="7030A0"/>
                </a:solidFill>
                <a:latin typeface="Nunito"/>
                <a:ea typeface="Nunito"/>
                <a:cs typeface="Nunito"/>
                <a:sym typeface="Nunito"/>
              </a:rPr>
              <a:t>Communiquer</a:t>
            </a:r>
            <a:r>
              <a:rPr lang="fr" sz="1100" dirty="0">
                <a:solidFill>
                  <a:srgbClr val="7030A0"/>
                </a:solidFill>
                <a:latin typeface="+mn-lt"/>
                <a:ea typeface="Arial"/>
                <a:cs typeface="Arial"/>
                <a:sym typeface="Arial"/>
              </a:rPr>
              <a:t> </a:t>
            </a:r>
            <a:r>
              <a:rPr lang="fr" sz="1100" b="1" dirty="0">
                <a:solidFill>
                  <a:srgbClr val="7030A0"/>
                </a:solidFill>
                <a:latin typeface="+mn-lt"/>
                <a:ea typeface="Arial"/>
                <a:cs typeface="Arial"/>
                <a:sym typeface="Arial"/>
              </a:rPr>
              <a:t>(domaine du socle 1,3) la formation de la personne et du citoyen</a:t>
            </a:r>
          </a:p>
          <a:p>
            <a:pPr marL="0" lvl="0" indent="0">
              <a:spcBef>
                <a:spcPts val="0"/>
              </a:spcBef>
              <a:buNone/>
            </a:pPr>
            <a:endParaRPr dirty="0"/>
          </a:p>
        </p:txBody>
      </p:sp>
    </p:spTree>
    <p:extLst>
      <p:ext uri="{BB962C8B-B14F-4D97-AF65-F5344CB8AC3E}">
        <p14:creationId xmlns:p14="http://schemas.microsoft.com/office/powerpoint/2010/main" val="483981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12323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204814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577819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2097748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900739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rtl="0">
              <a:lnSpc>
                <a:spcPct val="120000"/>
              </a:lnSpc>
              <a:spcBef>
                <a:spcPts val="1000"/>
              </a:spcBef>
              <a:buClr>
                <a:schemeClr val="dk1"/>
              </a:buClr>
              <a:buSzPts val="1100"/>
              <a:buFont typeface="Arial"/>
              <a:buNone/>
            </a:pPr>
            <a:r>
              <a:rPr lang="fr" sz="1000" dirty="0">
                <a:solidFill>
                  <a:schemeClr val="dk1"/>
                </a:solidFill>
              </a:rPr>
              <a:t>•</a:t>
            </a:r>
            <a:r>
              <a:rPr lang="fr" dirty="0">
                <a:solidFill>
                  <a:schemeClr val="dk1"/>
                </a:solidFill>
              </a:rPr>
              <a:t>Selon Jean Brun (1999) : « Un problème est généralement défini comme une situation initiale avec un but à atteindre, demandant à un sujet d'élaborer une suite d'actions ou opérations pour atteindre ce but. Il n'y a problème que dans un rapport sujet/situation, ou la solution n'est pas disponible d'emblée mais possible à construire. »</a:t>
            </a:r>
          </a:p>
          <a:p>
            <a:pPr marL="0" lvl="0" indent="-69850" rtl="0">
              <a:lnSpc>
                <a:spcPct val="120000"/>
              </a:lnSpc>
              <a:spcBef>
                <a:spcPts val="1000"/>
              </a:spcBef>
              <a:buClr>
                <a:schemeClr val="dk1"/>
              </a:buClr>
              <a:buSzPts val="1100"/>
              <a:buFont typeface="Arial"/>
              <a:buNone/>
            </a:pPr>
            <a:endParaRPr lang="fr" dirty="0">
              <a:solidFill>
                <a:schemeClr val="dk1"/>
              </a:solidFill>
            </a:endParaRPr>
          </a:p>
          <a:p>
            <a:pPr marL="0" lvl="0" indent="-69850" rtl="0">
              <a:lnSpc>
                <a:spcPct val="120000"/>
              </a:lnSpc>
              <a:spcBef>
                <a:spcPts val="1000"/>
              </a:spcBef>
              <a:buClr>
                <a:schemeClr val="dk1"/>
              </a:buClr>
              <a:buSzPts val="1100"/>
              <a:buFont typeface="Arial"/>
              <a:buNone/>
            </a:pPr>
            <a:r>
              <a:rPr lang="fr" dirty="0">
                <a:solidFill>
                  <a:schemeClr val="dk1"/>
                </a:solidFill>
              </a:rPr>
              <a:t>Selon Gérard Vergnaud (1986) : « Par « problème » il faut entendre, dans le sens large que lui donne le psychologue, toute situation dans laquelle il faut découvrir des relations, développer des activités d’exploration, d’hypothèse et de vérification pour produire une solution. »</a:t>
            </a:r>
          </a:p>
          <a:p>
            <a:pPr marL="0" lvl="0" indent="-69850" rtl="0">
              <a:lnSpc>
                <a:spcPct val="120000"/>
              </a:lnSpc>
              <a:spcBef>
                <a:spcPts val="1000"/>
              </a:spcBef>
              <a:buClr>
                <a:schemeClr val="dk1"/>
              </a:buClr>
              <a:buSzPts val="1100"/>
              <a:buFont typeface="Arial"/>
              <a:buNone/>
            </a:pPr>
            <a:endParaRPr lang="fr" dirty="0">
              <a:solidFill>
                <a:schemeClr val="dk1"/>
              </a:solidFill>
            </a:endParaRPr>
          </a:p>
          <a:p>
            <a:pPr marL="0" lvl="0" indent="-69850" rtl="0">
              <a:lnSpc>
                <a:spcPct val="120000"/>
              </a:lnSpc>
              <a:spcBef>
                <a:spcPts val="1000"/>
              </a:spcBef>
              <a:buClr>
                <a:schemeClr val="dk1"/>
              </a:buClr>
              <a:buSzPts val="1100"/>
              <a:buFont typeface="Arial"/>
              <a:buNone/>
            </a:pPr>
            <a:r>
              <a:rPr lang="fr" sz="1000" dirty="0">
                <a:solidFill>
                  <a:schemeClr val="dk1"/>
                </a:solidFill>
              </a:rPr>
              <a:t>Il existe des catégories de problèmes *,   </a:t>
            </a:r>
            <a:r>
              <a:rPr lang="fr" sz="1000" b="1" dirty="0">
                <a:solidFill>
                  <a:schemeClr val="dk1"/>
                </a:solidFill>
              </a:rPr>
              <a:t>mais, pour les élèves, il n’y a que deux types de problèmes, tous imposés : </a:t>
            </a:r>
            <a:r>
              <a:rPr lang="fr" sz="1000" dirty="0">
                <a:solidFill>
                  <a:schemeClr val="dk1"/>
                </a:solidFill>
              </a:rPr>
              <a:t>ceux qu’ils reconnaissent et savent traiter rapidement et les autres, ceux qui les bloquent, qui les amènent à prendre des risques (C. Houdement). </a:t>
            </a:r>
          </a:p>
          <a:p>
            <a:pPr marL="0" lvl="0" indent="0">
              <a:spcBef>
                <a:spcPts val="0"/>
              </a:spcBef>
              <a:buNone/>
            </a:pPr>
            <a:endParaRPr sz="1000" dirty="0"/>
          </a:p>
        </p:txBody>
      </p:sp>
    </p:spTree>
    <p:extLst>
      <p:ext uri="{BB962C8B-B14F-4D97-AF65-F5344CB8AC3E}">
        <p14:creationId xmlns:p14="http://schemas.microsoft.com/office/powerpoint/2010/main" val="2235804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lang="fr" dirty="0"/>
          </a:p>
        </p:txBody>
      </p:sp>
    </p:spTree>
    <p:extLst>
      <p:ext uri="{BB962C8B-B14F-4D97-AF65-F5344CB8AC3E}">
        <p14:creationId xmlns:p14="http://schemas.microsoft.com/office/powerpoint/2010/main" val="531251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fr-FR" dirty="0"/>
              <a:t>Le changement de registre : exemple passage du texte à l’écriture du calcul à</a:t>
            </a:r>
            <a:r>
              <a:rPr lang="fr-FR" baseline="0" dirty="0"/>
              <a:t>  </a:t>
            </a:r>
            <a:r>
              <a:rPr lang="fr-FR" dirty="0"/>
              <a:t>effectuer. </a:t>
            </a:r>
          </a:p>
          <a:p>
            <a:pPr marL="0" lvl="0" indent="0">
              <a:spcBef>
                <a:spcPts val="0"/>
              </a:spcBef>
              <a:buNone/>
            </a:pPr>
            <a:r>
              <a:rPr lang="fr-FR" sz="1100" b="0" i="0" kern="1200" dirty="0">
                <a:solidFill>
                  <a:schemeClr val="tx1"/>
                </a:solidFill>
                <a:effectLst/>
                <a:latin typeface="+mn-lt"/>
                <a:ea typeface="+mn-ea"/>
                <a:cs typeface="+mn-cs"/>
              </a:rPr>
              <a:t>Duval (2005) considère que l’apprentissage des</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mathématiques soulève des difficultés de compréhension que l’on ne retrouve pas pour les autres disciplines. Selon lui, les mathématiques constituent une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science à part dans laquelle les objets, par exemple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les nombres, ne sont pas directement accessibles par</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la perception ou observables à l’aide d’instruments</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(Duval, 2001) ; les objets sont représentés par une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écriture, une notation, un symbole, un tracé, une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figure, autrement dit par des signes appartenant à</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un système de représentations ayant ses contraintes</a:t>
            </a:r>
            <a:br>
              <a:rPr lang="fr-FR" sz="1100" b="0" i="0" kern="1200" dirty="0">
                <a:solidFill>
                  <a:schemeClr val="tx1"/>
                </a:solidFill>
                <a:effectLst/>
                <a:latin typeface="+mn-lt"/>
                <a:ea typeface="+mn-ea"/>
                <a:cs typeface="+mn-cs"/>
              </a:rPr>
            </a:br>
            <a:r>
              <a:rPr lang="fr-FR" sz="1100" b="0" i="0" kern="1200" dirty="0">
                <a:solidFill>
                  <a:schemeClr val="tx1"/>
                </a:solidFill>
                <a:effectLst/>
                <a:latin typeface="+mn-lt"/>
                <a:ea typeface="+mn-ea"/>
                <a:cs typeface="+mn-cs"/>
              </a:rPr>
              <a:t>propres de signifiance et de fonctionnement et que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Duval (1993) nomme représentations sémiotiques.</a:t>
            </a:r>
            <a:br>
              <a:rPr lang="fr-FR" sz="1100" b="0" i="0" kern="1200" dirty="0">
                <a:solidFill>
                  <a:schemeClr val="tx1"/>
                </a:solidFill>
                <a:effectLst/>
                <a:latin typeface="+mn-lt"/>
                <a:ea typeface="+mn-ea"/>
                <a:cs typeface="+mn-cs"/>
              </a:rPr>
            </a:br>
            <a:r>
              <a:rPr lang="fr-FR" sz="1100" b="0" i="0" kern="1200" dirty="0">
                <a:solidFill>
                  <a:schemeClr val="tx1"/>
                </a:solidFill>
                <a:effectLst/>
                <a:latin typeface="+mn-lt"/>
                <a:ea typeface="+mn-ea"/>
                <a:cs typeface="+mn-cs"/>
              </a:rPr>
              <a:t>Duval insiste sur le fait que les objets mathématiques</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ne doivent pas être confondus avec les représentations qui en sont faites. Il met en avant le rôle fondamental joué par les représentations sémiotiques dans</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le processus de compréhension qui permet d'accéder</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aux objets mathématiques. </a:t>
            </a:r>
            <a:br>
              <a:rPr lang="fr-FR" dirty="0"/>
            </a:br>
            <a:r>
              <a:rPr lang="fr-FR" sz="1100" b="0" i="0" kern="1200" dirty="0">
                <a:solidFill>
                  <a:schemeClr val="tx1"/>
                </a:solidFill>
                <a:effectLst/>
                <a:latin typeface="+mn-lt"/>
                <a:ea typeface="+mn-ea"/>
                <a:cs typeface="+mn-cs"/>
              </a:rPr>
              <a:t>Les représentations</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sémiotiques sont pour Duval (1996) des représentations dont la production ne peut se faire sans la mobilisation d'un système sémiotique ; elles peuvent être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des productions discursives (en langue maternelle,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en langue formelle) ou non discursives (figures,</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graphiques, schémas…). Duval classe ces représentations dans des registres ; selon lui, l’essentiel dans</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l’activité mathématique consiste à recourir à des</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registres de représentation différents et l'originalité de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cette activité réside dans la mobilisation simultanée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d'au moins deux registres de représentation et dans</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la possibilité de changer à tout moment de registre.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Par exemple, la résolution de problèmes nécessite de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passer du texte de l’énoncé à l’écriture du traitement</a:t>
            </a:r>
            <a:br>
              <a:rPr lang="fr-FR" sz="1100" b="0" i="0" kern="1200" dirty="0">
                <a:solidFill>
                  <a:schemeClr val="tx1"/>
                </a:solidFill>
                <a:effectLst/>
                <a:latin typeface="+mn-lt"/>
                <a:ea typeface="+mn-ea"/>
                <a:cs typeface="+mn-cs"/>
              </a:rPr>
            </a:br>
            <a:r>
              <a:rPr lang="fr-FR" sz="1100" b="0" i="0" kern="1200" dirty="0">
                <a:solidFill>
                  <a:schemeClr val="tx1"/>
                </a:solidFill>
                <a:effectLst/>
                <a:latin typeface="+mn-lt"/>
                <a:ea typeface="+mn-ea"/>
                <a:cs typeface="+mn-cs"/>
              </a:rPr>
              <a:t>mathématique, c’est-à-dire de retrouver dans l’énoncé</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toutes les informations nécessaires à la résolution</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du problème et de les classer, de manière à poser</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et à écrire correctement le calcul à effectuer. Duval</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(2001) considère que la difficulté de la résolution</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réside dans ce passage du texte à l’écriture du calcul à</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effectuer</a:t>
            </a:r>
            <a:r>
              <a:rPr lang="fr-FR" dirty="0"/>
              <a:t> </a:t>
            </a:r>
            <a:r>
              <a:rPr lang="fr-FR" baseline="0" dirty="0"/>
              <a:t>. </a:t>
            </a:r>
            <a:r>
              <a:rPr lang="fr-FR" dirty="0"/>
              <a:t>Duval</a:t>
            </a:r>
            <a:r>
              <a:rPr lang="fr-FR" baseline="0" dirty="0"/>
              <a:t> </a:t>
            </a:r>
            <a:r>
              <a:rPr lang="fr-FR" dirty="0"/>
              <a:t> nomme « conversion »  ce type</a:t>
            </a:r>
            <a:r>
              <a:rPr lang="fr-FR" baseline="0" dirty="0"/>
              <a:t> </a:t>
            </a:r>
            <a:r>
              <a:rPr lang="fr-FR" dirty="0"/>
              <a:t>de transformation qui consiste à changer de registre.</a:t>
            </a:r>
            <a:r>
              <a:rPr lang="fr-FR" baseline="0" dirty="0"/>
              <a:t> </a:t>
            </a:r>
            <a:endParaRPr dirty="0"/>
          </a:p>
        </p:txBody>
      </p:sp>
    </p:spTree>
    <p:extLst>
      <p:ext uri="{BB962C8B-B14F-4D97-AF65-F5344CB8AC3E}">
        <p14:creationId xmlns:p14="http://schemas.microsoft.com/office/powerpoint/2010/main" val="1467287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fr-FR" sz="1200" b="1" i="0" kern="1200" dirty="0">
                <a:solidFill>
                  <a:schemeClr val="tx1"/>
                </a:solidFill>
                <a:effectLst/>
                <a:latin typeface="+mn-lt"/>
                <a:ea typeface="+mn-ea"/>
                <a:cs typeface="+mn-cs"/>
              </a:rPr>
              <a:t>Catherine HOUDEMENT</a:t>
            </a:r>
            <a:br>
              <a:rPr lang="fr-FR" sz="1200" b="1"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Enseignant-Chercheur, ESPE, Université de Rouen</a:t>
            </a:r>
            <a:r>
              <a:rPr lang="fr-FR" sz="1200" dirty="0"/>
              <a:t>  a essayé de croiser dans le document</a:t>
            </a:r>
            <a:r>
              <a:rPr lang="fr-FR" sz="1200" baseline="0" dirty="0"/>
              <a:t> de synthèse intitulé «  problèmes arithmétiques, synthèses et pistes », les regards de la psychologie des apprentissages et de la didactique. </a:t>
            </a:r>
            <a:br>
              <a:rPr lang="fr-FR" sz="1200" dirty="0"/>
            </a:br>
            <a:endParaRPr lang="fr" sz="1200" dirty="0"/>
          </a:p>
          <a:p>
            <a:pPr marL="0" lvl="0" indent="-69850">
              <a:spcBef>
                <a:spcPts val="0"/>
              </a:spcBef>
              <a:buClr>
                <a:schemeClr val="dk1"/>
              </a:buClr>
              <a:buSzPts val="1100"/>
              <a:buFont typeface="Arial"/>
              <a:buNone/>
            </a:pPr>
            <a:r>
              <a:rPr lang="fr-FR" sz="1200" b="0" i="0" kern="1200" dirty="0">
                <a:solidFill>
                  <a:schemeClr val="tx1"/>
                </a:solidFill>
                <a:effectLst/>
                <a:latin typeface="+mn-lt"/>
                <a:ea typeface="+mn-ea"/>
                <a:cs typeface="+mn-cs"/>
              </a:rPr>
              <a:t>Ce texte s’intéresse aux problèmes numériques ordinaires de la classe et insiste sur</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l’importance de la réussite aux « problèmes élémentaires », vus comme briques élémentaires de</a:t>
            </a:r>
            <a:r>
              <a:rPr lang="fr-FR" sz="1200" b="0" i="0"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raisonnement.</a:t>
            </a:r>
            <a:r>
              <a:rPr lang="fr-FR" sz="1200" b="0" i="0" kern="1200" baseline="0" dirty="0">
                <a:solidFill>
                  <a:schemeClr val="tx1"/>
                </a:solidFill>
                <a:effectLst/>
                <a:latin typeface="+mn-lt"/>
                <a:ea typeface="+mn-ea"/>
                <a:cs typeface="+mn-cs"/>
              </a:rPr>
              <a:t> </a:t>
            </a:r>
            <a:br>
              <a:rPr lang="fr-FR" sz="1200" dirty="0"/>
            </a:br>
            <a:r>
              <a:rPr lang="fr-FR" sz="1200" dirty="0"/>
              <a:t>Nous vous proposons les exemples choisis par C </a:t>
            </a:r>
            <a:r>
              <a:rPr lang="fr-FR" sz="1200" dirty="0" err="1"/>
              <a:t>Houdement</a:t>
            </a:r>
            <a:r>
              <a:rPr lang="fr-FR" sz="1200" dirty="0"/>
              <a:t>  dans ce document pour vous faire réfléchir à la question : comment fait on pour</a:t>
            </a:r>
            <a:r>
              <a:rPr lang="fr-FR" sz="1200" baseline="0" dirty="0"/>
              <a:t> résoudre ces problèmes ? </a:t>
            </a:r>
            <a:endParaRPr lang="fr" sz="1200" dirty="0"/>
          </a:p>
          <a:p>
            <a:pPr marL="0" lvl="0" indent="0">
              <a:spcBef>
                <a:spcPts val="0"/>
              </a:spcBef>
              <a:buNone/>
            </a:pPr>
            <a:endParaRPr lang="fr" sz="1200" dirty="0">
              <a:solidFill>
                <a:schemeClr val="dk1"/>
              </a:solidFill>
            </a:endParaRPr>
          </a:p>
        </p:txBody>
      </p:sp>
    </p:spTree>
    <p:extLst>
      <p:ext uri="{BB962C8B-B14F-4D97-AF65-F5344CB8AC3E}">
        <p14:creationId xmlns:p14="http://schemas.microsoft.com/office/powerpoint/2010/main" val="2969450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fr-FR" dirty="0"/>
              <a:t>Il y a 75</a:t>
            </a:r>
            <a:r>
              <a:rPr lang="fr-FR" baseline="0" dirty="0"/>
              <a:t> tulipes (60+15). </a:t>
            </a:r>
            <a:endParaRPr dirty="0"/>
          </a:p>
        </p:txBody>
      </p:sp>
    </p:spTree>
    <p:extLst>
      <p:ext uri="{BB962C8B-B14F-4D97-AF65-F5344CB8AC3E}">
        <p14:creationId xmlns:p14="http://schemas.microsoft.com/office/powerpoint/2010/main" val="919346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4129462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fr-FR" dirty="0"/>
              <a:t>? + 15 = 60   </a:t>
            </a:r>
            <a:endParaRPr dirty="0"/>
          </a:p>
        </p:txBody>
      </p:sp>
    </p:spTree>
    <p:extLst>
      <p:ext uri="{BB962C8B-B14F-4D97-AF65-F5344CB8AC3E}">
        <p14:creationId xmlns:p14="http://schemas.microsoft.com/office/powerpoint/2010/main" val="268302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368878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18648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fr" sz="1100" dirty="0">
                <a:solidFill>
                  <a:schemeClr val="dk1"/>
                </a:solidFill>
              </a:rPr>
              <a:t>Caractéristiques de ces 4 énoncés ?</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fr" sz="1100" dirty="0">
                <a:solidFill>
                  <a:schemeClr val="dk1"/>
                </a:solidFill>
              </a:rPr>
              <a:t> Ils s’appuient sur le même contexte, </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fr" sz="1100" dirty="0">
                <a:solidFill>
                  <a:schemeClr val="dk1"/>
                </a:solidFill>
              </a:rPr>
              <a:t>présentent la même structure syntaxique (similarité de lecture-compréhension), </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fr" sz="1100" dirty="0">
                <a:solidFill>
                  <a:schemeClr val="dk1"/>
                </a:solidFill>
              </a:rPr>
              <a:t>posent la même question (combien de tulipes dans UN massif ?), </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fr" sz="1100" dirty="0">
                <a:solidFill>
                  <a:schemeClr val="dk1"/>
                </a:solidFill>
              </a:rPr>
              <a:t>mettent en jeu les mêmes nombres (15 et 60) et pourtant ils relèvent d’opérations arithmétiques différentes</a:t>
            </a:r>
          </a:p>
        </p:txBody>
      </p:sp>
    </p:spTree>
    <p:extLst>
      <p:ext uri="{BB962C8B-B14F-4D97-AF65-F5344CB8AC3E}">
        <p14:creationId xmlns:p14="http://schemas.microsoft.com/office/powerpoint/2010/main" val="1929686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fr-FR" sz="1100" b="0" i="0" kern="1200" dirty="0">
                <a:solidFill>
                  <a:schemeClr val="tx1"/>
                </a:solidFill>
                <a:effectLst/>
                <a:latin typeface="+mn-lt"/>
                <a:ea typeface="+mn-ea"/>
                <a:cs typeface="+mn-cs"/>
              </a:rPr>
              <a:t>Ici nous vous proposons un autre exemple </a:t>
            </a:r>
          </a:p>
          <a:p>
            <a:pPr marL="0" lvl="0" indent="0">
              <a:spcBef>
                <a:spcPts val="0"/>
              </a:spcBef>
              <a:buNone/>
            </a:pPr>
            <a:r>
              <a:rPr lang="fr-FR" sz="1100" b="0" i="0" kern="1200" dirty="0">
                <a:solidFill>
                  <a:schemeClr val="tx1"/>
                </a:solidFill>
                <a:effectLst/>
                <a:latin typeface="+mn-lt"/>
                <a:ea typeface="+mn-ea"/>
                <a:cs typeface="+mn-cs"/>
              </a:rPr>
              <a:t>Plusieurs</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techniques sont possibles : algébrique, appuyée sur des longueurs, arithmétique avec essais erreurs …</a:t>
            </a:r>
            <a:br>
              <a:rPr lang="fr-FR" sz="1100" b="0" i="0" kern="1200" dirty="0">
                <a:solidFill>
                  <a:schemeClr val="tx1"/>
                </a:solidFill>
                <a:effectLst/>
                <a:latin typeface="+mn-lt"/>
                <a:ea typeface="+mn-ea"/>
                <a:cs typeface="+mn-cs"/>
              </a:rPr>
            </a:br>
            <a:r>
              <a:rPr lang="fr-FR" sz="1100" b="0" i="0" kern="1200" dirty="0">
                <a:solidFill>
                  <a:schemeClr val="tx1"/>
                </a:solidFill>
                <a:effectLst/>
                <a:latin typeface="+mn-lt"/>
                <a:ea typeface="+mn-ea"/>
                <a:cs typeface="+mn-cs"/>
              </a:rPr>
              <a:t>En cycle 3, nous qualifierons ce problème de « problème </a:t>
            </a:r>
            <a:r>
              <a:rPr lang="fr-FR" sz="1100" b="0" i="0" kern="1200" dirty="0" err="1">
                <a:solidFill>
                  <a:schemeClr val="tx1"/>
                </a:solidFill>
                <a:effectLst/>
                <a:latin typeface="+mn-lt"/>
                <a:ea typeface="+mn-ea"/>
                <a:cs typeface="+mn-cs"/>
              </a:rPr>
              <a:t>a-typique</a:t>
            </a:r>
            <a:r>
              <a:rPr lang="fr-FR" sz="1100" b="0" i="0" kern="1200" dirty="0">
                <a:solidFill>
                  <a:schemeClr val="tx1"/>
                </a:solidFill>
                <a:effectLst/>
                <a:latin typeface="+mn-lt"/>
                <a:ea typeface="+mn-ea"/>
                <a:cs typeface="+mn-cs"/>
              </a:rPr>
              <a:t> », au collège de « problème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complexe »</a:t>
            </a:r>
            <a:r>
              <a:rPr lang="fr-FR" dirty="0"/>
              <a:t> </a:t>
            </a:r>
            <a:br>
              <a:rPr lang="fr-FR" dirty="0"/>
            </a:br>
            <a:endParaRPr dirty="0"/>
          </a:p>
        </p:txBody>
      </p:sp>
    </p:spTree>
    <p:extLst>
      <p:ext uri="{BB962C8B-B14F-4D97-AF65-F5344CB8AC3E}">
        <p14:creationId xmlns:p14="http://schemas.microsoft.com/office/powerpoint/2010/main" val="248984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3874224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fr-FR" sz="1100" b="0" i="0" kern="1200" dirty="0">
                <a:solidFill>
                  <a:schemeClr val="tx1"/>
                </a:solidFill>
                <a:effectLst/>
                <a:latin typeface="+mn-lt"/>
                <a:ea typeface="+mn-ea"/>
                <a:cs typeface="+mn-cs"/>
              </a:rPr>
              <a:t>Pour</a:t>
            </a:r>
            <a:r>
              <a:rPr lang="fr-FR" sz="1100" b="0" i="0" kern="1200" baseline="0" dirty="0">
                <a:solidFill>
                  <a:schemeClr val="tx1"/>
                </a:solidFill>
                <a:effectLst/>
                <a:latin typeface="+mn-lt"/>
                <a:ea typeface="+mn-ea"/>
                <a:cs typeface="+mn-cs"/>
              </a:rPr>
              <a:t> résoudre ce problème , nous avons fiat appel à des</a:t>
            </a:r>
            <a:r>
              <a:rPr lang="fr-FR" sz="1100" b="0" i="0" kern="1200" dirty="0">
                <a:solidFill>
                  <a:schemeClr val="tx1"/>
                </a:solidFill>
                <a:effectLst/>
                <a:latin typeface="+mn-lt"/>
                <a:ea typeface="+mn-ea"/>
                <a:cs typeface="+mn-cs"/>
              </a:rPr>
              <a:t> processus cognitifs qui ont un versant représentationnel </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et un versant opératoire (évoqué souvent sous le terme de stratégies), les deux versants sont  en étroite interaction.</a:t>
            </a:r>
          </a:p>
          <a:p>
            <a:pPr marL="0" lvl="0" indent="-69850">
              <a:spcBef>
                <a:spcPts val="0"/>
              </a:spcBef>
              <a:buClr>
                <a:schemeClr val="dk1"/>
              </a:buClr>
              <a:buSzPts val="1100"/>
              <a:buFont typeface="Arial"/>
              <a:buNone/>
            </a:pPr>
            <a:r>
              <a:rPr lang="fr-FR" sz="1100" b="0" i="0" kern="1200" dirty="0">
                <a:solidFill>
                  <a:schemeClr val="tx1"/>
                </a:solidFill>
                <a:effectLst/>
                <a:latin typeface="+mn-lt"/>
                <a:ea typeface="+mn-ea"/>
                <a:cs typeface="+mn-cs"/>
              </a:rPr>
              <a:t>Selon </a:t>
            </a:r>
            <a:r>
              <a:rPr lang="fr-FR" sz="1100" b="0" i="0" kern="1200" dirty="0" err="1">
                <a:solidFill>
                  <a:schemeClr val="tx1"/>
                </a:solidFill>
                <a:effectLst/>
                <a:latin typeface="+mn-lt"/>
                <a:ea typeface="+mn-ea"/>
                <a:cs typeface="+mn-cs"/>
              </a:rPr>
              <a:t>Julo</a:t>
            </a:r>
            <a:r>
              <a:rPr lang="fr-FR" sz="1100" b="0" i="0" kern="1200" dirty="0">
                <a:solidFill>
                  <a:schemeClr val="tx1"/>
                </a:solidFill>
                <a:effectLst/>
                <a:latin typeface="+mn-lt"/>
                <a:ea typeface="+mn-ea"/>
                <a:cs typeface="+mn-cs"/>
              </a:rPr>
              <a:t> (1995, p.11) « </a:t>
            </a:r>
            <a:r>
              <a:rPr lang="fr-FR" sz="1100" b="0" i="1" kern="1200" dirty="0">
                <a:solidFill>
                  <a:schemeClr val="tx1"/>
                </a:solidFill>
                <a:effectLst/>
                <a:latin typeface="+mn-lt"/>
                <a:ea typeface="+mn-ea"/>
                <a:cs typeface="+mn-cs"/>
              </a:rPr>
              <a:t>comprendre quelque chose serait, d’une manière ou</a:t>
            </a:r>
            <a:r>
              <a:rPr lang="fr-FR" sz="1100" b="0" i="1" kern="1200" baseline="0" dirty="0">
                <a:solidFill>
                  <a:schemeClr val="tx1"/>
                </a:solidFill>
                <a:effectLst/>
                <a:latin typeface="+mn-lt"/>
                <a:ea typeface="+mn-ea"/>
                <a:cs typeface="+mn-cs"/>
              </a:rPr>
              <a:t> </a:t>
            </a:r>
            <a:r>
              <a:rPr lang="fr-FR" sz="1100" b="0" i="1" kern="1200" dirty="0">
                <a:solidFill>
                  <a:schemeClr val="tx1"/>
                </a:solidFill>
                <a:effectLst/>
                <a:latin typeface="+mn-lt"/>
                <a:ea typeface="+mn-ea"/>
                <a:cs typeface="+mn-cs"/>
              </a:rPr>
              <a:t>d’une autre, construire une représentation de cette chose</a:t>
            </a:r>
            <a:r>
              <a:rPr lang="fr-FR" sz="1100" b="0" i="0" kern="1200" dirty="0">
                <a:solidFill>
                  <a:schemeClr val="tx1"/>
                </a:solidFill>
                <a:effectLst/>
                <a:latin typeface="+mn-lt"/>
                <a:ea typeface="+mn-ea"/>
                <a:cs typeface="+mn-cs"/>
              </a:rPr>
              <a:t>. »</a:t>
            </a:r>
            <a:r>
              <a:rPr lang="fr-FR" dirty="0"/>
              <a:t> </a:t>
            </a:r>
            <a:br>
              <a:rPr lang="fr-FR" dirty="0"/>
            </a:br>
            <a:r>
              <a:rPr lang="fr-FR" sz="1100" b="1" i="0" kern="1200" dirty="0">
                <a:solidFill>
                  <a:schemeClr val="tx1"/>
                </a:solidFill>
                <a:effectLst/>
                <a:latin typeface="+mn-lt"/>
                <a:ea typeface="+mn-ea"/>
                <a:cs typeface="+mn-cs"/>
              </a:rPr>
              <a:t>La représentation du problème ne se réduit pas</a:t>
            </a:r>
            <a:r>
              <a:rPr lang="fr-FR" sz="1100" b="1" i="0" kern="1200" baseline="0" dirty="0">
                <a:solidFill>
                  <a:schemeClr val="tx1"/>
                </a:solidFill>
                <a:effectLst/>
                <a:latin typeface="+mn-lt"/>
                <a:ea typeface="+mn-ea"/>
                <a:cs typeface="+mn-cs"/>
              </a:rPr>
              <a:t> </a:t>
            </a:r>
            <a:r>
              <a:rPr lang="fr-FR" sz="1100" b="1" i="0" kern="1200" dirty="0">
                <a:solidFill>
                  <a:schemeClr val="tx1"/>
                </a:solidFill>
                <a:effectLst/>
                <a:latin typeface="+mn-lt"/>
                <a:ea typeface="+mn-ea"/>
                <a:cs typeface="+mn-cs"/>
              </a:rPr>
              <a:t>à la compréhension de son énoncé. </a:t>
            </a:r>
            <a:br>
              <a:rPr lang="fr-FR" b="1" dirty="0"/>
            </a:br>
            <a:endParaRPr lang="fr-FR" b="1" dirty="0"/>
          </a:p>
          <a:p>
            <a:pPr marL="101600" lvl="0" indent="-171450">
              <a:spcBef>
                <a:spcPts val="0"/>
              </a:spcBef>
              <a:buClr>
                <a:schemeClr val="dk1"/>
              </a:buClr>
              <a:buSzPts val="1100"/>
            </a:pPr>
            <a:r>
              <a:rPr lang="fr-FR" b="1" dirty="0">
                <a:solidFill>
                  <a:srgbClr val="FF0000"/>
                </a:solidFill>
              </a:rPr>
              <a:t>Processus représentationnels</a:t>
            </a:r>
            <a:r>
              <a:rPr lang="fr-FR" b="1" baseline="0" dirty="0">
                <a:solidFill>
                  <a:srgbClr val="FF0000"/>
                </a:solidFill>
              </a:rPr>
              <a:t> - </a:t>
            </a:r>
            <a:r>
              <a:rPr lang="fr-FR" dirty="0"/>
              <a:t>Le sujet construit une représentation cognitive (mentale) du</a:t>
            </a:r>
            <a:r>
              <a:rPr lang="fr-FR" baseline="0" dirty="0"/>
              <a:t>  </a:t>
            </a:r>
            <a:r>
              <a:rPr lang="fr-FR" dirty="0"/>
              <a:t>problème.</a:t>
            </a:r>
            <a:r>
              <a:rPr lang="fr-FR" baseline="0" dirty="0"/>
              <a:t>  </a:t>
            </a:r>
            <a:r>
              <a:rPr lang="fr-FR" dirty="0"/>
              <a:t>Le problème peut lui évoquer un problème autre, déjà résolu.</a:t>
            </a:r>
          </a:p>
          <a:p>
            <a:pPr marL="101600" lvl="0" indent="-171450">
              <a:spcBef>
                <a:spcPts val="0"/>
              </a:spcBef>
              <a:buClr>
                <a:schemeClr val="dk1"/>
              </a:buClr>
              <a:buSzPts val="1100"/>
            </a:pPr>
            <a:r>
              <a:rPr lang="fr-FR" b="1" dirty="0"/>
              <a:t>Processus opératoires - </a:t>
            </a:r>
            <a:r>
              <a:rPr lang="fr-FR" b="1" baseline="0" dirty="0"/>
              <a:t> </a:t>
            </a:r>
            <a:r>
              <a:rPr lang="fr-FR" dirty="0"/>
              <a:t>Le sujet déclenche un traitement :</a:t>
            </a:r>
          </a:p>
          <a:p>
            <a:pPr marL="0" lvl="0" indent="-69850">
              <a:spcBef>
                <a:spcPts val="0"/>
              </a:spcBef>
              <a:buClr>
                <a:schemeClr val="dk1"/>
              </a:buClr>
              <a:buSzPts val="1100"/>
              <a:buFont typeface="Arial"/>
              <a:buNone/>
            </a:pPr>
            <a:r>
              <a:rPr lang="fr-FR" dirty="0"/>
              <a:t>* </a:t>
            </a:r>
            <a:r>
              <a:rPr lang="fr-FR" b="1" dirty="0"/>
              <a:t>ce traitement peut être inféré de sa mémoire s’il a reconnu</a:t>
            </a:r>
            <a:r>
              <a:rPr lang="fr-FR" b="1" baseline="0" dirty="0"/>
              <a:t>  </a:t>
            </a:r>
            <a:r>
              <a:rPr lang="fr-FR" b="1" dirty="0"/>
              <a:t>d’une certaine façon le problème </a:t>
            </a:r>
            <a:r>
              <a:rPr lang="fr-FR" dirty="0"/>
              <a:t>: nous et les massifs de fleurs</a:t>
            </a:r>
          </a:p>
          <a:p>
            <a:pPr marL="0" lvl="0" indent="-69850">
              <a:spcBef>
                <a:spcPts val="0"/>
              </a:spcBef>
              <a:buClr>
                <a:schemeClr val="dk1"/>
              </a:buClr>
              <a:buSzPts val="1100"/>
              <a:buFont typeface="Arial"/>
              <a:buNone/>
            </a:pPr>
            <a:r>
              <a:rPr lang="fr-FR" dirty="0"/>
              <a:t>* s’il ne reconnait pas le problème , il lui faut construire une</a:t>
            </a:r>
            <a:r>
              <a:rPr lang="fr-FR" baseline="0" dirty="0"/>
              <a:t>   </a:t>
            </a:r>
            <a:r>
              <a:rPr lang="fr-FR" dirty="0"/>
              <a:t>nouvelle stratégie : le problème des châtaignes en cycle 3</a:t>
            </a:r>
          </a:p>
          <a:p>
            <a:pPr marL="0" lvl="0" indent="0">
              <a:spcBef>
                <a:spcPts val="0"/>
              </a:spcBef>
              <a:buNone/>
            </a:pPr>
            <a:endParaRPr lang="fr-FR" dirty="0"/>
          </a:p>
          <a:p>
            <a:pPr marL="0" lvl="0" indent="0">
              <a:spcBef>
                <a:spcPts val="0"/>
              </a:spcBef>
              <a:buNone/>
            </a:pPr>
            <a:endParaRPr lang="fr-FR" dirty="0"/>
          </a:p>
          <a:p>
            <a:pPr marL="0" lvl="0" indent="0">
              <a:spcBef>
                <a:spcPts val="0"/>
              </a:spcBef>
              <a:buNone/>
            </a:pPr>
            <a:endParaRPr dirty="0"/>
          </a:p>
        </p:txBody>
      </p:sp>
    </p:spTree>
    <p:extLst>
      <p:ext uri="{BB962C8B-B14F-4D97-AF65-F5344CB8AC3E}">
        <p14:creationId xmlns:p14="http://schemas.microsoft.com/office/powerpoint/2010/main" val="2220339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fr-FR" sz="1100" b="0" i="0" kern="1200" dirty="0">
                <a:solidFill>
                  <a:schemeClr val="tx1"/>
                </a:solidFill>
                <a:effectLst/>
                <a:latin typeface="+mn-lt"/>
                <a:ea typeface="+mn-ea"/>
                <a:cs typeface="+mn-cs"/>
              </a:rPr>
              <a:t>C</a:t>
            </a:r>
            <a:r>
              <a:rPr lang="fr-FR" sz="1100" b="0" i="0" kern="1200" baseline="0" dirty="0">
                <a:solidFill>
                  <a:schemeClr val="tx1"/>
                </a:solidFill>
                <a:effectLst/>
                <a:latin typeface="+mn-lt"/>
                <a:ea typeface="+mn-ea"/>
                <a:cs typeface="+mn-cs"/>
              </a:rPr>
              <a:t> </a:t>
            </a:r>
            <a:r>
              <a:rPr lang="fr-FR" sz="1100" b="0" i="0" kern="1200" baseline="0" dirty="0" err="1">
                <a:solidFill>
                  <a:schemeClr val="tx1"/>
                </a:solidFill>
                <a:effectLst/>
                <a:latin typeface="+mn-lt"/>
                <a:ea typeface="+mn-ea"/>
                <a:cs typeface="+mn-cs"/>
              </a:rPr>
              <a:t>Houdement</a:t>
            </a:r>
            <a:r>
              <a:rPr lang="fr-FR" sz="1100" b="0" i="0" kern="1200" baseline="0" dirty="0">
                <a:solidFill>
                  <a:schemeClr val="tx1"/>
                </a:solidFill>
                <a:effectLst/>
                <a:latin typeface="+mn-lt"/>
                <a:ea typeface="+mn-ea"/>
                <a:cs typeface="+mn-cs"/>
              </a:rPr>
              <a:t> a mené </a:t>
            </a:r>
            <a:r>
              <a:rPr lang="fr-FR" sz="1100" b="0" i="0" kern="1200" dirty="0">
                <a:solidFill>
                  <a:schemeClr val="tx1"/>
                </a:solidFill>
                <a:effectLst/>
                <a:latin typeface="+mn-lt"/>
                <a:ea typeface="+mn-ea"/>
                <a:cs typeface="+mn-cs"/>
              </a:rPr>
              <a:t> des</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entretiens  à visée d’explicitation (</a:t>
            </a:r>
            <a:r>
              <a:rPr lang="fr-FR" sz="1100" b="0" i="0" kern="1200" dirty="0" err="1">
                <a:solidFill>
                  <a:schemeClr val="tx1"/>
                </a:solidFill>
                <a:effectLst/>
                <a:latin typeface="+mn-lt"/>
                <a:ea typeface="+mn-ea"/>
                <a:cs typeface="+mn-cs"/>
              </a:rPr>
              <a:t>Vermersch</a:t>
            </a:r>
            <a:r>
              <a:rPr lang="fr-FR" sz="1100" b="0" i="0" kern="1200" dirty="0">
                <a:solidFill>
                  <a:schemeClr val="tx1"/>
                </a:solidFill>
                <a:effectLst/>
                <a:latin typeface="+mn-lt"/>
                <a:ea typeface="+mn-ea"/>
                <a:cs typeface="+mn-cs"/>
              </a:rPr>
              <a:t> 1994)</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avec des élèves de cycle 3 (grades 3 à 5, 8 à 11 ans) après qu’ils aient résolu individuellement des</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problèmes ordinaires de réinvestissement.</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Ces</a:t>
            </a:r>
            <a:r>
              <a:rPr lang="fr-FR" sz="1100" b="0" i="0" kern="1200" baseline="0" dirty="0">
                <a:solidFill>
                  <a:schemeClr val="tx1"/>
                </a:solidFill>
                <a:effectLst/>
                <a:latin typeface="+mn-lt"/>
                <a:ea typeface="+mn-ea"/>
                <a:cs typeface="+mn-cs"/>
              </a:rPr>
              <a:t> entretiens démontrent que </a:t>
            </a:r>
            <a:r>
              <a:rPr lang="fr-FR" sz="1100" b="1" i="0" kern="1200" dirty="0">
                <a:solidFill>
                  <a:srgbClr val="FF0000"/>
                </a:solidFill>
                <a:effectLst/>
                <a:latin typeface="+mn-lt"/>
                <a:ea typeface="+mn-ea"/>
                <a:cs typeface="+mn-cs"/>
              </a:rPr>
              <a:t>certains élèves infèrent directement du contexte l’opération</a:t>
            </a:r>
            <a:r>
              <a:rPr lang="fr-FR" sz="1100" b="1" i="0" kern="1200" baseline="0" dirty="0">
                <a:solidFill>
                  <a:srgbClr val="FF0000"/>
                </a:solidFill>
                <a:effectLst/>
                <a:latin typeface="+mn-lt"/>
                <a:ea typeface="+mn-ea"/>
                <a:cs typeface="+mn-cs"/>
              </a:rPr>
              <a:t> (</a:t>
            </a:r>
            <a:r>
              <a:rPr lang="fr-FR" sz="1100" b="1" i="0" kern="1200" dirty="0">
                <a:solidFill>
                  <a:srgbClr val="FF0000"/>
                </a:solidFill>
                <a:effectLst/>
                <a:latin typeface="+mn-lt"/>
                <a:ea typeface="+mn-ea"/>
                <a:cs typeface="+mn-cs"/>
              </a:rPr>
              <a:t> leur mémoire …des problèmes )</a:t>
            </a:r>
          </a:p>
          <a:p>
            <a:pPr marL="0" lvl="0" indent="-69850">
              <a:spcBef>
                <a:spcPts val="0"/>
              </a:spcBef>
              <a:buClr>
                <a:schemeClr val="dk1"/>
              </a:buClr>
              <a:buSzPts val="1100"/>
              <a:buFont typeface="Arial"/>
              <a:buNone/>
            </a:pPr>
            <a:r>
              <a:rPr lang="fr-FR" b="1" dirty="0"/>
              <a:t>Parfois, </a:t>
            </a:r>
            <a:r>
              <a:rPr lang="fr-FR" sz="1100" b="1" i="0" kern="1200" dirty="0">
                <a:solidFill>
                  <a:schemeClr val="tx1"/>
                </a:solidFill>
                <a:effectLst/>
                <a:latin typeface="+mn-lt"/>
                <a:ea typeface="+mn-ea"/>
                <a:cs typeface="+mn-cs"/>
              </a:rPr>
              <a:t>la convocation de l’opération semble moins</a:t>
            </a:r>
            <a:r>
              <a:rPr lang="fr-FR" sz="1100" b="1" i="0" kern="1200" baseline="0" dirty="0">
                <a:solidFill>
                  <a:schemeClr val="tx1"/>
                </a:solidFill>
                <a:effectLst/>
                <a:latin typeface="+mn-lt"/>
                <a:ea typeface="+mn-ea"/>
                <a:cs typeface="+mn-cs"/>
              </a:rPr>
              <a:t>   </a:t>
            </a:r>
            <a:r>
              <a:rPr lang="fr-FR" sz="1100" b="1" i="0" kern="1200" dirty="0">
                <a:solidFill>
                  <a:schemeClr val="tx1"/>
                </a:solidFill>
                <a:effectLst/>
                <a:latin typeface="+mn-lt"/>
                <a:ea typeface="+mn-ea"/>
                <a:cs typeface="+mn-cs"/>
              </a:rPr>
              <a:t>immédiate : ils infèrent « seulement » le champ conceptuel </a:t>
            </a:r>
            <a:r>
              <a:rPr lang="fr-FR" sz="1100" b="0" i="0" kern="1200" dirty="0">
                <a:solidFill>
                  <a:schemeClr val="tx1"/>
                </a:solidFill>
                <a:effectLst/>
                <a:latin typeface="+mn-lt"/>
                <a:ea typeface="+mn-ea"/>
                <a:cs typeface="+mn-cs"/>
              </a:rPr>
              <a:t>(hésitent entre addition et soustraction ou</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entre multiplication et division), </a:t>
            </a:r>
            <a:r>
              <a:rPr lang="fr-FR" sz="1100" b="1" i="0" kern="1200" dirty="0">
                <a:solidFill>
                  <a:schemeClr val="tx1"/>
                </a:solidFill>
                <a:effectLst/>
                <a:latin typeface="+mn-lt"/>
                <a:ea typeface="+mn-ea"/>
                <a:cs typeface="+mn-cs"/>
              </a:rPr>
              <a:t>puis ils décident de la « bonne » opération par différents types de</a:t>
            </a:r>
            <a:r>
              <a:rPr lang="fr-FR" sz="1100" b="1" i="0" kern="1200" baseline="0" dirty="0">
                <a:solidFill>
                  <a:schemeClr val="tx1"/>
                </a:solidFill>
                <a:effectLst/>
                <a:latin typeface="+mn-lt"/>
                <a:ea typeface="+mn-ea"/>
                <a:cs typeface="+mn-cs"/>
              </a:rPr>
              <a:t>  </a:t>
            </a:r>
            <a:r>
              <a:rPr lang="fr-FR" sz="1100" b="1" i="0" kern="1200" dirty="0">
                <a:solidFill>
                  <a:schemeClr val="tx1"/>
                </a:solidFill>
                <a:effectLst/>
                <a:latin typeface="+mn-lt"/>
                <a:ea typeface="+mn-ea"/>
                <a:cs typeface="+mn-cs"/>
              </a:rPr>
              <a:t>contrôle. </a:t>
            </a:r>
            <a:br>
              <a:rPr lang="fr-FR" b="1" dirty="0"/>
            </a:br>
            <a:endParaRPr lang="fr-FR" b="1" dirty="0"/>
          </a:p>
          <a:p>
            <a:pPr marL="0" lvl="0" indent="-69850">
              <a:spcBef>
                <a:spcPts val="0"/>
              </a:spcBef>
              <a:buClr>
                <a:schemeClr val="dk1"/>
              </a:buClr>
              <a:buSzPts val="1100"/>
              <a:buFont typeface="Arial"/>
              <a:buNone/>
            </a:pPr>
            <a:r>
              <a:rPr lang="fr-FR" sz="1100" b="0" i="0" kern="1200" dirty="0">
                <a:solidFill>
                  <a:schemeClr val="tx1"/>
                </a:solidFill>
                <a:effectLst/>
                <a:latin typeface="+mn-lt"/>
                <a:ea typeface="+mn-ea"/>
                <a:cs typeface="+mn-cs"/>
              </a:rPr>
              <a:t>Ainsi Deborah (CM2, A), ayant à trouver le poids d’une table connaissant la masse (300 kg) de 25 tables,</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essaie une division qu’elle infère sans doute du contexte : ce que nous appellerons une </a:t>
            </a:r>
            <a:r>
              <a:rPr lang="fr-FR" sz="1100" b="1" i="0" kern="1200" dirty="0">
                <a:solidFill>
                  <a:schemeClr val="tx1"/>
                </a:solidFill>
                <a:effectLst/>
                <a:latin typeface="+mn-lt"/>
                <a:ea typeface="+mn-ea"/>
                <a:cs typeface="+mn-cs"/>
              </a:rPr>
              <a:t>inférence</a:t>
            </a:r>
            <a:r>
              <a:rPr lang="fr-FR" sz="1100" b="1" i="0" kern="1200" baseline="0" dirty="0">
                <a:solidFill>
                  <a:schemeClr val="tx1"/>
                </a:solidFill>
                <a:effectLst/>
                <a:latin typeface="+mn-lt"/>
                <a:ea typeface="+mn-ea"/>
                <a:cs typeface="+mn-cs"/>
              </a:rPr>
              <a:t>  </a:t>
            </a:r>
            <a:r>
              <a:rPr lang="fr-FR" sz="1100" b="1" i="0" kern="1200" dirty="0">
                <a:solidFill>
                  <a:schemeClr val="tx1"/>
                </a:solidFill>
                <a:effectLst/>
                <a:latin typeface="+mn-lt"/>
                <a:ea typeface="+mn-ea"/>
                <a:cs typeface="+mn-cs"/>
              </a:rPr>
              <a:t>sémantique </a:t>
            </a:r>
            <a:r>
              <a:rPr lang="fr-FR" sz="1100" b="0" i="0" kern="1200" dirty="0">
                <a:solidFill>
                  <a:schemeClr val="tx1"/>
                </a:solidFill>
                <a:effectLst/>
                <a:latin typeface="+mn-lt"/>
                <a:ea typeface="+mn-ea"/>
                <a:cs typeface="+mn-cs"/>
              </a:rPr>
              <a:t>(premier extrait).</a:t>
            </a:r>
            <a:r>
              <a:rPr lang="fr-FR" dirty="0"/>
              <a:t> </a:t>
            </a:r>
            <a:br>
              <a:rPr lang="fr-FR" dirty="0"/>
            </a:br>
            <a:r>
              <a:rPr lang="fr" dirty="0"/>
              <a:t>Nature sémantique : c’est l’interprétation de la situation du problème (Coquin-Viennot &amp; Moreau, 2007 ;Vergnaud 1997), interprétation liée à la représentation que l’élève se fait du problème (au sens de Julo,</a:t>
            </a:r>
            <a:r>
              <a:rPr lang="fr" baseline="0" dirty="0"/>
              <a:t> </a:t>
            </a:r>
            <a:r>
              <a:rPr lang="fr" dirty="0"/>
              <a:t>1995) qui déclenche des associations de type : ‘partager c’est diviser’ ; ‘fois c’est multiplier.</a:t>
            </a:r>
          </a:p>
          <a:p>
            <a:pPr marL="0" lvl="0" indent="0">
              <a:spcBef>
                <a:spcPts val="0"/>
              </a:spcBef>
              <a:buNone/>
            </a:pPr>
            <a:endParaRPr dirty="0"/>
          </a:p>
        </p:txBody>
      </p:sp>
    </p:spTree>
    <p:extLst>
      <p:ext uri="{BB962C8B-B14F-4D97-AF65-F5344CB8AC3E}">
        <p14:creationId xmlns:p14="http://schemas.microsoft.com/office/powerpoint/2010/main" val="1023625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fr-FR" sz="1100" b="0" i="0" kern="1200" dirty="0">
                <a:solidFill>
                  <a:schemeClr val="tx1"/>
                </a:solidFill>
                <a:effectLst/>
                <a:latin typeface="+mn-lt"/>
                <a:ea typeface="+mn-ea"/>
                <a:cs typeface="+mn-cs"/>
              </a:rPr>
              <a:t>Devant </a:t>
            </a:r>
            <a:r>
              <a:rPr lang="fr-FR" sz="1100" b="0" i="0" kern="1200" baseline="0" dirty="0">
                <a:solidFill>
                  <a:schemeClr val="tx1"/>
                </a:solidFill>
                <a:effectLst/>
                <a:latin typeface="+mn-lt"/>
                <a:ea typeface="+mn-ea"/>
                <a:cs typeface="+mn-cs"/>
              </a:rPr>
              <a:t> les</a:t>
            </a:r>
            <a:r>
              <a:rPr lang="fr-FR" sz="1100" b="0" i="0" kern="1200" dirty="0">
                <a:solidFill>
                  <a:schemeClr val="tx1"/>
                </a:solidFill>
                <a:effectLst/>
                <a:latin typeface="+mn-lt"/>
                <a:ea typeface="+mn-ea"/>
                <a:cs typeface="+mn-cs"/>
              </a:rPr>
              <a:t> questions , </a:t>
            </a:r>
            <a:r>
              <a:rPr lang="fr-FR" sz="1100" b="1" i="0" kern="1200" dirty="0">
                <a:solidFill>
                  <a:schemeClr val="tx1"/>
                </a:solidFill>
                <a:effectLst/>
                <a:latin typeface="+mn-lt"/>
                <a:ea typeface="+mn-ea"/>
                <a:cs typeface="+mn-cs"/>
              </a:rPr>
              <a:t>Deborah</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 a un moment de doute, </a:t>
            </a:r>
            <a:r>
              <a:rPr lang="fr-FR" sz="1100" b="1" i="0" kern="1200" dirty="0">
                <a:solidFill>
                  <a:schemeClr val="tx1"/>
                </a:solidFill>
                <a:effectLst/>
                <a:latin typeface="+mn-lt"/>
                <a:ea typeface="+mn-ea"/>
                <a:cs typeface="+mn-cs"/>
              </a:rPr>
              <a:t>elle hésite </a:t>
            </a:r>
            <a:r>
              <a:rPr lang="fr-FR" sz="1100" b="0" i="0" kern="1200" dirty="0">
                <a:solidFill>
                  <a:schemeClr val="tx1"/>
                </a:solidFill>
                <a:effectLst/>
                <a:latin typeface="+mn-lt"/>
                <a:ea typeface="+mn-ea"/>
                <a:cs typeface="+mn-cs"/>
              </a:rPr>
              <a:t>entre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deux opérations (du même champ conceptuel) </a:t>
            </a:r>
            <a:r>
              <a:rPr lang="fr-FR" sz="1100" b="0" i="0" kern="1200" baseline="0" dirty="0">
                <a:solidFill>
                  <a:schemeClr val="tx1"/>
                </a:solidFill>
                <a:effectLst/>
                <a:latin typeface="+mn-lt"/>
                <a:ea typeface="+mn-ea"/>
                <a:cs typeface="+mn-cs"/>
              </a:rPr>
              <a:t> </a:t>
            </a:r>
            <a:r>
              <a:rPr lang="fr-FR" sz="1100" b="1" i="0" kern="1200" dirty="0">
                <a:solidFill>
                  <a:schemeClr val="tx1"/>
                </a:solidFill>
                <a:effectLst/>
                <a:latin typeface="+mn-lt"/>
                <a:ea typeface="+mn-ea"/>
                <a:cs typeface="+mn-cs"/>
              </a:rPr>
              <a:t>et met en œuvre </a:t>
            </a:r>
            <a:r>
              <a:rPr lang="fr-FR" sz="1100" b="0" i="0" kern="1200" dirty="0">
                <a:solidFill>
                  <a:schemeClr val="tx1"/>
                </a:solidFill>
                <a:effectLst/>
                <a:latin typeface="+mn-lt"/>
                <a:ea typeface="+mn-ea"/>
                <a:cs typeface="+mn-cs"/>
              </a:rPr>
              <a:t>pour les départager </a:t>
            </a:r>
            <a:r>
              <a:rPr lang="fr-FR" sz="1100" b="1" i="0" kern="1200" dirty="0">
                <a:solidFill>
                  <a:schemeClr val="tx1"/>
                </a:solidFill>
                <a:effectLst/>
                <a:latin typeface="+mn-lt"/>
                <a:ea typeface="+mn-ea"/>
                <a:cs typeface="+mn-cs"/>
              </a:rPr>
              <a:t>deux contrôles. </a:t>
            </a:r>
            <a:r>
              <a:rPr lang="fr-FR" sz="1100" b="1"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Ici dans cet extrait,</a:t>
            </a:r>
            <a:r>
              <a:rPr lang="fr-FR" sz="1100" b="0" i="0" kern="1200" baseline="0" dirty="0">
                <a:solidFill>
                  <a:schemeClr val="tx1"/>
                </a:solidFill>
                <a:effectLst/>
                <a:latin typeface="+mn-lt"/>
                <a:ea typeface="+mn-ea"/>
                <a:cs typeface="+mn-cs"/>
              </a:rPr>
              <a:t> elle met en œuvre </a:t>
            </a:r>
            <a:r>
              <a:rPr lang="fr-FR" sz="1100" b="1" i="0" kern="1200" baseline="0" dirty="0">
                <a:solidFill>
                  <a:schemeClr val="tx1"/>
                </a:solidFill>
                <a:effectLst/>
                <a:latin typeface="+mn-lt"/>
                <a:ea typeface="+mn-ea"/>
                <a:cs typeface="+mn-cs"/>
              </a:rPr>
              <a:t>un contrôle pragmatique </a:t>
            </a:r>
            <a:r>
              <a:rPr lang="fr-FR" sz="1100" b="0" i="0" kern="1200" baseline="0" dirty="0">
                <a:solidFill>
                  <a:schemeClr val="tx1"/>
                </a:solidFill>
                <a:effectLst/>
                <a:latin typeface="+mn-lt"/>
                <a:ea typeface="+mn-ea"/>
                <a:cs typeface="+mn-cs"/>
              </a:rPr>
              <a:t>qui </a:t>
            </a:r>
            <a:r>
              <a:rPr lang="fr-FR" sz="1100" b="0" i="0" kern="1200" dirty="0">
                <a:solidFill>
                  <a:schemeClr val="tx1"/>
                </a:solidFill>
                <a:effectLst/>
                <a:latin typeface="+mn-lt"/>
                <a:ea typeface="+mn-ea"/>
                <a:cs typeface="+mn-cs"/>
              </a:rPr>
              <a:t> concerne l’ordre de grandeur du résultat calculé relativement au contexte (</a:t>
            </a:r>
            <a:r>
              <a:rPr lang="fr-FR" sz="1100" b="0" i="1" kern="1200" dirty="0">
                <a:solidFill>
                  <a:schemeClr val="tx1"/>
                </a:solidFill>
                <a:effectLst/>
                <a:latin typeface="+mn-lt"/>
                <a:ea typeface="+mn-ea"/>
                <a:cs typeface="+mn-cs"/>
              </a:rPr>
              <a:t>c’est</a:t>
            </a:r>
            <a:r>
              <a:rPr lang="fr-FR" sz="1100" b="0" i="1" kern="1200" baseline="0" dirty="0">
                <a:solidFill>
                  <a:schemeClr val="tx1"/>
                </a:solidFill>
                <a:effectLst/>
                <a:latin typeface="+mn-lt"/>
                <a:ea typeface="+mn-ea"/>
                <a:cs typeface="+mn-cs"/>
              </a:rPr>
              <a:t> </a:t>
            </a:r>
            <a:r>
              <a:rPr lang="fr-FR" sz="1100" b="0" i="1" kern="1200" dirty="0">
                <a:solidFill>
                  <a:schemeClr val="tx1"/>
                </a:solidFill>
                <a:effectLst/>
                <a:latin typeface="+mn-lt"/>
                <a:ea typeface="+mn-ea"/>
                <a:cs typeface="+mn-cs"/>
              </a:rPr>
              <a:t>beaucoup trop, </a:t>
            </a:r>
            <a:r>
              <a:rPr lang="fr-FR" sz="1100" b="0" i="0" kern="1200" dirty="0">
                <a:solidFill>
                  <a:schemeClr val="tx1"/>
                </a:solidFill>
                <a:effectLst/>
                <a:latin typeface="+mn-lt"/>
                <a:ea typeface="+mn-ea"/>
                <a:cs typeface="+mn-cs"/>
              </a:rPr>
              <a:t>sous-entendu pour le poids d’une table), </a:t>
            </a:r>
          </a:p>
          <a:p>
            <a:pPr marL="0" lvl="0" indent="-69850">
              <a:spcBef>
                <a:spcPts val="0"/>
              </a:spcBef>
              <a:buClr>
                <a:schemeClr val="dk1"/>
              </a:buClr>
              <a:buSzPts val="1100"/>
              <a:buFont typeface="Arial"/>
              <a:buNone/>
            </a:pPr>
            <a:endParaRPr lang="fr" dirty="0">
              <a:solidFill>
                <a:srgbClr val="FF0000"/>
              </a:solidFill>
            </a:endParaRPr>
          </a:p>
          <a:p>
            <a:pPr marL="0" lvl="0" indent="-69850">
              <a:spcBef>
                <a:spcPts val="0"/>
              </a:spcBef>
              <a:buClr>
                <a:schemeClr val="dk1"/>
              </a:buClr>
              <a:buSzPts val="1100"/>
              <a:buFont typeface="Arial"/>
              <a:buNone/>
            </a:pPr>
            <a:r>
              <a:rPr lang="fr" b="1" dirty="0">
                <a:solidFill>
                  <a:srgbClr val="FF0000"/>
                </a:solidFill>
              </a:rPr>
              <a:t>Nature pragmatique </a:t>
            </a:r>
            <a:r>
              <a:rPr lang="fr" dirty="0">
                <a:solidFill>
                  <a:srgbClr val="FF0000"/>
                </a:solidFill>
              </a:rPr>
              <a:t>:</a:t>
            </a:r>
            <a:r>
              <a:rPr lang="fr" dirty="0"/>
              <a:t> c’est la connaissance de la réalité évoquée par le texte du problème qui permet</a:t>
            </a:r>
            <a:r>
              <a:rPr lang="fr" baseline="0" dirty="0"/>
              <a:t> </a:t>
            </a:r>
            <a:r>
              <a:rPr lang="fr" dirty="0"/>
              <a:t>d’inférer et/ou qui régule le résultat (par exemple l’ordre de grandeur) et éventuellement convainc</a:t>
            </a:r>
            <a:r>
              <a:rPr lang="fr" baseline="0" dirty="0"/>
              <a:t> </a:t>
            </a:r>
            <a:r>
              <a:rPr lang="fr" dirty="0"/>
              <a:t>l’élève de s’engager dans un autre calcul</a:t>
            </a:r>
          </a:p>
          <a:p>
            <a:pPr marL="0" lvl="0" indent="0">
              <a:spcBef>
                <a:spcPts val="0"/>
              </a:spcBef>
              <a:buNone/>
            </a:pPr>
            <a:endParaRPr dirty="0"/>
          </a:p>
        </p:txBody>
      </p:sp>
    </p:spTree>
    <p:extLst>
      <p:ext uri="{BB962C8B-B14F-4D97-AF65-F5344CB8AC3E}">
        <p14:creationId xmlns:p14="http://schemas.microsoft.com/office/powerpoint/2010/main" val="672159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sz="1100" b="0" i="0" kern="1200" baseline="0" dirty="0">
                <a:solidFill>
                  <a:schemeClr val="tx1"/>
                </a:solidFill>
                <a:effectLst/>
                <a:latin typeface="+mn-lt"/>
                <a:ea typeface="+mn-ea"/>
                <a:cs typeface="+mn-cs"/>
              </a:rPr>
              <a:t> Ce </a:t>
            </a:r>
            <a:r>
              <a:rPr lang="fr-FR" sz="1100" b="0" i="0" kern="1200" dirty="0">
                <a:solidFill>
                  <a:schemeClr val="tx1"/>
                </a:solidFill>
                <a:effectLst/>
                <a:latin typeface="+mn-lt"/>
                <a:ea typeface="+mn-ea"/>
                <a:cs typeface="+mn-cs"/>
              </a:rPr>
              <a:t>troisième extrait</a:t>
            </a:r>
            <a:r>
              <a:rPr lang="fr-FR" sz="1100" b="0" i="0" kern="1200" baseline="0" dirty="0">
                <a:solidFill>
                  <a:schemeClr val="tx1"/>
                </a:solidFill>
                <a:effectLst/>
                <a:latin typeface="+mn-lt"/>
                <a:ea typeface="+mn-ea"/>
                <a:cs typeface="+mn-cs"/>
              </a:rPr>
              <a:t> montre la mise en place d’</a:t>
            </a:r>
            <a:r>
              <a:rPr lang="fr-FR" sz="1100" b="0" i="0" kern="1200" dirty="0">
                <a:solidFill>
                  <a:schemeClr val="tx1"/>
                </a:solidFill>
                <a:effectLst/>
                <a:latin typeface="+mn-lt"/>
                <a:ea typeface="+mn-ea"/>
                <a:cs typeface="+mn-cs"/>
              </a:rPr>
              <a:t> un  </a:t>
            </a:r>
            <a:r>
              <a:rPr lang="fr-FR" sz="1100" b="1" i="0" kern="1200" dirty="0">
                <a:solidFill>
                  <a:schemeClr val="tx1"/>
                </a:solidFill>
                <a:effectLst/>
                <a:latin typeface="+mn-lt"/>
                <a:ea typeface="+mn-ea"/>
                <a:cs typeface="+mn-cs"/>
              </a:rPr>
              <a:t>contrôle sémantique, </a:t>
            </a:r>
            <a:r>
              <a:rPr lang="fr-FR" sz="1100" b="0" i="0" kern="1200" dirty="0">
                <a:solidFill>
                  <a:schemeClr val="tx1"/>
                </a:solidFill>
                <a:effectLst/>
                <a:latin typeface="+mn-lt"/>
                <a:ea typeface="+mn-ea"/>
                <a:cs typeface="+mn-cs"/>
              </a:rPr>
              <a:t>qui renforce pour elle l’idée de la division</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a:t>
            </a:r>
            <a:r>
              <a:rPr lang="fr-FR" sz="1100" b="0" i="1" kern="1200" dirty="0">
                <a:solidFill>
                  <a:schemeClr val="tx1"/>
                </a:solidFill>
                <a:effectLst/>
                <a:latin typeface="+mn-lt"/>
                <a:ea typeface="+mn-ea"/>
                <a:cs typeface="+mn-cs"/>
              </a:rPr>
              <a:t>partager c’est diviser</a:t>
            </a:r>
            <a:r>
              <a:rPr lang="fr-FR" sz="1100" b="0" i="0" kern="1200" dirty="0">
                <a:solidFill>
                  <a:schemeClr val="tx1"/>
                </a:solidFill>
                <a:effectLst/>
                <a:latin typeface="+mn-lt"/>
                <a:ea typeface="+mn-ea"/>
                <a:cs typeface="+mn-cs"/>
              </a:rPr>
              <a:t>). Les deux contrôles lui font rejeter la multiplication.</a:t>
            </a:r>
            <a:r>
              <a:rPr lang="fr-FR" dirty="0"/>
              <a:t> </a:t>
            </a:r>
            <a:br>
              <a:rPr lang="fr-FR" dirty="0"/>
            </a:br>
            <a:endParaRPr lang="fr-FR" dirty="0"/>
          </a:p>
          <a:p>
            <a:r>
              <a:rPr lang="fr-FR" sz="1100" b="1" i="0" kern="1200" dirty="0">
                <a:solidFill>
                  <a:schemeClr val="tx1"/>
                </a:solidFill>
                <a:effectLst/>
                <a:latin typeface="+mn-lt"/>
                <a:ea typeface="+mn-ea"/>
                <a:cs typeface="+mn-cs"/>
              </a:rPr>
              <a:t>Nature sémantique </a:t>
            </a:r>
            <a:r>
              <a:rPr lang="fr-FR" sz="1100" b="0" i="0" kern="1200" dirty="0">
                <a:solidFill>
                  <a:schemeClr val="tx1"/>
                </a:solidFill>
                <a:effectLst/>
                <a:latin typeface="+mn-lt"/>
                <a:ea typeface="+mn-ea"/>
                <a:cs typeface="+mn-cs"/>
              </a:rPr>
              <a:t>: c’est l’interprétation de la situation du problème (Coquin-</a:t>
            </a:r>
            <a:r>
              <a:rPr lang="fr-FR" sz="1100" b="0" i="0" kern="1200" dirty="0" err="1">
                <a:solidFill>
                  <a:schemeClr val="tx1"/>
                </a:solidFill>
                <a:effectLst/>
                <a:latin typeface="+mn-lt"/>
                <a:ea typeface="+mn-ea"/>
                <a:cs typeface="+mn-cs"/>
              </a:rPr>
              <a:t>Viennot</a:t>
            </a:r>
            <a:r>
              <a:rPr lang="fr-FR" sz="1100" b="0" i="0" kern="1200" dirty="0">
                <a:solidFill>
                  <a:schemeClr val="tx1"/>
                </a:solidFill>
                <a:effectLst/>
                <a:latin typeface="+mn-lt"/>
                <a:ea typeface="+mn-ea"/>
                <a:cs typeface="+mn-cs"/>
              </a:rPr>
              <a:t> &amp; Moreau, 2007 ;</a:t>
            </a:r>
            <a:br>
              <a:rPr lang="fr-FR" sz="1100" b="0" i="0" kern="1200" dirty="0">
                <a:solidFill>
                  <a:schemeClr val="tx1"/>
                </a:solidFill>
                <a:effectLst/>
                <a:latin typeface="+mn-lt"/>
                <a:ea typeface="+mn-ea"/>
                <a:cs typeface="+mn-cs"/>
              </a:rPr>
            </a:br>
            <a:r>
              <a:rPr lang="fr-FR" sz="1100" b="0" i="0" kern="1200" dirty="0" err="1">
                <a:solidFill>
                  <a:schemeClr val="tx1"/>
                </a:solidFill>
                <a:effectLst/>
                <a:latin typeface="+mn-lt"/>
                <a:ea typeface="+mn-ea"/>
                <a:cs typeface="+mn-cs"/>
              </a:rPr>
              <a:t>Vergnaud</a:t>
            </a:r>
            <a:r>
              <a:rPr lang="fr-FR" sz="1100" b="0" i="0" kern="1200" dirty="0">
                <a:solidFill>
                  <a:schemeClr val="tx1"/>
                </a:solidFill>
                <a:effectLst/>
                <a:latin typeface="+mn-lt"/>
                <a:ea typeface="+mn-ea"/>
                <a:cs typeface="+mn-cs"/>
              </a:rPr>
              <a:t> 1997), interprétation liée à la représentation que l’élève se fait du problème (au sens de </a:t>
            </a:r>
            <a:r>
              <a:rPr lang="fr-FR" sz="1100" b="0" i="0" kern="1200" dirty="0" err="1">
                <a:solidFill>
                  <a:schemeClr val="tx1"/>
                </a:solidFill>
                <a:effectLst/>
                <a:latin typeface="+mn-lt"/>
                <a:ea typeface="+mn-ea"/>
                <a:cs typeface="+mn-cs"/>
              </a:rPr>
              <a:t>Julo</a:t>
            </a:r>
            <a:r>
              <a:rPr lang="fr-FR" sz="1100" b="0" i="0" kern="1200" dirty="0">
                <a:solidFill>
                  <a:schemeClr val="tx1"/>
                </a:solidFill>
                <a:effectLst/>
                <a:latin typeface="+mn-lt"/>
                <a:ea typeface="+mn-ea"/>
                <a:cs typeface="+mn-cs"/>
              </a:rPr>
              <a:t>,</a:t>
            </a:r>
            <a:br>
              <a:rPr lang="fr-FR" sz="1100" b="0" i="0" kern="1200" dirty="0">
                <a:solidFill>
                  <a:schemeClr val="tx1"/>
                </a:solidFill>
                <a:effectLst/>
                <a:latin typeface="+mn-lt"/>
                <a:ea typeface="+mn-ea"/>
                <a:cs typeface="+mn-cs"/>
              </a:rPr>
            </a:br>
            <a:r>
              <a:rPr lang="fr-FR" sz="1100" b="0" i="0" kern="1200" dirty="0">
                <a:solidFill>
                  <a:schemeClr val="tx1"/>
                </a:solidFill>
                <a:effectLst/>
                <a:latin typeface="+mn-lt"/>
                <a:ea typeface="+mn-ea"/>
                <a:cs typeface="+mn-cs"/>
              </a:rPr>
              <a:t>1995) qui déclenche des associations de type : ‘partager c’est diviser’ ; ‘fois c’est multiplier’. </a:t>
            </a:r>
          </a:p>
          <a:p>
            <a:r>
              <a:rPr lang="fr-FR" sz="1100" b="0" i="0" kern="1200" dirty="0">
                <a:solidFill>
                  <a:schemeClr val="tx1"/>
                </a:solidFill>
                <a:effectLst/>
                <a:latin typeface="+mn-lt"/>
                <a:ea typeface="+mn-ea"/>
                <a:cs typeface="+mn-cs"/>
              </a:rPr>
              <a:t>A priori ce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type d’interprétation se place en amont du choix d’une opération, d’un calcul, c’est alors une inférence.</a:t>
            </a:r>
            <a:br>
              <a:rPr lang="fr-FR" sz="1100" b="0" i="0" kern="1200" dirty="0">
                <a:solidFill>
                  <a:schemeClr val="tx1"/>
                </a:solidFill>
                <a:effectLst/>
                <a:latin typeface="+mn-lt"/>
                <a:ea typeface="+mn-ea"/>
                <a:cs typeface="+mn-cs"/>
              </a:rPr>
            </a:br>
            <a:r>
              <a:rPr lang="fr-FR" sz="1100" b="0" i="0" kern="1200" dirty="0">
                <a:solidFill>
                  <a:schemeClr val="tx1"/>
                </a:solidFill>
                <a:effectLst/>
                <a:latin typeface="+mn-lt"/>
                <a:ea typeface="+mn-ea"/>
                <a:cs typeface="+mn-cs"/>
              </a:rPr>
              <a:t>Dans la suite nous ne distinguerons plus inférences et contrôles, mais uniquement la nature de ceux-ci,</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qui est en relation avec les connaissances que les élèves convoquent pour résoudre le problème.</a:t>
            </a:r>
            <a:br>
              <a:rPr lang="fr-FR" sz="1100" b="0" i="0" kern="1200" dirty="0">
                <a:solidFill>
                  <a:schemeClr val="tx1"/>
                </a:solidFill>
                <a:effectLst/>
                <a:latin typeface="+mn-lt"/>
                <a:ea typeface="+mn-ea"/>
                <a:cs typeface="+mn-cs"/>
              </a:rPr>
            </a:br>
            <a:r>
              <a:rPr lang="fr-FR" sz="1100" b="1" i="0" kern="1200" dirty="0">
                <a:solidFill>
                  <a:schemeClr val="tx1"/>
                </a:solidFill>
                <a:effectLst/>
                <a:latin typeface="+mn-lt"/>
                <a:ea typeface="+mn-ea"/>
                <a:cs typeface="+mn-cs"/>
              </a:rPr>
              <a:t>Nature pragmatique </a:t>
            </a:r>
            <a:r>
              <a:rPr lang="fr-FR" sz="1100" b="0" i="0" kern="1200" dirty="0">
                <a:solidFill>
                  <a:schemeClr val="tx1"/>
                </a:solidFill>
                <a:effectLst/>
                <a:latin typeface="+mn-lt"/>
                <a:ea typeface="+mn-ea"/>
                <a:cs typeface="+mn-cs"/>
              </a:rPr>
              <a:t>: c’est la connaissance de la réalité évoquée par le texte du problème qui permet</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d’inférer et/ou qui régule le résultat (par exemple l’ordre de grandeur) et éventuellement convainc</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l’élève de s’engager dans un autre calcul. Notons que cette connaissance du réel (conjoncturelle et locale)</a:t>
            </a:r>
            <a:br>
              <a:rPr lang="fr-FR" sz="1100" b="0" i="0" kern="1200" dirty="0">
                <a:solidFill>
                  <a:schemeClr val="tx1"/>
                </a:solidFill>
                <a:effectLst/>
                <a:latin typeface="+mn-lt"/>
                <a:ea typeface="+mn-ea"/>
                <a:cs typeface="+mn-cs"/>
              </a:rPr>
            </a:br>
            <a:r>
              <a:rPr lang="fr-FR" sz="1100" b="0" i="0" kern="1200" dirty="0">
                <a:solidFill>
                  <a:schemeClr val="tx1"/>
                </a:solidFill>
                <a:effectLst/>
                <a:latin typeface="+mn-lt"/>
                <a:ea typeface="+mn-ea"/>
                <a:cs typeface="+mn-cs"/>
              </a:rPr>
              <a:t>peut aussi faire obstacle à l’obtention de la réponse, le réel du problème n’étant pas toujours celui que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l’élève fréquente dans son environnement.</a:t>
            </a:r>
            <a:r>
              <a:rPr lang="fr-FR" dirty="0"/>
              <a:t> </a:t>
            </a:r>
            <a:br>
              <a:rPr lang="fr-FR" dirty="0"/>
            </a:br>
            <a:endParaRPr lang="fr-FR" dirty="0"/>
          </a:p>
        </p:txBody>
      </p:sp>
    </p:spTree>
    <p:extLst>
      <p:ext uri="{BB962C8B-B14F-4D97-AF65-F5344CB8AC3E}">
        <p14:creationId xmlns:p14="http://schemas.microsoft.com/office/powerpoint/2010/main" val="1547546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0" indent="0">
              <a:buNone/>
            </a:pPr>
            <a:r>
              <a:rPr lang="fr-FR" sz="1100" cap="none" dirty="0">
                <a:latin typeface="Times New Roman" panose="02020603050405020304" pitchFamily="18" charset="0"/>
                <a:cs typeface="Times New Roman" panose="02020603050405020304" pitchFamily="18" charset="0"/>
              </a:rPr>
              <a:t>C </a:t>
            </a:r>
            <a:r>
              <a:rPr lang="fr-FR" sz="1100" cap="none" dirty="0" err="1">
                <a:latin typeface="Times New Roman" panose="02020603050405020304" pitchFamily="18" charset="0"/>
                <a:cs typeface="Times New Roman" panose="02020603050405020304" pitchFamily="18" charset="0"/>
              </a:rPr>
              <a:t>Houdement</a:t>
            </a:r>
            <a:r>
              <a:rPr lang="fr-FR" sz="1100" cap="none" dirty="0">
                <a:latin typeface="Times New Roman" panose="02020603050405020304" pitchFamily="18" charset="0"/>
                <a:cs typeface="Times New Roman" panose="02020603050405020304" pitchFamily="18" charset="0"/>
              </a:rPr>
              <a:t> a  relevé des inférences et </a:t>
            </a:r>
            <a:r>
              <a:rPr lang="fr-FR" sz="1100" b="1" cap="none" dirty="0">
                <a:latin typeface="Times New Roman" panose="02020603050405020304" pitchFamily="18" charset="0"/>
                <a:cs typeface="Times New Roman" panose="02020603050405020304" pitchFamily="18" charset="0"/>
              </a:rPr>
              <a:t>contrôles syntaxiques </a:t>
            </a:r>
            <a:r>
              <a:rPr lang="fr-FR" sz="1100" b="1" cap="none" baseline="0" dirty="0">
                <a:latin typeface="Times New Roman" panose="02020603050405020304" pitchFamily="18" charset="0"/>
                <a:cs typeface="Times New Roman" panose="02020603050405020304" pitchFamily="18" charset="0"/>
              </a:rPr>
              <a:t> : </a:t>
            </a:r>
            <a:r>
              <a:rPr lang="fr-FR" sz="1100" b="1" cap="none" dirty="0">
                <a:latin typeface="Times New Roman" panose="02020603050405020304" pitchFamily="18" charset="0"/>
                <a:cs typeface="Times New Roman" panose="02020603050405020304" pitchFamily="18" charset="0"/>
              </a:rPr>
              <a:t>les transformations d’écritures et reformulations langagières d’une part, </a:t>
            </a:r>
          </a:p>
          <a:p>
            <a:pPr marL="0" indent="0">
              <a:buNone/>
            </a:pPr>
            <a:r>
              <a:rPr lang="fr-FR" sz="1100" b="1" cap="none" baseline="0" dirty="0">
                <a:latin typeface="Times New Roman" panose="02020603050405020304" pitchFamily="18" charset="0"/>
                <a:cs typeface="Times New Roman" panose="02020603050405020304" pitchFamily="18" charset="0"/>
              </a:rPr>
              <a:t> </a:t>
            </a:r>
            <a:r>
              <a:rPr lang="fr-FR" sz="1100" b="1" cap="none" dirty="0">
                <a:latin typeface="Times New Roman" panose="02020603050405020304" pitchFamily="18" charset="0"/>
                <a:cs typeface="Times New Roman" panose="02020603050405020304" pitchFamily="18" charset="0"/>
              </a:rPr>
              <a:t>entre oral et écrit d’autre part. </a:t>
            </a:r>
          </a:p>
          <a:p>
            <a:pPr marL="0" indent="0">
              <a:buNone/>
            </a:pPr>
            <a:r>
              <a:rPr lang="fr-FR" sz="1100" cap="none" dirty="0">
                <a:latin typeface="Times New Roman" panose="02020603050405020304" pitchFamily="18" charset="0"/>
                <a:cs typeface="Times New Roman" panose="02020603050405020304" pitchFamily="18" charset="0"/>
              </a:rPr>
              <a:t>Ici on voit </a:t>
            </a:r>
            <a:r>
              <a:rPr lang="fr-FR" sz="1100" cap="none" baseline="0" dirty="0">
                <a:latin typeface="Times New Roman" panose="02020603050405020304" pitchFamily="18" charset="0"/>
                <a:cs typeface="Times New Roman" panose="02020603050405020304" pitchFamily="18" charset="0"/>
              </a:rPr>
              <a:t> </a:t>
            </a:r>
            <a:r>
              <a:rPr lang="fr-FR" sz="1100" b="1" cap="none" dirty="0">
                <a:latin typeface="Times New Roman" panose="02020603050405020304" pitchFamily="18" charset="0"/>
                <a:cs typeface="Times New Roman" panose="02020603050405020304" pitchFamily="18" charset="0"/>
              </a:rPr>
              <a:t>un élève qui modélise le problème cherché par la phrase  « il faut faire 572 plus quelque chose égale à 1260 » </a:t>
            </a:r>
          </a:p>
          <a:p>
            <a:pPr marL="0" indent="0">
              <a:buNone/>
            </a:pPr>
            <a:r>
              <a:rPr lang="fr-FR" sz="1100" cap="none" dirty="0">
                <a:latin typeface="Times New Roman" panose="02020603050405020304" pitchFamily="18" charset="0"/>
                <a:cs typeface="Times New Roman" panose="02020603050405020304" pitchFamily="18" charset="0"/>
              </a:rPr>
              <a:t>Puis l’élèves la peut la convertir en l’écriture mathématiques  573+ ???= 1260</a:t>
            </a:r>
          </a:p>
          <a:p>
            <a:pPr marL="0" indent="0">
              <a:buNone/>
            </a:pPr>
            <a:r>
              <a:rPr lang="fr-FR" sz="1100" cap="none" dirty="0">
                <a:latin typeface="Times New Roman" panose="02020603050405020304" pitchFamily="18" charset="0"/>
                <a:cs typeface="Times New Roman" panose="02020603050405020304" pitchFamily="18" charset="0"/>
              </a:rPr>
              <a:t>Il peut résoudre</a:t>
            </a:r>
            <a:r>
              <a:rPr lang="fr-FR" sz="1100" cap="none" baseline="0" dirty="0">
                <a:latin typeface="Times New Roman" panose="02020603050405020304" pitchFamily="18" charset="0"/>
                <a:cs typeface="Times New Roman" panose="02020603050405020304" pitchFamily="18" charset="0"/>
              </a:rPr>
              <a:t> </a:t>
            </a:r>
            <a:r>
              <a:rPr lang="fr-FR" sz="1100" cap="none" dirty="0">
                <a:latin typeface="Times New Roman" panose="02020603050405020304" pitchFamily="18" charset="0"/>
                <a:cs typeface="Times New Roman" panose="02020603050405020304" pitchFamily="18" charset="0"/>
              </a:rPr>
              <a:t>cette équation par approximations ou la transformer en la recherche de la différence 1260-573 qui lui</a:t>
            </a:r>
            <a:br>
              <a:rPr lang="fr-FR" sz="1100" cap="none" dirty="0">
                <a:latin typeface="Times New Roman" panose="02020603050405020304" pitchFamily="18" charset="0"/>
                <a:cs typeface="Times New Roman" panose="02020603050405020304" pitchFamily="18" charset="0"/>
              </a:rPr>
            </a:br>
            <a:r>
              <a:rPr lang="fr-FR" sz="1100" cap="none" dirty="0">
                <a:latin typeface="Times New Roman" panose="02020603050405020304" pitchFamily="18" charset="0"/>
                <a:cs typeface="Times New Roman" panose="02020603050405020304" pitchFamily="18" charset="0"/>
              </a:rPr>
              <a:t>fournit la réponse. </a:t>
            </a:r>
            <a:br>
              <a:rPr lang="fr-FR" sz="1100" cap="none" dirty="0">
                <a:latin typeface="Times New Roman" panose="02020603050405020304" pitchFamily="18" charset="0"/>
                <a:cs typeface="Times New Roman" panose="02020603050405020304" pitchFamily="18" charset="0"/>
              </a:rPr>
            </a:br>
            <a:endParaRPr lang="fr-FR" dirty="0"/>
          </a:p>
        </p:txBody>
      </p:sp>
    </p:spTree>
    <p:extLst>
      <p:ext uri="{BB962C8B-B14F-4D97-AF65-F5344CB8AC3E}">
        <p14:creationId xmlns:p14="http://schemas.microsoft.com/office/powerpoint/2010/main" val="30921765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fr-FR" sz="1100" i="1" cap="none" dirty="0">
                <a:solidFill>
                  <a:schemeClr val="dk1"/>
                </a:solidFill>
                <a:latin typeface="Times New Roman" panose="02020603050405020304" pitchFamily="18" charset="0"/>
                <a:cs typeface="Times New Roman" panose="02020603050405020304" pitchFamily="18" charset="0"/>
              </a:rPr>
              <a:t>Ce problème n’est pas </a:t>
            </a:r>
            <a:r>
              <a:rPr lang="fr-FR" sz="1100" i="1" cap="none" baseline="0" dirty="0">
                <a:solidFill>
                  <a:schemeClr val="dk1"/>
                </a:solidFill>
                <a:latin typeface="Times New Roman" panose="02020603050405020304" pitchFamily="18" charset="0"/>
                <a:cs typeface="Times New Roman" panose="02020603050405020304" pitchFamily="18" charset="0"/>
              </a:rPr>
              <a:t> </a:t>
            </a:r>
            <a:r>
              <a:rPr lang="fr-FR" sz="1100" i="1" cap="none" dirty="0">
                <a:solidFill>
                  <a:schemeClr val="dk1"/>
                </a:solidFill>
                <a:latin typeface="Times New Roman" panose="02020603050405020304" pitchFamily="18" charset="0"/>
                <a:cs typeface="Times New Roman" panose="02020603050405020304" pitchFamily="18" charset="0"/>
              </a:rPr>
              <a:t>un problème élémentaire, mais un agrégat de problèmes élémentaires … cachés </a:t>
            </a:r>
          </a:p>
          <a:p>
            <a:pPr marL="0" lvl="0" indent="0">
              <a:spcBef>
                <a:spcPts val="0"/>
              </a:spcBef>
              <a:buNone/>
            </a:pPr>
            <a:r>
              <a:rPr lang="fr-FR" sz="1100" b="0" i="0" kern="1200" dirty="0">
                <a:solidFill>
                  <a:schemeClr val="tx1"/>
                </a:solidFill>
                <a:effectLst/>
                <a:latin typeface="+mn-lt"/>
                <a:ea typeface="+mn-ea"/>
                <a:cs typeface="+mn-cs"/>
              </a:rPr>
              <a:t>Par exemple les sous-problèmes élémentaires calculables sont :</a:t>
            </a:r>
          </a:p>
          <a:p>
            <a:pPr marL="0" lvl="0" indent="0">
              <a:spcBef>
                <a:spcPts val="0"/>
              </a:spcBef>
              <a:buNone/>
            </a:pPr>
            <a:r>
              <a:rPr lang="fr-FR" sz="1100" b="0" i="0" kern="1200" dirty="0">
                <a:solidFill>
                  <a:schemeClr val="tx1"/>
                </a:solidFill>
                <a:effectLst/>
                <a:latin typeface="+mn-lt"/>
                <a:ea typeface="+mn-ea"/>
                <a:cs typeface="+mn-cs"/>
              </a:rPr>
              <a:t>-</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séance du soir : </a:t>
            </a:r>
          </a:p>
          <a:p>
            <a:pPr marL="0" lvl="0" indent="0">
              <a:spcBef>
                <a:spcPts val="0"/>
              </a:spcBef>
              <a:buNone/>
            </a:pPr>
            <a:r>
              <a:rPr lang="fr-FR" sz="1100" b="0" i="0" kern="1200" dirty="0">
                <a:solidFill>
                  <a:schemeClr val="tx1"/>
                </a:solidFill>
                <a:effectLst/>
                <a:latin typeface="+mn-lt"/>
                <a:ea typeface="+mn-ea"/>
                <a:cs typeface="+mn-cs"/>
              </a:rPr>
              <a:t>nombre de personnes, prix que payent les adultes, prix que payent les enfants, PUIS</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recette du soir ;</a:t>
            </a:r>
            <a:br>
              <a:rPr lang="fr-FR" sz="1100" b="0" i="0" kern="1200" dirty="0">
                <a:solidFill>
                  <a:schemeClr val="tx1"/>
                </a:solidFill>
                <a:effectLst/>
                <a:latin typeface="+mn-lt"/>
                <a:ea typeface="+mn-ea"/>
                <a:cs typeface="+mn-cs"/>
              </a:rPr>
            </a:br>
            <a:r>
              <a:rPr lang="fr-FR" sz="1100" b="0" i="0" kern="1200" dirty="0">
                <a:solidFill>
                  <a:schemeClr val="tx1"/>
                </a:solidFill>
                <a:effectLst/>
                <a:latin typeface="+mn-lt"/>
                <a:ea typeface="+mn-ea"/>
                <a:cs typeface="+mn-cs"/>
              </a:rPr>
              <a:t>- séance de l’après midi : prix que payent les adultes ;</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nombre d’adultes PUIS recette venant des adultes sur les deux séances  </a:t>
            </a:r>
            <a:br>
              <a:rPr lang="fr-FR" dirty="0"/>
            </a:br>
            <a:endParaRPr dirty="0"/>
          </a:p>
        </p:txBody>
      </p:sp>
    </p:spTree>
    <p:extLst>
      <p:ext uri="{BB962C8B-B14F-4D97-AF65-F5344CB8AC3E}">
        <p14:creationId xmlns:p14="http://schemas.microsoft.com/office/powerpoint/2010/main" val="277921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933772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fr" dirty="0"/>
              <a:t>Nicolas a su reconstruire les sous problèmes cachés</a:t>
            </a:r>
          </a:p>
          <a:p>
            <a:pPr marL="0" lvl="0" indent="0">
              <a:spcBef>
                <a:spcPts val="0"/>
              </a:spcBef>
              <a:buNone/>
            </a:pPr>
            <a:r>
              <a:rPr lang="fr" dirty="0"/>
              <a:t>Il additionne 90+80+300  , il effectue la soustraction 542 - 470  </a:t>
            </a:r>
            <a:r>
              <a:rPr lang="fr" b="1" dirty="0"/>
              <a:t>il en déduit qu’il y a 72 enfants alors qu’il s’agit d’euros</a:t>
            </a:r>
          </a:p>
          <a:p>
            <a:pPr marL="0" lvl="0" indent="0">
              <a:spcBef>
                <a:spcPts val="0"/>
              </a:spcBef>
              <a:buNone/>
            </a:pPr>
            <a:r>
              <a:rPr lang="fr-FR" sz="1100" b="0" i="0" kern="1200" dirty="0">
                <a:solidFill>
                  <a:schemeClr val="tx1"/>
                </a:solidFill>
                <a:effectLst/>
                <a:latin typeface="+mn-lt"/>
                <a:ea typeface="+mn-ea"/>
                <a:cs typeface="+mn-cs"/>
              </a:rPr>
              <a:t>Nicolas a construit les sous-problèmes calculables utiles, mais il ne trouve pas le nombre d’enfants : le 72</a:t>
            </a:r>
            <a:br>
              <a:rPr lang="fr-FR" sz="1100" b="0" i="0" kern="1200" dirty="0">
                <a:solidFill>
                  <a:schemeClr val="tx1"/>
                </a:solidFill>
                <a:effectLst/>
                <a:latin typeface="+mn-lt"/>
                <a:ea typeface="+mn-ea"/>
                <a:cs typeface="+mn-cs"/>
              </a:rPr>
            </a:br>
            <a:r>
              <a:rPr lang="fr-FR" sz="1100" b="0" i="0" kern="1200" dirty="0">
                <a:solidFill>
                  <a:schemeClr val="tx1"/>
                </a:solidFill>
                <a:effectLst/>
                <a:latin typeface="+mn-lt"/>
                <a:ea typeface="+mn-ea"/>
                <a:cs typeface="+mn-cs"/>
              </a:rPr>
              <a:t>calculé correspond au prix qu’ont payé les enfants lors de la séance de l’après midi </a:t>
            </a:r>
            <a:br>
              <a:rPr lang="fr-FR" dirty="0"/>
            </a:br>
            <a:endParaRPr dirty="0"/>
          </a:p>
        </p:txBody>
      </p:sp>
    </p:spTree>
    <p:extLst>
      <p:ext uri="{BB962C8B-B14F-4D97-AF65-F5344CB8AC3E}">
        <p14:creationId xmlns:p14="http://schemas.microsoft.com/office/powerpoint/2010/main" val="3922177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5273615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rtl="0">
              <a:lnSpc>
                <a:spcPct val="120000"/>
              </a:lnSpc>
              <a:spcBef>
                <a:spcPts val="1000"/>
              </a:spcBef>
              <a:buClr>
                <a:schemeClr val="dk1"/>
              </a:buClr>
              <a:buSzPts val="1100"/>
              <a:buFont typeface="Arial"/>
              <a:buNone/>
            </a:pPr>
            <a:r>
              <a:rPr lang="fr" sz="1400" dirty="0">
                <a:solidFill>
                  <a:schemeClr val="dk1"/>
                </a:solidFill>
              </a:rPr>
              <a:t>D’après Julo (1995) la mémoire des problèmes (sous forme de schémas* cognitifs  de problèmes) que nous avons rencontrés et résolus joue un rôle décisif dans la façon dont nous nous représentons un nouveau problème à résoudre.</a:t>
            </a:r>
          </a:p>
          <a:p>
            <a:pPr marL="0" lvl="0" indent="-69850" rtl="0">
              <a:lnSpc>
                <a:spcPct val="120000"/>
              </a:lnSpc>
              <a:spcBef>
                <a:spcPts val="1000"/>
              </a:spcBef>
              <a:buClr>
                <a:schemeClr val="dk1"/>
              </a:buClr>
              <a:buSzPts val="1100"/>
              <a:buFont typeface="Arial"/>
              <a:buNone/>
            </a:pPr>
            <a:endParaRPr lang="fr" sz="1400" dirty="0">
              <a:solidFill>
                <a:schemeClr val="dk1"/>
              </a:solidFill>
            </a:endParaRPr>
          </a:p>
          <a:p>
            <a:pPr marL="0" lvl="0" indent="-69850" rtl="0">
              <a:lnSpc>
                <a:spcPct val="120000"/>
              </a:lnSpc>
              <a:spcBef>
                <a:spcPts val="1000"/>
              </a:spcBef>
              <a:buClr>
                <a:schemeClr val="dk1"/>
              </a:buClr>
              <a:buSzPts val="1100"/>
              <a:buFont typeface="Arial"/>
              <a:buNone/>
            </a:pPr>
            <a:r>
              <a:rPr lang="fr-FR" sz="1100" b="1" i="0" kern="1200" dirty="0">
                <a:solidFill>
                  <a:schemeClr val="tx1"/>
                </a:solidFill>
                <a:effectLst/>
                <a:latin typeface="+mn-lt"/>
                <a:ea typeface="+mn-ea"/>
                <a:cs typeface="+mn-cs"/>
              </a:rPr>
              <a:t>On voit le côté récursif du modèle </a:t>
            </a:r>
            <a:r>
              <a:rPr lang="fr-FR" sz="1100" b="0" i="0" kern="1200" dirty="0">
                <a:solidFill>
                  <a:schemeClr val="tx1"/>
                </a:solidFill>
                <a:effectLst/>
                <a:latin typeface="+mn-lt"/>
                <a:ea typeface="+mn-ea"/>
                <a:cs typeface="+mn-cs"/>
              </a:rPr>
              <a:t>: résoudre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un problème passe par la construction d’une représentation de ce problème et la réussite à ce problème</a:t>
            </a:r>
            <a:br>
              <a:rPr lang="fr-FR" sz="1100" b="0" i="0" kern="1200" dirty="0">
                <a:solidFill>
                  <a:schemeClr val="tx1"/>
                </a:solidFill>
                <a:effectLst/>
                <a:latin typeface="+mn-lt"/>
                <a:ea typeface="+mn-ea"/>
                <a:cs typeface="+mn-cs"/>
              </a:rPr>
            </a:br>
            <a:r>
              <a:rPr lang="fr-FR" sz="1100" b="0" i="0" kern="1200" dirty="0">
                <a:solidFill>
                  <a:schemeClr val="tx1"/>
                </a:solidFill>
                <a:effectLst/>
                <a:latin typeface="+mn-lt"/>
                <a:ea typeface="+mn-ea"/>
                <a:cs typeface="+mn-cs"/>
              </a:rPr>
              <a:t>enrichit notre mémoire des problèmes … résolus. </a:t>
            </a:r>
          </a:p>
          <a:p>
            <a:pPr marL="0" lvl="0" indent="-69850" rtl="0">
              <a:lnSpc>
                <a:spcPct val="120000"/>
              </a:lnSpc>
              <a:spcBef>
                <a:spcPts val="1000"/>
              </a:spcBef>
              <a:buClr>
                <a:schemeClr val="dk1"/>
              </a:buClr>
              <a:buSzPts val="1100"/>
              <a:buFont typeface="Arial"/>
              <a:buNone/>
            </a:pPr>
            <a:endParaRPr lang="fr-FR" sz="1100" b="0" i="0" kern="1200" dirty="0">
              <a:solidFill>
                <a:schemeClr val="tx1"/>
              </a:solidFill>
              <a:effectLst/>
              <a:latin typeface="+mn-lt"/>
              <a:ea typeface="+mn-ea"/>
              <a:cs typeface="+mn-cs"/>
            </a:endParaRPr>
          </a:p>
          <a:p>
            <a:pPr marL="0" lvl="0" indent="-69850" rtl="0">
              <a:lnSpc>
                <a:spcPct val="120000"/>
              </a:lnSpc>
              <a:spcBef>
                <a:spcPts val="1000"/>
              </a:spcBef>
              <a:buClr>
                <a:schemeClr val="dk1"/>
              </a:buClr>
              <a:buSzPts val="1100"/>
              <a:buFont typeface="Arial"/>
              <a:buNone/>
            </a:pPr>
            <a:r>
              <a:rPr lang="fr-FR" sz="1100" b="0" i="0" kern="1200" dirty="0">
                <a:solidFill>
                  <a:schemeClr val="tx1"/>
                </a:solidFill>
                <a:effectLst/>
                <a:latin typeface="+mn-lt"/>
                <a:ea typeface="+mn-ea"/>
                <a:cs typeface="+mn-cs"/>
              </a:rPr>
              <a:t>D’après </a:t>
            </a:r>
            <a:r>
              <a:rPr lang="fr-FR" sz="1100" b="0" i="0" kern="1200" dirty="0" err="1">
                <a:solidFill>
                  <a:schemeClr val="tx1"/>
                </a:solidFill>
                <a:effectLst/>
                <a:latin typeface="+mn-lt"/>
                <a:ea typeface="+mn-ea"/>
                <a:cs typeface="+mn-cs"/>
              </a:rPr>
              <a:t>Julo</a:t>
            </a:r>
            <a:r>
              <a:rPr lang="fr-FR" sz="1100" b="0" i="0" kern="1200" dirty="0">
                <a:solidFill>
                  <a:schemeClr val="tx1"/>
                </a:solidFill>
                <a:effectLst/>
                <a:latin typeface="+mn-lt"/>
                <a:ea typeface="+mn-ea"/>
                <a:cs typeface="+mn-cs"/>
              </a:rPr>
              <a:t> (1995, p.107) la mémoire des problèmes</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(sous forme de schémas de problèmes) que nous avons rencontrés et résolus joue un rôle décisif dans la</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façon dont nous nous représentons un nouveau problème à résoudre</a:t>
            </a:r>
            <a:r>
              <a:rPr lang="fr-FR" sz="1400" dirty="0"/>
              <a:t> </a:t>
            </a:r>
            <a:br>
              <a:rPr lang="fr-FR" sz="1400" dirty="0"/>
            </a:br>
            <a:endParaRPr lang="fr" sz="1400" dirty="0">
              <a:solidFill>
                <a:schemeClr val="dk1"/>
              </a:solidFill>
            </a:endParaRPr>
          </a:p>
        </p:txBody>
      </p:sp>
    </p:spTree>
    <p:extLst>
      <p:ext uri="{BB962C8B-B14F-4D97-AF65-F5344CB8AC3E}">
        <p14:creationId xmlns:p14="http://schemas.microsoft.com/office/powerpoint/2010/main" val="1688030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28333335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433490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0151298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rtl="0">
              <a:lnSpc>
                <a:spcPct val="120000"/>
              </a:lnSpc>
              <a:spcBef>
                <a:spcPts val="1000"/>
              </a:spcBef>
              <a:buClr>
                <a:schemeClr val="dk1"/>
              </a:buClr>
              <a:buSzPts val="1100"/>
              <a:buFont typeface="Arial"/>
              <a:buNone/>
            </a:pPr>
            <a:r>
              <a:rPr lang="fr" sz="2000" b="1" dirty="0">
                <a:solidFill>
                  <a:srgbClr val="0070C0"/>
                </a:solidFill>
              </a:rPr>
              <a:t>un cahier structurant</a:t>
            </a:r>
            <a:r>
              <a:rPr lang="fr" sz="2000" b="1" dirty="0">
                <a:solidFill>
                  <a:schemeClr val="dk1"/>
                </a:solidFill>
              </a:rPr>
              <a:t> * :  des écrits intermédiaires vers les  écrits institutionnels (cf. Mme Allard) </a:t>
            </a:r>
          </a:p>
          <a:p>
            <a:pPr marL="0" lvl="0" indent="0">
              <a:spcBef>
                <a:spcPts val="0"/>
              </a:spcBef>
              <a:buNone/>
            </a:pPr>
            <a:r>
              <a:rPr lang="fr" dirty="0"/>
              <a:t> </a:t>
            </a:r>
            <a:r>
              <a:rPr lang="fr-FR" sz="1100" b="0" i="0" kern="1200" dirty="0">
                <a:solidFill>
                  <a:schemeClr val="tx1"/>
                </a:solidFill>
                <a:effectLst/>
                <a:latin typeface="+mn-lt"/>
                <a:ea typeface="+mn-ea"/>
                <a:cs typeface="+mn-cs"/>
              </a:rPr>
              <a:t>D’autres travaux visent une catégorisation, implicite ou explicite des problèmes résolus. La thèse de</a:t>
            </a:r>
            <a:r>
              <a:rPr lang="fr-FR" sz="1100" b="0" i="0" kern="1200" baseline="0" dirty="0">
                <a:solidFill>
                  <a:schemeClr val="tx1"/>
                </a:solidFill>
                <a:effectLst/>
                <a:latin typeface="+mn-lt"/>
                <a:ea typeface="+mn-ea"/>
                <a:cs typeface="+mn-cs"/>
              </a:rPr>
              <a:t> </a:t>
            </a:r>
            <a:r>
              <a:rPr lang="fr-FR" sz="1100" b="0" i="0" kern="1200" dirty="0" err="1">
                <a:solidFill>
                  <a:schemeClr val="tx1"/>
                </a:solidFill>
                <a:effectLst/>
                <a:latin typeface="+mn-lt"/>
                <a:ea typeface="+mn-ea"/>
                <a:cs typeface="+mn-cs"/>
              </a:rPr>
              <a:t>Priolet</a:t>
            </a:r>
            <a:r>
              <a:rPr lang="fr-FR" sz="1100" b="0" i="0" kern="1200" dirty="0">
                <a:solidFill>
                  <a:schemeClr val="tx1"/>
                </a:solidFill>
                <a:effectLst/>
                <a:latin typeface="+mn-lt"/>
                <a:ea typeface="+mn-ea"/>
                <a:cs typeface="+mn-cs"/>
              </a:rPr>
              <a:t> (2008) va dans ce sens (explicite) en apprenant à l’élève à relier les problèmes résolus et à</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consigner ces relations dans un cahier structurant</a:t>
            </a:r>
            <a:r>
              <a:rPr lang="fr-FR" dirty="0"/>
              <a:t> </a:t>
            </a:r>
            <a:br>
              <a:rPr lang="fr-FR" dirty="0"/>
            </a:br>
            <a:endParaRPr lang="fr-FR" dirty="0"/>
          </a:p>
          <a:p>
            <a:pPr marL="0" lvl="0" indent="0">
              <a:spcBef>
                <a:spcPts val="0"/>
              </a:spcBef>
              <a:buNone/>
            </a:pPr>
            <a:r>
              <a:rPr lang="fr-FR" sz="1100" b="0" i="0" kern="1200" dirty="0">
                <a:solidFill>
                  <a:schemeClr val="tx1"/>
                </a:solidFill>
                <a:effectLst/>
                <a:latin typeface="+mn-lt"/>
                <a:ea typeface="+mn-ea"/>
                <a:cs typeface="+mn-cs"/>
              </a:rPr>
              <a:t>Les recherches de </a:t>
            </a:r>
            <a:r>
              <a:rPr lang="fr-FR" sz="1100" b="0" i="0" kern="1200" dirty="0" err="1">
                <a:solidFill>
                  <a:schemeClr val="tx1"/>
                </a:solidFill>
                <a:effectLst/>
                <a:latin typeface="+mn-lt"/>
                <a:ea typeface="+mn-ea"/>
                <a:cs typeface="+mn-cs"/>
              </a:rPr>
              <a:t>Julo</a:t>
            </a:r>
            <a:r>
              <a:rPr lang="fr-FR" sz="1100" b="0" i="0" kern="1200" dirty="0">
                <a:solidFill>
                  <a:schemeClr val="tx1"/>
                </a:solidFill>
                <a:effectLst/>
                <a:latin typeface="+mn-lt"/>
                <a:ea typeface="+mn-ea"/>
                <a:cs typeface="+mn-cs"/>
              </a:rPr>
              <a:t> (1995), reprises et étendues par</a:t>
            </a:r>
            <a:r>
              <a:rPr lang="fr-FR" sz="1100" b="0" i="0" kern="1200" baseline="0" dirty="0">
                <a:solidFill>
                  <a:schemeClr val="tx1"/>
                </a:solidFill>
                <a:effectLst/>
                <a:latin typeface="+mn-lt"/>
                <a:ea typeface="+mn-ea"/>
                <a:cs typeface="+mn-cs"/>
              </a:rPr>
              <a:t>  </a:t>
            </a:r>
            <a:r>
              <a:rPr lang="fr-FR" sz="1100" b="0" i="0" kern="1200" dirty="0" err="1">
                <a:solidFill>
                  <a:schemeClr val="tx1"/>
                </a:solidFill>
                <a:effectLst/>
                <a:latin typeface="+mn-lt"/>
                <a:ea typeface="+mn-ea"/>
                <a:cs typeface="+mn-cs"/>
              </a:rPr>
              <a:t>Nguala</a:t>
            </a:r>
            <a:r>
              <a:rPr lang="fr-FR" sz="1100" b="0" i="0" kern="1200" dirty="0">
                <a:solidFill>
                  <a:schemeClr val="tx1"/>
                </a:solidFill>
                <a:effectLst/>
                <a:latin typeface="+mn-lt"/>
                <a:ea typeface="+mn-ea"/>
                <a:cs typeface="+mn-cs"/>
              </a:rPr>
              <a:t> (2009) visent à faciliter la construction de la représentation du problème en proposant à la</a:t>
            </a:r>
            <a:br>
              <a:rPr lang="fr-FR" sz="1100" b="0" i="0" kern="1200" dirty="0">
                <a:solidFill>
                  <a:schemeClr val="tx1"/>
                </a:solidFill>
                <a:effectLst/>
                <a:latin typeface="+mn-lt"/>
                <a:ea typeface="+mn-ea"/>
                <a:cs typeface="+mn-cs"/>
              </a:rPr>
            </a:br>
            <a:r>
              <a:rPr lang="fr-FR" sz="1100" b="0" i="0" kern="1200" dirty="0">
                <a:solidFill>
                  <a:schemeClr val="tx1"/>
                </a:solidFill>
                <a:effectLst/>
                <a:latin typeface="+mn-lt"/>
                <a:ea typeface="+mn-ea"/>
                <a:cs typeface="+mn-cs"/>
              </a:rPr>
              <a:t>résolution, non pas un seul problème à la fois, mais plusieurs problèmes, qui se ressemblent quant aux</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raisonnements en jeu et aux données numériques, mais qui ont des contextes évoqués différents. Ce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dispositif augmente la réussite à chaque problème et a priori (du moins théoriquement) concourt à la</a:t>
            </a:r>
            <a:br>
              <a:rPr lang="fr-FR" sz="1100" b="0" i="0" kern="1200" dirty="0">
                <a:solidFill>
                  <a:schemeClr val="tx1"/>
                </a:solidFill>
                <a:effectLst/>
                <a:latin typeface="+mn-lt"/>
                <a:ea typeface="+mn-ea"/>
                <a:cs typeface="+mn-cs"/>
              </a:rPr>
            </a:br>
            <a:r>
              <a:rPr lang="fr-FR" sz="1100" b="0" i="0" kern="1200" dirty="0">
                <a:solidFill>
                  <a:schemeClr val="tx1"/>
                </a:solidFill>
                <a:effectLst/>
                <a:latin typeface="+mn-lt"/>
                <a:ea typeface="+mn-ea"/>
                <a:cs typeface="+mn-cs"/>
              </a:rPr>
              <a:t>mémorisation des problèmes … résolus.</a:t>
            </a:r>
            <a:r>
              <a:rPr lang="fr-FR" dirty="0"/>
              <a:t> </a:t>
            </a:r>
            <a:br>
              <a:rPr lang="fr-FR" dirty="0"/>
            </a:br>
            <a:endParaRPr lang="fr" dirty="0"/>
          </a:p>
        </p:txBody>
      </p:sp>
    </p:spTree>
    <p:extLst>
      <p:ext uri="{BB962C8B-B14F-4D97-AF65-F5344CB8AC3E}">
        <p14:creationId xmlns:p14="http://schemas.microsoft.com/office/powerpoint/2010/main" val="14223478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ts val="1100"/>
              <a:buFontTx/>
              <a:buChar char="●"/>
              <a:tabLst/>
              <a:defRPr/>
            </a:pPr>
            <a:r>
              <a:rPr lang="fr-FR" sz="1100" b="0" i="0" kern="1200" dirty="0">
                <a:solidFill>
                  <a:schemeClr val="tx1"/>
                </a:solidFill>
                <a:effectLst/>
                <a:latin typeface="+mn-lt"/>
                <a:ea typeface="+mn-ea"/>
                <a:cs typeface="+mn-cs"/>
              </a:rPr>
              <a:t>en Chine (Cai&amp; Nie 2007; Sun 2011) </a:t>
            </a:r>
            <a:r>
              <a:rPr lang="fr-FR" sz="1100" b="0" i="0" kern="1200" baseline="0" dirty="0">
                <a:solidFill>
                  <a:schemeClr val="tx1"/>
                </a:solidFill>
                <a:effectLst/>
                <a:latin typeface="+mn-lt"/>
                <a:ea typeface="+mn-ea"/>
                <a:cs typeface="+mn-cs"/>
              </a:rPr>
              <a:t> : </a:t>
            </a:r>
            <a:r>
              <a:rPr lang="fr-FR" sz="1100" b="0" i="0" kern="1200" dirty="0">
                <a:solidFill>
                  <a:schemeClr val="tx1"/>
                </a:solidFill>
                <a:effectLst/>
                <a:latin typeface="+mn-lt"/>
                <a:ea typeface="+mn-ea"/>
                <a:cs typeface="+mn-cs"/>
              </a:rPr>
              <a:t>Les variations de problèmes semblent être la méthode standard .</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fr-FR" sz="1100" b="0" i="0" kern="1200" dirty="0">
                <a:solidFill>
                  <a:schemeClr val="tx1"/>
                </a:solidFill>
                <a:effectLst/>
                <a:latin typeface="+mn-lt"/>
                <a:ea typeface="+mn-ea"/>
                <a:cs typeface="+mn-cs"/>
              </a:rPr>
              <a:t> Il</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s’agit d’apprendre aux élèves </a:t>
            </a:r>
            <a:r>
              <a:rPr lang="fr-FR" sz="1100" b="1" i="0" kern="1200" dirty="0">
                <a:solidFill>
                  <a:srgbClr val="FF0000"/>
                </a:solidFill>
                <a:effectLst/>
                <a:latin typeface="+mn-lt"/>
                <a:ea typeface="+mn-ea"/>
                <a:cs typeface="+mn-cs"/>
              </a:rPr>
              <a:t>à voir dans la même situation différentes façons de combiner des nombres, </a:t>
            </a:r>
            <a:r>
              <a:rPr lang="fr-FR" sz="1100" b="1" i="0" kern="1200" baseline="0" dirty="0">
                <a:solidFill>
                  <a:srgbClr val="FF0000"/>
                </a:solidFill>
                <a:effectLst/>
                <a:latin typeface="+mn-lt"/>
                <a:ea typeface="+mn-ea"/>
                <a:cs typeface="+mn-cs"/>
              </a:rPr>
              <a:t> </a:t>
            </a:r>
            <a:r>
              <a:rPr lang="fr-FR" sz="1100" b="0" i="0" kern="1200" dirty="0">
                <a:solidFill>
                  <a:schemeClr val="tx1"/>
                </a:solidFill>
                <a:effectLst/>
                <a:latin typeface="+mn-lt"/>
                <a:ea typeface="+mn-ea"/>
                <a:cs typeface="+mn-cs"/>
              </a:rPr>
              <a:t>de demander aux élèves résoudre non pas un, mais une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série de problèmes ressemblants (même contexte, mêmes valeurs numériques, </a:t>
            </a:r>
            <a:r>
              <a:rPr lang="fr-FR" sz="1100" b="0" i="0" kern="1200" baseline="0" dirty="0">
                <a:solidFill>
                  <a:schemeClr val="tx1"/>
                </a:solidFill>
                <a:effectLst/>
                <a:latin typeface="+mn-lt"/>
                <a:ea typeface="+mn-ea"/>
                <a:cs typeface="+mn-cs"/>
              </a:rPr>
              <a:t> </a:t>
            </a:r>
            <a:r>
              <a:rPr lang="fr-FR" sz="1100" b="1" i="0" kern="1200" dirty="0">
                <a:solidFill>
                  <a:schemeClr val="tx1"/>
                </a:solidFill>
                <a:effectLst/>
                <a:latin typeface="+mn-lt"/>
                <a:ea typeface="+mn-ea"/>
                <a:cs typeface="+mn-cs"/>
              </a:rPr>
              <a:t>mais calculs relationnels</a:t>
            </a:r>
            <a:r>
              <a:rPr lang="fr-FR" sz="1100" b="1" i="0" kern="1200" baseline="0" dirty="0">
                <a:solidFill>
                  <a:schemeClr val="tx1"/>
                </a:solidFill>
                <a:effectLst/>
                <a:latin typeface="+mn-lt"/>
                <a:ea typeface="+mn-ea"/>
                <a:cs typeface="+mn-cs"/>
              </a:rPr>
              <a:t> </a:t>
            </a:r>
            <a:r>
              <a:rPr lang="fr-FR" sz="1100" b="1" i="0" kern="1200" dirty="0">
                <a:solidFill>
                  <a:schemeClr val="tx1"/>
                </a:solidFill>
                <a:effectLst/>
                <a:latin typeface="+mn-lt"/>
                <a:ea typeface="+mn-ea"/>
                <a:cs typeface="+mn-cs"/>
              </a:rPr>
              <a:t>différents : combinaison, changement, comparaison) accompagnés de schémas (graphiques) de</a:t>
            </a:r>
            <a:r>
              <a:rPr lang="fr-FR" sz="1100" b="1" i="0" kern="1200" baseline="0" dirty="0">
                <a:solidFill>
                  <a:schemeClr val="tx1"/>
                </a:solidFill>
                <a:effectLst/>
                <a:latin typeface="+mn-lt"/>
                <a:ea typeface="+mn-ea"/>
                <a:cs typeface="+mn-cs"/>
              </a:rPr>
              <a:t> </a:t>
            </a:r>
            <a:r>
              <a:rPr lang="fr-FR" sz="1100" b="1" i="0" kern="1200" dirty="0">
                <a:solidFill>
                  <a:schemeClr val="tx1"/>
                </a:solidFill>
                <a:effectLst/>
                <a:latin typeface="+mn-lt"/>
                <a:ea typeface="+mn-ea"/>
                <a:cs typeface="+mn-cs"/>
              </a:rPr>
              <a:t>résolution, </a:t>
            </a:r>
            <a:r>
              <a:rPr lang="fr-FR" sz="1100" b="0" i="0" kern="1200" dirty="0">
                <a:solidFill>
                  <a:schemeClr val="tx1"/>
                </a:solidFill>
                <a:effectLst/>
                <a:latin typeface="+mn-lt"/>
                <a:ea typeface="+mn-ea"/>
                <a:cs typeface="+mn-cs"/>
              </a:rPr>
              <a:t>puis d’inciter les élèves, après résolution, à formuler des ressemblances et des différences</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entre ces problèmes.</a:t>
            </a:r>
            <a:r>
              <a:rPr lang="fr-FR" dirty="0"/>
              <a:t> </a:t>
            </a:r>
            <a:br>
              <a:rPr lang="fr-FR" dirty="0"/>
            </a:br>
            <a:endParaRPr lang="fr" dirty="0"/>
          </a:p>
          <a:p>
            <a:endParaRPr lang="fr-FR" dirty="0"/>
          </a:p>
        </p:txBody>
      </p:sp>
    </p:spTree>
    <p:extLst>
      <p:ext uri="{BB962C8B-B14F-4D97-AF65-F5344CB8AC3E}">
        <p14:creationId xmlns:p14="http://schemas.microsoft.com/office/powerpoint/2010/main" val="27523325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9" name="Shape 4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fr" dirty="0"/>
              <a:t>Cette année le challenge mathématiques s’appuie sur cette catégorie </a:t>
            </a:r>
          </a:p>
        </p:txBody>
      </p:sp>
    </p:spTree>
    <p:extLst>
      <p:ext uri="{BB962C8B-B14F-4D97-AF65-F5344CB8AC3E}">
        <p14:creationId xmlns:p14="http://schemas.microsoft.com/office/powerpoint/2010/main" val="21787690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5" name="Shape 4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1859544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7674775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7220448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2" name="Shape 4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998382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8" name="Shape 4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6327422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4" name="Shape 4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35208346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fr-FR" sz="1100" b="0" i="0" kern="1200" dirty="0">
                <a:solidFill>
                  <a:schemeClr val="tx1"/>
                </a:solidFill>
                <a:effectLst/>
                <a:latin typeface="+mn-lt"/>
                <a:ea typeface="+mn-ea"/>
                <a:cs typeface="+mn-cs"/>
              </a:rPr>
              <a:t>Mme</a:t>
            </a:r>
            <a:r>
              <a:rPr lang="fr-FR" sz="1100" b="0" i="0" kern="1200" baseline="0" dirty="0">
                <a:solidFill>
                  <a:schemeClr val="tx1"/>
                </a:solidFill>
                <a:effectLst/>
                <a:latin typeface="+mn-lt"/>
                <a:ea typeface="+mn-ea"/>
                <a:cs typeface="+mn-cs"/>
              </a:rPr>
              <a:t> </a:t>
            </a:r>
            <a:r>
              <a:rPr lang="fr-FR" sz="1100" b="0" i="0" kern="1200" baseline="0" dirty="0" err="1">
                <a:solidFill>
                  <a:schemeClr val="tx1"/>
                </a:solidFill>
                <a:effectLst/>
                <a:latin typeface="+mn-lt"/>
                <a:ea typeface="+mn-ea"/>
                <a:cs typeface="+mn-cs"/>
              </a:rPr>
              <a:t>Priolet</a:t>
            </a:r>
            <a:r>
              <a:rPr lang="fr-FR" sz="1100" b="0" i="0" kern="1200" baseline="0" dirty="0">
                <a:solidFill>
                  <a:schemeClr val="tx1"/>
                </a:solidFill>
                <a:effectLst/>
                <a:latin typeface="+mn-lt"/>
                <a:ea typeface="+mn-ea"/>
                <a:cs typeface="+mn-cs"/>
              </a:rPr>
              <a:t>, chercheur  à l’université Reims Champagne Ardennes  a travaillé avec des </a:t>
            </a:r>
            <a:r>
              <a:rPr lang="fr-FR" sz="1100" b="0" i="0" kern="1200" dirty="0">
                <a:solidFill>
                  <a:schemeClr val="tx1"/>
                </a:solidFill>
                <a:effectLst/>
                <a:latin typeface="+mn-lt"/>
                <a:ea typeface="+mn-ea"/>
                <a:cs typeface="+mn-cs"/>
              </a:rPr>
              <a:t> enseignants</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pour</a:t>
            </a:r>
            <a:r>
              <a:rPr lang="fr-FR" sz="1100" b="0" i="0" kern="1200" baseline="0" dirty="0">
                <a:solidFill>
                  <a:schemeClr val="tx1"/>
                </a:solidFill>
                <a:effectLst/>
                <a:latin typeface="+mn-lt"/>
                <a:ea typeface="+mn-ea"/>
                <a:cs typeface="+mn-cs"/>
              </a:rPr>
              <a:t> la mise en œuvre </a:t>
            </a:r>
            <a:r>
              <a:rPr lang="fr-FR" sz="1100" b="0" i="0" kern="1200" dirty="0">
                <a:solidFill>
                  <a:schemeClr val="tx1"/>
                </a:solidFill>
                <a:effectLst/>
                <a:latin typeface="+mn-lt"/>
                <a:ea typeface="+mn-ea"/>
                <a:cs typeface="+mn-cs"/>
              </a:rPr>
              <a:t> d’ un cadre didactique basé sur les principes </a:t>
            </a:r>
            <a:r>
              <a:rPr lang="fr-FR" sz="1100" b="1" i="0" kern="1200" dirty="0">
                <a:solidFill>
                  <a:schemeClr val="tx1"/>
                </a:solidFill>
                <a:effectLst/>
                <a:latin typeface="+mn-lt"/>
                <a:ea typeface="+mn-ea"/>
                <a:cs typeface="+mn-cs"/>
              </a:rPr>
              <a:t>de Recherche, de mise en</a:t>
            </a:r>
            <a:r>
              <a:rPr lang="fr-FR" sz="1100" b="1" i="0" kern="1200" baseline="0" dirty="0">
                <a:solidFill>
                  <a:schemeClr val="tx1"/>
                </a:solidFill>
                <a:effectLst/>
                <a:latin typeface="+mn-lt"/>
                <a:ea typeface="+mn-ea"/>
                <a:cs typeface="+mn-cs"/>
              </a:rPr>
              <a:t>  </a:t>
            </a:r>
            <a:r>
              <a:rPr lang="fr-FR" sz="1100" b="1" i="0" kern="1200" dirty="0">
                <a:solidFill>
                  <a:schemeClr val="tx1"/>
                </a:solidFill>
                <a:effectLst/>
                <a:latin typeface="+mn-lt"/>
                <a:ea typeface="+mn-ea"/>
                <a:cs typeface="+mn-cs"/>
              </a:rPr>
              <a:t>Réseau, de Conversion et de Catégorisation (R2C2</a:t>
            </a:r>
            <a:r>
              <a:rPr lang="fr-FR" sz="1100" b="0" i="0" kern="1200" dirty="0">
                <a:solidFill>
                  <a:schemeClr val="tx1"/>
                </a:solidFill>
                <a:effectLst/>
                <a:latin typeface="+mn-lt"/>
                <a:ea typeface="+mn-ea"/>
                <a:cs typeface="+mn-cs"/>
              </a:rPr>
              <a:t>)</a:t>
            </a:r>
            <a:r>
              <a:rPr lang="fr-FR" dirty="0"/>
              <a:t> </a:t>
            </a:r>
            <a:br>
              <a:rPr lang="fr-FR" dirty="0"/>
            </a:br>
            <a:r>
              <a:rPr lang="fr-FR" dirty="0"/>
              <a:t>Elle considère, comme d’autres chercheurs, que  </a:t>
            </a:r>
            <a:r>
              <a:rPr lang="fr-FR" sz="1100" b="0" i="0" kern="1200" dirty="0">
                <a:solidFill>
                  <a:schemeClr val="tx1"/>
                </a:solidFill>
                <a:effectLst/>
                <a:latin typeface="+mn-lt"/>
                <a:ea typeface="+mn-ea"/>
                <a:cs typeface="+mn-cs"/>
              </a:rPr>
              <a:t>l’activité de recherche dans la résolution de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problèmes, participant ainsi à développer l’aptitude</a:t>
            </a:r>
            <a:br>
              <a:rPr lang="fr-FR" sz="1100" b="0" i="0" kern="1200" dirty="0">
                <a:solidFill>
                  <a:schemeClr val="tx1"/>
                </a:solidFill>
                <a:effectLst/>
                <a:latin typeface="+mn-lt"/>
                <a:ea typeface="+mn-ea"/>
                <a:cs typeface="+mn-cs"/>
              </a:rPr>
            </a:br>
            <a:r>
              <a:rPr lang="fr-FR" sz="1100" b="0" i="0" kern="1200" dirty="0">
                <a:solidFill>
                  <a:schemeClr val="tx1"/>
                </a:solidFill>
                <a:effectLst/>
                <a:latin typeface="+mn-lt"/>
                <a:ea typeface="+mn-ea"/>
                <a:cs typeface="+mn-cs"/>
              </a:rPr>
              <a:t>à faire face à des situations nouvelles et à saisir des</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relations. </a:t>
            </a:r>
          </a:p>
          <a:p>
            <a:pPr>
              <a:buNone/>
            </a:pPr>
            <a:endParaRPr lang="fr-FR" dirty="0"/>
          </a:p>
        </p:txBody>
      </p:sp>
    </p:spTree>
    <p:extLst>
      <p:ext uri="{BB962C8B-B14F-4D97-AF65-F5344CB8AC3E}">
        <p14:creationId xmlns:p14="http://schemas.microsoft.com/office/powerpoint/2010/main" val="23186817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sz="1100" b="0" i="0" kern="1200" dirty="0">
                <a:solidFill>
                  <a:schemeClr val="tx1"/>
                </a:solidFill>
                <a:effectLst/>
                <a:latin typeface="+mn-lt"/>
                <a:ea typeface="+mn-ea"/>
                <a:cs typeface="+mn-cs"/>
              </a:rPr>
              <a:t>Des « boîtes-référentes » (Figure 5) sont mises à</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la disposition de chaque élève des classes du groupe expérimental. Elles sont destinées à recevoir et à</a:t>
            </a:r>
            <a:br>
              <a:rPr lang="fr-FR" sz="1100" b="0" i="0" kern="1200" dirty="0">
                <a:solidFill>
                  <a:schemeClr val="tx1"/>
                </a:solidFill>
                <a:effectLst/>
                <a:latin typeface="+mn-lt"/>
                <a:ea typeface="+mn-ea"/>
                <a:cs typeface="+mn-cs"/>
              </a:rPr>
            </a:br>
            <a:r>
              <a:rPr lang="fr-FR" sz="1100" b="1" i="0" kern="1200" dirty="0">
                <a:solidFill>
                  <a:schemeClr val="tx1"/>
                </a:solidFill>
                <a:effectLst/>
                <a:latin typeface="+mn-lt"/>
                <a:ea typeface="+mn-ea"/>
                <a:cs typeface="+mn-cs"/>
              </a:rPr>
              <a:t>permettre la mise en relation d’énoncés verbaux et de</a:t>
            </a:r>
            <a:r>
              <a:rPr lang="fr-FR" sz="1100" b="1" i="0" kern="1200" baseline="0" dirty="0">
                <a:solidFill>
                  <a:schemeClr val="tx1"/>
                </a:solidFill>
                <a:effectLst/>
                <a:latin typeface="+mn-lt"/>
                <a:ea typeface="+mn-ea"/>
                <a:cs typeface="+mn-cs"/>
              </a:rPr>
              <a:t> </a:t>
            </a:r>
            <a:r>
              <a:rPr lang="fr-FR" sz="1100" b="1" i="0" kern="1200" dirty="0">
                <a:solidFill>
                  <a:schemeClr val="tx1"/>
                </a:solidFill>
                <a:effectLst/>
                <a:latin typeface="+mn-lt"/>
                <a:ea typeface="+mn-ea"/>
                <a:cs typeface="+mn-cs"/>
              </a:rPr>
              <a:t>représentations variées : opération, dessin, schéma,</a:t>
            </a:r>
            <a:r>
              <a:rPr lang="fr-FR" sz="1100" b="1" i="0" kern="1200" baseline="0" dirty="0">
                <a:solidFill>
                  <a:schemeClr val="tx1"/>
                </a:solidFill>
                <a:effectLst/>
                <a:latin typeface="+mn-lt"/>
                <a:ea typeface="+mn-ea"/>
                <a:cs typeface="+mn-cs"/>
              </a:rPr>
              <a:t> </a:t>
            </a:r>
            <a:r>
              <a:rPr lang="fr-FR" sz="1100" b="1" i="0" kern="1200" dirty="0">
                <a:solidFill>
                  <a:schemeClr val="tx1"/>
                </a:solidFill>
                <a:effectLst/>
                <a:latin typeface="+mn-lt"/>
                <a:ea typeface="+mn-ea"/>
                <a:cs typeface="+mn-cs"/>
              </a:rPr>
              <a:t>texte… relatifs à une même classe de problèmes.</a:t>
            </a:r>
            <a:br>
              <a:rPr lang="fr-FR" sz="1100" b="1" i="0" kern="1200" dirty="0">
                <a:solidFill>
                  <a:schemeClr val="tx1"/>
                </a:solidFill>
                <a:effectLst/>
                <a:latin typeface="+mn-lt"/>
                <a:ea typeface="+mn-ea"/>
                <a:cs typeface="+mn-cs"/>
              </a:rPr>
            </a:br>
            <a:r>
              <a:rPr lang="fr-FR" sz="1100" b="0" i="0" kern="1200" dirty="0">
                <a:solidFill>
                  <a:schemeClr val="tx1"/>
                </a:solidFill>
                <a:effectLst/>
                <a:latin typeface="+mn-lt"/>
                <a:ea typeface="+mn-ea"/>
                <a:cs typeface="+mn-cs"/>
              </a:rPr>
              <a:t>Cette activité de catégorisation, basée sur la classification de </a:t>
            </a:r>
            <a:r>
              <a:rPr lang="fr-FR" sz="1100" b="0" i="0" kern="1200" dirty="0" err="1">
                <a:solidFill>
                  <a:schemeClr val="tx1"/>
                </a:solidFill>
                <a:effectLst/>
                <a:latin typeface="+mn-lt"/>
                <a:ea typeface="+mn-ea"/>
                <a:cs typeface="+mn-cs"/>
              </a:rPr>
              <a:t>Vergnaud</a:t>
            </a:r>
            <a:r>
              <a:rPr lang="fr-FR" sz="1100" b="0" i="0" kern="1200" dirty="0">
                <a:solidFill>
                  <a:schemeClr val="tx1"/>
                </a:solidFill>
                <a:effectLst/>
                <a:latin typeface="+mn-lt"/>
                <a:ea typeface="+mn-ea"/>
                <a:cs typeface="+mn-cs"/>
              </a:rPr>
              <a:t> (1990) et inhérente au principe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P4 confère à chaque « boîte-référente » le statut de</a:t>
            </a:r>
            <a:br>
              <a:rPr lang="fr-FR" sz="1100" b="0" i="0" kern="1200" dirty="0">
                <a:solidFill>
                  <a:schemeClr val="tx1"/>
                </a:solidFill>
                <a:effectLst/>
                <a:latin typeface="+mn-lt"/>
                <a:ea typeface="+mn-ea"/>
                <a:cs typeface="+mn-cs"/>
              </a:rPr>
            </a:br>
            <a:r>
              <a:rPr lang="fr-FR" sz="1100" b="0" i="0" kern="1200" dirty="0">
                <a:solidFill>
                  <a:schemeClr val="tx1"/>
                </a:solidFill>
                <a:effectLst/>
                <a:latin typeface="+mn-lt"/>
                <a:ea typeface="+mn-ea"/>
                <a:cs typeface="+mn-cs"/>
              </a:rPr>
              <a:t>référence pour une classe de problèmes donnée.</a:t>
            </a:r>
            <a:r>
              <a:rPr lang="fr-FR" dirty="0"/>
              <a:t> </a:t>
            </a:r>
            <a:br>
              <a:rPr lang="fr-FR" dirty="0"/>
            </a:br>
            <a:endParaRPr lang="fr-FR" dirty="0"/>
          </a:p>
        </p:txBody>
      </p:sp>
    </p:spTree>
    <p:extLst>
      <p:ext uri="{BB962C8B-B14F-4D97-AF65-F5344CB8AC3E}">
        <p14:creationId xmlns:p14="http://schemas.microsoft.com/office/powerpoint/2010/main" val="13337010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1948784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0" name="Shape 4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fr-FR" dirty="0"/>
              <a:t>Exemple de </a:t>
            </a:r>
            <a:r>
              <a:rPr lang="fr-FR" dirty="0" err="1"/>
              <a:t>décontextualisation</a:t>
            </a:r>
            <a:r>
              <a:rPr lang="fr-FR" dirty="0"/>
              <a:t> : une bande d’unité u bleue est partagée en trois parties égales</a:t>
            </a:r>
          </a:p>
          <a:p>
            <a:pPr marL="0" lvl="0" indent="0">
              <a:spcBef>
                <a:spcPts val="0"/>
              </a:spcBef>
              <a:buNone/>
            </a:pPr>
            <a:r>
              <a:rPr lang="fr-FR" dirty="0"/>
              <a:t>L’élève pourrait dire : j’ai partagé ma bande bleue en 3 parties </a:t>
            </a:r>
            <a:r>
              <a:rPr lang="fr-FR" baseline="0" dirty="0"/>
              <a:t> égales la partie 1 plus la partie deux plus la partie 3 font une bande unité entière</a:t>
            </a:r>
            <a:endParaRPr lang="fr-FR" dirty="0"/>
          </a:p>
          <a:p>
            <a:pPr marL="0" lvl="0" indent="0">
              <a:spcBef>
                <a:spcPts val="0"/>
              </a:spcBef>
              <a:buNone/>
            </a:pPr>
            <a:r>
              <a:rPr lang="fr-FR" dirty="0"/>
              <a:t>De cette formulation on passerait à : </a:t>
            </a:r>
          </a:p>
          <a:p>
            <a:pPr marL="0" lvl="0" indent="0">
              <a:spcBef>
                <a:spcPts val="0"/>
              </a:spcBef>
              <a:buNone/>
            </a:pPr>
            <a:r>
              <a:rPr lang="fr-FR" dirty="0"/>
              <a:t>1/3 de bande</a:t>
            </a:r>
            <a:r>
              <a:rPr lang="fr-FR" baseline="0" dirty="0"/>
              <a:t> bleue + 1/3 de bande bleue+ 1/3 de bande bleue  font 1 bande bleue unité </a:t>
            </a:r>
          </a:p>
          <a:p>
            <a:pPr marL="0" lvl="0" indent="0">
              <a:spcBef>
                <a:spcPts val="0"/>
              </a:spcBef>
              <a:buNone/>
            </a:pPr>
            <a:r>
              <a:rPr lang="fr-FR" baseline="0" dirty="0"/>
              <a:t>Puis en essayant de décontextualiser :</a:t>
            </a:r>
          </a:p>
          <a:p>
            <a:pPr marL="0" lvl="0" indent="0">
              <a:spcBef>
                <a:spcPts val="0"/>
              </a:spcBef>
              <a:buNone/>
            </a:pPr>
            <a:r>
              <a:rPr lang="fr-FR" baseline="0" dirty="0"/>
              <a:t> 1/3 de u + 1/3 de u + 1/3 de u c’est 1 u</a:t>
            </a:r>
          </a:p>
          <a:p>
            <a:pPr marL="0" lvl="0" indent="0">
              <a:spcBef>
                <a:spcPts val="0"/>
              </a:spcBef>
              <a:buNone/>
            </a:pPr>
            <a:r>
              <a:rPr lang="fr-FR" baseline="0" dirty="0"/>
              <a:t>Puis : 1/3+1/3+1/3 = 1</a:t>
            </a:r>
            <a:endParaRPr dirty="0"/>
          </a:p>
        </p:txBody>
      </p:sp>
    </p:spTree>
    <p:extLst>
      <p:ext uri="{BB962C8B-B14F-4D97-AF65-F5344CB8AC3E}">
        <p14:creationId xmlns:p14="http://schemas.microsoft.com/office/powerpoint/2010/main" val="39733862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5" name="Shape 4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7211833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1" name="Shape 4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2584458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753595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56924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1197537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62067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F042E67-FBFE-4CA1-BE8B-79F5B99785BA}" type="datetimeFigureOut">
              <a:rPr lang="fr-FR" smtClean="0"/>
              <a:t>23/01/2018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A723C0-5ABB-4EC6-B75D-0156191FEA40}" type="slidenum">
              <a:rPr lang="fr-FR" smtClean="0"/>
              <a:t>‹N°›</a:t>
            </a:fld>
            <a:endParaRPr lang="fr-FR"/>
          </a:p>
        </p:txBody>
      </p:sp>
    </p:spTree>
    <p:extLst>
      <p:ext uri="{BB962C8B-B14F-4D97-AF65-F5344CB8AC3E}">
        <p14:creationId xmlns:p14="http://schemas.microsoft.com/office/powerpoint/2010/main" val="1905702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F042E67-FBFE-4CA1-BE8B-79F5B99785BA}" type="datetimeFigureOut">
              <a:rPr lang="fr-FR" smtClean="0"/>
              <a:t>23/01/2018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A723C0-5ABB-4EC6-B75D-0156191FEA40}" type="slidenum">
              <a:rPr lang="fr-FR" smtClean="0"/>
              <a:t>‹N°›</a:t>
            </a:fld>
            <a:endParaRPr lang="fr-FR"/>
          </a:p>
        </p:txBody>
      </p:sp>
    </p:spTree>
    <p:extLst>
      <p:ext uri="{BB962C8B-B14F-4D97-AF65-F5344CB8AC3E}">
        <p14:creationId xmlns:p14="http://schemas.microsoft.com/office/powerpoint/2010/main" val="4132331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F042E67-FBFE-4CA1-BE8B-79F5B99785BA}" type="datetimeFigureOut">
              <a:rPr lang="fr-FR" smtClean="0"/>
              <a:t>23/01/2018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A723C0-5ABB-4EC6-B75D-0156191FEA40}" type="slidenum">
              <a:rPr lang="fr-FR" smtClean="0"/>
              <a:t>‹N°›</a:t>
            </a:fld>
            <a:endParaRPr lang="fr-FR"/>
          </a:p>
        </p:txBody>
      </p:sp>
    </p:spTree>
    <p:extLst>
      <p:ext uri="{BB962C8B-B14F-4D97-AF65-F5344CB8AC3E}">
        <p14:creationId xmlns:p14="http://schemas.microsoft.com/office/powerpoint/2010/main" val="1256776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6"/>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2200">
                <a:solidFill>
                  <a:schemeClr val="bg1">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150543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3" y="2367093"/>
            <a:ext cx="10363827" cy="34241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2005855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828564"/>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5" y="3657458"/>
            <a:ext cx="10351752" cy="1368183"/>
          </a:xfrm>
        </p:spPr>
        <p:txBody>
          <a:bodyPr>
            <a:normAutofit/>
          </a:bodyPr>
          <a:lstStyle>
            <a:lvl1pPr marL="0" indent="0" algn="ctr">
              <a:buNone/>
              <a:defRPr sz="2000">
                <a:solidFill>
                  <a:schemeClr val="bg1">
                    <a:lumMod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2080467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8"/>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3" y="2367093"/>
            <a:ext cx="5106027" cy="34241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6172200" y="2367093"/>
            <a:ext cx="5105400" cy="34241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endParaRPr lang="en-US" dirty="0">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2103485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8"/>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7"/>
            <a:ext cx="4873475" cy="679995"/>
          </a:xfrm>
        </p:spPr>
        <p:txBody>
          <a:bodyPr anchor="b">
            <a:noAutofit/>
          </a:bodyPr>
          <a:lstStyle>
            <a:lvl1pPr marL="0" indent="0">
              <a:lnSpc>
                <a:spcPct val="85000"/>
              </a:lnSpc>
              <a:buNone/>
              <a:defRPr sz="26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12" name="Content Placeholder 3"/>
          <p:cNvSpPr>
            <a:spLocks noGrp="1"/>
          </p:cNvSpPr>
          <p:nvPr>
            <p:ph sz="quarter" idx="13"/>
          </p:nvPr>
        </p:nvSpPr>
        <p:spPr>
          <a:xfrm>
            <a:off x="913775" y="3051013"/>
            <a:ext cx="5106027" cy="27401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96423" y="2371017"/>
            <a:ext cx="4881804" cy="679995"/>
          </a:xfrm>
        </p:spPr>
        <p:txBody>
          <a:bodyPr anchor="b">
            <a:noAutofit/>
          </a:bodyPr>
          <a:lstStyle>
            <a:lvl1pPr marL="0" indent="0">
              <a:lnSpc>
                <a:spcPct val="85000"/>
              </a:lnSpc>
              <a:buNone/>
              <a:defRPr sz="26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13" name="Content Placeholder 5"/>
          <p:cNvSpPr>
            <a:spLocks noGrp="1"/>
          </p:cNvSpPr>
          <p:nvPr>
            <p:ph sz="quarter" idx="14"/>
          </p:nvPr>
        </p:nvSpPr>
        <p:spPr>
          <a:xfrm>
            <a:off x="6172201" y="3051013"/>
            <a:ext cx="5105401" cy="27401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en-US" dirty="0">
              <a:solidFill>
                <a:prstClr val="black"/>
              </a:solidFill>
            </a:endParaRPr>
          </a:p>
        </p:txBody>
      </p:sp>
      <p:sp>
        <p:nvSpPr>
          <p:cNvPr id="8" name="Footer Placeholder 7"/>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4106610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endParaRPr lang="en-US" dirty="0">
              <a:solidFill>
                <a:prstClr val="black"/>
              </a:solidFill>
            </a:endParaRPr>
          </a:p>
        </p:txBody>
      </p:sp>
      <p:sp>
        <p:nvSpPr>
          <p:cNvPr id="4" name="Footer Placeholder 3"/>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1226534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endParaRPr lang="en-US" dirty="0">
              <a:solidFill>
                <a:prstClr val="black"/>
              </a:solidFill>
            </a:endParaRPr>
          </a:p>
        </p:txBody>
      </p:sp>
      <p:sp>
        <p:nvSpPr>
          <p:cNvPr id="3" name="Footer Placeholder 2"/>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3782681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1"/>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3" y="609602"/>
            <a:ext cx="6200163" cy="518159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76" y="2632853"/>
            <a:ext cx="3935689" cy="3158348"/>
          </a:xfrm>
        </p:spPr>
        <p:txBody>
          <a:bodyP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endParaRPr lang="en-US" dirty="0">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39643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F042E67-FBFE-4CA1-BE8B-79F5B99785BA}" type="datetimeFigureOut">
              <a:rPr lang="fr-FR" smtClean="0"/>
              <a:t>23/01/2018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A723C0-5ABB-4EC6-B75D-0156191FEA40}" type="slidenum">
              <a:rPr lang="fr-FR" smtClean="0"/>
              <a:t>‹N°›</a:t>
            </a:fld>
            <a:endParaRPr lang="fr-FR"/>
          </a:p>
        </p:txBody>
      </p:sp>
    </p:spTree>
    <p:extLst>
      <p:ext uri="{BB962C8B-B14F-4D97-AF65-F5344CB8AC3E}">
        <p14:creationId xmlns:p14="http://schemas.microsoft.com/office/powerpoint/2010/main" val="2630538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6" y="609601"/>
            <a:ext cx="5934969" cy="2023255"/>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2632852"/>
            <a:ext cx="5934949" cy="3158347"/>
          </a:xfrm>
        </p:spPr>
        <p:txBody>
          <a:bodyP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endParaRPr lang="en-US" dirty="0">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1127327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5" y="4289373"/>
            <a:ext cx="10364432" cy="811611"/>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5"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endParaRPr lang="en-US" dirty="0">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531503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2"/>
            <a:ext cx="10364452" cy="1586380"/>
          </a:xfrm>
        </p:spPr>
        <p:txBody>
          <a:bodyPr anchor="ct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endParaRPr lang="en-US" dirty="0">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401394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5" y="3610033"/>
            <a:ext cx="8752299" cy="594788"/>
          </a:xfrm>
        </p:spPr>
        <p:txBody>
          <a:bodyPr anchor="t">
            <a:normAutofit/>
          </a:bodyPr>
          <a:lstStyle>
            <a:lvl1pPr marL="0" indent="0">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913775" y="4372796"/>
            <a:ext cx="10364452" cy="1421053"/>
          </a:xfrm>
        </p:spPr>
        <p:txBody>
          <a:bodyPr anchor="ctr">
            <a:normAutofit/>
          </a:bodyP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endParaRPr lang="en-US" dirty="0">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
        <p:nvSpPr>
          <p:cNvPr id="13" name="TextBox 12"/>
          <p:cNvSpPr txBox="1"/>
          <p:nvPr/>
        </p:nvSpPr>
        <p:spPr>
          <a:xfrm>
            <a:off x="1001488" y="75416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kern="0" dirty="0">
                <a:solidFill>
                  <a:prstClr val="black"/>
                </a:solidFill>
                <a:effectLst/>
                <a:latin typeface="Arial"/>
                <a:cs typeface="Arial"/>
                <a:sym typeface="Arial"/>
              </a:rPr>
              <a:t>“</a:t>
            </a:r>
          </a:p>
        </p:txBody>
      </p:sp>
      <p:sp>
        <p:nvSpPr>
          <p:cNvPr id="14" name="TextBox 13"/>
          <p:cNvSpPr txBox="1"/>
          <p:nvPr/>
        </p:nvSpPr>
        <p:spPr>
          <a:xfrm>
            <a:off x="10557559" y="299357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kern="0" dirty="0">
                <a:solidFill>
                  <a:prstClr val="black"/>
                </a:solidFill>
                <a:effectLst/>
                <a:latin typeface="Arial"/>
                <a:cs typeface="Arial"/>
                <a:sym typeface="Arial"/>
              </a:rPr>
              <a:t>”</a:t>
            </a:r>
          </a:p>
        </p:txBody>
      </p:sp>
    </p:spTree>
    <p:extLst>
      <p:ext uri="{BB962C8B-B14F-4D97-AF65-F5344CB8AC3E}">
        <p14:creationId xmlns:p14="http://schemas.microsoft.com/office/powerpoint/2010/main" val="95197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endParaRPr lang="en-US" dirty="0">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669252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5" y="609601"/>
            <a:ext cx="10364452" cy="1605095"/>
          </a:xfrm>
        </p:spPr>
        <p:txBody>
          <a:bodyPr/>
          <a:lstStyle/>
          <a:p>
            <a:r>
              <a:rPr lang="fr-FR"/>
              <a:t>Modifiez le style du titre</a:t>
            </a:r>
            <a:endParaRPr lang="en-US" dirty="0"/>
          </a:p>
        </p:txBody>
      </p:sp>
      <p:sp>
        <p:nvSpPr>
          <p:cNvPr id="7" name="Text Placeholder 2"/>
          <p:cNvSpPr>
            <a:spLocks noGrp="1"/>
          </p:cNvSpPr>
          <p:nvPr>
            <p:ph type="body" idx="1"/>
          </p:nvPr>
        </p:nvSpPr>
        <p:spPr>
          <a:xfrm>
            <a:off x="913775" y="2367094"/>
            <a:ext cx="3298976" cy="576263"/>
          </a:xfrm>
        </p:spPr>
        <p:txBody>
          <a:bodyPr anchor="b">
            <a:noAutofit/>
          </a:bodyPr>
          <a:lstStyle>
            <a:lvl1pPr marL="0" indent="0" algn="ctr">
              <a:lnSpc>
                <a:spcPct val="85000"/>
              </a:lnSpc>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913775" y="2943356"/>
            <a:ext cx="3298976" cy="2847845"/>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452390" y="2367094"/>
            <a:ext cx="3291521" cy="576263"/>
          </a:xfrm>
        </p:spPr>
        <p:txBody>
          <a:bodyPr anchor="b">
            <a:noAutofit/>
          </a:bodyPr>
          <a:lstStyle>
            <a:lvl1pPr marL="0" indent="0" algn="ctr">
              <a:lnSpc>
                <a:spcPct val="85000"/>
              </a:lnSpc>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441350" y="2943356"/>
            <a:ext cx="3303351" cy="2847845"/>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7973299" y="2367094"/>
            <a:ext cx="3304928" cy="576263"/>
          </a:xfrm>
        </p:spPr>
        <p:txBody>
          <a:bodyPr anchor="b">
            <a:noAutofit/>
          </a:bodyPr>
          <a:lstStyle>
            <a:lvl1pPr marL="0" indent="0" algn="ctr">
              <a:lnSpc>
                <a:spcPct val="85000"/>
              </a:lnSpc>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7973299" y="2943356"/>
            <a:ext cx="3304928" cy="2847845"/>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endParaRPr lang="en-US" dirty="0">
              <a:solidFill>
                <a:prstClr val="black"/>
              </a:solidFill>
            </a:endParaRPr>
          </a:p>
        </p:txBody>
      </p:sp>
      <p:sp>
        <p:nvSpPr>
          <p:cNvPr id="4" name="Footer Placeholder 3"/>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1511067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5" y="610772"/>
            <a:ext cx="10364452" cy="1603923"/>
          </a:xfrm>
        </p:spPr>
        <p:txBody>
          <a:bodyPr/>
          <a:lstStyle/>
          <a:p>
            <a:r>
              <a:rPr lang="fr-FR"/>
              <a:t>Modifiez le style du titre</a:t>
            </a:r>
            <a:endParaRPr lang="en-US" dirty="0"/>
          </a:p>
        </p:txBody>
      </p:sp>
      <p:sp>
        <p:nvSpPr>
          <p:cNvPr id="19" name="Text Placeholder 2"/>
          <p:cNvSpPr>
            <a:spLocks noGrp="1"/>
          </p:cNvSpPr>
          <p:nvPr>
            <p:ph type="body" idx="1"/>
          </p:nvPr>
        </p:nvSpPr>
        <p:spPr>
          <a:xfrm>
            <a:off x="913776" y="4204821"/>
            <a:ext cx="3296409" cy="576263"/>
          </a:xfrm>
        </p:spPr>
        <p:txBody>
          <a:bodyPr anchor="b">
            <a:noAutofit/>
          </a:bodyPr>
          <a:lstStyle>
            <a:lvl1pPr marL="0" indent="0" algn="ctr">
              <a:lnSpc>
                <a:spcPct val="85000"/>
              </a:lnSpc>
              <a:buNone/>
              <a:defRPr sz="22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6" y="4781082"/>
            <a:ext cx="3296409" cy="1010119"/>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442759" y="4204821"/>
            <a:ext cx="3301828" cy="576263"/>
          </a:xfrm>
        </p:spPr>
        <p:txBody>
          <a:bodyPr anchor="b">
            <a:noAutofit/>
          </a:bodyPr>
          <a:lstStyle>
            <a:lvl1pPr marL="0" indent="0" algn="ctr">
              <a:lnSpc>
                <a:spcPct val="85000"/>
              </a:lnSpc>
              <a:buNone/>
              <a:defRPr sz="22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2"/>
            <a:ext cx="3303352" cy="1010119"/>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7973300" y="4204821"/>
            <a:ext cx="3300681" cy="576263"/>
          </a:xfrm>
        </p:spPr>
        <p:txBody>
          <a:bodyPr anchor="b">
            <a:noAutofit/>
          </a:bodyPr>
          <a:lstStyle>
            <a:lvl1pPr marL="0" indent="0" algn="ctr">
              <a:lnSpc>
                <a:spcPct val="85000"/>
              </a:lnSpc>
              <a:buNone/>
              <a:defRPr sz="22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4" y="4781080"/>
            <a:ext cx="3305053" cy="1010121"/>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endParaRPr lang="en-US" dirty="0">
              <a:solidFill>
                <a:prstClr val="black"/>
              </a:solidFill>
            </a:endParaRPr>
          </a:p>
        </p:txBody>
      </p:sp>
      <p:sp>
        <p:nvSpPr>
          <p:cNvPr id="4" name="Footer Placeholder 3"/>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3356445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149957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1" y="609602"/>
            <a:ext cx="2553327"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2"/>
            <a:ext cx="7658724" cy="5181599"/>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3534171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rtl="0">
              <a:spcBef>
                <a:spcPts val="0"/>
              </a:spcBef>
              <a:buSzPts val="2800"/>
              <a:buNone/>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wrap="square" lIns="91425" tIns="91425" rIns="91425" bIns="91425" anchor="t" anchorCtr="0"/>
          <a:lstStyle>
            <a:lvl1pPr lvl="0" rtl="0">
              <a:spcBef>
                <a:spcPts val="0"/>
              </a:spcBef>
              <a:buSzPts val="18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fr">
                <a:solidFill>
                  <a:prstClr val="black"/>
                </a:solidFill>
              </a:rPr>
              <a:pPr/>
              <a:t>‹N°›</a:t>
            </a:fld>
            <a:endParaRPr lang="fr">
              <a:solidFill>
                <a:prstClr val="black"/>
              </a:solidFill>
            </a:endParaRPr>
          </a:p>
        </p:txBody>
      </p:sp>
    </p:spTree>
    <p:extLst>
      <p:ext uri="{BB962C8B-B14F-4D97-AF65-F5344CB8AC3E}">
        <p14:creationId xmlns:p14="http://schemas.microsoft.com/office/powerpoint/2010/main" val="105056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F042E67-FBFE-4CA1-BE8B-79F5B99785BA}" type="datetimeFigureOut">
              <a:rPr lang="fr-FR" smtClean="0"/>
              <a:t>23/01/2018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A723C0-5ABB-4EC6-B75D-0156191FEA40}" type="slidenum">
              <a:rPr lang="fr-FR" smtClean="0"/>
              <a:t>‹N°›</a:t>
            </a:fld>
            <a:endParaRPr lang="fr-FR"/>
          </a:p>
        </p:txBody>
      </p:sp>
    </p:spTree>
    <p:extLst>
      <p:ext uri="{BB962C8B-B14F-4D97-AF65-F5344CB8AC3E}">
        <p14:creationId xmlns:p14="http://schemas.microsoft.com/office/powerpoint/2010/main" val="1359758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609602" y="128588"/>
            <a:ext cx="10968567" cy="1433512"/>
          </a:xfrm>
        </p:spPr>
        <p:txBody>
          <a:bodyPr/>
          <a:lstStyle/>
          <a:p>
            <a:r>
              <a:rPr lang="fr-FR"/>
              <a:t>Modifiez le style du titre</a:t>
            </a:r>
          </a:p>
        </p:txBody>
      </p:sp>
      <p:sp>
        <p:nvSpPr>
          <p:cNvPr id="3" name="Espace réservé du contenu 2"/>
          <p:cNvSpPr>
            <a:spLocks noGrp="1"/>
          </p:cNvSpPr>
          <p:nvPr>
            <p:ph sz="half" idx="1"/>
          </p:nvPr>
        </p:nvSpPr>
        <p:spPr>
          <a:xfrm>
            <a:off x="609602" y="1600200"/>
            <a:ext cx="10968567" cy="21844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2" y="3937001"/>
            <a:ext cx="10968567" cy="21859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sldNum" idx="10"/>
          </p:nvPr>
        </p:nvSpPr>
        <p:spPr>
          <a:ln/>
        </p:spPr>
        <p:txBody>
          <a:bodyPr/>
          <a:lstStyle>
            <a:lvl1pPr>
              <a:defRPr/>
            </a:lvl1pPr>
          </a:lstStyle>
          <a:p>
            <a:pPr>
              <a:defRPr/>
            </a:pPr>
            <a:fld id="{48F7FC02-BD1D-41CF-BF2D-9EA7DF1EB681}" type="slidenum">
              <a:rPr lang="fr-FR" altLang="fr-FR">
                <a:solidFill>
                  <a:prstClr val="black"/>
                </a:solidFill>
              </a:rPr>
              <a:pPr>
                <a:defRPr/>
              </a:pPr>
              <a:t>‹N°›</a:t>
            </a:fld>
            <a:endParaRPr lang="fr-FR" altLang="fr-FR">
              <a:solidFill>
                <a:prstClr val="black"/>
              </a:solidFill>
            </a:endParaRPr>
          </a:p>
        </p:txBody>
      </p:sp>
    </p:spTree>
    <p:extLst>
      <p:ext uri="{BB962C8B-B14F-4D97-AF65-F5344CB8AC3E}">
        <p14:creationId xmlns:p14="http://schemas.microsoft.com/office/powerpoint/2010/main" val="2234415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F042E67-FBFE-4CA1-BE8B-79F5B99785BA}" type="datetimeFigureOut">
              <a:rPr lang="fr-FR" smtClean="0"/>
              <a:t>23/01/2018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A723C0-5ABB-4EC6-B75D-0156191FEA40}" type="slidenum">
              <a:rPr lang="fr-FR" smtClean="0"/>
              <a:t>‹N°›</a:t>
            </a:fld>
            <a:endParaRPr lang="fr-FR"/>
          </a:p>
        </p:txBody>
      </p:sp>
    </p:spTree>
    <p:extLst>
      <p:ext uri="{BB962C8B-B14F-4D97-AF65-F5344CB8AC3E}">
        <p14:creationId xmlns:p14="http://schemas.microsoft.com/office/powerpoint/2010/main" val="2284583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F042E67-FBFE-4CA1-BE8B-79F5B99785BA}" type="datetimeFigureOut">
              <a:rPr lang="fr-FR" smtClean="0"/>
              <a:t>23/01/2018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9A723C0-5ABB-4EC6-B75D-0156191FEA40}" type="slidenum">
              <a:rPr lang="fr-FR" smtClean="0"/>
              <a:t>‹N°›</a:t>
            </a:fld>
            <a:endParaRPr lang="fr-FR"/>
          </a:p>
        </p:txBody>
      </p:sp>
    </p:spTree>
    <p:extLst>
      <p:ext uri="{BB962C8B-B14F-4D97-AF65-F5344CB8AC3E}">
        <p14:creationId xmlns:p14="http://schemas.microsoft.com/office/powerpoint/2010/main" val="281712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F042E67-FBFE-4CA1-BE8B-79F5B99785BA}" type="datetimeFigureOut">
              <a:rPr lang="fr-FR" smtClean="0"/>
              <a:t>23/01/2018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9A723C0-5ABB-4EC6-B75D-0156191FEA40}" type="slidenum">
              <a:rPr lang="fr-FR" smtClean="0"/>
              <a:t>‹N°›</a:t>
            </a:fld>
            <a:endParaRPr lang="fr-FR"/>
          </a:p>
        </p:txBody>
      </p:sp>
    </p:spTree>
    <p:extLst>
      <p:ext uri="{BB962C8B-B14F-4D97-AF65-F5344CB8AC3E}">
        <p14:creationId xmlns:p14="http://schemas.microsoft.com/office/powerpoint/2010/main" val="4197266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F042E67-FBFE-4CA1-BE8B-79F5B99785BA}" type="datetimeFigureOut">
              <a:rPr lang="fr-FR" smtClean="0"/>
              <a:t>23/01/2018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9A723C0-5ABB-4EC6-B75D-0156191FEA40}" type="slidenum">
              <a:rPr lang="fr-FR" smtClean="0"/>
              <a:t>‹N°›</a:t>
            </a:fld>
            <a:endParaRPr lang="fr-FR"/>
          </a:p>
        </p:txBody>
      </p:sp>
    </p:spTree>
    <p:extLst>
      <p:ext uri="{BB962C8B-B14F-4D97-AF65-F5344CB8AC3E}">
        <p14:creationId xmlns:p14="http://schemas.microsoft.com/office/powerpoint/2010/main" val="1384176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F042E67-FBFE-4CA1-BE8B-79F5B99785BA}" type="datetimeFigureOut">
              <a:rPr lang="fr-FR" smtClean="0"/>
              <a:t>23/01/2018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A723C0-5ABB-4EC6-B75D-0156191FEA40}" type="slidenum">
              <a:rPr lang="fr-FR" smtClean="0"/>
              <a:t>‹N°›</a:t>
            </a:fld>
            <a:endParaRPr lang="fr-FR"/>
          </a:p>
        </p:txBody>
      </p:sp>
    </p:spTree>
    <p:extLst>
      <p:ext uri="{BB962C8B-B14F-4D97-AF65-F5344CB8AC3E}">
        <p14:creationId xmlns:p14="http://schemas.microsoft.com/office/powerpoint/2010/main" val="337132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F042E67-FBFE-4CA1-BE8B-79F5B99785BA}" type="datetimeFigureOut">
              <a:rPr lang="fr-FR" smtClean="0"/>
              <a:t>23/01/2018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A723C0-5ABB-4EC6-B75D-0156191FEA40}" type="slidenum">
              <a:rPr lang="fr-FR" smtClean="0"/>
              <a:t>‹N°›</a:t>
            </a:fld>
            <a:endParaRPr lang="fr-FR"/>
          </a:p>
        </p:txBody>
      </p:sp>
    </p:spTree>
    <p:extLst>
      <p:ext uri="{BB962C8B-B14F-4D97-AF65-F5344CB8AC3E}">
        <p14:creationId xmlns:p14="http://schemas.microsoft.com/office/powerpoint/2010/main" val="364292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42E67-FBFE-4CA1-BE8B-79F5B99785BA}" type="datetimeFigureOut">
              <a:rPr lang="fr-FR" smtClean="0"/>
              <a:t>23/01/2018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723C0-5ABB-4EC6-B75D-0156191FEA40}" type="slidenum">
              <a:rPr lang="fr-FR" smtClean="0"/>
              <a:t>‹N°›</a:t>
            </a:fld>
            <a:endParaRPr lang="fr-FR"/>
          </a:p>
        </p:txBody>
      </p:sp>
    </p:spTree>
    <p:extLst>
      <p:ext uri="{BB962C8B-B14F-4D97-AF65-F5344CB8AC3E}">
        <p14:creationId xmlns:p14="http://schemas.microsoft.com/office/powerpoint/2010/main" val="176050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6" y="618518"/>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7" y="5883276"/>
            <a:ext cx="2743200" cy="365125"/>
          </a:xfrm>
          <a:prstGeom prst="rect">
            <a:avLst/>
          </a:prstGeom>
        </p:spPr>
        <p:txBody>
          <a:bodyPr vert="horz" lIns="91440" tIns="45720" rIns="91440" bIns="45720" rtlCol="0" anchor="ctr"/>
          <a:lstStyle>
            <a:lvl1pPr algn="r">
              <a:defRPr sz="1000">
                <a:solidFill>
                  <a:schemeClr val="tx1"/>
                </a:solidFill>
              </a:defRPr>
            </a:lvl1pPr>
          </a:lstStyle>
          <a:p>
            <a:endParaRPr lang="en-US" kern="0" dirty="0">
              <a:solidFill>
                <a:prstClr val="black"/>
              </a:solidFill>
              <a:latin typeface="Arial"/>
              <a:cs typeface="Arial"/>
              <a:sym typeface="Arial"/>
            </a:endParaRPr>
          </a:p>
        </p:txBody>
      </p:sp>
      <p:sp>
        <p:nvSpPr>
          <p:cNvPr id="5" name="Footer Placeholder 4"/>
          <p:cNvSpPr>
            <a:spLocks noGrp="1"/>
          </p:cNvSpPr>
          <p:nvPr>
            <p:ph type="ftr" sz="quarter" idx="3"/>
          </p:nvPr>
        </p:nvSpPr>
        <p:spPr>
          <a:xfrm>
            <a:off x="913775" y="5883276"/>
            <a:ext cx="6672887" cy="365125"/>
          </a:xfrm>
          <a:prstGeom prst="rect">
            <a:avLst/>
          </a:prstGeom>
        </p:spPr>
        <p:txBody>
          <a:bodyPr vert="horz" lIns="91440" tIns="45720" rIns="91440" bIns="45720" rtlCol="0" anchor="ctr"/>
          <a:lstStyle>
            <a:lvl1pPr algn="l">
              <a:defRPr sz="1000">
                <a:solidFill>
                  <a:schemeClr val="tx1"/>
                </a:solidFill>
              </a:defRPr>
            </a:lvl1pPr>
          </a:lstStyle>
          <a:p>
            <a:r>
              <a:rPr lang="fr-FR" kern="0">
                <a:solidFill>
                  <a:prstClr val="black"/>
                </a:solidFill>
                <a:latin typeface="Arial"/>
                <a:cs typeface="Arial"/>
                <a:sym typeface="Arial"/>
              </a:rPr>
              <a:t>MISSION MATHS 68</a:t>
            </a:r>
            <a:endParaRPr lang="en-US" kern="0" dirty="0">
              <a:solidFill>
                <a:prstClr val="black"/>
              </a:solidFill>
              <a:latin typeface="Arial"/>
              <a:cs typeface="Arial"/>
              <a:sym typeface="Arial"/>
            </a:endParaRPr>
          </a:p>
        </p:txBody>
      </p:sp>
      <p:sp>
        <p:nvSpPr>
          <p:cNvPr id="6" name="Slide Number Placeholder 5"/>
          <p:cNvSpPr>
            <a:spLocks noGrp="1"/>
          </p:cNvSpPr>
          <p:nvPr>
            <p:ph type="sldNum" sz="quarter" idx="4"/>
          </p:nvPr>
        </p:nvSpPr>
        <p:spPr>
          <a:xfrm>
            <a:off x="10514013" y="5883276"/>
            <a:ext cx="764215" cy="365125"/>
          </a:xfrm>
          <a:prstGeom prst="rect">
            <a:avLst/>
          </a:prstGeom>
        </p:spPr>
        <p:txBody>
          <a:bodyPr vert="horz" lIns="91440" tIns="45720" rIns="91440" bIns="45720" rtlCol="0" anchor="ctr"/>
          <a:lstStyle>
            <a:lvl1pPr algn="r">
              <a:defRPr sz="1000">
                <a:solidFill>
                  <a:schemeClr val="tx1"/>
                </a:solidFill>
              </a:defRPr>
            </a:lvl1pPr>
          </a:lstStyle>
          <a:p>
            <a:fld id="{00000000-1234-1234-1234-123412341234}" type="slidenum">
              <a:rPr lang="fr" sz="1333" kern="0" smtClean="0">
                <a:solidFill>
                  <a:srgbClr val="355071"/>
                </a:solidFill>
                <a:latin typeface="Arial"/>
                <a:cs typeface="Arial"/>
                <a:sym typeface="Arial"/>
              </a:rPr>
              <a:pPr/>
              <a:t>‹N°›</a:t>
            </a:fld>
            <a:endParaRPr lang="fr" sz="1333" kern="0">
              <a:solidFill>
                <a:srgbClr val="355071"/>
              </a:solidFill>
              <a:latin typeface="Arial"/>
              <a:cs typeface="Arial"/>
              <a:sym typeface="Arial"/>
            </a:endParaRPr>
          </a:p>
        </p:txBody>
      </p:sp>
    </p:spTree>
    <p:extLst>
      <p:ext uri="{BB962C8B-B14F-4D97-AF65-F5344CB8AC3E}">
        <p14:creationId xmlns:p14="http://schemas.microsoft.com/office/powerpoint/2010/main" val="3976572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ctr" defTabSz="914377"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594" indent="-228594" algn="l" defTabSz="914377"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783" indent="-228594" algn="l" defTabSz="914377"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2971" indent="-228594" algn="l" defTabSz="914377"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160"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349"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537"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726"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8914"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103"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9.xml"/><Relationship Id="rId5" Type="http://schemas.openxmlformats.org/officeDocument/2006/relationships/image" Target="../media/image4.pn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hyperlink" Target="Probl&#232;mes/Grille%20d%u2019analyse%20des%20proble&#768;mes-1.docx" TargetMode="External"/><Relationship Id="rId2" Type="http://schemas.openxmlformats.org/officeDocument/2006/relationships/notesSlide" Target="../notesSlides/notesSlide48.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3.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5.xml"/><Relationship Id="rId1" Type="http://schemas.openxmlformats.org/officeDocument/2006/relationships/slideLayout" Target="../slideLayouts/slideLayout29.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hyperlink" Target="Probl&#232;mes/allard_c%20(1).mp4" TargetMode="External"/><Relationship Id="rId2" Type="http://schemas.openxmlformats.org/officeDocument/2006/relationships/notesSlide" Target="../notesSlides/notesSlide56.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01821" y="1809343"/>
            <a:ext cx="9144000" cy="3509963"/>
          </a:xfrm>
        </p:spPr>
        <p:txBody>
          <a:bodyPr>
            <a:noAutofit/>
          </a:bodyPr>
          <a:lstStyle/>
          <a:p>
            <a:r>
              <a:rPr lang="fr-FR" sz="9600" b="1" dirty="0">
                <a:solidFill>
                  <a:schemeClr val="bg1"/>
                </a:solidFill>
              </a:rPr>
              <a:t>Enseigner la résolution de problèmes</a:t>
            </a:r>
          </a:p>
        </p:txBody>
      </p:sp>
    </p:spTree>
    <p:extLst>
      <p:ext uri="{BB962C8B-B14F-4D97-AF65-F5344CB8AC3E}">
        <p14:creationId xmlns:p14="http://schemas.microsoft.com/office/powerpoint/2010/main" val="1110347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prstGeom prst="rect">
            <a:avLst/>
          </a:prstGeom>
        </p:spPr>
        <p:txBody>
          <a:bodyPr vert="horz" wrap="square" lIns="121900" tIns="121900" rIns="121900" bIns="121900" rtlCol="0" anchor="t" anchorCtr="0">
            <a:noAutofit/>
          </a:bodyPr>
          <a:lstStyle/>
          <a:p>
            <a:pPr indent="-93131">
              <a:buClr>
                <a:schemeClr val="dk1"/>
              </a:buClr>
              <a:buSzPts val="1100"/>
            </a:pPr>
            <a:r>
              <a:rPr lang="fr" sz="2400"/>
              <a:t>Un deuxième exemple de déclinaison possible en circonscription</a:t>
            </a:r>
          </a:p>
          <a:p>
            <a:endParaRPr/>
          </a:p>
        </p:txBody>
      </p:sp>
      <p:sp>
        <p:nvSpPr>
          <p:cNvPr id="182" name="Shape 182"/>
          <p:cNvSpPr txBox="1">
            <a:spLocks noGrp="1"/>
          </p:cNvSpPr>
          <p:nvPr>
            <p:ph type="body" idx="1"/>
          </p:nvPr>
        </p:nvSpPr>
        <p:spPr>
          <a:xfrm>
            <a:off x="199733" y="1536633"/>
            <a:ext cx="11785200" cy="5055200"/>
          </a:xfrm>
          <a:prstGeom prst="rect">
            <a:avLst/>
          </a:prstGeom>
        </p:spPr>
        <p:txBody>
          <a:bodyPr vert="horz" wrap="square" lIns="121900" tIns="121900" rIns="121900" bIns="121900" rtlCol="0" anchor="t" anchorCtr="0">
            <a:noAutofit/>
          </a:bodyPr>
          <a:lstStyle/>
          <a:p>
            <a:pPr marL="0" indent="-253994">
              <a:lnSpc>
                <a:spcPct val="100000"/>
              </a:lnSpc>
              <a:buClr>
                <a:schemeClr val="lt1"/>
              </a:buClr>
              <a:buSzPts val="3000"/>
              <a:buNone/>
            </a:pPr>
            <a:r>
              <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rPr>
              <a:t>Parcours 2  (6h) sur deux des 4 thématiques </a:t>
            </a:r>
          </a:p>
          <a:p>
            <a:pPr marL="0" indent="0">
              <a:lnSpc>
                <a:spcPct val="100000"/>
              </a:lnSpc>
              <a:buNone/>
            </a:pPr>
            <a:endPar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609585" indent="-457189">
              <a:lnSpc>
                <a:spcPct val="100000"/>
              </a:lnSpc>
              <a:buClr>
                <a:schemeClr val="dk1"/>
              </a:buClr>
              <a:buFont typeface="Calibri"/>
              <a:buChar char="-"/>
            </a:pPr>
            <a:r>
              <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rPr>
              <a:t>Présentiel (3h) année N : </a:t>
            </a:r>
          </a:p>
          <a:p>
            <a:pPr marL="0" indent="0">
              <a:lnSpc>
                <a:spcPct val="100000"/>
              </a:lnSpc>
              <a:buNone/>
            </a:pPr>
            <a:r>
              <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rPr>
              <a:t>         présentation des objectifs nationaux et départementaux</a:t>
            </a:r>
          </a:p>
          <a:p>
            <a:pPr marL="0" indent="0">
              <a:lnSpc>
                <a:spcPct val="100000"/>
              </a:lnSpc>
              <a:buNone/>
            </a:pPr>
            <a:r>
              <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rPr>
              <a:t>         Les points d’appui théoriques</a:t>
            </a:r>
          </a:p>
          <a:p>
            <a:pPr marL="0" indent="-93131">
              <a:lnSpc>
                <a:spcPct val="100000"/>
              </a:lnSpc>
              <a:buClr>
                <a:schemeClr val="dk1"/>
              </a:buClr>
              <a:buSzPts val="1100"/>
              <a:buNone/>
            </a:pPr>
            <a:r>
              <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rPr>
              <a:t>         Ateliers (2 thématiques)   : analyse des erreurs des élèves - gestes professionnels- </a:t>
            </a:r>
          </a:p>
          <a:p>
            <a:pPr marL="0" indent="-93131">
              <a:lnSpc>
                <a:spcPct val="100000"/>
              </a:lnSpc>
              <a:buClr>
                <a:schemeClr val="dk1"/>
              </a:buClr>
              <a:buSzPts val="1100"/>
              <a:buNone/>
            </a:pPr>
            <a:r>
              <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rPr>
              <a:t>         écrits d'institutionnalisation - différenciation</a:t>
            </a:r>
          </a:p>
          <a:p>
            <a:pPr marL="0" indent="-93131">
              <a:lnSpc>
                <a:spcPct val="100000"/>
              </a:lnSpc>
              <a:buClr>
                <a:schemeClr val="dk1"/>
              </a:buClr>
              <a:buSzPts val="1100"/>
              <a:buNone/>
            </a:pPr>
            <a:endPar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609585" indent="-457189">
              <a:lnSpc>
                <a:spcPct val="100000"/>
              </a:lnSpc>
              <a:buClr>
                <a:schemeClr val="dk1"/>
              </a:buClr>
              <a:buFont typeface="Calibri"/>
              <a:buChar char="-"/>
            </a:pPr>
            <a:r>
              <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rPr>
              <a:t>Retour en classe et mise en </a:t>
            </a:r>
            <a:r>
              <a:rPr lang="fr-FR" sz="2400" b="1" cap="none" dirty="0" err="1">
                <a:solidFill>
                  <a:schemeClr val="dk1"/>
                </a:solidFill>
                <a:latin typeface="Times New Roman" panose="02020603050405020304" pitchFamily="18" charset="0"/>
                <a:ea typeface="Calibri"/>
                <a:cs typeface="Times New Roman" panose="02020603050405020304" pitchFamily="18" charset="0"/>
                <a:sym typeface="Calibri"/>
              </a:rPr>
              <a:t>oeuvre</a:t>
            </a:r>
            <a:r>
              <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rPr>
              <a:t> dans la classe et relevé des difficultés ou questions</a:t>
            </a:r>
          </a:p>
          <a:p>
            <a:pPr marL="0" indent="0">
              <a:lnSpc>
                <a:spcPct val="100000"/>
              </a:lnSpc>
              <a:buNone/>
            </a:pPr>
            <a:endPar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609585" indent="-457189">
              <a:lnSpc>
                <a:spcPct val="100000"/>
              </a:lnSpc>
              <a:buClr>
                <a:schemeClr val="dk1"/>
              </a:buClr>
              <a:buFont typeface="Calibri"/>
              <a:buChar char="-"/>
            </a:pPr>
            <a:r>
              <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rPr>
              <a:t>Présentiel 1h30  année N+1 : échanges de pratique </a:t>
            </a:r>
          </a:p>
          <a:p>
            <a:pPr marL="0" indent="0">
              <a:buNone/>
            </a:pPr>
            <a:endParaRPr lang="fr-FR" sz="2400" cap="none" dirty="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10</a:t>
            </a:fld>
            <a:endParaRPr lang="fr">
              <a:solidFill>
                <a:prstClr val="black"/>
              </a:solidFill>
            </a:endParaRPr>
          </a:p>
        </p:txBody>
      </p:sp>
    </p:spTree>
    <p:extLst>
      <p:ext uri="{BB962C8B-B14F-4D97-AF65-F5344CB8AC3E}">
        <p14:creationId xmlns:p14="http://schemas.microsoft.com/office/powerpoint/2010/main" val="3020628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prstGeom prst="rect">
            <a:avLst/>
          </a:prstGeom>
        </p:spPr>
        <p:txBody>
          <a:bodyPr vert="horz" wrap="square" lIns="121900" tIns="121900" rIns="121900" bIns="121900" rtlCol="0" anchor="t" anchorCtr="0">
            <a:noAutofit/>
          </a:bodyPr>
          <a:lstStyle/>
          <a:p>
            <a:r>
              <a:rPr lang="fr"/>
              <a:t>supports et outils à disposition</a:t>
            </a:r>
          </a:p>
        </p:txBody>
      </p:sp>
      <p:sp>
        <p:nvSpPr>
          <p:cNvPr id="188" name="Shape 188"/>
          <p:cNvSpPr txBox="1">
            <a:spLocks noGrp="1"/>
          </p:cNvSpPr>
          <p:nvPr>
            <p:ph type="body" idx="1"/>
          </p:nvPr>
        </p:nvSpPr>
        <p:spPr>
          <a:xfrm>
            <a:off x="415600" y="1536633"/>
            <a:ext cx="11360800" cy="5130800"/>
          </a:xfrm>
          <a:prstGeom prst="rect">
            <a:avLst/>
          </a:prstGeom>
        </p:spPr>
        <p:txBody>
          <a:bodyPr vert="horz" wrap="square" lIns="121900" tIns="121900" rIns="121900" bIns="121900" rtlCol="0" anchor="t" anchorCtr="0">
            <a:noAutofit/>
          </a:bodyPr>
          <a:lstStyle/>
          <a:p>
            <a:pPr marL="609585" indent="-457189">
              <a:buChar char="-"/>
            </a:pPr>
            <a:r>
              <a:rPr lang="fr" sz="2400" cap="none" dirty="0">
                <a:latin typeface="Times New Roman" panose="02020603050405020304" pitchFamily="18" charset="0"/>
                <a:cs typeface="Times New Roman" panose="02020603050405020304" pitchFamily="18" charset="0"/>
              </a:rPr>
              <a:t>Les diaporamas utilisés lors de la journée du 11 décembre </a:t>
            </a:r>
          </a:p>
          <a:p>
            <a:pPr marL="0" indent="0">
              <a:buNone/>
            </a:pPr>
            <a:r>
              <a:rPr lang="fr" sz="2400" cap="none" dirty="0">
                <a:latin typeface="Times New Roman" panose="02020603050405020304" pitchFamily="18" charset="0"/>
                <a:cs typeface="Times New Roman" panose="02020603050405020304" pitchFamily="18" charset="0"/>
              </a:rPr>
              <a:t>       (les points d’appuis et les ateliers)</a:t>
            </a:r>
          </a:p>
          <a:p>
            <a:pPr marL="609585" indent="-457189">
              <a:buChar char="-"/>
            </a:pPr>
            <a:r>
              <a:rPr lang="fr" sz="2400" cap="none" dirty="0">
                <a:latin typeface="Times New Roman" panose="02020603050405020304" pitchFamily="18" charset="0"/>
                <a:cs typeface="Times New Roman" panose="02020603050405020304" pitchFamily="18" charset="0"/>
              </a:rPr>
              <a:t>L’ensemble des documents fournis par  l’ESEN</a:t>
            </a:r>
          </a:p>
          <a:p>
            <a:pPr marL="609585" indent="-457189">
              <a:buChar char="-"/>
            </a:pPr>
            <a:r>
              <a:rPr lang="fr" sz="2400" cap="none" dirty="0">
                <a:latin typeface="Times New Roman" panose="02020603050405020304" pitchFamily="18" charset="0"/>
                <a:cs typeface="Times New Roman" panose="02020603050405020304" pitchFamily="18" charset="0"/>
              </a:rPr>
              <a:t>Les vidéos mises à disposition par l’ESEN</a:t>
            </a:r>
          </a:p>
          <a:p>
            <a:pPr marL="609585" indent="-457189">
              <a:buChar char="-"/>
            </a:pPr>
            <a:r>
              <a:rPr lang="fr" sz="2400" cap="none" dirty="0">
                <a:latin typeface="Times New Roman" panose="02020603050405020304" pitchFamily="18" charset="0"/>
                <a:cs typeface="Times New Roman" panose="02020603050405020304" pitchFamily="18" charset="0"/>
              </a:rPr>
              <a:t>Les documents annexes (théoriques et pratiques)</a:t>
            </a:r>
          </a:p>
          <a:p>
            <a:pPr marL="152396" indent="0">
              <a:buNone/>
            </a:pPr>
            <a:endParaRPr lang="fr" sz="2400" cap="none" dirty="0">
              <a:latin typeface="Times New Roman" panose="02020603050405020304" pitchFamily="18" charset="0"/>
              <a:cs typeface="Times New Roman" panose="02020603050405020304" pitchFamily="18" charset="0"/>
            </a:endParaRPr>
          </a:p>
          <a:p>
            <a:pPr marL="0" indent="0">
              <a:buNone/>
            </a:pPr>
            <a:r>
              <a:rPr lang="fr" sz="2400" cap="none" dirty="0">
                <a:latin typeface="Times New Roman" panose="02020603050405020304" pitchFamily="18" charset="0"/>
                <a:cs typeface="Times New Roman" panose="02020603050405020304" pitchFamily="18" charset="0"/>
              </a:rPr>
              <a:t>→ Sur la plate forme m@gistère</a:t>
            </a:r>
          </a:p>
          <a:p>
            <a:pPr marL="0" indent="0">
              <a:buNone/>
            </a:pPr>
            <a:r>
              <a:rPr lang="fr" sz="2400" cap="none" dirty="0">
                <a:latin typeface="Times New Roman" panose="02020603050405020304" pitchFamily="18" charset="0"/>
                <a:cs typeface="Times New Roman" panose="02020603050405020304" pitchFamily="18" charset="0"/>
              </a:rPr>
              <a:t>→ Sur TRIBU IEN 68</a:t>
            </a:r>
          </a:p>
          <a:p>
            <a:pPr marL="0" indent="0">
              <a:buNone/>
            </a:pPr>
            <a:endParaRPr lang="fr" sz="2400" cap="none" dirty="0">
              <a:latin typeface="Times New Roman" panose="02020603050405020304" pitchFamily="18" charset="0"/>
              <a:cs typeface="Times New Roman" panose="02020603050405020304" pitchFamily="18" charset="0"/>
            </a:endParaRPr>
          </a:p>
          <a:p>
            <a:pPr marL="0" indent="0">
              <a:buNone/>
            </a:pPr>
            <a:r>
              <a:rPr lang="fr" sz="2400" cap="none" dirty="0">
                <a:latin typeface="Times New Roman" panose="02020603050405020304" pitchFamily="18" charset="0"/>
                <a:cs typeface="Times New Roman" panose="02020603050405020304" pitchFamily="18" charset="0"/>
              </a:rPr>
              <a:t>Par ailleurs un parcours m@gistère avait été finalisé l’an dernier par la mission maths du 68  sur apprendre à chercher à travers la résolution de problèmes</a:t>
            </a: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11</a:t>
            </a:fld>
            <a:endParaRPr lang="fr">
              <a:solidFill>
                <a:prstClr val="black"/>
              </a:solidFill>
            </a:endParaRPr>
          </a:p>
        </p:txBody>
      </p:sp>
    </p:spTree>
    <p:extLst>
      <p:ext uri="{BB962C8B-B14F-4D97-AF65-F5344CB8AC3E}">
        <p14:creationId xmlns:p14="http://schemas.microsoft.com/office/powerpoint/2010/main" val="2801673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192"/>
        <p:cNvGrpSpPr/>
        <p:nvPr/>
      </p:nvGrpSpPr>
      <p:grpSpPr>
        <a:xfrm>
          <a:off x="0" y="0"/>
          <a:ext cx="0" cy="0"/>
          <a:chOff x="0" y="0"/>
          <a:chExt cx="0" cy="0"/>
        </a:xfrm>
      </p:grpSpPr>
      <p:sp>
        <p:nvSpPr>
          <p:cNvPr id="193" name="Shape 193"/>
          <p:cNvSpPr txBox="1">
            <a:spLocks noGrp="1"/>
          </p:cNvSpPr>
          <p:nvPr>
            <p:ph type="title"/>
          </p:nvPr>
        </p:nvSpPr>
        <p:spPr>
          <a:prstGeom prst="rect">
            <a:avLst/>
          </a:prstGeom>
        </p:spPr>
        <p:txBody>
          <a:bodyPr vert="horz" wrap="square" lIns="121900" tIns="121900" rIns="121900" bIns="121900" rtlCol="0" anchor="t" anchorCtr="0">
            <a:noAutofit/>
          </a:bodyPr>
          <a:lstStyle/>
          <a:p>
            <a:r>
              <a:rPr lang="fr"/>
              <a:t>PROBLEMES 			POINTS D’APPUI</a:t>
            </a:r>
          </a:p>
        </p:txBody>
      </p:sp>
      <p:sp>
        <p:nvSpPr>
          <p:cNvPr id="194" name="Shape 194"/>
          <p:cNvSpPr txBox="1"/>
          <p:nvPr/>
        </p:nvSpPr>
        <p:spPr>
          <a:xfrm>
            <a:off x="0" y="0"/>
            <a:ext cx="4000000" cy="4000000"/>
          </a:xfrm>
          <a:prstGeom prst="rect">
            <a:avLst/>
          </a:prstGeom>
          <a:noFill/>
          <a:ln>
            <a:noFill/>
          </a:ln>
        </p:spPr>
        <p:txBody>
          <a:bodyPr wrap="square" lIns="121900" tIns="121900" rIns="121900" bIns="121900" anchor="ctr" anchorCtr="0">
            <a:noAutofit/>
          </a:bodyPr>
          <a:lstStyle/>
          <a:p>
            <a:pPr indent="-304792">
              <a:lnSpc>
                <a:spcPct val="115000"/>
              </a:lnSpc>
            </a:pPr>
            <a:endParaRPr sz="1867" kern="0">
              <a:solidFill>
                <a:srgbClr val="000000"/>
              </a:solidFill>
              <a:latin typeface="Arial"/>
              <a:cs typeface="Arial"/>
              <a:sym typeface="Arial"/>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12</a:t>
            </a:fld>
            <a:endParaRPr lang="fr">
              <a:solidFill>
                <a:prstClr val="black"/>
              </a:solidFill>
            </a:endParaRPr>
          </a:p>
        </p:txBody>
      </p:sp>
    </p:spTree>
    <p:extLst>
      <p:ext uri="{BB962C8B-B14F-4D97-AF65-F5344CB8AC3E}">
        <p14:creationId xmlns:p14="http://schemas.microsoft.com/office/powerpoint/2010/main" val="385281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865833" y="187068"/>
            <a:ext cx="10007600" cy="609145"/>
          </a:xfrm>
          <a:prstGeom prst="rect">
            <a:avLst/>
          </a:prstGeom>
        </p:spPr>
        <p:txBody>
          <a:bodyPr vert="horz" wrap="square" lIns="121900" tIns="121900" rIns="121900" bIns="121900" rtlCol="0" anchor="t" anchorCtr="0">
            <a:noAutofit/>
          </a:bodyPr>
          <a:lstStyle/>
          <a:p>
            <a:r>
              <a:rPr lang="fr" sz="2400" dirty="0"/>
              <a:t>A. ENSEIGNER LA RESOLUTION DE PROBLEMES ?</a:t>
            </a:r>
            <a:r>
              <a:rPr lang="fr" dirty="0"/>
              <a:t> </a:t>
            </a:r>
          </a:p>
        </p:txBody>
      </p:sp>
      <p:sp>
        <p:nvSpPr>
          <p:cNvPr id="200" name="Shape 200"/>
          <p:cNvSpPr txBox="1">
            <a:spLocks noGrp="1"/>
          </p:cNvSpPr>
          <p:nvPr>
            <p:ph type="body" idx="1"/>
          </p:nvPr>
        </p:nvSpPr>
        <p:spPr>
          <a:xfrm>
            <a:off x="211997" y="894620"/>
            <a:ext cx="11315272" cy="5847803"/>
          </a:xfrm>
          <a:prstGeom prst="rect">
            <a:avLst/>
          </a:prstGeom>
        </p:spPr>
        <p:txBody>
          <a:bodyPr vert="horz" wrap="square" lIns="121900" tIns="121900" rIns="121900" bIns="121900" rtlCol="0" anchor="t" anchorCtr="0">
            <a:noAutofit/>
          </a:bodyPr>
          <a:lstStyle/>
          <a:p>
            <a:pPr marL="0" indent="0">
              <a:spcBef>
                <a:spcPts val="1333"/>
              </a:spcBef>
              <a:buNone/>
            </a:pPr>
            <a:r>
              <a:rPr lang="fr-FR" sz="2667" cap="none" dirty="0">
                <a:solidFill>
                  <a:srgbClr val="FF0000"/>
                </a:solidFill>
                <a:latin typeface="Times New Roman" panose="02020603050405020304" pitchFamily="18" charset="0"/>
                <a:cs typeface="Times New Roman" panose="02020603050405020304" pitchFamily="18" charset="0"/>
              </a:rPr>
              <a:t>1.1. Les constats</a:t>
            </a:r>
          </a:p>
          <a:p>
            <a:pPr marL="609585" indent="-474121">
              <a:spcBef>
                <a:spcPts val="1333"/>
              </a:spcBef>
              <a:buClr>
                <a:srgbClr val="000000"/>
              </a:buClr>
              <a:buSzPts val="2000"/>
            </a:pPr>
            <a:r>
              <a:rPr lang="fr-FR" sz="2667" cap="none" dirty="0">
                <a:solidFill>
                  <a:srgbClr val="000000"/>
                </a:solidFill>
                <a:latin typeface="Times New Roman" panose="02020603050405020304" pitchFamily="18" charset="0"/>
                <a:cs typeface="Times New Roman" panose="02020603050405020304" pitchFamily="18" charset="0"/>
              </a:rPr>
              <a:t>D</a:t>
            </a:r>
            <a:r>
              <a:rPr lang="fr-FR" sz="2667" cap="none" dirty="0">
                <a:solidFill>
                  <a:srgbClr val="000000"/>
                </a:solidFill>
                <a:latin typeface="Times New Roman" panose="02020603050405020304" pitchFamily="18" charset="0"/>
                <a:ea typeface="Arial"/>
                <a:cs typeface="Times New Roman" panose="02020603050405020304" pitchFamily="18" charset="0"/>
                <a:sym typeface="Arial"/>
              </a:rPr>
              <a:t>es résultats aux évaluations internationales</a:t>
            </a:r>
          </a:p>
          <a:p>
            <a:pPr marL="609585" indent="-474121">
              <a:buClr>
                <a:srgbClr val="000000"/>
              </a:buClr>
              <a:buSzPts val="2000"/>
            </a:pPr>
            <a:r>
              <a:rPr lang="fr-FR" sz="2667" cap="none" dirty="0">
                <a:solidFill>
                  <a:srgbClr val="000000"/>
                </a:solidFill>
                <a:latin typeface="Times New Roman" panose="02020603050405020304" pitchFamily="18" charset="0"/>
                <a:cs typeface="Times New Roman" panose="02020603050405020304" pitchFamily="18" charset="0"/>
              </a:rPr>
              <a:t>D</a:t>
            </a:r>
            <a:r>
              <a:rPr lang="fr-FR" sz="2667" cap="none" dirty="0">
                <a:solidFill>
                  <a:srgbClr val="000000"/>
                </a:solidFill>
                <a:latin typeface="Times New Roman" panose="02020603050405020304" pitchFamily="18" charset="0"/>
                <a:ea typeface="Arial"/>
                <a:cs typeface="Times New Roman" panose="02020603050405020304" pitchFamily="18" charset="0"/>
                <a:sym typeface="Arial"/>
              </a:rPr>
              <a:t>es rapports de l’inspection générale</a:t>
            </a:r>
          </a:p>
          <a:p>
            <a:pPr marL="135463" indent="0">
              <a:buClr>
                <a:srgbClr val="000000"/>
              </a:buClr>
              <a:buSzPts val="2000"/>
              <a:buNone/>
            </a:pPr>
            <a:endParaRPr lang="fr-FR" sz="2667" cap="none" dirty="0">
              <a:solidFill>
                <a:srgbClr val="000000"/>
              </a:solidFill>
              <a:latin typeface="Times New Roman" panose="02020603050405020304" pitchFamily="18" charset="0"/>
              <a:ea typeface="Arial"/>
              <a:cs typeface="Times New Roman" panose="02020603050405020304" pitchFamily="18" charset="0"/>
              <a:sym typeface="Arial"/>
            </a:endParaRPr>
          </a:p>
          <a:p>
            <a:pPr marL="0" indent="-93131">
              <a:spcBef>
                <a:spcPts val="1333"/>
              </a:spcBef>
              <a:buClr>
                <a:srgbClr val="000000"/>
              </a:buClr>
              <a:buSzPts val="1100"/>
              <a:buNone/>
            </a:pPr>
            <a:r>
              <a:rPr lang="fr-FR" sz="2667" cap="none" dirty="0">
                <a:solidFill>
                  <a:srgbClr val="FF0000"/>
                </a:solidFill>
                <a:latin typeface="Times New Roman" panose="02020603050405020304" pitchFamily="18" charset="0"/>
                <a:cs typeface="Times New Roman" panose="02020603050405020304" pitchFamily="18" charset="0"/>
              </a:rPr>
              <a:t>1.2. Les programmes</a:t>
            </a:r>
          </a:p>
          <a:p>
            <a:pPr marL="0" indent="-93131">
              <a:spcBef>
                <a:spcPts val="1333"/>
              </a:spcBef>
              <a:buClr>
                <a:srgbClr val="000000"/>
              </a:buClr>
              <a:buSzPts val="1100"/>
              <a:buNone/>
            </a:pPr>
            <a:r>
              <a:rPr lang="fr-FR" sz="2667" cap="none" dirty="0">
                <a:solidFill>
                  <a:srgbClr val="FF0000"/>
                </a:solidFill>
                <a:latin typeface="Times New Roman" panose="02020603050405020304" pitchFamily="18" charset="0"/>
                <a:cs typeface="Times New Roman" panose="02020603050405020304" pitchFamily="18" charset="0"/>
              </a:rPr>
              <a:t>1.3. Le socle commun de connaissance, de compétence et de culture et </a:t>
            </a:r>
          </a:p>
          <a:p>
            <a:pPr marL="0" indent="-93131">
              <a:spcBef>
                <a:spcPts val="1333"/>
              </a:spcBef>
              <a:buClr>
                <a:srgbClr val="000000"/>
              </a:buClr>
              <a:buSzPts val="1100"/>
              <a:buNone/>
            </a:pPr>
            <a:r>
              <a:rPr lang="fr-FR" sz="2667" cap="none" dirty="0">
                <a:solidFill>
                  <a:srgbClr val="FF0000"/>
                </a:solidFill>
                <a:latin typeface="Times New Roman" panose="02020603050405020304" pitchFamily="18" charset="0"/>
                <a:cs typeface="Times New Roman" panose="02020603050405020304" pitchFamily="18" charset="0"/>
              </a:rPr>
              <a:t>les 6 compétences mathématiques</a:t>
            </a:r>
          </a:p>
          <a:p>
            <a:pPr marL="0" indent="-93131">
              <a:spcBef>
                <a:spcPts val="1333"/>
              </a:spcBef>
              <a:buClr>
                <a:schemeClr val="dk1"/>
              </a:buClr>
              <a:buSzPts val="1100"/>
              <a:buNone/>
            </a:pPr>
            <a:endParaRPr lang="fr-FR" sz="2667" cap="none" dirty="0">
              <a:solidFill>
                <a:srgbClr val="FF0000"/>
              </a:solidFill>
              <a:latin typeface="Times New Roman" panose="02020603050405020304" pitchFamily="18" charset="0"/>
              <a:cs typeface="Times New Roman" panose="02020603050405020304" pitchFamily="18" charset="0"/>
            </a:endParaRPr>
          </a:p>
          <a:p>
            <a:pPr marL="0" indent="0">
              <a:buNone/>
            </a:pPr>
            <a:endParaRPr dirty="0"/>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13</a:t>
            </a:fld>
            <a:endParaRPr lang="fr">
              <a:solidFill>
                <a:prstClr val="black"/>
              </a:solidFill>
            </a:endParaRPr>
          </a:p>
        </p:txBody>
      </p:sp>
      <p:sp>
        <p:nvSpPr>
          <p:cNvPr id="3" name="ZoneTexte 2"/>
          <p:cNvSpPr txBox="1"/>
          <p:nvPr/>
        </p:nvSpPr>
        <p:spPr>
          <a:xfrm>
            <a:off x="1" y="6480023"/>
            <a:ext cx="1691951" cy="256545"/>
          </a:xfrm>
          <a:prstGeom prst="rect">
            <a:avLst/>
          </a:prstGeom>
          <a:noFill/>
        </p:spPr>
        <p:txBody>
          <a:bodyPr wrap="square" rtlCol="0">
            <a:spAutoFit/>
          </a:bodyPr>
          <a:lstStyle/>
          <a:p>
            <a:r>
              <a:rPr lang="fr-FR" sz="1067" kern="0" dirty="0">
                <a:solidFill>
                  <a:srgbClr val="000000"/>
                </a:solidFill>
                <a:latin typeface="Arial"/>
                <a:cs typeface="Arial"/>
                <a:sym typeface="Arial"/>
              </a:rPr>
              <a:t>MISSION MATHS 68</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160" y="6031215"/>
            <a:ext cx="953576" cy="711208"/>
          </a:xfrm>
          <a:prstGeom prst="rect">
            <a:avLst/>
          </a:prstGeom>
        </p:spPr>
      </p:pic>
    </p:spTree>
    <p:extLst>
      <p:ext uri="{BB962C8B-B14F-4D97-AF65-F5344CB8AC3E}">
        <p14:creationId xmlns:p14="http://schemas.microsoft.com/office/powerpoint/2010/main" val="2371972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68600" y="152533"/>
            <a:ext cx="10418400" cy="847600"/>
          </a:xfrm>
          <a:prstGeom prst="rect">
            <a:avLst/>
          </a:prstGeom>
          <a:noFill/>
          <a:ln>
            <a:noFill/>
          </a:ln>
        </p:spPr>
        <p:txBody>
          <a:bodyPr vert="horz" wrap="square" lIns="121900" tIns="121900" rIns="121900" bIns="121900" rtlCol="0" anchor="t" anchorCtr="0">
            <a:noAutofit/>
          </a:bodyPr>
          <a:lstStyle/>
          <a:p>
            <a:pPr indent="-93131">
              <a:buClr>
                <a:srgbClr val="000000"/>
              </a:buClr>
              <a:buSzPts val="1100"/>
            </a:pPr>
            <a:r>
              <a:rPr lang="fr" sz="2400">
                <a:solidFill>
                  <a:srgbClr val="000000"/>
                </a:solidFill>
                <a:latin typeface="Arial"/>
                <a:ea typeface="Arial"/>
                <a:cs typeface="Arial"/>
                <a:sym typeface="Arial"/>
              </a:rPr>
              <a:t>ENSEIGNER LA RESOLUTION DE PROBLEMES : les constats </a:t>
            </a:r>
          </a:p>
          <a:p>
            <a:pPr indent="-253994" algn="l">
              <a:lnSpc>
                <a:spcPct val="100000"/>
              </a:lnSpc>
              <a:buClr>
                <a:schemeClr val="lt1"/>
              </a:buClr>
              <a:buSzPts val="3000"/>
            </a:pPr>
            <a:endParaRPr/>
          </a:p>
        </p:txBody>
      </p:sp>
      <p:sp>
        <p:nvSpPr>
          <p:cNvPr id="206" name="Shape 206"/>
          <p:cNvSpPr txBox="1">
            <a:spLocks noGrp="1"/>
          </p:cNvSpPr>
          <p:nvPr>
            <p:ph type="body" idx="1"/>
          </p:nvPr>
        </p:nvSpPr>
        <p:spPr>
          <a:xfrm>
            <a:off x="9101833" y="1222500"/>
            <a:ext cx="2798000" cy="1187600"/>
          </a:xfrm>
          <a:prstGeom prst="rect">
            <a:avLst/>
          </a:prstGeom>
          <a:noFill/>
          <a:ln>
            <a:noFill/>
          </a:ln>
        </p:spPr>
        <p:txBody>
          <a:bodyPr vert="horz" wrap="square" lIns="121900" tIns="121900" rIns="121900" bIns="121900" rtlCol="0" anchor="t" anchorCtr="0">
            <a:noAutofit/>
          </a:bodyPr>
          <a:lstStyle/>
          <a:p>
            <a:pPr marL="0" indent="-110064">
              <a:lnSpc>
                <a:spcPct val="115000"/>
              </a:lnSpc>
              <a:buClr>
                <a:schemeClr val="dk2"/>
              </a:buClr>
              <a:buSzPts val="1300"/>
              <a:buNone/>
            </a:pPr>
            <a:r>
              <a:rPr lang="fr" sz="1733" cap="none">
                <a:solidFill>
                  <a:schemeClr val="dk2"/>
                </a:solidFill>
                <a:latin typeface="Calibri"/>
                <a:ea typeface="Calibri"/>
                <a:cs typeface="Calibri"/>
                <a:sym typeface="Calibri"/>
              </a:rPr>
              <a:t>TIMMS 2015</a:t>
            </a:r>
            <a:br>
              <a:rPr lang="fr" sz="1733" cap="none">
                <a:solidFill>
                  <a:schemeClr val="dk2"/>
                </a:solidFill>
                <a:latin typeface="Calibri"/>
                <a:ea typeface="Calibri"/>
                <a:cs typeface="Calibri"/>
                <a:sym typeface="Calibri"/>
              </a:rPr>
            </a:br>
            <a:r>
              <a:rPr lang="fr" sz="1467" i="1" cap="none">
                <a:solidFill>
                  <a:schemeClr val="dk2"/>
                </a:solidFill>
                <a:latin typeface="Calibri"/>
                <a:ea typeface="Calibri"/>
                <a:cs typeface="Calibri"/>
                <a:sym typeface="Calibri"/>
              </a:rPr>
              <a:t>Trends in International Mathematics and Science Study </a:t>
            </a:r>
            <a:br>
              <a:rPr lang="fr" sz="1467" i="1" cap="none">
                <a:solidFill>
                  <a:schemeClr val="dk2"/>
                </a:solidFill>
                <a:latin typeface="Calibri"/>
                <a:ea typeface="Calibri"/>
                <a:cs typeface="Calibri"/>
                <a:sym typeface="Calibri"/>
              </a:rPr>
            </a:br>
            <a:r>
              <a:rPr lang="fr" sz="1467" cap="none">
                <a:solidFill>
                  <a:schemeClr val="dk2"/>
                </a:solidFill>
                <a:latin typeface="Calibri"/>
                <a:ea typeface="Calibri"/>
                <a:cs typeface="Calibri"/>
                <a:sym typeface="Calibri"/>
              </a:rPr>
              <a:t>CM1</a:t>
            </a:r>
          </a:p>
        </p:txBody>
      </p:sp>
      <p:pic>
        <p:nvPicPr>
          <p:cNvPr id="207" name="Shape 207"/>
          <p:cNvPicPr preferRelativeResize="0"/>
          <p:nvPr/>
        </p:nvPicPr>
        <p:blipFill rotWithShape="1">
          <a:blip r:embed="rId3">
            <a:alphaModFix/>
          </a:blip>
          <a:srcRect/>
          <a:stretch/>
        </p:blipFill>
        <p:spPr>
          <a:xfrm>
            <a:off x="934667" y="1369233"/>
            <a:ext cx="7669533" cy="3332000"/>
          </a:xfrm>
          <a:prstGeom prst="rect">
            <a:avLst/>
          </a:prstGeom>
          <a:noFill/>
          <a:ln>
            <a:noFill/>
          </a:ln>
        </p:spPr>
      </p:pic>
      <p:pic>
        <p:nvPicPr>
          <p:cNvPr id="208" name="Shape 208"/>
          <p:cNvPicPr preferRelativeResize="0"/>
          <p:nvPr/>
        </p:nvPicPr>
        <p:blipFill rotWithShape="1">
          <a:blip r:embed="rId4">
            <a:alphaModFix/>
          </a:blip>
          <a:srcRect/>
          <a:stretch/>
        </p:blipFill>
        <p:spPr>
          <a:xfrm>
            <a:off x="10031333" y="2956467"/>
            <a:ext cx="1306400" cy="1432533"/>
          </a:xfrm>
          <a:prstGeom prst="rect">
            <a:avLst/>
          </a:prstGeom>
          <a:noFill/>
          <a:ln>
            <a:noFill/>
          </a:ln>
        </p:spPr>
      </p:pic>
      <p:pic>
        <p:nvPicPr>
          <p:cNvPr id="209" name="Shape 209"/>
          <p:cNvPicPr preferRelativeResize="0"/>
          <p:nvPr/>
        </p:nvPicPr>
        <p:blipFill rotWithShape="1">
          <a:blip r:embed="rId5">
            <a:alphaModFix/>
          </a:blip>
          <a:srcRect/>
          <a:stretch/>
        </p:blipFill>
        <p:spPr>
          <a:xfrm>
            <a:off x="3986367" y="4935367"/>
            <a:ext cx="7814967" cy="1599133"/>
          </a:xfrm>
          <a:prstGeom prst="rect">
            <a:avLst/>
          </a:prstGeom>
          <a:noFill/>
          <a:ln>
            <a:noFill/>
          </a:ln>
        </p:spPr>
      </p:pic>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14</a:t>
            </a:fld>
            <a:endParaRPr lang="fr">
              <a:solidFill>
                <a:prstClr val="black"/>
              </a:solidFill>
            </a:endParaRPr>
          </a:p>
        </p:txBody>
      </p:sp>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24419"/>
            <a:ext cx="953576" cy="711208"/>
          </a:xfrm>
          <a:prstGeom prst="rect">
            <a:avLst/>
          </a:prstGeom>
        </p:spPr>
      </p:pic>
    </p:spTree>
    <p:extLst>
      <p:ext uri="{BB962C8B-B14F-4D97-AF65-F5344CB8AC3E}">
        <p14:creationId xmlns:p14="http://schemas.microsoft.com/office/powerpoint/2010/main" val="165741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700"/>
                                  </p:stCondLst>
                                  <p:childTnLst>
                                    <p:set>
                                      <p:cBhvr>
                                        <p:cTn id="6" dur="1" fill="hold">
                                          <p:stCondLst>
                                            <p:cond delay="0"/>
                                          </p:stCondLst>
                                        </p:cTn>
                                        <p:tgtEl>
                                          <p:spTgt spid="2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877067" y="89333"/>
            <a:ext cx="10007600" cy="847600"/>
          </a:xfrm>
          <a:prstGeom prst="rect">
            <a:avLst/>
          </a:prstGeom>
          <a:noFill/>
          <a:ln>
            <a:noFill/>
          </a:ln>
        </p:spPr>
        <p:txBody>
          <a:bodyPr vert="horz" wrap="square" lIns="121900" tIns="121900" rIns="121900" bIns="121900" rtlCol="0" anchor="t" anchorCtr="0">
            <a:noAutofit/>
          </a:bodyPr>
          <a:lstStyle/>
          <a:p>
            <a:pPr indent="-93131">
              <a:buClr>
                <a:srgbClr val="000000"/>
              </a:buClr>
              <a:buSzPts val="1100"/>
            </a:pPr>
            <a:r>
              <a:rPr lang="fr" sz="2400">
                <a:solidFill>
                  <a:srgbClr val="000000"/>
                </a:solidFill>
                <a:latin typeface="Arial"/>
                <a:ea typeface="Arial"/>
                <a:cs typeface="Arial"/>
                <a:sym typeface="Arial"/>
              </a:rPr>
              <a:t>ENSEIGNER LA RESOLUTION DE PROBLEMES</a:t>
            </a:r>
            <a:r>
              <a:rPr lang="fr" sz="2400">
                <a:solidFill>
                  <a:srgbClr val="000000"/>
                </a:solidFill>
              </a:rPr>
              <a:t> : les constats </a:t>
            </a:r>
          </a:p>
          <a:p>
            <a:pPr indent="-253994" algn="l">
              <a:lnSpc>
                <a:spcPct val="100000"/>
              </a:lnSpc>
              <a:buClr>
                <a:schemeClr val="lt1"/>
              </a:buClr>
              <a:buSzPts val="3000"/>
            </a:pPr>
            <a:endParaRPr/>
          </a:p>
        </p:txBody>
      </p:sp>
      <p:sp>
        <p:nvSpPr>
          <p:cNvPr id="215" name="Shape 215"/>
          <p:cNvSpPr txBox="1">
            <a:spLocks noGrp="1"/>
          </p:cNvSpPr>
          <p:nvPr>
            <p:ph type="body" idx="1"/>
          </p:nvPr>
        </p:nvSpPr>
        <p:spPr>
          <a:xfrm>
            <a:off x="9052833" y="1067033"/>
            <a:ext cx="1537200" cy="556800"/>
          </a:xfrm>
          <a:prstGeom prst="rect">
            <a:avLst/>
          </a:prstGeom>
          <a:noFill/>
          <a:ln>
            <a:noFill/>
          </a:ln>
        </p:spPr>
        <p:txBody>
          <a:bodyPr vert="horz" wrap="square" lIns="121900" tIns="121900" rIns="121900" bIns="121900" rtlCol="0" anchor="t" anchorCtr="0">
            <a:noAutofit/>
          </a:bodyPr>
          <a:lstStyle/>
          <a:p>
            <a:pPr marL="0" indent="-110064">
              <a:lnSpc>
                <a:spcPct val="115000"/>
              </a:lnSpc>
              <a:buClr>
                <a:schemeClr val="dk2"/>
              </a:buClr>
              <a:buSzPts val="1300"/>
              <a:buNone/>
            </a:pPr>
            <a:r>
              <a:rPr lang="fr" sz="1733" cap="none">
                <a:solidFill>
                  <a:schemeClr val="dk2"/>
                </a:solidFill>
                <a:latin typeface="Calibri"/>
                <a:ea typeface="Calibri"/>
                <a:cs typeface="Calibri"/>
                <a:sym typeface="Calibri"/>
              </a:rPr>
              <a:t>TIMMS 2015</a:t>
            </a:r>
          </a:p>
        </p:txBody>
      </p:sp>
      <p:pic>
        <p:nvPicPr>
          <p:cNvPr id="216" name="Shape 216"/>
          <p:cNvPicPr preferRelativeResize="0"/>
          <p:nvPr/>
        </p:nvPicPr>
        <p:blipFill rotWithShape="1">
          <a:blip r:embed="rId3">
            <a:alphaModFix/>
          </a:blip>
          <a:srcRect/>
          <a:stretch/>
        </p:blipFill>
        <p:spPr>
          <a:xfrm>
            <a:off x="642201" y="1271567"/>
            <a:ext cx="7723468" cy="3187333"/>
          </a:xfrm>
          <a:prstGeom prst="rect">
            <a:avLst/>
          </a:prstGeom>
          <a:noFill/>
          <a:ln>
            <a:noFill/>
          </a:ln>
        </p:spPr>
      </p:pic>
      <p:pic>
        <p:nvPicPr>
          <p:cNvPr id="217" name="Shape 217"/>
          <p:cNvPicPr preferRelativeResize="0"/>
          <p:nvPr/>
        </p:nvPicPr>
        <p:blipFill rotWithShape="1">
          <a:blip r:embed="rId4">
            <a:alphaModFix/>
          </a:blip>
          <a:srcRect/>
          <a:stretch/>
        </p:blipFill>
        <p:spPr>
          <a:xfrm>
            <a:off x="9947567" y="2920105"/>
            <a:ext cx="783767" cy="1480433"/>
          </a:xfrm>
          <a:prstGeom prst="rect">
            <a:avLst/>
          </a:prstGeom>
          <a:noFill/>
          <a:ln>
            <a:noFill/>
          </a:ln>
        </p:spPr>
      </p:pic>
      <p:pic>
        <p:nvPicPr>
          <p:cNvPr id="218" name="Shape 218"/>
          <p:cNvPicPr preferRelativeResize="0"/>
          <p:nvPr/>
        </p:nvPicPr>
        <p:blipFill rotWithShape="1">
          <a:blip r:embed="rId5">
            <a:alphaModFix/>
          </a:blip>
          <a:srcRect/>
          <a:stretch/>
        </p:blipFill>
        <p:spPr>
          <a:xfrm>
            <a:off x="2361449" y="4793534"/>
            <a:ext cx="8689883" cy="1480433"/>
          </a:xfrm>
          <a:prstGeom prst="rect">
            <a:avLst/>
          </a:prstGeom>
          <a:noFill/>
          <a:ln>
            <a:noFill/>
          </a:ln>
        </p:spPr>
      </p:pic>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15</a:t>
            </a:fld>
            <a:endParaRPr lang="fr">
              <a:solidFill>
                <a:prstClr val="black"/>
              </a:solidFill>
            </a:endParaRPr>
          </a:p>
        </p:txBody>
      </p:sp>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46792"/>
            <a:ext cx="953576" cy="711208"/>
          </a:xfrm>
          <a:prstGeom prst="rect">
            <a:avLst/>
          </a:prstGeom>
        </p:spPr>
      </p:pic>
    </p:spTree>
    <p:extLst>
      <p:ext uri="{BB962C8B-B14F-4D97-AF65-F5344CB8AC3E}">
        <p14:creationId xmlns:p14="http://schemas.microsoft.com/office/powerpoint/2010/main" val="256976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fade">
                                      <p:cBhvr>
                                        <p:cTn id="12"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32800" y="116533"/>
            <a:ext cx="11285600" cy="815600"/>
          </a:xfrm>
          <a:prstGeom prst="rect">
            <a:avLst/>
          </a:prstGeom>
        </p:spPr>
        <p:txBody>
          <a:bodyPr vert="horz" wrap="square" lIns="121900" tIns="121900" rIns="121900" bIns="121900" rtlCol="0" anchor="t" anchorCtr="0">
            <a:noAutofit/>
          </a:bodyPr>
          <a:lstStyle/>
          <a:p>
            <a:pPr indent="-93131">
              <a:lnSpc>
                <a:spcPct val="120000"/>
              </a:lnSpc>
              <a:spcBef>
                <a:spcPts val="1333"/>
              </a:spcBef>
              <a:buClr>
                <a:schemeClr val="dk1"/>
              </a:buClr>
              <a:buSzPts val="1100"/>
            </a:pPr>
            <a:r>
              <a:rPr lang="fr" sz="2400"/>
              <a:t>ENSEIGNER LA RESOLUTION DE PROBLEMES : les constats</a:t>
            </a:r>
            <a:r>
              <a:rPr lang="fr"/>
              <a:t> </a:t>
            </a:r>
          </a:p>
        </p:txBody>
      </p:sp>
      <p:sp>
        <p:nvSpPr>
          <p:cNvPr id="224" name="Shape 224"/>
          <p:cNvSpPr txBox="1"/>
          <p:nvPr/>
        </p:nvSpPr>
        <p:spPr>
          <a:xfrm>
            <a:off x="8932507" y="932135"/>
            <a:ext cx="3259493" cy="933989"/>
          </a:xfrm>
          <a:prstGeom prst="rect">
            <a:avLst/>
          </a:prstGeom>
          <a:solidFill>
            <a:schemeClr val="bg1"/>
          </a:solidFill>
          <a:ln w="57150">
            <a:solidFill>
              <a:srgbClr val="00B050"/>
            </a:solidFill>
          </a:ln>
          <a:effectLst/>
          <a:scene3d>
            <a:camera prst="orthographicFront">
              <a:rot lat="0" lon="0" rev="0"/>
            </a:camera>
            <a:lightRig rig="glow" dir="t">
              <a:rot lat="0" lon="0" rev="14100000"/>
            </a:lightRig>
          </a:scene3d>
          <a:sp3d prstMaterial="softEdge">
            <a:bevelT w="127000" prst="artDeco"/>
          </a:sp3d>
        </p:spPr>
        <p:txBody>
          <a:bodyPr wrap="square" lIns="121900" tIns="121900" rIns="121900" bIns="121900" anchor="t" anchorCtr="0">
            <a:noAutofit/>
          </a:bodyPr>
          <a:lstStyle/>
          <a:p>
            <a:r>
              <a:rPr lang="fr-FR" sz="1867" kern="0" dirty="0">
                <a:solidFill>
                  <a:srgbClr val="00B050"/>
                </a:solidFill>
                <a:latin typeface="Arial"/>
                <a:cs typeface="Arial"/>
                <a:sym typeface="Arial"/>
              </a:rPr>
              <a:t>L</a:t>
            </a:r>
            <a:r>
              <a:rPr lang="fr" sz="1867" kern="0" dirty="0">
                <a:solidFill>
                  <a:srgbClr val="00B050"/>
                </a:solidFill>
                <a:latin typeface="Arial"/>
                <a:cs typeface="Arial"/>
                <a:sym typeface="Arial"/>
              </a:rPr>
              <a:t>a partie haute (29%) :  détient les acquis attendus.</a:t>
            </a:r>
          </a:p>
          <a:p>
            <a:endParaRPr lang="fr" sz="1867" kern="0" dirty="0">
              <a:solidFill>
                <a:srgbClr val="000000"/>
              </a:solidFill>
              <a:latin typeface="Arial"/>
              <a:cs typeface="Arial"/>
              <a:sym typeface="Arial"/>
            </a:endParaRPr>
          </a:p>
        </p:txBody>
      </p:sp>
      <p:pic>
        <p:nvPicPr>
          <p:cNvPr id="225" name="Shape 225"/>
          <p:cNvPicPr preferRelativeResize="0"/>
          <p:nvPr/>
        </p:nvPicPr>
        <p:blipFill>
          <a:blip r:embed="rId3">
            <a:alphaModFix/>
          </a:blip>
          <a:stretch>
            <a:fillRect/>
          </a:stretch>
        </p:blipFill>
        <p:spPr>
          <a:xfrm>
            <a:off x="1" y="932134"/>
            <a:ext cx="8828233" cy="5944849"/>
          </a:xfrm>
          <a:prstGeom prst="rect">
            <a:avLst/>
          </a:prstGeom>
          <a:noFill/>
          <a:ln>
            <a:noFill/>
          </a:ln>
        </p:spPr>
      </p:pic>
      <p:sp>
        <p:nvSpPr>
          <p:cNvPr id="227" name="Shape 227"/>
          <p:cNvSpPr txBox="1"/>
          <p:nvPr/>
        </p:nvSpPr>
        <p:spPr>
          <a:xfrm>
            <a:off x="8932507" y="3795911"/>
            <a:ext cx="2980127" cy="1317173"/>
          </a:xfrm>
          <a:prstGeom prst="rect">
            <a:avLst/>
          </a:prstGeom>
          <a:noFill/>
          <a:ln>
            <a:noFill/>
          </a:ln>
        </p:spPr>
        <p:txBody>
          <a:bodyPr wrap="square" lIns="121900" tIns="121900" rIns="121900" bIns="121900" anchor="t" anchorCtr="0">
            <a:noAutofit/>
          </a:bodyPr>
          <a:lstStyle/>
          <a:p>
            <a:pPr>
              <a:lnSpc>
                <a:spcPct val="120000"/>
              </a:lnSpc>
              <a:spcBef>
                <a:spcPts val="1333"/>
              </a:spcBef>
            </a:pPr>
            <a:r>
              <a:rPr lang="fr" sz="1600" b="1" kern="0" dirty="0">
                <a:solidFill>
                  <a:prstClr val="black"/>
                </a:solidFill>
                <a:latin typeface="Arial"/>
                <a:cs typeface="Arial"/>
                <a:sym typeface="Arial"/>
              </a:rPr>
              <a:t>Évaluation CEDRE (fin d’école primaire) - </a:t>
            </a:r>
          </a:p>
          <a:p>
            <a:pPr indent="-93131">
              <a:lnSpc>
                <a:spcPct val="120000"/>
              </a:lnSpc>
              <a:spcBef>
                <a:spcPts val="1333"/>
              </a:spcBef>
              <a:buClr>
                <a:prstClr val="black"/>
              </a:buClr>
              <a:buSzPts val="1100"/>
            </a:pPr>
            <a:r>
              <a:rPr lang="fr" sz="1600" kern="0" dirty="0">
                <a:solidFill>
                  <a:prstClr val="black"/>
                </a:solidFill>
                <a:latin typeface="Arial"/>
                <a:cs typeface="Arial"/>
                <a:sym typeface="Arial"/>
              </a:rPr>
              <a:t>Note DEPP n°18 - mai 2015</a:t>
            </a:r>
          </a:p>
          <a:p>
            <a:endParaRPr sz="1867" kern="0" dirty="0">
              <a:solidFill>
                <a:srgbClr val="000000"/>
              </a:solidFill>
              <a:latin typeface="Arial"/>
              <a:cs typeface="Arial"/>
              <a:sym typeface="Arial"/>
            </a:endParaRPr>
          </a:p>
        </p:txBody>
      </p:sp>
      <p:sp>
        <p:nvSpPr>
          <p:cNvPr id="2" name="ZoneTexte 1"/>
          <p:cNvSpPr txBox="1"/>
          <p:nvPr/>
        </p:nvSpPr>
        <p:spPr>
          <a:xfrm>
            <a:off x="8870303" y="2698300"/>
            <a:ext cx="3259493" cy="666977"/>
          </a:xfrm>
          <a:prstGeom prst="rect">
            <a:avLst/>
          </a:prstGeom>
          <a:solidFill>
            <a:schemeClr val="bg1"/>
          </a:solidFill>
          <a:ln w="57150">
            <a:solidFill>
              <a:schemeClr val="tx1"/>
            </a:solidFill>
          </a:ln>
        </p:spPr>
        <p:txBody>
          <a:bodyPr wrap="square" rtlCol="0">
            <a:spAutoFit/>
          </a:bodyPr>
          <a:lstStyle/>
          <a:p>
            <a:r>
              <a:rPr lang="fr-FR" sz="1867" kern="0" dirty="0">
                <a:solidFill>
                  <a:srgbClr val="000000"/>
                </a:solidFill>
                <a:latin typeface="Arial"/>
                <a:cs typeface="Arial"/>
                <a:sym typeface="Arial"/>
              </a:rPr>
              <a:t>La partie médiane(54,7 %): a les bases nécessaires</a:t>
            </a:r>
          </a:p>
        </p:txBody>
      </p:sp>
      <p:sp>
        <p:nvSpPr>
          <p:cNvPr id="3" name="ZoneTexte 2"/>
          <p:cNvSpPr txBox="1"/>
          <p:nvPr/>
        </p:nvSpPr>
        <p:spPr>
          <a:xfrm>
            <a:off x="8828234" y="5149648"/>
            <a:ext cx="3259493" cy="666977"/>
          </a:xfrm>
          <a:prstGeom prst="rect">
            <a:avLst/>
          </a:prstGeom>
          <a:noFill/>
          <a:ln w="76200">
            <a:solidFill>
              <a:srgbClr val="FFFF00"/>
            </a:solidFill>
          </a:ln>
        </p:spPr>
        <p:txBody>
          <a:bodyPr wrap="square" rtlCol="0">
            <a:spAutoFit/>
          </a:bodyPr>
          <a:lstStyle/>
          <a:p>
            <a:r>
              <a:rPr lang="fr-FR" sz="1867" kern="0" dirty="0">
                <a:solidFill>
                  <a:srgbClr val="000000"/>
                </a:solidFill>
                <a:latin typeface="Arial"/>
                <a:cs typeface="Arial"/>
                <a:sym typeface="Arial"/>
              </a:rPr>
              <a:t>La partie basse : maîtrise fragile, insuffisante</a:t>
            </a:r>
          </a:p>
        </p:txBody>
      </p:sp>
      <p:sp>
        <p:nvSpPr>
          <p:cNvPr id="4" name="Espace réservé du numéro de diapositive 3"/>
          <p:cNvSpPr>
            <a:spLocks noGrp="1"/>
          </p:cNvSpPr>
          <p:nvPr>
            <p:ph type="sldNum" idx="12"/>
          </p:nvPr>
        </p:nvSpPr>
        <p:spPr/>
        <p:txBody>
          <a:bodyPr/>
          <a:lstStyle/>
          <a:p>
            <a:fld id="{00000000-1234-1234-1234-123412341234}" type="slidenum">
              <a:rPr lang="fr" smtClean="0">
                <a:solidFill>
                  <a:prstClr val="black"/>
                </a:solidFill>
              </a:rPr>
              <a:pPr/>
              <a:t>16</a:t>
            </a:fld>
            <a:endParaRPr lang="fr">
              <a:solidFill>
                <a:prstClr val="black"/>
              </a:solidFill>
            </a:endParaRP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8835" y="6124419"/>
            <a:ext cx="953576" cy="711208"/>
          </a:xfrm>
          <a:prstGeom prst="rect">
            <a:avLst/>
          </a:prstGeom>
        </p:spPr>
      </p:pic>
    </p:spTree>
    <p:extLst>
      <p:ext uri="{BB962C8B-B14F-4D97-AF65-F5344CB8AC3E}">
        <p14:creationId xmlns:p14="http://schemas.microsoft.com/office/powerpoint/2010/main" val="3118578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254200" y="321500"/>
            <a:ext cx="11485600" cy="1133200"/>
          </a:xfrm>
          <a:prstGeom prst="rect">
            <a:avLst/>
          </a:prstGeom>
        </p:spPr>
        <p:txBody>
          <a:bodyPr vert="horz" wrap="square" lIns="121900" tIns="121900" rIns="121900" bIns="121900" rtlCol="0" anchor="t" anchorCtr="0">
            <a:noAutofit/>
          </a:bodyPr>
          <a:lstStyle/>
          <a:p>
            <a:r>
              <a:rPr lang="fr" sz="2400" dirty="0"/>
              <a:t>ENSEIGNER LA RÉSOLUTION DE PROBLÈMES :  les constats </a:t>
            </a:r>
            <a:r>
              <a:rPr lang="fr" dirty="0"/>
              <a:t> </a:t>
            </a:r>
            <a:r>
              <a:rPr lang="fr" sz="2400" dirty="0">
                <a:solidFill>
                  <a:srgbClr val="FF0000"/>
                </a:solidFill>
              </a:rPr>
              <a:t>                     Extraits des rapports des inspecteurs généraux</a:t>
            </a:r>
          </a:p>
        </p:txBody>
      </p:sp>
      <p:sp>
        <p:nvSpPr>
          <p:cNvPr id="233" name="Shape 233"/>
          <p:cNvSpPr txBox="1">
            <a:spLocks noGrp="1"/>
          </p:cNvSpPr>
          <p:nvPr>
            <p:ph type="body" idx="1"/>
          </p:nvPr>
        </p:nvSpPr>
        <p:spPr>
          <a:xfrm>
            <a:off x="482733" y="1454700"/>
            <a:ext cx="11485600" cy="5309371"/>
          </a:xfrm>
          <a:prstGeom prst="rect">
            <a:avLst/>
          </a:prstGeom>
        </p:spPr>
        <p:txBody>
          <a:bodyPr vert="horz" wrap="square" lIns="121900" tIns="121900" rIns="121900" bIns="121900" rtlCol="0" anchor="t" anchorCtr="0">
            <a:noAutofit/>
          </a:bodyPr>
          <a:lstStyle/>
          <a:p>
            <a:pPr marL="609585" indent="-423323">
              <a:spcBef>
                <a:spcPts val="1333"/>
              </a:spcBef>
              <a:buClr>
                <a:srgbClr val="000000"/>
              </a:buClr>
              <a:buSzPts val="1400"/>
            </a:pPr>
            <a:r>
              <a:rPr lang="fr" sz="2400" i="1" cap="none" dirty="0">
                <a:solidFill>
                  <a:srgbClr val="000000"/>
                </a:solidFill>
                <a:latin typeface="Times New Roman" panose="02020603050405020304" pitchFamily="18" charset="0"/>
                <a:cs typeface="Times New Roman" panose="02020603050405020304" pitchFamily="18" charset="0"/>
              </a:rPr>
              <a:t>Les problèmes, encore peu présents dans les classes,</a:t>
            </a:r>
          </a:p>
          <a:p>
            <a:pPr marL="609585" indent="-457189">
              <a:buClr>
                <a:srgbClr val="000000"/>
              </a:buClr>
            </a:pPr>
            <a:r>
              <a:rPr lang="fr" sz="2400" i="1" cap="none" dirty="0">
                <a:solidFill>
                  <a:srgbClr val="000000"/>
                </a:solidFill>
                <a:latin typeface="Times New Roman" panose="02020603050405020304" pitchFamily="18" charset="0"/>
                <a:cs typeface="Times New Roman" panose="02020603050405020304" pitchFamily="18" charset="0"/>
              </a:rPr>
              <a:t>Insuffisamment intégrés aux différents sous domaines,</a:t>
            </a:r>
          </a:p>
          <a:p>
            <a:pPr marL="609585" indent="-457189">
              <a:buClr>
                <a:srgbClr val="000000"/>
              </a:buClr>
            </a:pPr>
            <a:r>
              <a:rPr lang="fr" sz="2400" i="1" cap="none" dirty="0">
                <a:solidFill>
                  <a:srgbClr val="000000"/>
                </a:solidFill>
                <a:latin typeface="Times New Roman" panose="02020603050405020304" pitchFamily="18" charset="0"/>
                <a:cs typeface="Times New Roman" panose="02020603050405020304" pitchFamily="18" charset="0"/>
              </a:rPr>
              <a:t>Ils font rarement l’objet d’une progression,</a:t>
            </a:r>
          </a:p>
          <a:p>
            <a:pPr marL="609585" indent="-457189">
              <a:buClr>
                <a:srgbClr val="000000"/>
              </a:buClr>
            </a:pPr>
            <a:r>
              <a:rPr lang="fr" sz="2400" i="1" cap="none" dirty="0">
                <a:solidFill>
                  <a:srgbClr val="000000"/>
                </a:solidFill>
                <a:latin typeface="Times New Roman" panose="02020603050405020304" pitchFamily="18" charset="0"/>
                <a:cs typeface="Times New Roman" panose="02020603050405020304" pitchFamily="18" charset="0"/>
              </a:rPr>
              <a:t>Des catégories peu appréhendées par les enseignants,</a:t>
            </a:r>
          </a:p>
          <a:p>
            <a:pPr marL="609585" indent="-457189">
              <a:buClr>
                <a:srgbClr val="000000"/>
              </a:buClr>
            </a:pPr>
            <a:r>
              <a:rPr lang="fr" sz="2400" i="1" cap="none" dirty="0">
                <a:solidFill>
                  <a:srgbClr val="000000"/>
                </a:solidFill>
                <a:latin typeface="Times New Roman" panose="02020603050405020304" pitchFamily="18" charset="0"/>
                <a:cs typeface="Times New Roman" panose="02020603050405020304" pitchFamily="18" charset="0"/>
              </a:rPr>
              <a:t>Des espaces de recherche réduits,</a:t>
            </a:r>
          </a:p>
          <a:p>
            <a:pPr marL="609585" indent="-457189">
              <a:buClr>
                <a:srgbClr val="000000"/>
              </a:buClr>
            </a:pPr>
            <a:r>
              <a:rPr lang="fr" sz="2400" i="1" cap="none" dirty="0">
                <a:solidFill>
                  <a:srgbClr val="000000"/>
                </a:solidFill>
                <a:latin typeface="Times New Roman" panose="02020603050405020304" pitchFamily="18" charset="0"/>
                <a:cs typeface="Times New Roman" panose="02020603050405020304" pitchFamily="18" charset="0"/>
              </a:rPr>
              <a:t>Peu d’écrits de synthèse réalisés avec les élèves</a:t>
            </a:r>
          </a:p>
          <a:p>
            <a:pPr marL="0" indent="0">
              <a:spcBef>
                <a:spcPts val="1333"/>
              </a:spcBef>
              <a:buNone/>
            </a:pPr>
            <a:endParaRPr sz="1867" i="1" dirty="0">
              <a:solidFill>
                <a:srgbClr val="000000"/>
              </a:solidFill>
            </a:endParaRPr>
          </a:p>
          <a:p>
            <a:pPr marL="0" indent="0">
              <a:spcBef>
                <a:spcPts val="1333"/>
              </a:spcBef>
              <a:buNone/>
            </a:pPr>
            <a:r>
              <a:rPr lang="fr" sz="1067" dirty="0">
                <a:solidFill>
                  <a:srgbClr val="000000"/>
                </a:solidFill>
                <a:latin typeface="Arial"/>
                <a:ea typeface="Arial"/>
                <a:cs typeface="Arial"/>
                <a:sym typeface="Arial"/>
              </a:rPr>
              <a:t>*L'enseignement des mathématiques au cycle III de l'école primaire, rapport - n° 2006-034, juin 2006. </a:t>
            </a:r>
          </a:p>
          <a:p>
            <a:pPr marL="0" indent="0">
              <a:spcBef>
                <a:spcPts val="1333"/>
              </a:spcBef>
              <a:buNone/>
            </a:pPr>
            <a:r>
              <a:rPr lang="fr" sz="1067" dirty="0">
                <a:solidFill>
                  <a:srgbClr val="000000"/>
                </a:solidFill>
                <a:latin typeface="Arial"/>
                <a:ea typeface="Arial"/>
                <a:cs typeface="Arial"/>
                <a:sym typeface="Arial"/>
              </a:rPr>
              <a:t>•Bilan de la mise en œuvre des programmes issus de la réforme de l'école primaire de 2008, rapport - n° 2013-066, juin 2013</a:t>
            </a:r>
          </a:p>
          <a:p>
            <a:pPr marL="0" indent="0">
              <a:buNone/>
            </a:pPr>
            <a:endParaRPr sz="1867" dirty="0"/>
          </a:p>
          <a:p>
            <a:pPr marL="0" indent="0">
              <a:spcBef>
                <a:spcPts val="1333"/>
              </a:spcBef>
              <a:buNone/>
            </a:pPr>
            <a:endParaRPr sz="1867" dirty="0">
              <a:solidFill>
                <a:srgbClr val="000000"/>
              </a:solidFill>
              <a:latin typeface="Arial"/>
              <a:ea typeface="Arial"/>
              <a:cs typeface="Arial"/>
              <a:sym typeface="Arial"/>
            </a:endParaRPr>
          </a:p>
        </p:txBody>
      </p:sp>
      <p:sp>
        <p:nvSpPr>
          <p:cNvPr id="234" name="Shape 234"/>
          <p:cNvSpPr txBox="1"/>
          <p:nvPr/>
        </p:nvSpPr>
        <p:spPr>
          <a:xfrm>
            <a:off x="8655400" y="6022867"/>
            <a:ext cx="3084400" cy="385600"/>
          </a:xfrm>
          <a:prstGeom prst="rect">
            <a:avLst/>
          </a:prstGeom>
          <a:noFill/>
          <a:ln>
            <a:noFill/>
          </a:ln>
        </p:spPr>
        <p:txBody>
          <a:bodyPr wrap="square" lIns="121900" tIns="121900" rIns="121900" bIns="121900" anchor="t" anchorCtr="0">
            <a:noAutofit/>
          </a:bodyPr>
          <a:lstStyle/>
          <a:p>
            <a:pPr>
              <a:lnSpc>
                <a:spcPct val="115000"/>
              </a:lnSpc>
              <a:spcAft>
                <a:spcPts val="2133"/>
              </a:spcAft>
            </a:pPr>
            <a:r>
              <a:rPr lang="fr" sz="1333" kern="0">
                <a:solidFill>
                  <a:prstClr val="white"/>
                </a:solidFill>
                <a:latin typeface="Calibri"/>
                <a:ea typeface="Calibri"/>
                <a:cs typeface="Calibri"/>
                <a:sym typeface="Calibri"/>
              </a:rPr>
              <a:t>Résolution de problème / Points d’appui</a:t>
            </a: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17</a:t>
            </a:fld>
            <a:endParaRPr lang="fr">
              <a:solidFill>
                <a:prstClr val="black"/>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3003" y="6052863"/>
            <a:ext cx="953576" cy="711208"/>
          </a:xfrm>
          <a:prstGeom prst="rect">
            <a:avLst/>
          </a:prstGeom>
        </p:spPr>
      </p:pic>
    </p:spTree>
    <p:extLst>
      <p:ext uri="{BB962C8B-B14F-4D97-AF65-F5344CB8AC3E}">
        <p14:creationId xmlns:p14="http://schemas.microsoft.com/office/powerpoint/2010/main" val="4161025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233033" y="0"/>
            <a:ext cx="11269200" cy="810000"/>
          </a:xfrm>
          <a:prstGeom prst="rect">
            <a:avLst/>
          </a:prstGeom>
        </p:spPr>
        <p:txBody>
          <a:bodyPr vert="horz" wrap="square" lIns="121900" tIns="121900" rIns="121900" bIns="121900" rtlCol="0" anchor="t" anchorCtr="0">
            <a:noAutofit/>
          </a:bodyPr>
          <a:lstStyle/>
          <a:p>
            <a:r>
              <a:rPr lang="fr" sz="2400" dirty="0"/>
              <a:t>ENSEIGNER LA RESOLUTION DE PROBLEMES : les attentes institutionnelles</a:t>
            </a:r>
            <a:r>
              <a:rPr lang="fr" sz="2400" dirty="0">
                <a:solidFill>
                  <a:srgbClr val="FF0000"/>
                </a:solidFill>
              </a:rPr>
              <a:t>              1.3. LES PROGRAMMES </a:t>
            </a:r>
          </a:p>
        </p:txBody>
      </p:sp>
      <p:sp>
        <p:nvSpPr>
          <p:cNvPr id="240" name="Shape 240"/>
          <p:cNvSpPr txBox="1">
            <a:spLocks noGrp="1"/>
          </p:cNvSpPr>
          <p:nvPr>
            <p:ph type="body" idx="1"/>
          </p:nvPr>
        </p:nvSpPr>
        <p:spPr>
          <a:xfrm>
            <a:off x="108643" y="810000"/>
            <a:ext cx="11950573" cy="6048000"/>
          </a:xfrm>
          <a:prstGeom prst="rect">
            <a:avLst/>
          </a:prstGeom>
        </p:spPr>
        <p:txBody>
          <a:bodyPr vert="horz" wrap="square" lIns="121900" tIns="121900" rIns="121900" bIns="121900" rtlCol="0" anchor="t" anchorCtr="0">
            <a:noAutofit/>
          </a:bodyPr>
          <a:lstStyle/>
          <a:p>
            <a:pPr marL="0" indent="0" algn="just">
              <a:spcBef>
                <a:spcPts val="1333"/>
              </a:spcBef>
              <a:buNone/>
            </a:pPr>
            <a:r>
              <a:rPr lang="fr-FR" sz="2400" b="1" cap="none" dirty="0">
                <a:solidFill>
                  <a:srgbClr val="000000"/>
                </a:solidFill>
                <a:latin typeface="Times New Roman" panose="02020603050405020304" pitchFamily="18" charset="0"/>
                <a:ea typeface="Arial"/>
                <a:cs typeface="Times New Roman" panose="02020603050405020304" pitchFamily="18" charset="0"/>
                <a:sym typeface="Arial"/>
              </a:rPr>
              <a:t>Cycle 2</a:t>
            </a:r>
            <a:r>
              <a:rPr lang="fr-FR" sz="2400" cap="none" dirty="0">
                <a:solidFill>
                  <a:srgbClr val="000000"/>
                </a:solidFill>
                <a:latin typeface="Times New Roman" panose="02020603050405020304" pitchFamily="18" charset="0"/>
                <a:ea typeface="Arial"/>
                <a:cs typeface="Times New Roman" panose="02020603050405020304" pitchFamily="18" charset="0"/>
                <a:sym typeface="Arial"/>
              </a:rPr>
              <a:t>  “la résolution de problèmes </a:t>
            </a:r>
            <a:r>
              <a:rPr lang="fr-FR" sz="2400" cap="none" dirty="0">
                <a:solidFill>
                  <a:srgbClr val="FF0000"/>
                </a:solidFill>
                <a:latin typeface="Times New Roman" panose="02020603050405020304" pitchFamily="18" charset="0"/>
                <a:ea typeface="Arial"/>
                <a:cs typeface="Times New Roman" panose="02020603050405020304" pitchFamily="18" charset="0"/>
                <a:sym typeface="Arial"/>
              </a:rPr>
              <a:t>est au centre de l’activité mathématique des élèves</a:t>
            </a:r>
            <a:r>
              <a:rPr lang="fr-FR" sz="2400" cap="none" dirty="0">
                <a:solidFill>
                  <a:srgbClr val="000000"/>
                </a:solidFill>
                <a:latin typeface="Times New Roman" panose="02020603050405020304" pitchFamily="18" charset="0"/>
                <a:ea typeface="Arial"/>
                <a:cs typeface="Times New Roman" panose="02020603050405020304" pitchFamily="18" charset="0"/>
                <a:sym typeface="Arial"/>
              </a:rPr>
              <a:t>… “</a:t>
            </a:r>
            <a:endParaRPr lang="fr-FR" sz="2400" cap="none" dirty="0">
              <a:solidFill>
                <a:srgbClr val="000000"/>
              </a:solidFill>
              <a:latin typeface="Times New Roman" panose="02020603050405020304" pitchFamily="18" charset="0"/>
              <a:cs typeface="Times New Roman" panose="02020603050405020304" pitchFamily="18" charset="0"/>
            </a:endParaRPr>
          </a:p>
          <a:p>
            <a:pPr marL="0" indent="0" algn="just">
              <a:spcBef>
                <a:spcPts val="1333"/>
              </a:spcBef>
              <a:buNone/>
            </a:pPr>
            <a:r>
              <a:rPr lang="fr-FR" sz="2400" b="1" cap="none" dirty="0">
                <a:solidFill>
                  <a:srgbClr val="000000"/>
                </a:solidFill>
                <a:latin typeface="Times New Roman" panose="02020603050405020304" pitchFamily="18" charset="0"/>
                <a:ea typeface="Arial"/>
                <a:cs typeface="Times New Roman" panose="02020603050405020304" pitchFamily="18" charset="0"/>
                <a:sym typeface="Arial"/>
              </a:rPr>
              <a:t>Cycle 3</a:t>
            </a:r>
            <a:r>
              <a:rPr lang="fr-FR" sz="2400" cap="none" dirty="0">
                <a:solidFill>
                  <a:srgbClr val="000000"/>
                </a:solidFill>
                <a:latin typeface="Times New Roman" panose="02020603050405020304" pitchFamily="18" charset="0"/>
                <a:ea typeface="Arial"/>
                <a:cs typeface="Times New Roman" panose="02020603050405020304" pitchFamily="18" charset="0"/>
                <a:sym typeface="Arial"/>
              </a:rPr>
              <a:t> : </a:t>
            </a:r>
            <a:r>
              <a:rPr lang="fr-FR" sz="2400" cap="none" dirty="0">
                <a:solidFill>
                  <a:srgbClr val="FF0000"/>
                </a:solidFill>
                <a:latin typeface="Times New Roman" panose="02020603050405020304" pitchFamily="18" charset="0"/>
                <a:ea typeface="Arial"/>
                <a:cs typeface="Times New Roman" panose="02020603050405020304" pitchFamily="18" charset="0"/>
                <a:sym typeface="Arial"/>
              </a:rPr>
              <a:t>“la résolution de problèmes constitue le critère principal de la </a:t>
            </a:r>
            <a:r>
              <a:rPr lang="fr-FR" sz="2400" cap="none" dirty="0">
                <a:solidFill>
                  <a:srgbClr val="FF0000"/>
                </a:solidFill>
                <a:latin typeface="Times New Roman" panose="02020603050405020304" pitchFamily="18" charset="0"/>
                <a:cs typeface="Times New Roman" panose="02020603050405020304" pitchFamily="18" charset="0"/>
              </a:rPr>
              <a:t>maîtrise</a:t>
            </a:r>
            <a:r>
              <a:rPr lang="fr-FR" sz="2400" cap="none" dirty="0">
                <a:solidFill>
                  <a:srgbClr val="FF0000"/>
                </a:solidFill>
                <a:latin typeface="Times New Roman" panose="02020603050405020304" pitchFamily="18" charset="0"/>
                <a:ea typeface="Arial"/>
                <a:cs typeface="Times New Roman" panose="02020603050405020304" pitchFamily="18" charset="0"/>
                <a:sym typeface="Arial"/>
              </a:rPr>
              <a:t> des connaissances</a:t>
            </a:r>
            <a:r>
              <a:rPr lang="fr-FR" sz="2400" cap="none" dirty="0">
                <a:solidFill>
                  <a:srgbClr val="000000"/>
                </a:solidFill>
                <a:latin typeface="Times New Roman" panose="02020603050405020304" pitchFamily="18" charset="0"/>
                <a:ea typeface="Arial"/>
                <a:cs typeface="Times New Roman" panose="02020603050405020304" pitchFamily="18" charset="0"/>
                <a:sym typeface="Arial"/>
              </a:rPr>
              <a:t> </a:t>
            </a:r>
            <a:r>
              <a:rPr lang="fr-FR" sz="2400" cap="none" dirty="0">
                <a:solidFill>
                  <a:srgbClr val="FF0000"/>
                </a:solidFill>
                <a:latin typeface="Times New Roman" panose="02020603050405020304" pitchFamily="18" charset="0"/>
                <a:ea typeface="Arial"/>
                <a:cs typeface="Times New Roman" panose="02020603050405020304" pitchFamily="18" charset="0"/>
                <a:sym typeface="Arial"/>
              </a:rPr>
              <a:t>dans tous les domaines des mathématiques</a:t>
            </a:r>
            <a:r>
              <a:rPr lang="fr-FR" sz="2400" cap="none" dirty="0">
                <a:solidFill>
                  <a:srgbClr val="000000"/>
                </a:solidFill>
                <a:latin typeface="Times New Roman" panose="02020603050405020304" pitchFamily="18" charset="0"/>
                <a:ea typeface="Arial"/>
                <a:cs typeface="Times New Roman" panose="02020603050405020304" pitchFamily="18" charset="0"/>
                <a:sym typeface="Arial"/>
              </a:rPr>
              <a:t>, </a:t>
            </a:r>
            <a:r>
              <a:rPr lang="fr-FR" sz="2400" i="1" cap="none" dirty="0">
                <a:solidFill>
                  <a:srgbClr val="000000"/>
                </a:solidFill>
                <a:latin typeface="Times New Roman" panose="02020603050405020304" pitchFamily="18" charset="0"/>
                <a:ea typeface="Arial"/>
                <a:cs typeface="Times New Roman" panose="02020603050405020304" pitchFamily="18" charset="0"/>
                <a:sym typeface="Arial"/>
              </a:rPr>
              <a:t>mais elle est également le moyen d’en assurer une appropriation qui en garantit le sens… la résolution de problèmes permet de montrer comment des notions mathématiques peuvent être des outils pertinents pour résoudre certaines situations. “</a:t>
            </a:r>
            <a:endParaRPr lang="fr-FR" sz="2400" cap="none" dirty="0">
              <a:solidFill>
                <a:srgbClr val="000000"/>
              </a:solidFill>
              <a:latin typeface="Times New Roman" panose="02020603050405020304" pitchFamily="18" charset="0"/>
              <a:cs typeface="Times New Roman" panose="02020603050405020304" pitchFamily="18" charset="0"/>
            </a:endParaRPr>
          </a:p>
          <a:p>
            <a:pPr marL="0" indent="0">
              <a:buNone/>
            </a:pPr>
            <a:r>
              <a:rPr lang="fr-FR" sz="2400" b="1" cap="none" dirty="0">
                <a:solidFill>
                  <a:srgbClr val="000000"/>
                </a:solidFill>
                <a:latin typeface="Times New Roman" panose="02020603050405020304" pitchFamily="18" charset="0"/>
                <a:ea typeface="Arial"/>
                <a:cs typeface="Times New Roman" panose="02020603050405020304" pitchFamily="18" charset="0"/>
                <a:sym typeface="Arial"/>
              </a:rPr>
              <a:t>Cycle 4</a:t>
            </a:r>
            <a:r>
              <a:rPr lang="fr-FR" sz="2400" cap="none" dirty="0">
                <a:solidFill>
                  <a:srgbClr val="000000"/>
                </a:solidFill>
                <a:latin typeface="Times New Roman" panose="02020603050405020304" pitchFamily="18" charset="0"/>
                <a:ea typeface="Arial"/>
                <a:cs typeface="Times New Roman" panose="02020603050405020304" pitchFamily="18" charset="0"/>
                <a:sym typeface="Arial"/>
              </a:rPr>
              <a:t> : “la mise en œuvre des programmes doit permettre de développer les six compétences majeures de l’activité mathématiques : … pour ce faire, une place importante doit être accordée à la résolution de problèmes… “</a:t>
            </a:r>
          </a:p>
        </p:txBody>
      </p:sp>
      <p:sp>
        <p:nvSpPr>
          <p:cNvPr id="241" name="Shape 241"/>
          <p:cNvSpPr txBox="1"/>
          <p:nvPr/>
        </p:nvSpPr>
        <p:spPr>
          <a:xfrm>
            <a:off x="8655400" y="6238020"/>
            <a:ext cx="3084400" cy="385600"/>
          </a:xfrm>
          <a:prstGeom prst="rect">
            <a:avLst/>
          </a:prstGeom>
          <a:noFill/>
          <a:ln>
            <a:noFill/>
          </a:ln>
        </p:spPr>
        <p:txBody>
          <a:bodyPr wrap="square" lIns="121900" tIns="121900" rIns="121900" bIns="121900" anchor="t" anchorCtr="0">
            <a:noAutofit/>
          </a:bodyPr>
          <a:lstStyle/>
          <a:p>
            <a:pPr>
              <a:lnSpc>
                <a:spcPct val="115000"/>
              </a:lnSpc>
              <a:spcAft>
                <a:spcPts val="2133"/>
              </a:spcAft>
            </a:pPr>
            <a:r>
              <a:rPr lang="fr" sz="1333" kern="0" dirty="0">
                <a:solidFill>
                  <a:prstClr val="white"/>
                </a:solidFill>
                <a:latin typeface="Calibri"/>
                <a:ea typeface="Calibri"/>
                <a:cs typeface="Calibri"/>
                <a:sym typeface="Calibri"/>
              </a:rPr>
              <a:t>Résolution de problème / Points d’appui</a:t>
            </a: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18</a:t>
            </a:fld>
            <a:endParaRPr lang="fr">
              <a:solidFill>
                <a:prstClr val="black"/>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160" y="6031215"/>
            <a:ext cx="953576" cy="711208"/>
          </a:xfrm>
          <a:prstGeom prst="rect">
            <a:avLst/>
          </a:prstGeom>
        </p:spPr>
      </p:pic>
    </p:spTree>
    <p:extLst>
      <p:ext uri="{BB962C8B-B14F-4D97-AF65-F5344CB8AC3E}">
        <p14:creationId xmlns:p14="http://schemas.microsoft.com/office/powerpoint/2010/main" val="3026070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5468293" y="132533"/>
            <a:ext cx="6583007" cy="1182400"/>
          </a:xfrm>
          <a:prstGeom prst="rect">
            <a:avLst/>
          </a:prstGeom>
        </p:spPr>
        <p:txBody>
          <a:bodyPr vert="horz" wrap="square" lIns="121900" tIns="121900" rIns="121900" bIns="121900" rtlCol="0" anchor="t" anchorCtr="0">
            <a:noAutofit/>
          </a:bodyPr>
          <a:lstStyle/>
          <a:p>
            <a:r>
              <a:rPr lang="fr" sz="2400" dirty="0"/>
              <a:t>ENSEIGNER LA RESOLUTION DE PROBLEMES : les attentes institutionnelles</a:t>
            </a:r>
            <a:r>
              <a:rPr lang="fr" dirty="0"/>
              <a:t>                  </a:t>
            </a:r>
          </a:p>
        </p:txBody>
      </p:sp>
      <p:sp>
        <p:nvSpPr>
          <p:cNvPr id="247" name="Shape 247"/>
          <p:cNvSpPr txBox="1">
            <a:spLocks noGrp="1"/>
          </p:cNvSpPr>
          <p:nvPr>
            <p:ph type="body" idx="1"/>
          </p:nvPr>
        </p:nvSpPr>
        <p:spPr>
          <a:xfrm>
            <a:off x="6660230" y="1677908"/>
            <a:ext cx="4199132" cy="4466377"/>
          </a:xfrm>
          <a:prstGeom prst="rect">
            <a:avLst/>
          </a:prstGeom>
        </p:spPr>
        <p:txBody>
          <a:bodyPr vert="horz" wrap="square" lIns="121900" tIns="121900" rIns="121900" bIns="121900" rtlCol="0" anchor="t" anchorCtr="0">
            <a:noAutofit/>
          </a:bodyPr>
          <a:lstStyle/>
          <a:p>
            <a:pPr marL="0" indent="0">
              <a:buNone/>
            </a:pPr>
            <a:r>
              <a:rPr lang="fr" sz="2400" b="1" dirty="0">
                <a:solidFill>
                  <a:srgbClr val="000000"/>
                </a:solidFill>
                <a:latin typeface="Nunito"/>
                <a:ea typeface="Nunito"/>
                <a:cs typeface="Nunito"/>
                <a:sym typeface="Nunito"/>
              </a:rPr>
              <a:t>Compétences mathématiques</a:t>
            </a:r>
          </a:p>
          <a:p>
            <a:pPr marL="0" indent="0">
              <a:buNone/>
            </a:pPr>
            <a:endParaRPr b="1" dirty="0">
              <a:solidFill>
                <a:srgbClr val="000000"/>
              </a:solidFill>
              <a:latin typeface="Nunito"/>
              <a:ea typeface="Nunito"/>
              <a:cs typeface="Nunito"/>
              <a:sym typeface="Nunito"/>
            </a:endParaRPr>
          </a:p>
          <a:p>
            <a:pPr marL="609585" indent="-457189">
              <a:buClr>
                <a:srgbClr val="000000"/>
              </a:buClr>
              <a:buFont typeface="Nunito"/>
              <a:buChar char="●"/>
            </a:pPr>
            <a:r>
              <a:rPr lang="fr" sz="2400" b="1" dirty="0">
                <a:solidFill>
                  <a:srgbClr val="FF0000"/>
                </a:solidFill>
                <a:latin typeface="Nunito"/>
                <a:ea typeface="Nunito"/>
                <a:cs typeface="Nunito"/>
                <a:sym typeface="Nunito"/>
              </a:rPr>
              <a:t>Chercher</a:t>
            </a:r>
            <a:endParaRPr lang="fr" sz="1600" b="1" dirty="0">
              <a:solidFill>
                <a:srgbClr val="FF0000"/>
              </a:solidFill>
              <a:latin typeface="Nunito"/>
              <a:ea typeface="Nunito"/>
              <a:cs typeface="Nunito"/>
              <a:sym typeface="Nunito"/>
            </a:endParaRPr>
          </a:p>
          <a:p>
            <a:pPr marL="609585" indent="-457189">
              <a:buClr>
                <a:srgbClr val="000000"/>
              </a:buClr>
              <a:buFont typeface="Nunito"/>
              <a:buChar char="●"/>
            </a:pPr>
            <a:r>
              <a:rPr lang="fr" sz="2400" b="1" dirty="0">
                <a:solidFill>
                  <a:srgbClr val="000000"/>
                </a:solidFill>
                <a:latin typeface="Nunito"/>
                <a:ea typeface="Nunito"/>
                <a:cs typeface="Nunito"/>
                <a:sym typeface="Nunito"/>
              </a:rPr>
              <a:t>Modéliser </a:t>
            </a:r>
          </a:p>
          <a:p>
            <a:pPr marL="609585" indent="-457189">
              <a:buClr>
                <a:srgbClr val="000000"/>
              </a:buClr>
              <a:buFont typeface="Nunito"/>
              <a:buChar char="●"/>
            </a:pPr>
            <a:r>
              <a:rPr lang="fr" sz="2400" b="1" dirty="0">
                <a:solidFill>
                  <a:schemeClr val="accent1">
                    <a:lumMod val="50000"/>
                  </a:schemeClr>
                </a:solidFill>
                <a:latin typeface="Nunito"/>
                <a:ea typeface="Nunito"/>
                <a:cs typeface="Nunito"/>
                <a:sym typeface="Nunito"/>
              </a:rPr>
              <a:t>Représenter</a:t>
            </a:r>
          </a:p>
          <a:p>
            <a:pPr marL="609585" indent="-457189">
              <a:buClr>
                <a:srgbClr val="000000"/>
              </a:buClr>
              <a:buFont typeface="Nunito"/>
              <a:buChar char="●"/>
            </a:pPr>
            <a:r>
              <a:rPr lang="fr" sz="2400" b="1" dirty="0">
                <a:solidFill>
                  <a:srgbClr val="FF0000"/>
                </a:solidFill>
                <a:latin typeface="Nunito"/>
                <a:ea typeface="Nunito"/>
                <a:cs typeface="Nunito"/>
                <a:sym typeface="Nunito"/>
              </a:rPr>
              <a:t>Raisonner</a:t>
            </a:r>
          </a:p>
          <a:p>
            <a:pPr marL="609585" indent="-457189">
              <a:buClr>
                <a:srgbClr val="000000"/>
              </a:buClr>
              <a:buFont typeface="Nunito"/>
              <a:buChar char="●"/>
            </a:pPr>
            <a:r>
              <a:rPr lang="fr" sz="2400" b="1" dirty="0">
                <a:solidFill>
                  <a:schemeClr val="accent5">
                    <a:lumMod val="50000"/>
                  </a:schemeClr>
                </a:solidFill>
                <a:latin typeface="Nunito"/>
                <a:ea typeface="Nunito"/>
                <a:cs typeface="Nunito"/>
                <a:sym typeface="Nunito"/>
              </a:rPr>
              <a:t>Calculer</a:t>
            </a:r>
          </a:p>
          <a:p>
            <a:pPr marL="609585" indent="-457189">
              <a:buClr>
                <a:srgbClr val="000000"/>
              </a:buClr>
              <a:buFont typeface="Nunito"/>
              <a:buChar char="●"/>
            </a:pPr>
            <a:r>
              <a:rPr lang="fr" sz="2400" b="1" dirty="0">
                <a:solidFill>
                  <a:srgbClr val="7030A0"/>
                </a:solidFill>
                <a:latin typeface="Nunito"/>
                <a:ea typeface="Nunito"/>
                <a:cs typeface="Nunito"/>
                <a:sym typeface="Nunito"/>
              </a:rPr>
              <a:t>Communiquer</a:t>
            </a:r>
            <a:r>
              <a:rPr lang="fr" sz="2400" dirty="0">
                <a:solidFill>
                  <a:srgbClr val="7030A0"/>
                </a:solidFill>
                <a:latin typeface="Arial"/>
                <a:ea typeface="Arial"/>
                <a:cs typeface="Arial"/>
                <a:sym typeface="Arial"/>
              </a:rPr>
              <a:t> </a:t>
            </a:r>
          </a:p>
        </p:txBody>
      </p:sp>
      <p:pic>
        <p:nvPicPr>
          <p:cNvPr id="248" name="Shape 248"/>
          <p:cNvPicPr preferRelativeResize="0"/>
          <p:nvPr/>
        </p:nvPicPr>
        <p:blipFill>
          <a:blip r:embed="rId3">
            <a:alphaModFix/>
          </a:blip>
          <a:stretch>
            <a:fillRect/>
          </a:stretch>
        </p:blipFill>
        <p:spPr>
          <a:xfrm>
            <a:off x="63639" y="132535"/>
            <a:ext cx="5404653" cy="6725467"/>
          </a:xfrm>
          <a:prstGeom prst="rect">
            <a:avLst/>
          </a:prstGeom>
          <a:noFill/>
          <a:ln>
            <a:noFill/>
          </a:ln>
        </p:spPr>
      </p:pic>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19</a:t>
            </a:fld>
            <a:endParaRPr lang="fr">
              <a:solidFill>
                <a:prstClr val="black"/>
              </a:solidFill>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7935" y="6031215"/>
            <a:ext cx="953576" cy="711208"/>
          </a:xfrm>
          <a:prstGeom prst="rect">
            <a:avLst/>
          </a:prstGeom>
        </p:spPr>
      </p:pic>
    </p:spTree>
    <p:extLst>
      <p:ext uri="{BB962C8B-B14F-4D97-AF65-F5344CB8AC3E}">
        <p14:creationId xmlns:p14="http://schemas.microsoft.com/office/powerpoint/2010/main" val="75442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424666" y="273978"/>
            <a:ext cx="11603545" cy="5943645"/>
          </a:xfrm>
          <a:prstGeom prst="rect">
            <a:avLst/>
          </a:prstGeom>
          <a:solidFill>
            <a:schemeClr val="bg1"/>
          </a:solidFill>
        </p:spPr>
        <p:txBody>
          <a:bodyPr vert="horz" wrap="square" lIns="121900" tIns="121900" rIns="121900" bIns="121900" rtlCol="0" anchor="t" anchorCtr="0">
            <a:noAutofit/>
          </a:bodyPr>
          <a:lstStyle/>
          <a:p>
            <a:pPr marL="0" indent="0">
              <a:buNone/>
            </a:pPr>
            <a:r>
              <a:rPr lang="fr" sz="1867" dirty="0"/>
              <a:t>8H30 - 8h45 Intervention Mme MAIRE        </a:t>
            </a:r>
          </a:p>
          <a:p>
            <a:pPr marL="0" indent="0">
              <a:buNone/>
            </a:pPr>
            <a:r>
              <a:rPr lang="fr" sz="1867" dirty="0"/>
              <a:t>8H45- 9h15 Intervention de Mme Weltzer </a:t>
            </a:r>
          </a:p>
          <a:p>
            <a:pPr marL="0" indent="0">
              <a:buNone/>
            </a:pPr>
            <a:r>
              <a:rPr lang="fr" sz="1867" dirty="0"/>
              <a:t>9h15-9H30 Présentation journée / Trame possible animation</a:t>
            </a:r>
          </a:p>
          <a:p>
            <a:pPr marL="0" indent="0">
              <a:buNone/>
            </a:pPr>
            <a:r>
              <a:rPr lang="fr" sz="1867" dirty="0"/>
              <a:t>9H30- 10h30  Résolution de problème : les  points d’appui</a:t>
            </a:r>
          </a:p>
          <a:p>
            <a:pPr marL="0" indent="0">
              <a:buNone/>
            </a:pPr>
            <a:r>
              <a:rPr lang="fr" sz="1867" dirty="0"/>
              <a:t>10H30 Pause</a:t>
            </a:r>
          </a:p>
          <a:p>
            <a:pPr marL="0" indent="0">
              <a:buNone/>
            </a:pPr>
            <a:r>
              <a:rPr lang="fr" sz="1867" dirty="0"/>
              <a:t>10H45 -12H00 : Atelier Résolution de problème (2 groupes de 15)</a:t>
            </a:r>
            <a:br>
              <a:rPr lang="fr" sz="1867" dirty="0"/>
            </a:br>
            <a:r>
              <a:rPr lang="fr" sz="1867" dirty="0"/>
              <a:t>-    Questions autour d’un exemple</a:t>
            </a:r>
            <a:br>
              <a:rPr lang="fr" sz="1867" dirty="0"/>
            </a:br>
            <a:r>
              <a:rPr lang="fr" sz="1867" dirty="0"/>
              <a:t>-    production élèves </a:t>
            </a:r>
            <a:br>
              <a:rPr lang="fr" sz="1867" dirty="0"/>
            </a:br>
            <a:r>
              <a:rPr lang="fr" sz="1867" dirty="0"/>
              <a:t>-    rôle enseignant </a:t>
            </a:r>
            <a:br>
              <a:rPr lang="fr" sz="1867" dirty="0"/>
            </a:br>
            <a:r>
              <a:rPr lang="fr" sz="1867" dirty="0"/>
              <a:t>-    écrit institutionnel</a:t>
            </a:r>
          </a:p>
          <a:p>
            <a:pPr marL="0" indent="0">
              <a:buNone/>
            </a:pPr>
            <a:r>
              <a:rPr lang="fr" sz="1867" dirty="0"/>
              <a:t>13H30-14H45  Proportionnalité / Points d’appui</a:t>
            </a:r>
          </a:p>
          <a:p>
            <a:pPr marL="0" indent="0">
              <a:buNone/>
            </a:pPr>
            <a:r>
              <a:rPr lang="fr" sz="1867" dirty="0"/>
              <a:t>14H45- 16H30 Atelier  Proportionnalité </a:t>
            </a:r>
            <a:br>
              <a:rPr lang="fr" sz="1867" dirty="0"/>
            </a:br>
            <a:r>
              <a:rPr lang="fr" sz="1867" dirty="0"/>
              <a:t>-    Questions autour d’un exemple  -&gt; grille ?</a:t>
            </a:r>
            <a:br>
              <a:rPr lang="fr" sz="1867" dirty="0"/>
            </a:br>
            <a:r>
              <a:rPr lang="fr" sz="1867" dirty="0"/>
              <a:t>-    production élèves</a:t>
            </a:r>
            <a:br>
              <a:rPr lang="fr" sz="1867" dirty="0"/>
            </a:br>
            <a:r>
              <a:rPr lang="fr" sz="1867" dirty="0"/>
              <a:t>-    vidéo</a:t>
            </a:r>
            <a:br>
              <a:rPr lang="fr" sz="1867" dirty="0"/>
            </a:br>
            <a:r>
              <a:rPr lang="fr" sz="1867" dirty="0"/>
              <a:t>-    écrit institutionnel</a:t>
            </a:r>
          </a:p>
          <a:p>
            <a:pPr marL="0" indent="0">
              <a:buNone/>
            </a:pPr>
            <a:endParaRPr sz="1867" dirty="0"/>
          </a:p>
          <a:p>
            <a:pPr marL="0" indent="0">
              <a:buNone/>
            </a:pPr>
            <a:endParaRPr sz="1867" dirty="0"/>
          </a:p>
          <a:p>
            <a:pPr marL="0" indent="0">
              <a:buNone/>
            </a:pPr>
            <a:endParaRPr sz="1333" dirty="0"/>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2</a:t>
            </a:fld>
            <a:endParaRPr lang="fr">
              <a:solidFill>
                <a:prstClr val="black"/>
              </a:solidFill>
            </a:endParaRPr>
          </a:p>
        </p:txBody>
      </p:sp>
    </p:spTree>
    <p:extLst>
      <p:ext uri="{BB962C8B-B14F-4D97-AF65-F5344CB8AC3E}">
        <p14:creationId xmlns:p14="http://schemas.microsoft.com/office/powerpoint/2010/main" val="2398639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415600" y="264667"/>
            <a:ext cx="11360800" cy="6478400"/>
          </a:xfrm>
          <a:prstGeom prst="rect">
            <a:avLst/>
          </a:prstGeom>
        </p:spPr>
        <p:txBody>
          <a:bodyPr vert="horz" wrap="square" lIns="121900" tIns="121900" rIns="121900" bIns="121900" rtlCol="0" anchor="t" anchorCtr="0">
            <a:noAutofit/>
          </a:bodyPr>
          <a:lstStyle/>
          <a:p>
            <a:pPr marL="0" indent="-93131">
              <a:buClr>
                <a:schemeClr val="dk1"/>
              </a:buClr>
              <a:buSzPts val="1100"/>
              <a:buNone/>
            </a:pPr>
            <a:r>
              <a:rPr lang="fr" sz="2133" b="1" dirty="0">
                <a:solidFill>
                  <a:srgbClr val="AF7B51"/>
                </a:solidFill>
              </a:rPr>
              <a:t>Chercher</a:t>
            </a:r>
          </a:p>
          <a:p>
            <a:pPr marL="0" indent="-93131">
              <a:buClr>
                <a:schemeClr val="dk1"/>
              </a:buClr>
              <a:buSzPts val="1100"/>
              <a:buNone/>
            </a:pPr>
            <a:r>
              <a:rPr lang="fr-FR" sz="2133" cap="none" dirty="0">
                <a:solidFill>
                  <a:schemeClr val="dk1"/>
                </a:solidFill>
                <a:latin typeface="Times New Roman" panose="02020603050405020304" pitchFamily="18" charset="0"/>
                <a:cs typeface="Times New Roman" panose="02020603050405020304" pitchFamily="18" charset="0"/>
              </a:rPr>
              <a:t>●Prélever et organiser les informations nécessaires à la résolution de problèmes à partir de supports variés : textes, tableaux, diagrammes, graphiques, dessins, schémas, etc.</a:t>
            </a:r>
          </a:p>
          <a:p>
            <a:pPr marL="0" indent="-93131">
              <a:buClr>
                <a:schemeClr val="dk1"/>
              </a:buClr>
              <a:buSzPts val="1100"/>
              <a:buNone/>
            </a:pPr>
            <a:r>
              <a:rPr lang="fr-FR" sz="2133" cap="none" dirty="0">
                <a:solidFill>
                  <a:schemeClr val="dk1"/>
                </a:solidFill>
                <a:latin typeface="Times New Roman" panose="02020603050405020304" pitchFamily="18" charset="0"/>
                <a:cs typeface="Times New Roman" panose="02020603050405020304" pitchFamily="18" charset="0"/>
              </a:rPr>
              <a:t>● S’engager dans une démarche, observer, questionner, manipuler, expérimenter, émettre des hypothèses, en mobilisant des outils ou des procédures mathématiques </a:t>
            </a:r>
            <a:r>
              <a:rPr lang="fr-FR" sz="2133" cap="none" dirty="0" err="1">
                <a:solidFill>
                  <a:schemeClr val="dk1"/>
                </a:solidFill>
                <a:latin typeface="Times New Roman" panose="02020603050405020304" pitchFamily="18" charset="0"/>
                <a:cs typeface="Times New Roman" panose="02020603050405020304" pitchFamily="18" charset="0"/>
              </a:rPr>
              <a:t>déja</a:t>
            </a:r>
            <a:r>
              <a:rPr lang="fr-FR" sz="2133" cap="none" dirty="0">
                <a:solidFill>
                  <a:schemeClr val="dk1"/>
                </a:solidFill>
                <a:latin typeface="Times New Roman" panose="02020603050405020304" pitchFamily="18" charset="0"/>
                <a:cs typeface="Times New Roman" panose="02020603050405020304" pitchFamily="18" charset="0"/>
              </a:rPr>
              <a:t>̀ rencontrées, en élaborant un raisonnement adapté à une situation nouvelle.</a:t>
            </a:r>
          </a:p>
          <a:p>
            <a:pPr marL="0" indent="0">
              <a:buNone/>
            </a:pPr>
            <a:r>
              <a:rPr lang="fr-FR" sz="2133" cap="none" dirty="0">
                <a:solidFill>
                  <a:schemeClr val="dk1"/>
                </a:solidFill>
                <a:latin typeface="Times New Roman" panose="02020603050405020304" pitchFamily="18" charset="0"/>
                <a:cs typeface="Times New Roman" panose="02020603050405020304" pitchFamily="18" charset="0"/>
              </a:rPr>
              <a:t>●Tester, essayer plusieurs pistes de résolution.</a:t>
            </a:r>
          </a:p>
          <a:p>
            <a:pPr marL="0" indent="-93131">
              <a:buClr>
                <a:schemeClr val="dk1"/>
              </a:buClr>
              <a:buSzPts val="1100"/>
              <a:buNone/>
            </a:pPr>
            <a:r>
              <a:rPr lang="fr" sz="2133" b="1" dirty="0">
                <a:solidFill>
                  <a:srgbClr val="AF7B51"/>
                </a:solidFill>
              </a:rPr>
              <a:t>Modéliser</a:t>
            </a:r>
          </a:p>
          <a:p>
            <a:pPr marL="0" indent="-93131">
              <a:buClr>
                <a:schemeClr val="dk1"/>
              </a:buClr>
              <a:buSzPts val="1100"/>
              <a:buNone/>
            </a:pPr>
            <a:r>
              <a:rPr lang="fr" sz="2133" dirty="0">
                <a:solidFill>
                  <a:schemeClr val="dk1"/>
                </a:solidFill>
              </a:rPr>
              <a:t>●</a:t>
            </a:r>
            <a:r>
              <a:rPr lang="fr" sz="2133" cap="none" dirty="0">
                <a:solidFill>
                  <a:schemeClr val="dk1"/>
                </a:solidFill>
                <a:latin typeface="Times New Roman" panose="02020603050405020304" pitchFamily="18" charset="0"/>
                <a:cs typeface="Times New Roman" panose="02020603050405020304" pitchFamily="18" charset="0"/>
              </a:rPr>
              <a:t>Utiliser les mathématiques pour résoudre quelques problèmes issus de situations de la vie quotidienne.</a:t>
            </a:r>
          </a:p>
          <a:p>
            <a:pPr marL="0" indent="-93131">
              <a:buClr>
                <a:schemeClr val="dk1"/>
              </a:buClr>
              <a:buSzPts val="1100"/>
              <a:buNone/>
            </a:pPr>
            <a:r>
              <a:rPr lang="fr" sz="2133" cap="none" dirty="0">
                <a:solidFill>
                  <a:schemeClr val="dk1"/>
                </a:solidFill>
                <a:latin typeface="Times New Roman" panose="02020603050405020304" pitchFamily="18" charset="0"/>
                <a:cs typeface="Times New Roman" panose="02020603050405020304" pitchFamily="18" charset="0"/>
              </a:rPr>
              <a:t>●Reconnaître et distinguer des problèmes relevant de situations additives, multiplicatives, de proportionnalité́.</a:t>
            </a:r>
          </a:p>
          <a:p>
            <a:pPr marL="0" indent="-93131">
              <a:buClr>
                <a:schemeClr val="dk1"/>
              </a:buClr>
              <a:buSzPts val="1100"/>
              <a:buNone/>
            </a:pPr>
            <a:r>
              <a:rPr lang="fr" sz="2133" cap="none" dirty="0">
                <a:solidFill>
                  <a:schemeClr val="dk1"/>
                </a:solidFill>
                <a:latin typeface="Times New Roman" panose="02020603050405020304" pitchFamily="18" charset="0"/>
                <a:cs typeface="Times New Roman" panose="02020603050405020304" pitchFamily="18" charset="0"/>
              </a:rPr>
              <a:t>●Reconnaitre des situations réelles pouvant être modélisées par des relations géométriques (alignement, parallélisme, perpendicularitéś, symétrie).</a:t>
            </a:r>
          </a:p>
          <a:p>
            <a:pPr marL="0" indent="0">
              <a:buNone/>
            </a:pPr>
            <a:r>
              <a:rPr lang="fr" sz="2133" cap="none" dirty="0">
                <a:solidFill>
                  <a:schemeClr val="dk1"/>
                </a:solidFill>
                <a:latin typeface="Times New Roman" panose="02020603050405020304" pitchFamily="18" charset="0"/>
                <a:cs typeface="Times New Roman" panose="02020603050405020304" pitchFamily="18" charset="0"/>
              </a:rPr>
              <a:t>●Utiliser des propriétés géométriques pour reconnaître des objets.</a:t>
            </a: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20</a:t>
            </a:fld>
            <a:endParaRPr lang="fr">
              <a:solidFill>
                <a:prstClr val="black"/>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5257" y="6021355"/>
            <a:ext cx="953576" cy="721068"/>
          </a:xfrm>
          <a:prstGeom prst="rect">
            <a:avLst/>
          </a:prstGeom>
        </p:spPr>
      </p:pic>
    </p:spTree>
    <p:extLst>
      <p:ext uri="{BB962C8B-B14F-4D97-AF65-F5344CB8AC3E}">
        <p14:creationId xmlns:p14="http://schemas.microsoft.com/office/powerpoint/2010/main" val="177830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203200" y="0"/>
            <a:ext cx="11798400" cy="6743200"/>
          </a:xfrm>
          <a:prstGeom prst="rect">
            <a:avLst/>
          </a:prstGeom>
        </p:spPr>
        <p:txBody>
          <a:bodyPr vert="horz" wrap="square" lIns="121900" tIns="121900" rIns="121900" bIns="121900" rtlCol="0" anchor="t" anchorCtr="0">
            <a:noAutofit/>
          </a:bodyPr>
          <a:lstStyle/>
          <a:p>
            <a:pPr marL="0" indent="0">
              <a:buNone/>
            </a:pPr>
            <a:r>
              <a:rPr lang="fr" sz="2133" b="1" dirty="0">
                <a:solidFill>
                  <a:srgbClr val="AF7B51"/>
                </a:solidFill>
              </a:rPr>
              <a:t>Représenter</a:t>
            </a:r>
          </a:p>
          <a:p>
            <a:pPr marL="0" indent="0">
              <a:buNone/>
            </a:pPr>
            <a:r>
              <a:rPr lang="fr" sz="2133" dirty="0">
                <a:solidFill>
                  <a:schemeClr val="dk1"/>
                </a:solidFill>
              </a:rPr>
              <a:t>●</a:t>
            </a:r>
            <a:r>
              <a:rPr lang="fr-FR" sz="2133" cap="none" dirty="0">
                <a:solidFill>
                  <a:schemeClr val="dk1"/>
                </a:solidFill>
                <a:latin typeface="Times New Roman" panose="02020603050405020304" pitchFamily="18" charset="0"/>
                <a:cs typeface="Times New Roman" panose="02020603050405020304" pitchFamily="18" charset="0"/>
              </a:rPr>
              <a:t>Utiliser des outils pour représenter un problème : dessins, </a:t>
            </a:r>
            <a:r>
              <a:rPr lang="fr-FR" sz="2133" cap="none" dirty="0" err="1">
                <a:solidFill>
                  <a:schemeClr val="dk1"/>
                </a:solidFill>
                <a:latin typeface="Times New Roman" panose="02020603050405020304" pitchFamily="18" charset="0"/>
                <a:cs typeface="Times New Roman" panose="02020603050405020304" pitchFamily="18" charset="0"/>
              </a:rPr>
              <a:t>schémas</a:t>
            </a:r>
            <a:r>
              <a:rPr lang="fr-FR" sz="2133" cap="none" dirty="0">
                <a:solidFill>
                  <a:schemeClr val="dk1"/>
                </a:solidFill>
                <a:latin typeface="Times New Roman" panose="02020603050405020304" pitchFamily="18" charset="0"/>
                <a:cs typeface="Times New Roman" panose="02020603050405020304" pitchFamily="18" charset="0"/>
              </a:rPr>
              <a:t>, diagrammes, graphiques, </a:t>
            </a:r>
          </a:p>
          <a:p>
            <a:pPr marL="0" indent="0">
              <a:buNone/>
            </a:pPr>
            <a:r>
              <a:rPr lang="fr-FR" sz="2133" cap="none" dirty="0">
                <a:solidFill>
                  <a:schemeClr val="dk1"/>
                </a:solidFill>
                <a:latin typeface="Times New Roman" panose="02020603050405020304" pitchFamily="18" charset="0"/>
                <a:cs typeface="Times New Roman" panose="02020603050405020304" pitchFamily="18" charset="0"/>
              </a:rPr>
              <a:t>écritures avec </a:t>
            </a:r>
            <a:r>
              <a:rPr lang="fr-FR" sz="2133" cap="none" dirty="0" err="1">
                <a:solidFill>
                  <a:schemeClr val="dk1"/>
                </a:solidFill>
                <a:latin typeface="Times New Roman" panose="02020603050405020304" pitchFamily="18" charset="0"/>
                <a:cs typeface="Times New Roman" panose="02020603050405020304" pitchFamily="18" charset="0"/>
              </a:rPr>
              <a:t>parenthèsage</a:t>
            </a:r>
            <a:r>
              <a:rPr lang="fr-FR" sz="2133" cap="none" dirty="0">
                <a:solidFill>
                  <a:schemeClr val="dk1"/>
                </a:solidFill>
                <a:latin typeface="Times New Roman" panose="02020603050405020304" pitchFamily="18" charset="0"/>
                <a:cs typeface="Times New Roman" panose="02020603050405020304" pitchFamily="18" charset="0"/>
              </a:rPr>
              <a:t>, …</a:t>
            </a:r>
          </a:p>
          <a:p>
            <a:pPr marL="0" indent="0">
              <a:buNone/>
            </a:pPr>
            <a:r>
              <a:rPr lang="fr-FR" sz="2133" cap="none" dirty="0">
                <a:solidFill>
                  <a:schemeClr val="dk1"/>
                </a:solidFill>
                <a:latin typeface="Times New Roman" panose="02020603050405020304" pitchFamily="18" charset="0"/>
                <a:cs typeface="Times New Roman" panose="02020603050405020304" pitchFamily="18" charset="0"/>
              </a:rPr>
              <a:t>● produire et utiliser diverses représentations des fractions simples et des nombres décimaux.</a:t>
            </a:r>
          </a:p>
          <a:p>
            <a:pPr marL="0" indent="0">
              <a:buNone/>
            </a:pPr>
            <a:r>
              <a:rPr lang="fr-FR" sz="2133" cap="none" dirty="0">
                <a:solidFill>
                  <a:schemeClr val="dk1"/>
                </a:solidFill>
                <a:latin typeface="Times New Roman" panose="02020603050405020304" pitchFamily="18" charset="0"/>
                <a:cs typeface="Times New Roman" panose="02020603050405020304" pitchFamily="18" charset="0"/>
              </a:rPr>
              <a:t>● Analyser une  figure plane sous différents aspects (surface, contour de celle-ci, lignes et points).</a:t>
            </a:r>
          </a:p>
          <a:p>
            <a:pPr marL="0" indent="0">
              <a:buNone/>
            </a:pPr>
            <a:r>
              <a:rPr lang="fr-FR" sz="2133" cap="none" dirty="0">
                <a:solidFill>
                  <a:schemeClr val="dk1"/>
                </a:solidFill>
                <a:latin typeface="Times New Roman" panose="02020603050405020304" pitchFamily="18" charset="0"/>
                <a:cs typeface="Times New Roman" panose="02020603050405020304" pitchFamily="18" charset="0"/>
              </a:rPr>
              <a:t>●Reconnaître et utiliser des premiers éléments de codages d’une figure plane ou d’un solide.</a:t>
            </a:r>
          </a:p>
          <a:p>
            <a:pPr marL="0" indent="0">
              <a:buNone/>
            </a:pPr>
            <a:r>
              <a:rPr lang="fr-FR" sz="2133" cap="none" dirty="0">
                <a:solidFill>
                  <a:schemeClr val="dk1"/>
                </a:solidFill>
                <a:latin typeface="Times New Roman" panose="02020603050405020304" pitchFamily="18" charset="0"/>
                <a:cs typeface="Times New Roman" panose="02020603050405020304" pitchFamily="18" charset="0"/>
              </a:rPr>
              <a:t>●Utiliser et produire des représentations de solides et de situations spatiales.</a:t>
            </a:r>
          </a:p>
          <a:p>
            <a:pPr marL="0" indent="0">
              <a:buNone/>
            </a:pPr>
            <a:r>
              <a:rPr lang="fr" sz="2133" b="1" dirty="0">
                <a:solidFill>
                  <a:srgbClr val="AF7B51"/>
                </a:solidFill>
              </a:rPr>
              <a:t>Raisonner</a:t>
            </a:r>
          </a:p>
          <a:p>
            <a:pPr marL="0" indent="0">
              <a:buNone/>
            </a:pPr>
            <a:r>
              <a:rPr lang="fr" sz="2400" cap="none" dirty="0">
                <a:solidFill>
                  <a:schemeClr val="dk1"/>
                </a:solidFill>
                <a:latin typeface="Times New Roman" panose="02020603050405020304" pitchFamily="18" charset="0"/>
                <a:cs typeface="Times New Roman" panose="02020603050405020304" pitchFamily="18" charset="0"/>
              </a:rPr>
              <a:t>●Résoudre des problèmes nécessitant l’organisation de données multiples ou la construction d’une démarche qui combine des étapes de raisonnement.</a:t>
            </a:r>
          </a:p>
          <a:p>
            <a:pPr marL="0" indent="0">
              <a:buNone/>
            </a:pPr>
            <a:r>
              <a:rPr lang="fr" sz="2400" cap="none" dirty="0">
                <a:solidFill>
                  <a:schemeClr val="dk1"/>
                </a:solidFill>
                <a:latin typeface="Times New Roman" panose="02020603050405020304" pitchFamily="18" charset="0"/>
                <a:cs typeface="Times New Roman" panose="02020603050405020304" pitchFamily="18" charset="0"/>
              </a:rPr>
              <a:t>●En géométrie, passer progressivement de la perception au contrôle par les instruments pour amorcer des raisonnements s’appuyant uniquement sur des propriétés des figures et sur des relations entre objets.</a:t>
            </a:r>
          </a:p>
          <a:p>
            <a:pPr marL="0" indent="0">
              <a:buNone/>
            </a:pPr>
            <a:r>
              <a:rPr lang="fr" sz="2400" cap="none" dirty="0">
                <a:solidFill>
                  <a:schemeClr val="dk1"/>
                </a:solidFill>
                <a:latin typeface="Times New Roman" panose="02020603050405020304" pitchFamily="18" charset="0"/>
                <a:cs typeface="Times New Roman" panose="02020603050405020304" pitchFamily="18" charset="0"/>
              </a:rPr>
              <a:t>● Progresser collectivement dans une investigation en sachant prendre en compte le point de vue d’autrui. Justifier ses affirmations et rechercher la validité́ des informations dont on dispose. </a:t>
            </a:r>
          </a:p>
          <a:p>
            <a:pPr marL="0" indent="0">
              <a:buNone/>
            </a:pPr>
            <a:endParaRPr sz="2133" dirty="0"/>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21</a:t>
            </a:fld>
            <a:endParaRPr lang="fr">
              <a:solidFill>
                <a:prstClr val="black"/>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5623" y="87085"/>
            <a:ext cx="953576" cy="711208"/>
          </a:xfrm>
          <a:prstGeom prst="rect">
            <a:avLst/>
          </a:prstGeom>
        </p:spPr>
      </p:pic>
    </p:spTree>
    <p:extLst>
      <p:ext uri="{BB962C8B-B14F-4D97-AF65-F5344CB8AC3E}">
        <p14:creationId xmlns:p14="http://schemas.microsoft.com/office/powerpoint/2010/main" val="357328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415600" y="264667"/>
            <a:ext cx="11360800" cy="6478400"/>
          </a:xfrm>
          <a:prstGeom prst="rect">
            <a:avLst/>
          </a:prstGeom>
        </p:spPr>
        <p:txBody>
          <a:bodyPr vert="horz" wrap="square" lIns="121900" tIns="121900" rIns="121900" bIns="121900" rtlCol="0" anchor="t" anchorCtr="0">
            <a:noAutofit/>
          </a:bodyPr>
          <a:lstStyle/>
          <a:p>
            <a:pPr marL="0" indent="0">
              <a:buNone/>
            </a:pPr>
            <a:r>
              <a:rPr lang="fr" b="1" dirty="0">
                <a:solidFill>
                  <a:srgbClr val="AF7B51"/>
                </a:solidFill>
              </a:rPr>
              <a:t>Calculer</a:t>
            </a:r>
          </a:p>
          <a:p>
            <a:pPr marL="0" indent="0">
              <a:buNone/>
            </a:pPr>
            <a:r>
              <a:rPr lang="fr" dirty="0">
                <a:solidFill>
                  <a:schemeClr val="dk1"/>
                </a:solidFill>
              </a:rPr>
              <a:t>●</a:t>
            </a:r>
            <a:r>
              <a:rPr lang="fr" sz="2400" cap="none" dirty="0">
                <a:solidFill>
                  <a:schemeClr val="dk1"/>
                </a:solidFill>
                <a:latin typeface="Times New Roman" panose="02020603050405020304" pitchFamily="18" charset="0"/>
                <a:cs typeface="Times New Roman" panose="02020603050405020304" pitchFamily="18" charset="0"/>
              </a:rPr>
              <a:t>Calculer avec des nombres décimaux, de manière exacte ou approchée, en utilisant des stratégies ou des techniques appropriées (mentalement, en ligne, ou en posant les opérations).</a:t>
            </a:r>
          </a:p>
          <a:p>
            <a:pPr marL="0" indent="0">
              <a:buNone/>
            </a:pPr>
            <a:r>
              <a:rPr lang="fr" sz="2400" cap="none" dirty="0">
                <a:solidFill>
                  <a:schemeClr val="dk1"/>
                </a:solidFill>
                <a:latin typeface="Times New Roman" panose="02020603050405020304" pitchFamily="18" charset="0"/>
                <a:cs typeface="Times New Roman" panose="02020603050405020304" pitchFamily="18" charset="0"/>
              </a:rPr>
              <a:t>●Contrôler la vraisemblance de ses résultats.</a:t>
            </a:r>
          </a:p>
          <a:p>
            <a:pPr marL="0" indent="0">
              <a:buNone/>
            </a:pPr>
            <a:r>
              <a:rPr lang="fr" sz="2400" cap="none" dirty="0">
                <a:solidFill>
                  <a:schemeClr val="dk1"/>
                </a:solidFill>
                <a:latin typeface="Times New Roman" panose="02020603050405020304" pitchFamily="18" charset="0"/>
                <a:cs typeface="Times New Roman" panose="02020603050405020304" pitchFamily="18" charset="0"/>
              </a:rPr>
              <a:t>●Utiliser une calculatrice pour trouver ou vérifier un résultat.</a:t>
            </a:r>
          </a:p>
          <a:p>
            <a:pPr marL="0" indent="0">
              <a:buNone/>
            </a:pPr>
            <a:endParaRPr dirty="0">
              <a:solidFill>
                <a:schemeClr val="dk1"/>
              </a:solidFill>
            </a:endParaRPr>
          </a:p>
          <a:p>
            <a:pPr marL="0" indent="0">
              <a:buNone/>
            </a:pPr>
            <a:r>
              <a:rPr lang="fr" b="1" dirty="0">
                <a:solidFill>
                  <a:srgbClr val="AF7B51"/>
                </a:solidFill>
              </a:rPr>
              <a:t>Communiquer</a:t>
            </a:r>
          </a:p>
          <a:p>
            <a:pPr marL="0" indent="0">
              <a:buNone/>
            </a:pPr>
            <a:r>
              <a:rPr lang="fr-FR" sz="2400" cap="none" dirty="0">
                <a:solidFill>
                  <a:schemeClr val="dk1"/>
                </a:solidFill>
                <a:latin typeface="Times New Roman" panose="02020603050405020304" pitchFamily="18" charset="0"/>
                <a:cs typeface="Times New Roman" panose="02020603050405020304" pitchFamily="18" charset="0"/>
              </a:rPr>
              <a:t>●Utiliser progressivement un vocabulaire adéquat et/ou des notations adaptées pour décrire une situation, exposer une argumentation.</a:t>
            </a:r>
          </a:p>
          <a:p>
            <a:pPr marL="0" indent="0">
              <a:buNone/>
            </a:pPr>
            <a:r>
              <a:rPr lang="fr-FR" sz="2400" cap="none" dirty="0">
                <a:solidFill>
                  <a:schemeClr val="dk1"/>
                </a:solidFill>
                <a:latin typeface="Times New Roman" panose="02020603050405020304" pitchFamily="18" charset="0"/>
                <a:cs typeface="Times New Roman" panose="02020603050405020304" pitchFamily="18" charset="0"/>
              </a:rPr>
              <a:t>Expliquer sa démarche ou son raisonnement, comprendre les explications d’un autre et argumenter dans l’échange.</a:t>
            </a:r>
          </a:p>
          <a:p>
            <a:pPr marL="0" indent="0">
              <a:buNone/>
            </a:pPr>
            <a:endParaRPr lang="fr-FR" sz="2400" cap="none" dirty="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22</a:t>
            </a:fld>
            <a:endParaRPr lang="fr">
              <a:solidFill>
                <a:prstClr val="black"/>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160" y="6031215"/>
            <a:ext cx="953576" cy="711208"/>
          </a:xfrm>
          <a:prstGeom prst="rect">
            <a:avLst/>
          </a:prstGeom>
        </p:spPr>
      </p:pic>
    </p:spTree>
    <p:extLst>
      <p:ext uri="{BB962C8B-B14F-4D97-AF65-F5344CB8AC3E}">
        <p14:creationId xmlns:p14="http://schemas.microsoft.com/office/powerpoint/2010/main" val="398387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15600" y="424067"/>
            <a:ext cx="10870000" cy="902800"/>
          </a:xfrm>
          <a:prstGeom prst="rect">
            <a:avLst/>
          </a:prstGeom>
        </p:spPr>
        <p:txBody>
          <a:bodyPr vert="horz" wrap="square" lIns="121900" tIns="121900" rIns="121900" bIns="121900" rtlCol="0" anchor="t" anchorCtr="0">
            <a:noAutofit/>
          </a:bodyPr>
          <a:lstStyle/>
          <a:p>
            <a:r>
              <a:rPr lang="fr" sz="2400">
                <a:solidFill>
                  <a:srgbClr val="FF0000"/>
                </a:solidFill>
              </a:rPr>
              <a:t> </a:t>
            </a:r>
            <a:r>
              <a:rPr lang="fr" sz="2400"/>
              <a:t>B. Apprendre aux élèves à résoudre des problèmes </a:t>
            </a:r>
          </a:p>
        </p:txBody>
      </p:sp>
      <p:sp>
        <p:nvSpPr>
          <p:cNvPr id="269" name="Shape 269"/>
          <p:cNvSpPr txBox="1">
            <a:spLocks noGrp="1"/>
          </p:cNvSpPr>
          <p:nvPr>
            <p:ph type="body" idx="1"/>
          </p:nvPr>
        </p:nvSpPr>
        <p:spPr>
          <a:xfrm>
            <a:off x="0" y="1057469"/>
            <a:ext cx="12192000" cy="5684953"/>
          </a:xfrm>
          <a:prstGeom prst="rect">
            <a:avLst/>
          </a:prstGeom>
        </p:spPr>
        <p:txBody>
          <a:bodyPr vert="horz" wrap="square" lIns="121900" tIns="121900" rIns="121900" bIns="121900" rtlCol="0" anchor="t" anchorCtr="0">
            <a:noAutofit/>
          </a:bodyPr>
          <a:lstStyle/>
          <a:p>
            <a:pPr marL="0" indent="0">
              <a:spcBef>
                <a:spcPts val="1333"/>
              </a:spcBef>
              <a:buNone/>
            </a:pPr>
            <a:r>
              <a:rPr lang="fr" sz="2400" cap="none" dirty="0">
                <a:solidFill>
                  <a:srgbClr val="FF0000"/>
                </a:solidFill>
              </a:rPr>
              <a:t>1.1. Les différents types de problèmes</a:t>
            </a:r>
          </a:p>
          <a:p>
            <a:pPr marL="0" indent="-93131">
              <a:spcBef>
                <a:spcPts val="1333"/>
              </a:spcBef>
              <a:buClr>
                <a:schemeClr val="dk1"/>
              </a:buClr>
              <a:buSzPts val="1100"/>
              <a:buNone/>
            </a:pPr>
            <a:r>
              <a:rPr lang="fr" sz="2400" cap="none" dirty="0">
                <a:solidFill>
                  <a:srgbClr val="FF0000"/>
                </a:solidFill>
              </a:rPr>
              <a:t>1.2. Les difficultés que peuvent rencontrer les élèves</a:t>
            </a:r>
          </a:p>
          <a:p>
            <a:pPr marL="0" indent="-93131">
              <a:spcBef>
                <a:spcPts val="1333"/>
              </a:spcBef>
              <a:buClr>
                <a:schemeClr val="dk1"/>
              </a:buClr>
              <a:buSzPts val="1100"/>
              <a:buNone/>
            </a:pPr>
            <a:r>
              <a:rPr lang="fr" sz="2400" cap="none" dirty="0">
                <a:solidFill>
                  <a:srgbClr val="FF0000"/>
                </a:solidFill>
              </a:rPr>
              <a:t>1.3. Comment fait-on pour résoudre des problèmes ?</a:t>
            </a:r>
          </a:p>
          <a:p>
            <a:pPr marL="0" indent="-93131">
              <a:spcBef>
                <a:spcPts val="1333"/>
              </a:spcBef>
              <a:buClr>
                <a:schemeClr val="dk1"/>
              </a:buClr>
              <a:buSzPts val="1100"/>
              <a:buNone/>
            </a:pPr>
            <a:r>
              <a:rPr lang="fr" sz="2400" cap="none" dirty="0">
                <a:solidFill>
                  <a:srgbClr val="FF0000"/>
                </a:solidFill>
              </a:rPr>
              <a:t>1.4.  Conclusion</a:t>
            </a:r>
          </a:p>
          <a:p>
            <a:pPr marL="0" indent="-93131">
              <a:spcBef>
                <a:spcPts val="1333"/>
              </a:spcBef>
              <a:buClr>
                <a:schemeClr val="dk1"/>
              </a:buClr>
              <a:buSzPts val="1100"/>
              <a:buNone/>
            </a:pPr>
            <a:r>
              <a:rPr lang="fr" sz="2400" cap="none" dirty="0">
                <a:solidFill>
                  <a:srgbClr val="FF0000"/>
                </a:solidFill>
              </a:rPr>
              <a:t>1.5. Quels types de problèmes est-il urgent de faire rencontrer et mener à terme aux élèves ?</a:t>
            </a:r>
          </a:p>
          <a:p>
            <a:pPr marL="0" indent="-93131">
              <a:spcBef>
                <a:spcPts val="1333"/>
              </a:spcBef>
              <a:buClr>
                <a:schemeClr val="dk1"/>
              </a:buClr>
              <a:buSzPts val="1100"/>
              <a:buNone/>
            </a:pPr>
            <a:r>
              <a:rPr lang="fr" sz="2400" cap="none" dirty="0">
                <a:solidFill>
                  <a:srgbClr val="0000FF"/>
                </a:solidFill>
              </a:rPr>
              <a:t>1</a:t>
            </a:r>
            <a:r>
              <a:rPr lang="fr" sz="2400" cap="none" dirty="0">
                <a:solidFill>
                  <a:srgbClr val="1155CC"/>
                </a:solidFill>
              </a:rPr>
              <a:t>.6. Mise en œuvre</a:t>
            </a:r>
          </a:p>
          <a:p>
            <a:pPr marL="0" indent="-93131">
              <a:spcBef>
                <a:spcPts val="1333"/>
              </a:spcBef>
              <a:buClr>
                <a:schemeClr val="dk1"/>
              </a:buClr>
              <a:buSzPts val="1100"/>
              <a:buNone/>
            </a:pPr>
            <a:r>
              <a:rPr lang="fr" sz="2400" cap="none" dirty="0">
                <a:solidFill>
                  <a:srgbClr val="1155CC"/>
                </a:solidFill>
              </a:rPr>
              <a:t>1.7. Gestes professionnels :  analyse des erreurs, procédure, différenciation et remédiation</a:t>
            </a:r>
          </a:p>
          <a:p>
            <a:pPr marL="0" indent="0">
              <a:buNone/>
            </a:pPr>
            <a:endParaRPr dirty="0"/>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23</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160" y="6031215"/>
            <a:ext cx="953576" cy="711208"/>
          </a:xfrm>
          <a:prstGeom prst="rect">
            <a:avLst/>
          </a:prstGeom>
        </p:spPr>
      </p:pic>
    </p:spTree>
    <p:extLst>
      <p:ext uri="{BB962C8B-B14F-4D97-AF65-F5344CB8AC3E}">
        <p14:creationId xmlns:p14="http://schemas.microsoft.com/office/powerpoint/2010/main" val="3123025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271733" y="339433"/>
            <a:ext cx="11360800" cy="1008800"/>
          </a:xfrm>
          <a:prstGeom prst="rect">
            <a:avLst/>
          </a:prstGeom>
        </p:spPr>
        <p:txBody>
          <a:bodyPr vert="horz" wrap="square" lIns="121900" tIns="121900" rIns="121900" bIns="121900" rtlCol="0" anchor="t" anchorCtr="0">
            <a:noAutofit/>
          </a:bodyPr>
          <a:lstStyle/>
          <a:p>
            <a:r>
              <a:rPr lang="fr" sz="2400"/>
              <a:t>B. Apprendre aux élèves à résoudre des problèmes </a:t>
            </a:r>
          </a:p>
          <a:p>
            <a:r>
              <a:rPr lang="fr" sz="2400">
                <a:solidFill>
                  <a:srgbClr val="FF0000"/>
                </a:solidFill>
              </a:rPr>
              <a:t>1.1.Les différents types  de problèmes</a:t>
            </a:r>
          </a:p>
          <a:p>
            <a:endParaRPr/>
          </a:p>
        </p:txBody>
      </p:sp>
      <p:sp>
        <p:nvSpPr>
          <p:cNvPr id="275" name="Shape 275"/>
          <p:cNvSpPr txBox="1">
            <a:spLocks noGrp="1"/>
          </p:cNvSpPr>
          <p:nvPr>
            <p:ph type="body" idx="1"/>
          </p:nvPr>
        </p:nvSpPr>
        <p:spPr>
          <a:xfrm>
            <a:off x="120000" y="1132115"/>
            <a:ext cx="11952000" cy="5725885"/>
          </a:xfrm>
          <a:prstGeom prst="rect">
            <a:avLst/>
          </a:prstGeom>
        </p:spPr>
        <p:txBody>
          <a:bodyPr vert="horz" wrap="square" lIns="121900" tIns="121900" rIns="121900" bIns="121900" rtlCol="0" anchor="t" anchorCtr="0">
            <a:noAutofit/>
          </a:bodyPr>
          <a:lstStyle/>
          <a:p>
            <a:pPr marL="0" indent="-93131">
              <a:spcBef>
                <a:spcPts val="1333"/>
              </a:spcBef>
              <a:buClr>
                <a:schemeClr val="dk1"/>
              </a:buClr>
              <a:buSzPts val="1100"/>
              <a:buNone/>
            </a:pPr>
            <a:r>
              <a:rPr lang="fr" cap="none" dirty="0">
                <a:solidFill>
                  <a:srgbClr val="0B5484"/>
                </a:solidFill>
                <a:latin typeface="Times New Roman" panose="02020603050405020304" pitchFamily="18" charset="0"/>
                <a:cs typeface="Times New Roman" panose="02020603050405020304" pitchFamily="18" charset="0"/>
              </a:rPr>
              <a:t>Définition d’un problème ?</a:t>
            </a:r>
          </a:p>
          <a:p>
            <a:pPr marL="0" indent="-93131">
              <a:spcBef>
                <a:spcPts val="1333"/>
              </a:spcBef>
              <a:buClr>
                <a:schemeClr val="dk1"/>
              </a:buClr>
              <a:buSzPts val="1100"/>
              <a:buNone/>
            </a:pPr>
            <a:r>
              <a:rPr lang="fr" cap="none" dirty="0">
                <a:solidFill>
                  <a:srgbClr val="0B5484"/>
                </a:solidFill>
                <a:latin typeface="Times New Roman" panose="02020603050405020304" pitchFamily="18" charset="0"/>
                <a:cs typeface="Times New Roman" panose="02020603050405020304" pitchFamily="18" charset="0"/>
              </a:rPr>
              <a:t>Les travaux de recherche sur la résolution de problèmes (en mathématiques) abordent la  question  de la typologie des problèmes  selon différents angles* : </a:t>
            </a:r>
          </a:p>
          <a:p>
            <a:pPr marL="0" indent="-93131">
              <a:spcBef>
                <a:spcPts val="1333"/>
              </a:spcBef>
              <a:buClr>
                <a:schemeClr val="dk1"/>
              </a:buClr>
              <a:buSzPts val="1100"/>
              <a:buNone/>
            </a:pPr>
            <a:r>
              <a:rPr lang="fr" cap="none" dirty="0">
                <a:solidFill>
                  <a:srgbClr val="0B5484"/>
                </a:solidFill>
                <a:latin typeface="Times New Roman" panose="02020603050405020304" pitchFamily="18" charset="0"/>
                <a:cs typeface="Times New Roman" panose="02020603050405020304" pitchFamily="18" charset="0"/>
              </a:rPr>
              <a:t>1. Les objectifs de ces problèmes,</a:t>
            </a:r>
          </a:p>
          <a:p>
            <a:pPr marL="0" indent="-93131">
              <a:spcBef>
                <a:spcPts val="1333"/>
              </a:spcBef>
              <a:buClr>
                <a:schemeClr val="dk1"/>
              </a:buClr>
              <a:buSzPts val="1100"/>
              <a:buNone/>
            </a:pPr>
            <a:r>
              <a:rPr lang="fr" cap="none" dirty="0">
                <a:solidFill>
                  <a:srgbClr val="0B5484"/>
                </a:solidFill>
                <a:latin typeface="Times New Roman" panose="02020603050405020304" pitchFamily="18" charset="0"/>
                <a:cs typeface="Times New Roman" panose="02020603050405020304" pitchFamily="18" charset="0"/>
              </a:rPr>
              <a:t>2. Les théories de l’apprentissage,</a:t>
            </a:r>
          </a:p>
          <a:p>
            <a:pPr marL="0" indent="-93131">
              <a:spcBef>
                <a:spcPts val="1333"/>
              </a:spcBef>
              <a:buClr>
                <a:schemeClr val="dk1"/>
              </a:buClr>
              <a:buSzPts val="1100"/>
              <a:buNone/>
            </a:pPr>
            <a:r>
              <a:rPr lang="fr" cap="none" dirty="0">
                <a:solidFill>
                  <a:srgbClr val="0B5484"/>
                </a:solidFill>
                <a:latin typeface="Times New Roman" panose="02020603050405020304" pitchFamily="18" charset="0"/>
                <a:cs typeface="Times New Roman" panose="02020603050405020304" pitchFamily="18" charset="0"/>
              </a:rPr>
              <a:t>3. La typologie développée par Charnay</a:t>
            </a:r>
          </a:p>
          <a:p>
            <a:pPr marL="0" indent="0">
              <a:spcBef>
                <a:spcPts val="1333"/>
              </a:spcBef>
              <a:buNone/>
            </a:pPr>
            <a:r>
              <a:rPr lang="fr" cap="none" dirty="0">
                <a:solidFill>
                  <a:schemeClr val="dk1"/>
                </a:solidFill>
                <a:latin typeface="Times New Roman" panose="02020603050405020304" pitchFamily="18" charset="0"/>
                <a:cs typeface="Times New Roman" panose="02020603050405020304" pitchFamily="18" charset="0"/>
              </a:rPr>
              <a:t> </a:t>
            </a:r>
            <a:r>
              <a:rPr lang="fr" cap="none" dirty="0">
                <a:solidFill>
                  <a:srgbClr val="0B5484"/>
                </a:solidFill>
                <a:latin typeface="Times New Roman" panose="02020603050405020304" pitchFamily="18" charset="0"/>
                <a:cs typeface="Times New Roman" panose="02020603050405020304" pitchFamily="18" charset="0"/>
              </a:rPr>
              <a:t>C’est cette troisième catégorisation que nous connaissons le mieux dans le premier degré </a:t>
            </a:r>
            <a:r>
              <a:rPr lang="fr" cap="none" dirty="0">
                <a:solidFill>
                  <a:srgbClr val="FF0000"/>
                </a:solidFill>
                <a:latin typeface="Times New Roman" panose="02020603050405020304" pitchFamily="18" charset="0"/>
                <a:cs typeface="Times New Roman" panose="02020603050405020304" pitchFamily="18" charset="0"/>
              </a:rPr>
              <a:t>:   </a:t>
            </a:r>
            <a:r>
              <a:rPr lang="fr" sz="1867" cap="none" dirty="0">
                <a:solidFill>
                  <a:srgbClr val="FF0000"/>
                </a:solidFill>
                <a:latin typeface="Times New Roman" panose="02020603050405020304" pitchFamily="18" charset="0"/>
                <a:ea typeface="Arial"/>
                <a:cs typeface="Times New Roman" panose="02020603050405020304" pitchFamily="18" charset="0"/>
                <a:sym typeface="Arial"/>
              </a:rPr>
              <a:t>problèmes ouverts, situations problèmes pour aborder une notion, problèmes de réinvestissement, …etc.</a:t>
            </a:r>
            <a:r>
              <a:rPr lang="fr" cap="none" dirty="0">
                <a:solidFill>
                  <a:srgbClr val="FF0000"/>
                </a:solidFill>
                <a:latin typeface="Times New Roman" panose="02020603050405020304" pitchFamily="18" charset="0"/>
                <a:cs typeface="Times New Roman" panose="02020603050405020304" pitchFamily="18" charset="0"/>
              </a:rPr>
              <a:t>. </a:t>
            </a:r>
          </a:p>
          <a:p>
            <a:pPr marL="0" indent="0">
              <a:spcBef>
                <a:spcPts val="1333"/>
              </a:spcBef>
              <a:buNone/>
            </a:pPr>
            <a:endParaRPr lang="fr" sz="1333" dirty="0">
              <a:solidFill>
                <a:srgbClr val="000000"/>
              </a:solidFill>
              <a:latin typeface="Arial"/>
              <a:ea typeface="Arial"/>
              <a:cs typeface="Arial"/>
              <a:sym typeface="Arial"/>
            </a:endParaRPr>
          </a:p>
          <a:p>
            <a:pPr marL="0" indent="0">
              <a:spcBef>
                <a:spcPts val="1333"/>
              </a:spcBef>
              <a:buNone/>
            </a:pPr>
            <a:r>
              <a:rPr lang="fr" sz="1067" dirty="0">
                <a:solidFill>
                  <a:srgbClr val="000000"/>
                </a:solidFill>
                <a:latin typeface="Arial"/>
                <a:ea typeface="Arial"/>
                <a:cs typeface="Arial"/>
                <a:sym typeface="Arial"/>
              </a:rPr>
              <a:t>* Référence : Dossier de veille de l’IFÉ • n° 105 • Novembre 2015 : La résolution de problèmes de mathématiques au primaire</a:t>
            </a:r>
          </a:p>
          <a:p>
            <a:pPr marL="0" indent="0">
              <a:buNone/>
            </a:pPr>
            <a:endParaRPr sz="1067" dirty="0"/>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24</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5340" y="5980225"/>
            <a:ext cx="953576" cy="711208"/>
          </a:xfrm>
          <a:prstGeom prst="rect">
            <a:avLst/>
          </a:prstGeom>
        </p:spPr>
      </p:pic>
    </p:spTree>
    <p:extLst>
      <p:ext uri="{BB962C8B-B14F-4D97-AF65-F5344CB8AC3E}">
        <p14:creationId xmlns:p14="http://schemas.microsoft.com/office/powerpoint/2010/main" val="2314041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r>
              <a:rPr lang="fr-FR" dirty="0"/>
              <a:t>Relever avec les stagiaires les difficultés rencontrées par les élèves.</a:t>
            </a:r>
          </a:p>
          <a:p>
            <a:r>
              <a:rPr lang="fr-FR" dirty="0"/>
              <a:t>Proposer une liste qui certes pourrait être complétée</a:t>
            </a:r>
          </a:p>
          <a:p>
            <a:pPr marL="0" indent="0">
              <a:buNone/>
            </a:pPr>
            <a:endParaRPr lang="fr-FR" dirty="0"/>
          </a:p>
        </p:txBody>
      </p:sp>
      <p:sp>
        <p:nvSpPr>
          <p:cNvPr id="4" name="Espace réservé du numéro de diapositive 3"/>
          <p:cNvSpPr>
            <a:spLocks noGrp="1"/>
          </p:cNvSpPr>
          <p:nvPr>
            <p:ph type="sldNum" idx="12"/>
          </p:nvPr>
        </p:nvSpPr>
        <p:spPr/>
        <p:txBody>
          <a:bodyPr/>
          <a:lstStyle/>
          <a:p>
            <a:fld id="{00000000-1234-1234-1234-123412341234}" type="slidenum">
              <a:rPr lang="fr" smtClean="0">
                <a:solidFill>
                  <a:prstClr val="black"/>
                </a:solidFill>
              </a:rPr>
              <a:pPr/>
              <a:t>25</a:t>
            </a:fld>
            <a:endParaRPr lang="fr">
              <a:solidFill>
                <a:prstClr val="black"/>
              </a:solidFill>
            </a:endParaRPr>
          </a:p>
        </p:txBody>
      </p:sp>
    </p:spTree>
    <p:extLst>
      <p:ext uri="{BB962C8B-B14F-4D97-AF65-F5344CB8AC3E}">
        <p14:creationId xmlns:p14="http://schemas.microsoft.com/office/powerpoint/2010/main" val="1846140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533903" y="0"/>
            <a:ext cx="11360800" cy="781963"/>
          </a:xfrm>
          <a:prstGeom prst="rect">
            <a:avLst/>
          </a:prstGeom>
        </p:spPr>
        <p:txBody>
          <a:bodyPr vert="horz" wrap="square" lIns="121900" tIns="121900" rIns="121900" bIns="121900" rtlCol="0" anchor="t" anchorCtr="0">
            <a:noAutofit/>
          </a:bodyPr>
          <a:lstStyle/>
          <a:p>
            <a:r>
              <a:rPr lang="fr" sz="2400" dirty="0"/>
              <a:t>B. Apprendre aux élèves à résoudre des problèmes </a:t>
            </a:r>
          </a:p>
          <a:p>
            <a:r>
              <a:rPr lang="fr" sz="2400" dirty="0">
                <a:solidFill>
                  <a:srgbClr val="FF0000"/>
                </a:solidFill>
              </a:rPr>
              <a:t>1.2  Les obstacles rencontrés par l'élève </a:t>
            </a:r>
          </a:p>
          <a:p>
            <a:endParaRPr sz="4267" dirty="0">
              <a:solidFill>
                <a:srgbClr val="FF0000"/>
              </a:solidFill>
            </a:endParaRPr>
          </a:p>
          <a:p>
            <a:r>
              <a:rPr lang="fr" sz="4267" dirty="0">
                <a:solidFill>
                  <a:srgbClr val="FF0000"/>
                </a:solidFill>
              </a:rPr>
              <a:t> </a:t>
            </a:r>
          </a:p>
        </p:txBody>
      </p:sp>
      <p:sp>
        <p:nvSpPr>
          <p:cNvPr id="281" name="Shape 281"/>
          <p:cNvSpPr txBox="1">
            <a:spLocks noGrp="1"/>
          </p:cNvSpPr>
          <p:nvPr>
            <p:ph type="body" idx="1"/>
          </p:nvPr>
        </p:nvSpPr>
        <p:spPr>
          <a:xfrm>
            <a:off x="0" y="781963"/>
            <a:ext cx="12192000" cy="5820271"/>
          </a:xfrm>
          <a:prstGeom prst="rect">
            <a:avLst/>
          </a:prstGeom>
        </p:spPr>
        <p:txBody>
          <a:bodyPr vert="horz" wrap="square" lIns="121900" tIns="121900" rIns="121900" bIns="121900" rtlCol="0" anchor="t" anchorCtr="0">
            <a:noAutofit/>
          </a:bodyPr>
          <a:lstStyle/>
          <a:p>
            <a:pPr marL="0" indent="-93131">
              <a:spcBef>
                <a:spcPts val="1333"/>
              </a:spcBef>
              <a:buClr>
                <a:schemeClr val="dk1"/>
              </a:buClr>
              <a:buSzPts val="1100"/>
              <a:buNone/>
            </a:pPr>
            <a:r>
              <a:rPr lang="fr" sz="2133" u="sng" dirty="0">
                <a:solidFill>
                  <a:srgbClr val="FF0000"/>
                </a:solidFill>
              </a:rPr>
              <a:t>1. Obstacles liés à la présentation du problème</a:t>
            </a:r>
          </a:p>
          <a:p>
            <a:pPr marL="0" indent="-93131">
              <a:lnSpc>
                <a:spcPct val="100000"/>
              </a:lnSpc>
              <a:buClr>
                <a:schemeClr val="dk1"/>
              </a:buClr>
              <a:buSzPts val="1100"/>
              <a:buNone/>
            </a:pPr>
            <a:r>
              <a:rPr lang="fr" sz="2133" cap="none" dirty="0">
                <a:solidFill>
                  <a:schemeClr val="dk1"/>
                </a:solidFill>
                <a:latin typeface="Times New Roman" panose="02020603050405020304" pitchFamily="18" charset="0"/>
                <a:cs typeface="Times New Roman" panose="02020603050405020304" pitchFamily="18" charset="0"/>
              </a:rPr>
              <a:t>• L’organisation lexicale (mots ou expressions plus difficiles comme  « </a:t>
            </a:r>
            <a:r>
              <a:rPr lang="fr" sz="2133" i="1" cap="none" dirty="0">
                <a:solidFill>
                  <a:schemeClr val="dk1"/>
                </a:solidFill>
                <a:latin typeface="Times New Roman" panose="02020603050405020304" pitchFamily="18" charset="0"/>
                <a:cs typeface="Times New Roman" panose="02020603050405020304" pitchFamily="18" charset="0"/>
              </a:rPr>
              <a:t>de plus (que) </a:t>
            </a:r>
            <a:r>
              <a:rPr lang="fr" sz="2133" cap="none" dirty="0">
                <a:solidFill>
                  <a:schemeClr val="dk1"/>
                </a:solidFill>
                <a:latin typeface="Times New Roman" panose="02020603050405020304" pitchFamily="18" charset="0"/>
                <a:cs typeface="Times New Roman" panose="02020603050405020304" pitchFamily="18" charset="0"/>
              </a:rPr>
              <a:t>», « </a:t>
            </a:r>
            <a:r>
              <a:rPr lang="fr" sz="2133" i="1" cap="none" dirty="0">
                <a:solidFill>
                  <a:schemeClr val="dk1"/>
                </a:solidFill>
                <a:latin typeface="Times New Roman" panose="02020603050405020304" pitchFamily="18" charset="0"/>
                <a:cs typeface="Times New Roman" panose="02020603050405020304" pitchFamily="18" charset="0"/>
              </a:rPr>
              <a:t>de moins (que) </a:t>
            </a:r>
            <a:r>
              <a:rPr lang="fr" sz="2133" cap="none" dirty="0">
                <a:solidFill>
                  <a:schemeClr val="dk1"/>
                </a:solidFill>
                <a:latin typeface="Times New Roman" panose="02020603050405020304" pitchFamily="18" charset="0"/>
                <a:cs typeface="Times New Roman" panose="02020603050405020304" pitchFamily="18" charset="0"/>
              </a:rPr>
              <a:t>»…),</a:t>
            </a:r>
          </a:p>
          <a:p>
            <a:pPr marL="0" indent="-93131">
              <a:lnSpc>
                <a:spcPct val="100000"/>
              </a:lnSpc>
              <a:buClr>
                <a:schemeClr val="dk1"/>
              </a:buClr>
              <a:buSzPts val="1100"/>
              <a:buNone/>
            </a:pPr>
            <a:r>
              <a:rPr lang="fr" sz="2133" cap="none" dirty="0">
                <a:solidFill>
                  <a:schemeClr val="dk1"/>
                </a:solidFill>
                <a:latin typeface="Times New Roman" panose="02020603050405020304" pitchFamily="18" charset="0"/>
                <a:cs typeface="Times New Roman" panose="02020603050405020304" pitchFamily="18" charset="0"/>
              </a:rPr>
              <a:t>• L’organisation rhétorique (la succession des apports d’informations dans le texte du problème), </a:t>
            </a:r>
          </a:p>
          <a:p>
            <a:pPr marL="0" indent="-93131">
              <a:lnSpc>
                <a:spcPct val="100000"/>
              </a:lnSpc>
              <a:buClr>
                <a:schemeClr val="dk1"/>
              </a:buClr>
              <a:buSzPts val="1100"/>
              <a:buNone/>
            </a:pPr>
            <a:r>
              <a:rPr lang="fr" sz="2133" cap="none" dirty="0">
                <a:solidFill>
                  <a:schemeClr val="dk1"/>
                </a:solidFill>
                <a:latin typeface="Times New Roman" panose="02020603050405020304" pitchFamily="18" charset="0"/>
                <a:cs typeface="Times New Roman" panose="02020603050405020304" pitchFamily="18" charset="0"/>
              </a:rPr>
              <a:t>• L’organisation syntaxique (l’organisation de phrases), </a:t>
            </a:r>
          </a:p>
          <a:p>
            <a:pPr marL="0" indent="-93131">
              <a:lnSpc>
                <a:spcPct val="100000"/>
              </a:lnSpc>
              <a:buClr>
                <a:schemeClr val="dk1"/>
              </a:buClr>
              <a:buSzPts val="1100"/>
              <a:buNone/>
            </a:pPr>
            <a:r>
              <a:rPr lang="fr" sz="2133" cap="none" dirty="0">
                <a:solidFill>
                  <a:schemeClr val="dk1"/>
                </a:solidFill>
                <a:latin typeface="Times New Roman" panose="02020603050405020304" pitchFamily="18" charset="0"/>
                <a:cs typeface="Times New Roman" panose="02020603050405020304" pitchFamily="18" charset="0"/>
              </a:rPr>
              <a:t>• L’organisation énonciative d’un texte  (le placement en tête de la question entraîne une amélioration systématique des scores, cela à tout âge et pour tout type de problèmes additifs d’après M. Fayol), </a:t>
            </a:r>
          </a:p>
          <a:p>
            <a:pPr marL="0" indent="-93131">
              <a:lnSpc>
                <a:spcPct val="100000"/>
              </a:lnSpc>
              <a:buClr>
                <a:schemeClr val="dk1"/>
              </a:buClr>
              <a:buSzPts val="1100"/>
              <a:buNone/>
            </a:pPr>
            <a:r>
              <a:rPr lang="fr" sz="2133" cap="none" dirty="0">
                <a:solidFill>
                  <a:schemeClr val="dk1"/>
                </a:solidFill>
                <a:latin typeface="Times New Roman" panose="02020603050405020304" pitchFamily="18" charset="0"/>
                <a:cs typeface="Times New Roman" panose="02020603050405020304" pitchFamily="18" charset="0"/>
              </a:rPr>
              <a:t>•L’ordre d’apparition des informations, selon qu’elles suivent ou non le traitement nécessaire à la résolution, jouerait aussi un rôle.</a:t>
            </a:r>
          </a:p>
          <a:p>
            <a:pPr marL="0" indent="-93131">
              <a:lnSpc>
                <a:spcPct val="100000"/>
              </a:lnSpc>
              <a:buClr>
                <a:schemeClr val="dk1"/>
              </a:buClr>
              <a:buSzPts val="1100"/>
              <a:buNone/>
            </a:pPr>
            <a:r>
              <a:rPr lang="fr" sz="2133" cap="none" dirty="0">
                <a:solidFill>
                  <a:schemeClr val="dk1"/>
                </a:solidFill>
                <a:latin typeface="Times New Roman" panose="02020603050405020304" pitchFamily="18" charset="0"/>
                <a:cs typeface="Times New Roman" panose="02020603050405020304" pitchFamily="18" charset="0"/>
              </a:rPr>
              <a:t>•En particulier, pour les problèmes additifs, M.Fayol,précise que les sujets mauvais lecteurs bénéficient plus que les autres d’une représentation imagée. Cela faciliterait le traitement sémantique des données et soulagerait la « charge cognitive » de la mémoire de travail. En effet, l’image a le mérite de donner simultanément plusieurs informations.</a:t>
            </a:r>
          </a:p>
          <a:p>
            <a:pPr marL="0" indent="-93131">
              <a:spcBef>
                <a:spcPts val="1333"/>
              </a:spcBef>
              <a:buClr>
                <a:schemeClr val="dk1"/>
              </a:buClr>
              <a:buSzPts val="1100"/>
              <a:buNone/>
            </a:pPr>
            <a:endParaRPr sz="2133" dirty="0">
              <a:solidFill>
                <a:schemeClr val="dk1"/>
              </a:solidFill>
            </a:endParaRPr>
          </a:p>
          <a:p>
            <a:pPr marL="0" indent="0">
              <a:buNone/>
            </a:pPr>
            <a:endParaRPr sz="2133" dirty="0"/>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26</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160" y="6031215"/>
            <a:ext cx="953576" cy="711208"/>
          </a:xfrm>
          <a:prstGeom prst="rect">
            <a:avLst/>
          </a:prstGeom>
        </p:spPr>
      </p:pic>
    </p:spTree>
    <p:extLst>
      <p:ext uri="{BB962C8B-B14F-4D97-AF65-F5344CB8AC3E}">
        <p14:creationId xmlns:p14="http://schemas.microsoft.com/office/powerpoint/2010/main" val="407944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
                                            <p:txEl>
                                              <p:pRg st="1" end="1"/>
                                            </p:txEl>
                                          </p:spTgt>
                                        </p:tgtEl>
                                        <p:attrNameLst>
                                          <p:attrName>style.visibility</p:attrName>
                                        </p:attrNameLst>
                                      </p:cBhvr>
                                      <p:to>
                                        <p:strVal val="visible"/>
                                      </p:to>
                                    </p:set>
                                  </p:childTnLst>
                                  <p:subTnLst>
                                    <p:set>
                                      <p:cBhvr override="childStyle">
                                        <p:cTn dur="1" fill="hold" display="0" masterRel="nextClick" afterEffect="1"/>
                                        <p:tgtEl>
                                          <p:spTgt spid="281">
                                            <p:txEl>
                                              <p:pRg st="1" end="1"/>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1">
                                            <p:txEl>
                                              <p:pRg st="2" end="2"/>
                                            </p:txEl>
                                          </p:spTgt>
                                        </p:tgtEl>
                                        <p:attrNameLst>
                                          <p:attrName>style.visibility</p:attrName>
                                        </p:attrNameLst>
                                      </p:cBhvr>
                                      <p:to>
                                        <p:strVal val="visible"/>
                                      </p:to>
                                    </p:set>
                                  </p:childTnLst>
                                  <p:subTnLst>
                                    <p:set>
                                      <p:cBhvr override="childStyle">
                                        <p:cTn dur="1" fill="hold" display="0" masterRel="nextClick" afterEffect="1"/>
                                        <p:tgtEl>
                                          <p:spTgt spid="281">
                                            <p:txEl>
                                              <p:pRg st="2" end="2"/>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1">
                                            <p:txEl>
                                              <p:pRg st="3" end="3"/>
                                            </p:txEl>
                                          </p:spTgt>
                                        </p:tgtEl>
                                        <p:attrNameLst>
                                          <p:attrName>style.visibility</p:attrName>
                                        </p:attrNameLst>
                                      </p:cBhvr>
                                      <p:to>
                                        <p:strVal val="visible"/>
                                      </p:to>
                                    </p:set>
                                  </p:childTnLst>
                                  <p:subTnLst>
                                    <p:set>
                                      <p:cBhvr override="childStyle">
                                        <p:cTn dur="1" fill="hold" display="0" masterRel="nextClick" afterEffect="1"/>
                                        <p:tgtEl>
                                          <p:spTgt spid="281">
                                            <p:txEl>
                                              <p:pRg st="3" end="3"/>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1">
                                            <p:txEl>
                                              <p:pRg st="4" end="4"/>
                                            </p:txEl>
                                          </p:spTgt>
                                        </p:tgtEl>
                                        <p:attrNameLst>
                                          <p:attrName>style.visibility</p:attrName>
                                        </p:attrNameLst>
                                      </p:cBhvr>
                                      <p:to>
                                        <p:strVal val="visible"/>
                                      </p:to>
                                    </p:set>
                                  </p:childTnLst>
                                  <p:subTnLst>
                                    <p:set>
                                      <p:cBhvr override="childStyle">
                                        <p:cTn dur="1" fill="hold" display="0" masterRel="nextClick" afterEffect="1"/>
                                        <p:tgtEl>
                                          <p:spTgt spid="281">
                                            <p:txEl>
                                              <p:pRg st="4" end="4"/>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1">
                                            <p:txEl>
                                              <p:pRg st="5" end="5"/>
                                            </p:txEl>
                                          </p:spTgt>
                                        </p:tgtEl>
                                        <p:attrNameLst>
                                          <p:attrName>style.visibility</p:attrName>
                                        </p:attrNameLst>
                                      </p:cBhvr>
                                      <p:to>
                                        <p:strVal val="visible"/>
                                      </p:to>
                                    </p:set>
                                  </p:childTnLst>
                                  <p:subTnLst>
                                    <p:set>
                                      <p:cBhvr override="childStyle">
                                        <p:cTn dur="1" fill="hold" display="0" masterRel="nextClick" afterEffect="1"/>
                                        <p:tgtEl>
                                          <p:spTgt spid="281">
                                            <p:txEl>
                                              <p:pRg st="5" end="5"/>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1">
                                            <p:txEl>
                                              <p:pRg st="6" end="6"/>
                                            </p:txEl>
                                          </p:spTgt>
                                        </p:tgtEl>
                                        <p:attrNameLst>
                                          <p:attrName>style.visibility</p:attrName>
                                        </p:attrNameLst>
                                      </p:cBhvr>
                                      <p:to>
                                        <p:strVal val="visible"/>
                                      </p:to>
                                    </p:set>
                                  </p:childTnLst>
                                  <p:subTnLst>
                                    <p:set>
                                      <p:cBhvr override="childStyle">
                                        <p:cTn dur="1" fill="hold" display="0" masterRel="nextClick" afterEffect="1"/>
                                        <p:tgtEl>
                                          <p:spTgt spid="281">
                                            <p:txEl>
                                              <p:pRg st="6" end="6"/>
                                            </p:txEl>
                                          </p:spTgt>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15600" y="593367"/>
            <a:ext cx="11360800" cy="1021200"/>
          </a:xfrm>
          <a:prstGeom prst="rect">
            <a:avLst/>
          </a:prstGeom>
        </p:spPr>
        <p:txBody>
          <a:bodyPr vert="horz" wrap="square" lIns="121900" tIns="121900" rIns="121900" bIns="121900" rtlCol="0" anchor="t" anchorCtr="0">
            <a:noAutofit/>
          </a:bodyPr>
          <a:lstStyle/>
          <a:p>
            <a:pPr indent="-93131">
              <a:buClr>
                <a:schemeClr val="dk1"/>
              </a:buClr>
              <a:buSzPts val="1100"/>
            </a:pPr>
            <a:r>
              <a:rPr lang="fr" sz="2400"/>
              <a:t>B. Comment apprendre aux élèves à résoudre des problèmes ?</a:t>
            </a:r>
          </a:p>
          <a:p>
            <a:pPr indent="-93131">
              <a:buClr>
                <a:schemeClr val="dk1"/>
              </a:buClr>
              <a:buSzPts val="1100"/>
            </a:pPr>
            <a:r>
              <a:rPr lang="fr" sz="2400">
                <a:solidFill>
                  <a:srgbClr val="FF0000"/>
                </a:solidFill>
              </a:rPr>
              <a:t>1.2  Les obstacles rencontrés par l'élève ?</a:t>
            </a:r>
          </a:p>
          <a:p>
            <a:endParaRPr/>
          </a:p>
        </p:txBody>
      </p:sp>
      <p:sp>
        <p:nvSpPr>
          <p:cNvPr id="287" name="Shape 287"/>
          <p:cNvSpPr txBox="1">
            <a:spLocks noGrp="1"/>
          </p:cNvSpPr>
          <p:nvPr>
            <p:ph type="body" idx="1"/>
          </p:nvPr>
        </p:nvSpPr>
        <p:spPr>
          <a:prstGeom prst="rect">
            <a:avLst/>
          </a:prstGeom>
        </p:spPr>
        <p:txBody>
          <a:bodyPr vert="horz" wrap="square" lIns="121900" tIns="121900" rIns="121900" bIns="121900" rtlCol="0" anchor="t" anchorCtr="0">
            <a:noAutofit/>
          </a:bodyPr>
          <a:lstStyle/>
          <a:p>
            <a:pPr marL="0" indent="-93131">
              <a:spcBef>
                <a:spcPts val="1333"/>
              </a:spcBef>
              <a:buClr>
                <a:schemeClr val="dk1"/>
              </a:buClr>
              <a:buSzPts val="1100"/>
              <a:buNone/>
            </a:pPr>
            <a:r>
              <a:rPr lang="fr" sz="1867" u="sng" dirty="0">
                <a:solidFill>
                  <a:srgbClr val="FF0000"/>
                </a:solidFill>
              </a:rPr>
              <a:t>2. Obstacles liés à sa capacité à se mettre en recherche</a:t>
            </a:r>
          </a:p>
          <a:p>
            <a:pPr marL="0" indent="-93131">
              <a:spcBef>
                <a:spcPts val="1333"/>
              </a:spcBef>
              <a:buClr>
                <a:schemeClr val="dk1"/>
              </a:buClr>
              <a:buSzPts val="1100"/>
              <a:buNone/>
            </a:pPr>
            <a:r>
              <a:rPr lang="fr-FR" sz="2400" cap="none" dirty="0">
                <a:solidFill>
                  <a:schemeClr val="dk1"/>
                </a:solidFill>
                <a:latin typeface="Times New Roman" panose="02020603050405020304" pitchFamily="18" charset="0"/>
                <a:cs typeface="Times New Roman" panose="02020603050405020304" pitchFamily="18" charset="0"/>
              </a:rPr>
              <a:t>.</a:t>
            </a:r>
          </a:p>
          <a:p>
            <a:pPr marL="0" indent="-93131">
              <a:spcBef>
                <a:spcPts val="1333"/>
              </a:spcBef>
              <a:buClr>
                <a:schemeClr val="dk1"/>
              </a:buClr>
              <a:buSzPts val="1100"/>
              <a:buNone/>
            </a:pPr>
            <a:r>
              <a:rPr lang="fr" sz="1600" b="1" dirty="0">
                <a:solidFill>
                  <a:schemeClr val="dk1"/>
                </a:solidFill>
              </a:rPr>
              <a:t>3</a:t>
            </a:r>
            <a:r>
              <a:rPr lang="fr" sz="1867" dirty="0">
                <a:solidFill>
                  <a:srgbClr val="FF0000"/>
                </a:solidFill>
              </a:rPr>
              <a:t>. </a:t>
            </a:r>
            <a:r>
              <a:rPr lang="fr" sz="1867" u="sng" dirty="0">
                <a:solidFill>
                  <a:srgbClr val="FF0000"/>
                </a:solidFill>
              </a:rPr>
              <a:t>Obstacles liés à sa capacité à interroger sa mémoire à long terme</a:t>
            </a:r>
            <a:r>
              <a:rPr lang="fr" sz="1867" dirty="0">
                <a:solidFill>
                  <a:srgbClr val="FF0000"/>
                </a:solidFill>
              </a:rPr>
              <a:t> </a:t>
            </a:r>
            <a:r>
              <a:rPr lang="fr" sz="1600" dirty="0">
                <a:solidFill>
                  <a:schemeClr val="dk1"/>
                </a:solidFill>
              </a:rPr>
              <a:t>(convoquer l’opération de manière immédiate) </a:t>
            </a:r>
            <a:endParaRPr sz="1600" dirty="0">
              <a:solidFill>
                <a:schemeClr val="dk1"/>
              </a:solidFill>
            </a:endParaRPr>
          </a:p>
          <a:p>
            <a:pPr marL="0" indent="-93131">
              <a:spcBef>
                <a:spcPts val="1333"/>
              </a:spcBef>
              <a:buClr>
                <a:schemeClr val="dk1"/>
              </a:buClr>
              <a:buSzPts val="1100"/>
              <a:buNone/>
            </a:pPr>
            <a:r>
              <a:rPr lang="fr" sz="1867" u="sng" dirty="0">
                <a:solidFill>
                  <a:srgbClr val="FF0000"/>
                </a:solidFill>
              </a:rPr>
              <a:t>4. Obstacles liés à sa capacité à activer des contrôles et  des inférences </a:t>
            </a:r>
          </a:p>
          <a:p>
            <a:pPr marL="0" indent="0">
              <a:buNone/>
            </a:pPr>
            <a:endParaRPr lang="fr-FR" sz="1867" dirty="0"/>
          </a:p>
          <a:p>
            <a:pPr marL="0" indent="0">
              <a:buNone/>
            </a:pPr>
            <a:r>
              <a:rPr lang="fr-FR" sz="1867" u="sng" dirty="0">
                <a:solidFill>
                  <a:srgbClr val="FF0000"/>
                </a:solidFill>
              </a:rPr>
              <a:t>5. Obstacles liés  à la conversion (changement de registre)</a:t>
            </a:r>
            <a:br>
              <a:rPr lang="fr-FR" sz="2400" u="sng" dirty="0">
                <a:solidFill>
                  <a:srgbClr val="FF0000"/>
                </a:solidFill>
              </a:rPr>
            </a:br>
            <a:endParaRPr sz="2400" u="sng" dirty="0">
              <a:solidFill>
                <a:srgbClr val="FF0000"/>
              </a:solidFill>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27</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160" y="6031215"/>
            <a:ext cx="953576" cy="711208"/>
          </a:xfrm>
          <a:prstGeom prst="rect">
            <a:avLst/>
          </a:prstGeom>
        </p:spPr>
      </p:pic>
    </p:spTree>
    <p:extLst>
      <p:ext uri="{BB962C8B-B14F-4D97-AF65-F5344CB8AC3E}">
        <p14:creationId xmlns:p14="http://schemas.microsoft.com/office/powerpoint/2010/main" val="1274881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15600" y="107967"/>
            <a:ext cx="11360800" cy="1070800"/>
          </a:xfrm>
          <a:prstGeom prst="rect">
            <a:avLst/>
          </a:prstGeom>
        </p:spPr>
        <p:txBody>
          <a:bodyPr vert="horz" wrap="square" lIns="121900" tIns="121900" rIns="121900" bIns="121900" rtlCol="0" anchor="t" anchorCtr="0">
            <a:noAutofit/>
          </a:bodyPr>
          <a:lstStyle/>
          <a:p>
            <a:r>
              <a:rPr lang="fr" sz="2400" dirty="0"/>
              <a:t>B. Apprendre aux élèves à résoudre des problèmes           </a:t>
            </a:r>
            <a:r>
              <a:rPr lang="fr" sz="4267" dirty="0"/>
              <a:t>                </a:t>
            </a:r>
            <a:r>
              <a:rPr lang="fr" sz="1867" dirty="0">
                <a:solidFill>
                  <a:srgbClr val="FF0000"/>
                </a:solidFill>
              </a:rPr>
              <a:t>Comment fait-on pour résoudre des problèmes ?  Le point de vue de la psychologie cognitive</a:t>
            </a:r>
          </a:p>
        </p:txBody>
      </p:sp>
      <p:sp>
        <p:nvSpPr>
          <p:cNvPr id="293" name="Shape 293"/>
          <p:cNvSpPr txBox="1">
            <a:spLocks noGrp="1"/>
          </p:cNvSpPr>
          <p:nvPr>
            <p:ph type="body" idx="1"/>
          </p:nvPr>
        </p:nvSpPr>
        <p:spPr>
          <a:xfrm>
            <a:off x="415600" y="1464877"/>
            <a:ext cx="11360800" cy="5393123"/>
          </a:xfrm>
          <a:prstGeom prst="rect">
            <a:avLst/>
          </a:prstGeom>
        </p:spPr>
        <p:txBody>
          <a:bodyPr vert="horz" wrap="square" lIns="121900" tIns="121900" rIns="121900" bIns="121900" rtlCol="0" anchor="t" anchorCtr="0">
            <a:noAutofit/>
          </a:bodyPr>
          <a:lstStyle/>
          <a:p>
            <a:pPr marL="0" indent="-93131">
              <a:spcBef>
                <a:spcPts val="1333"/>
              </a:spcBef>
              <a:buClr>
                <a:schemeClr val="dk1"/>
              </a:buClr>
              <a:buSzPts val="1100"/>
              <a:buNone/>
            </a:pPr>
            <a:r>
              <a:rPr lang="fr-FR" sz="2400" cap="none" dirty="0">
                <a:solidFill>
                  <a:schemeClr val="dk1"/>
                </a:solidFill>
                <a:latin typeface="Times New Roman" panose="02020603050405020304" pitchFamily="18" charset="0"/>
                <a:cs typeface="Times New Roman" panose="02020603050405020304" pitchFamily="18" charset="0"/>
              </a:rPr>
              <a:t>On vous propose 4 problèmes.</a:t>
            </a:r>
          </a:p>
          <a:p>
            <a:pPr marL="0" indent="0">
              <a:spcBef>
                <a:spcPts val="1333"/>
              </a:spcBef>
              <a:buClr>
                <a:schemeClr val="dk1"/>
              </a:buClr>
              <a:buSzPts val="1100"/>
              <a:buNone/>
            </a:pPr>
            <a:r>
              <a:rPr lang="fr-FR" sz="2400" cap="none" dirty="0">
                <a:solidFill>
                  <a:schemeClr val="dk1"/>
                </a:solidFill>
                <a:latin typeface="Times New Roman" panose="02020603050405020304" pitchFamily="18" charset="0"/>
                <a:cs typeface="Times New Roman" panose="02020603050405020304" pitchFamily="18" charset="0"/>
              </a:rPr>
              <a:t>1. Vous allez noter les caractéristiques de ces 4 problèmes (contexte, syntaxe, type de question, place de la question, nombres mis en jeu, opérations arithmétiques mises en jeu).</a:t>
            </a:r>
          </a:p>
          <a:p>
            <a:pPr marL="0" indent="0">
              <a:spcBef>
                <a:spcPts val="1333"/>
              </a:spcBef>
              <a:buClr>
                <a:schemeClr val="dk1"/>
              </a:buClr>
              <a:buSzPts val="1100"/>
              <a:buNone/>
            </a:pPr>
            <a:endParaRPr lang="fr-FR" sz="2400" cap="none" dirty="0">
              <a:solidFill>
                <a:schemeClr val="dk1"/>
              </a:solidFill>
              <a:latin typeface="Times New Roman" panose="02020603050405020304" pitchFamily="18" charset="0"/>
              <a:cs typeface="Times New Roman" panose="02020603050405020304" pitchFamily="18" charset="0"/>
            </a:endParaRPr>
          </a:p>
          <a:p>
            <a:pPr marL="0" indent="-93131">
              <a:spcBef>
                <a:spcPts val="1333"/>
              </a:spcBef>
              <a:buClr>
                <a:schemeClr val="dk1"/>
              </a:buClr>
              <a:buSzPts val="1100"/>
              <a:buNone/>
            </a:pPr>
            <a:r>
              <a:rPr lang="fr-FR" sz="2400" cap="none" dirty="0">
                <a:solidFill>
                  <a:schemeClr val="dk1"/>
                </a:solidFill>
                <a:latin typeface="Times New Roman" panose="02020603050405020304" pitchFamily="18" charset="0"/>
                <a:cs typeface="Times New Roman" panose="02020603050405020304" pitchFamily="18" charset="0"/>
              </a:rPr>
              <a:t>2. Vous allez résoudre les 4 problèmes et vous allez essayer de vous souvenir comment vous avez procédé. </a:t>
            </a:r>
          </a:p>
          <a:p>
            <a:pPr marL="0" indent="0">
              <a:buNone/>
            </a:pPr>
            <a:endParaRPr lang="fr-FR" sz="2400" cap="none" dirty="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28</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160" y="6031215"/>
            <a:ext cx="953576" cy="711208"/>
          </a:xfrm>
          <a:prstGeom prst="rect">
            <a:avLst/>
          </a:prstGeom>
        </p:spPr>
      </p:pic>
    </p:spTree>
    <p:extLst>
      <p:ext uri="{BB962C8B-B14F-4D97-AF65-F5344CB8AC3E}">
        <p14:creationId xmlns:p14="http://schemas.microsoft.com/office/powerpoint/2010/main" val="2512634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15600" y="283800"/>
            <a:ext cx="11360800" cy="1109200"/>
          </a:xfrm>
          <a:prstGeom prst="rect">
            <a:avLst/>
          </a:prstGeom>
        </p:spPr>
        <p:txBody>
          <a:bodyPr vert="horz" wrap="square" lIns="121900" tIns="121900" rIns="121900" bIns="121900" rtlCol="0" anchor="t" anchorCtr="0">
            <a:noAutofit/>
          </a:bodyPr>
          <a:lstStyle/>
          <a:p>
            <a:pPr indent="-93131">
              <a:buClr>
                <a:schemeClr val="dk1"/>
              </a:buClr>
              <a:buSzPts val="1100"/>
            </a:pPr>
            <a:r>
              <a:rPr lang="fr" sz="2400"/>
              <a:t>B. Apprendre aux élèves à résoudre des problèmes              </a:t>
            </a:r>
            <a:r>
              <a:rPr lang="fr" sz="4267"/>
              <a:t>              </a:t>
            </a:r>
            <a:r>
              <a:rPr lang="fr" sz="1867">
                <a:solidFill>
                  <a:srgbClr val="FF0000"/>
                </a:solidFill>
              </a:rPr>
              <a:t>Comment fait-on pour résoudre des problèmes ? </a:t>
            </a:r>
          </a:p>
          <a:p>
            <a:endParaRPr/>
          </a:p>
        </p:txBody>
      </p:sp>
      <p:sp>
        <p:nvSpPr>
          <p:cNvPr id="299" name="Shape 299"/>
          <p:cNvSpPr txBox="1">
            <a:spLocks noGrp="1"/>
          </p:cNvSpPr>
          <p:nvPr>
            <p:ph type="body" idx="1"/>
          </p:nvPr>
        </p:nvSpPr>
        <p:spPr>
          <a:xfrm>
            <a:off x="415600" y="1536634"/>
            <a:ext cx="11360800" cy="4947293"/>
          </a:xfrm>
          <a:prstGeom prst="rect">
            <a:avLst/>
          </a:prstGeom>
        </p:spPr>
        <p:txBody>
          <a:bodyPr vert="horz" wrap="square" lIns="121900" tIns="121900" rIns="121900" bIns="121900" rtlCol="0" anchor="t" anchorCtr="0">
            <a:noAutofit/>
          </a:bodyPr>
          <a:lstStyle/>
          <a:p>
            <a:pPr marL="0" indent="-93131">
              <a:spcBef>
                <a:spcPts val="1333"/>
              </a:spcBef>
              <a:buClr>
                <a:schemeClr val="dk1"/>
              </a:buClr>
              <a:buSzPts val="1100"/>
              <a:buNone/>
            </a:pPr>
            <a:endParaRPr sz="2667" i="1" dirty="0">
              <a:solidFill>
                <a:schemeClr val="dk1"/>
              </a:solidFill>
            </a:endParaRPr>
          </a:p>
          <a:p>
            <a:pPr marL="0" indent="-93131">
              <a:spcBef>
                <a:spcPts val="1333"/>
              </a:spcBef>
              <a:buClr>
                <a:schemeClr val="dk1"/>
              </a:buClr>
              <a:buSzPts val="1100"/>
              <a:buNone/>
            </a:pPr>
            <a:r>
              <a:rPr lang="fr" sz="3733" cap="none" dirty="0">
                <a:solidFill>
                  <a:schemeClr val="dk1"/>
                </a:solidFill>
                <a:latin typeface="Times New Roman" panose="02020603050405020304" pitchFamily="18" charset="0"/>
                <a:cs typeface="Times New Roman" panose="02020603050405020304" pitchFamily="18" charset="0"/>
              </a:rPr>
              <a:t>Un massif de fleurs est formé de 60 tulipes rouges et de 15 tulipes noires.</a:t>
            </a:r>
          </a:p>
          <a:p>
            <a:pPr marL="0" indent="-93131">
              <a:spcBef>
                <a:spcPts val="1333"/>
              </a:spcBef>
              <a:buClr>
                <a:schemeClr val="dk1"/>
              </a:buClr>
              <a:buSzPts val="1100"/>
              <a:buNone/>
            </a:pPr>
            <a:r>
              <a:rPr lang="fr" sz="3733" dirty="0">
                <a:solidFill>
                  <a:schemeClr val="dk1"/>
                </a:solidFill>
              </a:rPr>
              <a:t>                      	</a:t>
            </a:r>
            <a:r>
              <a:rPr lang="fr" sz="2667" i="1" dirty="0">
                <a:solidFill>
                  <a:srgbClr val="0070C0"/>
                </a:solidFill>
              </a:rPr>
              <a:t>Cherchez le nombre de tulipes dans ce massif</a:t>
            </a:r>
          </a:p>
          <a:p>
            <a:pPr marL="0" indent="-93131">
              <a:spcBef>
                <a:spcPts val="1333"/>
              </a:spcBef>
              <a:buClr>
                <a:schemeClr val="dk1"/>
              </a:buClr>
              <a:buSzPts val="1100"/>
              <a:buNone/>
            </a:pPr>
            <a:r>
              <a:rPr lang="fr" sz="2667" i="1" dirty="0">
                <a:solidFill>
                  <a:srgbClr val="0070C0"/>
                </a:solidFill>
              </a:rPr>
              <a:t>                                 </a:t>
            </a:r>
          </a:p>
          <a:p>
            <a:pPr marL="0" indent="-93131">
              <a:spcBef>
                <a:spcPts val="1333"/>
              </a:spcBef>
              <a:buClr>
                <a:schemeClr val="dk1"/>
              </a:buClr>
              <a:buSzPts val="1100"/>
              <a:buNone/>
            </a:pPr>
            <a:r>
              <a:rPr lang="fr" sz="2667" i="1" dirty="0">
                <a:solidFill>
                  <a:srgbClr val="0070C0"/>
                </a:solidFill>
              </a:rPr>
              <a:t>                                    </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255" y="4610100"/>
            <a:ext cx="2498436" cy="1873827"/>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1501" y="5415756"/>
            <a:ext cx="1426063" cy="1068171"/>
          </a:xfrm>
          <a:prstGeom prst="rect">
            <a:avLst/>
          </a:prstGeom>
        </p:spPr>
      </p:pic>
      <p:sp>
        <p:nvSpPr>
          <p:cNvPr id="4" name="ZoneTexte 3"/>
          <p:cNvSpPr txBox="1"/>
          <p:nvPr/>
        </p:nvSpPr>
        <p:spPr>
          <a:xfrm>
            <a:off x="2356773" y="5853749"/>
            <a:ext cx="937969" cy="584775"/>
          </a:xfrm>
          <a:prstGeom prst="rect">
            <a:avLst/>
          </a:prstGeom>
          <a:solidFill>
            <a:schemeClr val="bg1"/>
          </a:solidFill>
        </p:spPr>
        <p:txBody>
          <a:bodyPr wrap="square" rtlCol="0">
            <a:spAutoFit/>
          </a:bodyPr>
          <a:lstStyle/>
          <a:p>
            <a:r>
              <a:rPr lang="fr-FR" sz="3200" kern="0" dirty="0">
                <a:solidFill>
                  <a:srgbClr val="000000"/>
                </a:solidFill>
                <a:latin typeface="Arial"/>
                <a:cs typeface="Arial"/>
                <a:sym typeface="Arial"/>
              </a:rPr>
              <a:t>60</a:t>
            </a:r>
          </a:p>
        </p:txBody>
      </p:sp>
      <p:sp>
        <p:nvSpPr>
          <p:cNvPr id="5" name="ZoneTexte 4"/>
          <p:cNvSpPr txBox="1"/>
          <p:nvPr/>
        </p:nvSpPr>
        <p:spPr>
          <a:xfrm>
            <a:off x="3441500" y="5855025"/>
            <a:ext cx="751992" cy="584775"/>
          </a:xfrm>
          <a:prstGeom prst="rect">
            <a:avLst/>
          </a:prstGeom>
          <a:solidFill>
            <a:schemeClr val="bg1"/>
          </a:solidFill>
        </p:spPr>
        <p:txBody>
          <a:bodyPr wrap="square" rtlCol="0">
            <a:spAutoFit/>
          </a:bodyPr>
          <a:lstStyle/>
          <a:p>
            <a:r>
              <a:rPr lang="fr-FR" sz="3200" kern="0" dirty="0">
                <a:solidFill>
                  <a:srgbClr val="000000"/>
                </a:solidFill>
                <a:latin typeface="Arial"/>
                <a:cs typeface="Arial"/>
                <a:sym typeface="Arial"/>
              </a:rPr>
              <a:t>15</a:t>
            </a:r>
          </a:p>
        </p:txBody>
      </p:sp>
      <p:sp>
        <p:nvSpPr>
          <p:cNvPr id="6" name="Espace réservé du numéro de diapositive 5"/>
          <p:cNvSpPr>
            <a:spLocks noGrp="1"/>
          </p:cNvSpPr>
          <p:nvPr>
            <p:ph type="sldNum" idx="12"/>
          </p:nvPr>
        </p:nvSpPr>
        <p:spPr/>
        <p:txBody>
          <a:bodyPr/>
          <a:lstStyle/>
          <a:p>
            <a:fld id="{00000000-1234-1234-1234-123412341234}" type="slidenum">
              <a:rPr lang="fr" smtClean="0">
                <a:solidFill>
                  <a:prstClr val="black"/>
                </a:solidFill>
              </a:rPr>
              <a:pPr/>
              <a:t>29</a:t>
            </a:fld>
            <a:endParaRPr lang="fr">
              <a:solidFill>
                <a:prstClr val="black"/>
              </a:solidFill>
            </a:endParaRPr>
          </a:p>
        </p:txBody>
      </p: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1941" y="6113697"/>
            <a:ext cx="953576" cy="711208"/>
          </a:xfrm>
          <a:prstGeom prst="rect">
            <a:avLst/>
          </a:prstGeom>
        </p:spPr>
      </p:pic>
    </p:spTree>
    <p:extLst>
      <p:ext uri="{BB962C8B-B14F-4D97-AF65-F5344CB8AC3E}">
        <p14:creationId xmlns:p14="http://schemas.microsoft.com/office/powerpoint/2010/main" val="423706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15600" y="610033"/>
            <a:ext cx="11360800" cy="1786800"/>
          </a:xfrm>
          <a:prstGeom prst="rect">
            <a:avLst/>
          </a:prstGeom>
        </p:spPr>
        <p:txBody>
          <a:bodyPr vert="horz" wrap="square" lIns="121900" tIns="121900" rIns="121900" bIns="121900" rtlCol="0" anchor="t" anchorCtr="0">
            <a:noAutofit/>
          </a:bodyPr>
          <a:lstStyle/>
          <a:p>
            <a:pPr algn="l"/>
            <a:r>
              <a:rPr lang="fr" sz="3200" b="1">
                <a:solidFill>
                  <a:srgbClr val="3C78D8"/>
                </a:solidFill>
                <a:latin typeface="Cambria"/>
                <a:ea typeface="Cambria"/>
                <a:cs typeface="Cambria"/>
                <a:sym typeface="Cambria"/>
              </a:rPr>
              <a:t> Mise en œuvre du plan de formation des professeurs des écoles  en mathématiques  sur les priorités nationales</a:t>
            </a:r>
          </a:p>
          <a:p>
            <a:endParaRPr sz="3200" b="1">
              <a:solidFill>
                <a:srgbClr val="3C78D8"/>
              </a:solidFill>
              <a:latin typeface="Cambria"/>
              <a:ea typeface="Cambria"/>
              <a:cs typeface="Cambria"/>
              <a:sym typeface="Cambria"/>
            </a:endParaRPr>
          </a:p>
          <a:p>
            <a:r>
              <a:rPr lang="fr" sz="4800">
                <a:solidFill>
                  <a:srgbClr val="424242"/>
                </a:solidFill>
              </a:rPr>
              <a:t>      </a:t>
            </a:r>
          </a:p>
          <a:p>
            <a:r>
              <a:rPr lang="fr" sz="4800">
                <a:solidFill>
                  <a:srgbClr val="424242"/>
                </a:solidFill>
              </a:rPr>
              <a:t> </a:t>
            </a:r>
          </a:p>
          <a:p>
            <a:r>
              <a:rPr lang="fr" sz="4800">
                <a:solidFill>
                  <a:srgbClr val="424242"/>
                </a:solidFill>
              </a:rPr>
              <a:t>Ouverture par  Mme MAIRE </a:t>
            </a:r>
          </a:p>
          <a:p>
            <a:r>
              <a:rPr lang="fr" sz="4800">
                <a:solidFill>
                  <a:srgbClr val="424242"/>
                </a:solidFill>
              </a:rPr>
              <a:t>Inspectrice d’Académie</a:t>
            </a:r>
          </a:p>
          <a:p>
            <a:r>
              <a:rPr lang="fr" sz="4800">
                <a:solidFill>
                  <a:srgbClr val="424242"/>
                </a:solidFill>
              </a:rPr>
              <a:t> DSDEN</a:t>
            </a: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3</a:t>
            </a:fld>
            <a:endParaRPr lang="fr">
              <a:solidFill>
                <a:prstClr val="black"/>
              </a:solidFill>
            </a:endParaRPr>
          </a:p>
        </p:txBody>
      </p:sp>
    </p:spTree>
    <p:extLst>
      <p:ext uri="{BB962C8B-B14F-4D97-AF65-F5344CB8AC3E}">
        <p14:creationId xmlns:p14="http://schemas.microsoft.com/office/powerpoint/2010/main" val="2449614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15600" y="140934"/>
            <a:ext cx="11360800" cy="967431"/>
          </a:xfrm>
          <a:prstGeom prst="rect">
            <a:avLst/>
          </a:prstGeom>
        </p:spPr>
        <p:txBody>
          <a:bodyPr vert="horz" wrap="square" lIns="121900" tIns="121900" rIns="121900" bIns="121900" rtlCol="0" anchor="t" anchorCtr="0">
            <a:noAutofit/>
          </a:bodyPr>
          <a:lstStyle/>
          <a:p>
            <a:pPr indent="-93131">
              <a:buClr>
                <a:schemeClr val="dk1"/>
              </a:buClr>
              <a:buSzPts val="1100"/>
            </a:pPr>
            <a:r>
              <a:rPr lang="fr" sz="2400" dirty="0"/>
              <a:t>B. Apprendre aux élèves à résoudre des problèmes        </a:t>
            </a:r>
            <a:r>
              <a:rPr lang="fr" sz="4267" dirty="0"/>
              <a:t>                 </a:t>
            </a:r>
            <a:r>
              <a:rPr lang="fr" sz="1867" dirty="0">
                <a:solidFill>
                  <a:srgbClr val="FF0000"/>
                </a:solidFill>
              </a:rPr>
              <a:t>Comment fait-on pour résoudre des problèmes ? </a:t>
            </a:r>
          </a:p>
          <a:p>
            <a:endParaRPr dirty="0"/>
          </a:p>
        </p:txBody>
      </p:sp>
      <p:sp>
        <p:nvSpPr>
          <p:cNvPr id="305" name="Shape 305"/>
          <p:cNvSpPr txBox="1">
            <a:spLocks noGrp="1"/>
          </p:cNvSpPr>
          <p:nvPr>
            <p:ph type="body" idx="1"/>
          </p:nvPr>
        </p:nvSpPr>
        <p:spPr>
          <a:xfrm>
            <a:off x="0" y="1219201"/>
            <a:ext cx="11776400" cy="5523223"/>
          </a:xfrm>
          <a:prstGeom prst="rect">
            <a:avLst/>
          </a:prstGeom>
        </p:spPr>
        <p:txBody>
          <a:bodyPr vert="horz" wrap="square" lIns="121900" tIns="121900" rIns="121900" bIns="121900" rtlCol="0" anchor="t" anchorCtr="0">
            <a:noAutofit/>
          </a:bodyPr>
          <a:lstStyle/>
          <a:p>
            <a:pPr marL="0" indent="-93131">
              <a:spcBef>
                <a:spcPts val="1333"/>
              </a:spcBef>
              <a:buClr>
                <a:schemeClr val="dk1"/>
              </a:buClr>
              <a:buSzPts val="1100"/>
              <a:buNone/>
            </a:pPr>
            <a:r>
              <a:rPr lang="fr" sz="3200" cap="none" dirty="0">
                <a:solidFill>
                  <a:schemeClr val="dk1"/>
                </a:solidFill>
              </a:rPr>
              <a:t>Un massif de 60 rangées, toutes de 15 tulipes.</a:t>
            </a:r>
          </a:p>
          <a:p>
            <a:pPr marL="0" indent="-93131">
              <a:spcBef>
                <a:spcPts val="1333"/>
              </a:spcBef>
              <a:buClr>
                <a:schemeClr val="dk1"/>
              </a:buClr>
              <a:buSzPts val="1100"/>
              <a:buNone/>
            </a:pPr>
            <a:r>
              <a:rPr lang="fr" sz="2667" i="1" dirty="0">
                <a:solidFill>
                  <a:schemeClr val="dk1"/>
                </a:solidFill>
              </a:rPr>
              <a:t>                         </a:t>
            </a:r>
            <a:r>
              <a:rPr lang="fr" sz="2667" i="1" dirty="0">
                <a:solidFill>
                  <a:schemeClr val="bg2">
                    <a:lumMod val="50000"/>
                  </a:schemeClr>
                </a:solidFill>
              </a:rPr>
              <a:t>Cherchez le nombre de tulipes dans ce massif. </a:t>
            </a:r>
          </a:p>
          <a:p>
            <a:pPr marL="0" indent="0">
              <a:buNone/>
            </a:pPr>
            <a:endParaRPr dirty="0"/>
          </a:p>
          <a:p>
            <a:pPr marL="0" indent="0">
              <a:buNone/>
            </a:pPr>
            <a:endParaRPr lang="fr" dirty="0"/>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30</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160" y="6031215"/>
            <a:ext cx="953576" cy="711208"/>
          </a:xfrm>
          <a:prstGeom prst="rect">
            <a:avLst/>
          </a:prstGeom>
        </p:spPr>
      </p:pic>
    </p:spTree>
    <p:extLst>
      <p:ext uri="{BB962C8B-B14F-4D97-AF65-F5344CB8AC3E}">
        <p14:creationId xmlns:p14="http://schemas.microsoft.com/office/powerpoint/2010/main" val="1009405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15600" y="0"/>
            <a:ext cx="11360800" cy="1270800"/>
          </a:xfrm>
          <a:prstGeom prst="rect">
            <a:avLst/>
          </a:prstGeom>
        </p:spPr>
        <p:txBody>
          <a:bodyPr vert="horz" wrap="square" lIns="121900" tIns="121900" rIns="121900" bIns="121900" rtlCol="0" anchor="t" anchorCtr="0">
            <a:noAutofit/>
          </a:bodyPr>
          <a:lstStyle/>
          <a:p>
            <a:pPr indent="-93131">
              <a:buClr>
                <a:schemeClr val="dk1"/>
              </a:buClr>
              <a:buSzPts val="1100"/>
            </a:pPr>
            <a:r>
              <a:rPr lang="fr" sz="2400" dirty="0"/>
              <a:t>B. Apprendre aux élèves à résoudre des problèmes               </a:t>
            </a:r>
            <a:r>
              <a:rPr lang="fr" sz="4267" dirty="0"/>
              <a:t>               </a:t>
            </a:r>
            <a:r>
              <a:rPr lang="fr" sz="1867" dirty="0">
                <a:solidFill>
                  <a:srgbClr val="FF0000"/>
                </a:solidFill>
              </a:rPr>
              <a:t>Comment fait-on pour résoudre des problèmes ? </a:t>
            </a:r>
          </a:p>
          <a:p>
            <a:endParaRPr dirty="0"/>
          </a:p>
        </p:txBody>
      </p:sp>
      <p:sp>
        <p:nvSpPr>
          <p:cNvPr id="311" name="Shape 311"/>
          <p:cNvSpPr txBox="1">
            <a:spLocks noGrp="1"/>
          </p:cNvSpPr>
          <p:nvPr>
            <p:ph type="body" idx="1"/>
          </p:nvPr>
        </p:nvSpPr>
        <p:spPr>
          <a:xfrm>
            <a:off x="96981" y="1270801"/>
            <a:ext cx="11679419" cy="4821033"/>
          </a:xfrm>
          <a:prstGeom prst="rect">
            <a:avLst/>
          </a:prstGeom>
        </p:spPr>
        <p:txBody>
          <a:bodyPr vert="horz" wrap="square" lIns="121900" tIns="121900" rIns="121900" bIns="121900" rtlCol="0" anchor="t" anchorCtr="0">
            <a:noAutofit/>
          </a:bodyPr>
          <a:lstStyle/>
          <a:p>
            <a:pPr marL="0" indent="-93131">
              <a:spcBef>
                <a:spcPts val="1333"/>
              </a:spcBef>
              <a:buClr>
                <a:schemeClr val="dk1"/>
              </a:buClr>
              <a:buSzPts val="1100"/>
              <a:buNone/>
            </a:pPr>
            <a:r>
              <a:rPr lang="fr-FR" sz="2667" cap="none" dirty="0">
                <a:solidFill>
                  <a:schemeClr val="dk1"/>
                </a:solidFill>
                <a:latin typeface="Times New Roman" panose="02020603050405020304" pitchFamily="18" charset="0"/>
                <a:cs typeface="Times New Roman" panose="02020603050405020304" pitchFamily="18" charset="0"/>
              </a:rPr>
              <a:t>Un massif de 60 fleurs, composé de tulipes et de 15 jonquilles,</a:t>
            </a:r>
          </a:p>
          <a:p>
            <a:pPr marL="0" indent="-93131">
              <a:spcBef>
                <a:spcPts val="1333"/>
              </a:spcBef>
              <a:buClr>
                <a:schemeClr val="dk1"/>
              </a:buClr>
              <a:buSzPts val="1100"/>
              <a:buNone/>
            </a:pPr>
            <a:r>
              <a:rPr lang="fr-FR" sz="2667" cap="none" dirty="0">
                <a:latin typeface="Times New Roman" panose="02020603050405020304" pitchFamily="18" charset="0"/>
                <a:cs typeface="Times New Roman" panose="02020603050405020304" pitchFamily="18" charset="0"/>
              </a:rPr>
              <a:t>                            </a:t>
            </a:r>
            <a:r>
              <a:rPr lang="fr" sz="2133" i="1" dirty="0">
                <a:solidFill>
                  <a:schemeClr val="bg2">
                    <a:lumMod val="50000"/>
                  </a:schemeClr>
                </a:solidFill>
                <a:latin typeface="Times New Roman" panose="02020603050405020304" pitchFamily="18" charset="0"/>
                <a:cs typeface="Times New Roman" panose="02020603050405020304" pitchFamily="18" charset="0"/>
              </a:rPr>
              <a:t>Cherchez le nombre de tulipes dans ce massif .</a:t>
            </a:r>
          </a:p>
          <a:p>
            <a:pPr marL="0" indent="-93131">
              <a:spcBef>
                <a:spcPts val="1333"/>
              </a:spcBef>
              <a:buClr>
                <a:schemeClr val="dk1"/>
              </a:buClr>
              <a:buSzPts val="1100"/>
              <a:buNone/>
            </a:pPr>
            <a:r>
              <a:rPr lang="fr" sz="2133" i="1" dirty="0">
                <a:solidFill>
                  <a:schemeClr val="bg2">
                    <a:lumMod val="50000"/>
                  </a:schemeClr>
                </a:solidFill>
                <a:latin typeface="Times New Roman" panose="02020603050405020304" pitchFamily="18" charset="0"/>
                <a:cs typeface="Times New Roman" panose="02020603050405020304" pitchFamily="18" charset="0"/>
              </a:rPr>
              <a:t>  </a:t>
            </a:r>
          </a:p>
          <a:p>
            <a:pPr marL="0" indent="-93131">
              <a:spcBef>
                <a:spcPts val="1333"/>
              </a:spcBef>
              <a:buClr>
                <a:schemeClr val="dk1"/>
              </a:buClr>
              <a:buSzPts val="1100"/>
              <a:buNone/>
            </a:pPr>
            <a:endParaRPr lang="fr" sz="2133" i="1" dirty="0">
              <a:solidFill>
                <a:schemeClr val="bg2">
                  <a:lumMod val="50000"/>
                </a:schemeClr>
              </a:solidFill>
              <a:latin typeface="Times New Roman" panose="02020603050405020304" pitchFamily="18" charset="0"/>
              <a:cs typeface="Times New Roman" panose="02020603050405020304" pitchFamily="18" charset="0"/>
            </a:endParaRPr>
          </a:p>
          <a:p>
            <a:pPr marL="0" indent="-93131">
              <a:spcBef>
                <a:spcPts val="1333"/>
              </a:spcBef>
              <a:buClr>
                <a:schemeClr val="dk1"/>
              </a:buClr>
              <a:buSzPts val="1100"/>
              <a:buNone/>
            </a:pPr>
            <a:endParaRPr lang="fr" sz="2133" i="1" dirty="0">
              <a:solidFill>
                <a:schemeClr val="bg2">
                  <a:lumMod val="50000"/>
                </a:schemeClr>
              </a:solidFill>
              <a:latin typeface="Times New Roman" panose="02020603050405020304" pitchFamily="18" charset="0"/>
              <a:cs typeface="Times New Roman" panose="02020603050405020304" pitchFamily="18" charset="0"/>
            </a:endParaRPr>
          </a:p>
          <a:p>
            <a:pPr marL="0" indent="-93131">
              <a:spcBef>
                <a:spcPts val="1333"/>
              </a:spcBef>
              <a:buClr>
                <a:schemeClr val="dk1"/>
              </a:buClr>
              <a:buSzPts val="1100"/>
              <a:buNone/>
            </a:pPr>
            <a:r>
              <a:rPr lang="fr" sz="2133" i="1" dirty="0">
                <a:solidFill>
                  <a:schemeClr val="bg2">
                    <a:lumMod val="50000"/>
                  </a:schemeClr>
                </a:solidFill>
                <a:latin typeface="Times New Roman" panose="02020603050405020304" pitchFamily="18" charset="0"/>
                <a:cs typeface="Times New Roman" panose="02020603050405020304" pitchFamily="18" charset="0"/>
              </a:rPr>
              <a:t>                                                                                                                       60 fleurs</a:t>
            </a:r>
          </a:p>
        </p:txBody>
      </p:sp>
      <p:sp>
        <p:nvSpPr>
          <p:cNvPr id="2" name="Ellipse 1"/>
          <p:cNvSpPr/>
          <p:nvPr/>
        </p:nvSpPr>
        <p:spPr>
          <a:xfrm>
            <a:off x="1967620" y="4037845"/>
            <a:ext cx="4466376" cy="2317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67" kern="0">
              <a:solidFill>
                <a:prstClr val="white"/>
              </a:solidFill>
              <a:sym typeface="Arial"/>
            </a:endParaRPr>
          </a:p>
        </p:txBody>
      </p:sp>
      <p:sp>
        <p:nvSpPr>
          <p:cNvPr id="3" name="ZoneTexte 2"/>
          <p:cNvSpPr txBox="1"/>
          <p:nvPr/>
        </p:nvSpPr>
        <p:spPr>
          <a:xfrm>
            <a:off x="2390116" y="4733199"/>
            <a:ext cx="1388197" cy="666977"/>
          </a:xfrm>
          <a:prstGeom prst="rect">
            <a:avLst/>
          </a:prstGeom>
          <a:noFill/>
        </p:spPr>
        <p:txBody>
          <a:bodyPr wrap="square" rtlCol="0">
            <a:spAutoFit/>
          </a:bodyPr>
          <a:lstStyle/>
          <a:p>
            <a:r>
              <a:rPr lang="fr-FR" sz="1867" kern="0" dirty="0">
                <a:solidFill>
                  <a:srgbClr val="000000"/>
                </a:solidFill>
                <a:latin typeface="Arial"/>
                <a:cs typeface="Arial"/>
                <a:sym typeface="Arial"/>
              </a:rPr>
              <a:t>   ?  Tulipes  </a:t>
            </a:r>
          </a:p>
        </p:txBody>
      </p:sp>
      <p:sp>
        <p:nvSpPr>
          <p:cNvPr id="4" name="Ellipse 3"/>
          <p:cNvSpPr/>
          <p:nvPr/>
        </p:nvSpPr>
        <p:spPr>
          <a:xfrm>
            <a:off x="4200809" y="4599162"/>
            <a:ext cx="1641695" cy="9657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67" kern="0" dirty="0">
                <a:solidFill>
                  <a:prstClr val="white"/>
                </a:solidFill>
                <a:sym typeface="Arial"/>
              </a:rPr>
              <a:t>15 jonquilles</a:t>
            </a:r>
          </a:p>
        </p:txBody>
      </p:sp>
      <p:cxnSp>
        <p:nvCxnSpPr>
          <p:cNvPr id="6" name="Connecteur droit 5"/>
          <p:cNvCxnSpPr/>
          <p:nvPr/>
        </p:nvCxnSpPr>
        <p:spPr>
          <a:xfrm flipV="1">
            <a:off x="6433997" y="4599162"/>
            <a:ext cx="1822764" cy="519065"/>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idx="12"/>
          </p:nvPr>
        </p:nvSpPr>
        <p:spPr/>
        <p:txBody>
          <a:bodyPr/>
          <a:lstStyle/>
          <a:p>
            <a:fld id="{00000000-1234-1234-1234-123412341234}" type="slidenum">
              <a:rPr lang="fr" smtClean="0">
                <a:solidFill>
                  <a:prstClr val="black"/>
                </a:solidFill>
              </a:rPr>
              <a:pPr/>
              <a:t>31</a:t>
            </a:fld>
            <a:endParaRPr lang="fr">
              <a:solidFill>
                <a:prstClr val="black"/>
              </a:solidFill>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8835" y="6124419"/>
            <a:ext cx="953576" cy="711208"/>
          </a:xfrm>
          <a:prstGeom prst="rect">
            <a:avLst/>
          </a:prstGeom>
        </p:spPr>
      </p:pic>
    </p:spTree>
    <p:extLst>
      <p:ext uri="{BB962C8B-B14F-4D97-AF65-F5344CB8AC3E}">
        <p14:creationId xmlns:p14="http://schemas.microsoft.com/office/powerpoint/2010/main" val="262054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15600" y="349033"/>
            <a:ext cx="11360800" cy="1187600"/>
          </a:xfrm>
          <a:prstGeom prst="rect">
            <a:avLst/>
          </a:prstGeom>
        </p:spPr>
        <p:txBody>
          <a:bodyPr vert="horz" wrap="square" lIns="121900" tIns="121900" rIns="121900" bIns="121900" rtlCol="0" anchor="t" anchorCtr="0">
            <a:noAutofit/>
          </a:bodyPr>
          <a:lstStyle/>
          <a:p>
            <a:pPr indent="-93131">
              <a:buClr>
                <a:schemeClr val="dk1"/>
              </a:buClr>
              <a:buSzPts val="1100"/>
            </a:pPr>
            <a:r>
              <a:rPr lang="fr" sz="2400"/>
              <a:t>B. Apprendre aux élèves à résoudre des problèmes             </a:t>
            </a:r>
            <a:r>
              <a:rPr lang="fr" sz="4267"/>
              <a:t>                </a:t>
            </a:r>
            <a:r>
              <a:rPr lang="fr" sz="1867">
                <a:solidFill>
                  <a:srgbClr val="FF0000"/>
                </a:solidFill>
              </a:rPr>
              <a:t>Comment fait-on pour résoudre des problèmes ? </a:t>
            </a:r>
          </a:p>
          <a:p>
            <a:endParaRPr/>
          </a:p>
        </p:txBody>
      </p:sp>
      <p:sp>
        <p:nvSpPr>
          <p:cNvPr id="317" name="Shape 317"/>
          <p:cNvSpPr txBox="1">
            <a:spLocks noGrp="1"/>
          </p:cNvSpPr>
          <p:nvPr>
            <p:ph type="body" idx="1"/>
          </p:nvPr>
        </p:nvSpPr>
        <p:spPr>
          <a:prstGeom prst="rect">
            <a:avLst/>
          </a:prstGeom>
        </p:spPr>
        <p:txBody>
          <a:bodyPr vert="horz" wrap="square" lIns="121900" tIns="121900" rIns="121900" bIns="121900" rtlCol="0" anchor="t" anchorCtr="0">
            <a:noAutofit/>
          </a:bodyPr>
          <a:lstStyle/>
          <a:p>
            <a:pPr marL="0" indent="0">
              <a:spcBef>
                <a:spcPts val="1333"/>
              </a:spcBef>
              <a:buNone/>
            </a:pPr>
            <a:r>
              <a:rPr lang="fr-FR" sz="3733" cap="none" dirty="0">
                <a:solidFill>
                  <a:schemeClr val="dk1"/>
                </a:solidFill>
              </a:rPr>
              <a:t>60 tulipes disposées en 15 massifs tous identiques.</a:t>
            </a:r>
          </a:p>
          <a:p>
            <a:pPr marL="0" indent="0">
              <a:spcBef>
                <a:spcPts val="1333"/>
              </a:spcBef>
              <a:buNone/>
            </a:pPr>
            <a:r>
              <a:rPr lang="fr-FR" sz="3733" cap="none" dirty="0">
                <a:solidFill>
                  <a:schemeClr val="dk1"/>
                </a:solidFill>
              </a:rPr>
              <a:t>                         </a:t>
            </a:r>
            <a:r>
              <a:rPr lang="fr" sz="2400" i="1" dirty="0">
                <a:solidFill>
                  <a:schemeClr val="accent1">
                    <a:lumMod val="50000"/>
                  </a:schemeClr>
                </a:solidFill>
                <a:latin typeface="Times New Roman" panose="02020603050405020304" pitchFamily="18" charset="0"/>
                <a:cs typeface="Times New Roman" panose="02020603050405020304" pitchFamily="18" charset="0"/>
              </a:rPr>
              <a:t>Cherchez le nombre de tulipes dans ce massif .</a:t>
            </a:r>
          </a:p>
          <a:p>
            <a:pPr marL="0" indent="-93131">
              <a:spcBef>
                <a:spcPts val="1333"/>
              </a:spcBef>
              <a:buClr>
                <a:schemeClr val="dk1"/>
              </a:buClr>
              <a:buSzPts val="1100"/>
              <a:buNone/>
            </a:pPr>
            <a:endParaRPr sz="2667" dirty="0">
              <a:solidFill>
                <a:schemeClr val="dk1"/>
              </a:solidFill>
            </a:endParaRPr>
          </a:p>
          <a:p>
            <a:pPr marL="0" indent="-93131">
              <a:spcBef>
                <a:spcPts val="1333"/>
              </a:spcBef>
              <a:buClr>
                <a:schemeClr val="dk1"/>
              </a:buClr>
              <a:buSzPts val="1100"/>
              <a:buNone/>
            </a:pPr>
            <a:endParaRPr sz="2667" dirty="0">
              <a:solidFill>
                <a:schemeClr val="dk1"/>
              </a:solidFill>
            </a:endParaRPr>
          </a:p>
          <a:p>
            <a:pPr marL="0" indent="0">
              <a:buNone/>
            </a:pPr>
            <a:endParaRPr dirty="0"/>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32</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160" y="6031215"/>
            <a:ext cx="953576" cy="711208"/>
          </a:xfrm>
          <a:prstGeom prst="rect">
            <a:avLst/>
          </a:prstGeom>
        </p:spPr>
      </p:pic>
    </p:spTree>
    <p:extLst>
      <p:ext uri="{BB962C8B-B14F-4D97-AF65-F5344CB8AC3E}">
        <p14:creationId xmlns:p14="http://schemas.microsoft.com/office/powerpoint/2010/main" val="1253278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15600" y="233149"/>
            <a:ext cx="11360800" cy="763600"/>
          </a:xfrm>
          <a:prstGeom prst="rect">
            <a:avLst/>
          </a:prstGeom>
        </p:spPr>
        <p:txBody>
          <a:bodyPr vert="horz" wrap="square" lIns="121900" tIns="121900" rIns="121900" bIns="121900" rtlCol="0" anchor="t" anchorCtr="0">
            <a:noAutofit/>
          </a:bodyPr>
          <a:lstStyle/>
          <a:p>
            <a:r>
              <a:rPr lang="fr-FR" dirty="0"/>
              <a:t>Comment a-t-on fonctionné ?</a:t>
            </a:r>
            <a:endParaRPr dirty="0"/>
          </a:p>
        </p:txBody>
      </p:sp>
      <p:sp>
        <p:nvSpPr>
          <p:cNvPr id="323" name="Shape 323"/>
          <p:cNvSpPr txBox="1">
            <a:spLocks noGrp="1"/>
          </p:cNvSpPr>
          <p:nvPr>
            <p:ph type="body" idx="1"/>
          </p:nvPr>
        </p:nvSpPr>
        <p:spPr>
          <a:prstGeom prst="rect">
            <a:avLst/>
          </a:prstGeom>
        </p:spPr>
        <p:txBody>
          <a:bodyPr vert="horz" wrap="square" lIns="121900" tIns="121900" rIns="121900" bIns="121900" rtlCol="0" anchor="t" anchorCtr="0">
            <a:noAutofit/>
          </a:bodyPr>
          <a:lstStyle/>
          <a:p>
            <a:pPr marL="609585" indent="-457189">
              <a:buChar char="-"/>
            </a:pPr>
            <a:r>
              <a:rPr lang="fr-FR" sz="2400" cap="none" dirty="0"/>
              <a:t>On réfléchit à peine, l’opération à faire s’invite toute seule, </a:t>
            </a:r>
          </a:p>
          <a:p>
            <a:pPr marL="609585" indent="-457189">
              <a:buChar char="-"/>
            </a:pPr>
            <a:r>
              <a:rPr lang="fr-FR" sz="2400" cap="none" dirty="0"/>
              <a:t>On peut avoir une évocation imagée, </a:t>
            </a:r>
          </a:p>
          <a:p>
            <a:pPr marL="609585" indent="-457189">
              <a:buChar char="-"/>
            </a:pPr>
            <a:r>
              <a:rPr lang="fr-FR" sz="2400" cap="none" dirty="0"/>
              <a:t>Certains mots inducteurs ont induit une opération (rangées, …).</a:t>
            </a:r>
          </a:p>
          <a:p>
            <a:pPr marL="152396" indent="0">
              <a:buNone/>
            </a:pPr>
            <a:endParaRPr lang="fr-FR" sz="2400" cap="none" dirty="0"/>
          </a:p>
          <a:p>
            <a:pPr marL="0" indent="0">
              <a:buNone/>
            </a:pPr>
            <a:r>
              <a:rPr lang="fr-FR" sz="2400" cap="none" dirty="0"/>
              <a:t> Ces exemples permettent d’invalider les aides méthodologiques portant sur des “compétences isolées” (chercher la question, relever les informations utiles, inutiles….)*</a:t>
            </a:r>
          </a:p>
          <a:p>
            <a:pPr marL="0" indent="0">
              <a:buNone/>
            </a:pPr>
            <a:endParaRPr lang="fr-FR" sz="2400" cap="none" dirty="0"/>
          </a:p>
          <a:p>
            <a:pPr marL="0" indent="0">
              <a:buNone/>
            </a:pPr>
            <a:endParaRPr lang="fr-FR" sz="2400" cap="none" dirty="0"/>
          </a:p>
          <a:p>
            <a:pPr marL="0" indent="0">
              <a:buNone/>
            </a:pPr>
            <a:endParaRPr lang="fr-FR" sz="2400" cap="none" dirty="0"/>
          </a:p>
          <a:p>
            <a:pPr marL="0" indent="0">
              <a:buNone/>
            </a:pPr>
            <a:r>
              <a:rPr lang="fr-FR" sz="2400" cap="none" dirty="0"/>
              <a:t>*Référence : C. </a:t>
            </a:r>
            <a:r>
              <a:rPr lang="fr-FR" sz="2400" cap="none" dirty="0" err="1"/>
              <a:t>Houdement</a:t>
            </a:r>
            <a:endParaRPr lang="fr-FR" sz="2400" cap="none" dirty="0"/>
          </a:p>
          <a:p>
            <a:pPr marL="0" indent="0">
              <a:buNone/>
            </a:pPr>
            <a:endParaRPr lang="fr-FR" sz="2400" cap="none" dirty="0"/>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33</a:t>
            </a:fld>
            <a:endParaRPr lang="fr">
              <a:solidFill>
                <a:prstClr val="black"/>
              </a:solidFill>
            </a:endParaRPr>
          </a:p>
        </p:txBody>
      </p:sp>
    </p:spTree>
    <p:extLst>
      <p:ext uri="{BB962C8B-B14F-4D97-AF65-F5344CB8AC3E}">
        <p14:creationId xmlns:p14="http://schemas.microsoft.com/office/powerpoint/2010/main" val="2359621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0" y="1069911"/>
            <a:ext cx="12192000" cy="5271956"/>
          </a:xfrm>
          <a:prstGeom prst="rect">
            <a:avLst/>
          </a:prstGeom>
        </p:spPr>
        <p:txBody>
          <a:bodyPr vert="horz" wrap="square" lIns="121900" tIns="121900" rIns="121900" bIns="121900" rtlCol="0" anchor="t" anchorCtr="0">
            <a:noAutofit/>
          </a:bodyPr>
          <a:lstStyle/>
          <a:p>
            <a:pPr marL="0" indent="-93131">
              <a:spcBef>
                <a:spcPts val="1333"/>
              </a:spcBef>
              <a:buClr>
                <a:schemeClr val="dk1"/>
              </a:buClr>
              <a:buSzPts val="1100"/>
              <a:buNone/>
            </a:pPr>
            <a:r>
              <a:rPr lang="fr-FR" sz="3200" i="1" cap="none" dirty="0">
                <a:solidFill>
                  <a:schemeClr val="dk1"/>
                </a:solidFill>
                <a:latin typeface="Times New Roman" panose="02020603050405020304" pitchFamily="18" charset="0"/>
                <a:cs typeface="Times New Roman" panose="02020603050405020304" pitchFamily="18" charset="0"/>
              </a:rPr>
              <a:t>Charles a récolté 108 kg de châtaignes. Il les met dans trois paniers, un petit, un moyen, un grand. Les châtaignes du panier moyen pèsent le double de celles du petit panier. Les châtaignes du grand panier pèsent le double de celles du panier moyen. Après avoir rempli ces trois paniers, il lui reste quelques kg de châtaignes, exactement la moitié du poids des châtaignes du grand panier. Combien de kg de châtaignes Charles </a:t>
            </a:r>
            <a:r>
              <a:rPr lang="fr-FR" sz="3200" i="1" cap="none" dirty="0" err="1">
                <a:solidFill>
                  <a:schemeClr val="dk1"/>
                </a:solidFill>
                <a:latin typeface="Times New Roman" panose="02020603050405020304" pitchFamily="18" charset="0"/>
                <a:cs typeface="Times New Roman" panose="02020603050405020304" pitchFamily="18" charset="0"/>
              </a:rPr>
              <a:t>a-t-il</a:t>
            </a:r>
            <a:r>
              <a:rPr lang="fr-FR" sz="3200" i="1" cap="none" dirty="0">
                <a:solidFill>
                  <a:schemeClr val="dk1"/>
                </a:solidFill>
                <a:latin typeface="Times New Roman" panose="02020603050405020304" pitchFamily="18" charset="0"/>
                <a:cs typeface="Times New Roman" panose="02020603050405020304" pitchFamily="18" charset="0"/>
              </a:rPr>
              <a:t> mis dans chaque panier ? combien de kg lui reste-il ?</a:t>
            </a:r>
          </a:p>
          <a:p>
            <a:pPr marL="0" indent="-93131">
              <a:spcBef>
                <a:spcPts val="1333"/>
              </a:spcBef>
              <a:buClr>
                <a:schemeClr val="dk1"/>
              </a:buClr>
              <a:buSzPts val="1100"/>
              <a:buNone/>
            </a:pPr>
            <a:r>
              <a:rPr lang="fr-FR" sz="3200" cap="none" dirty="0">
                <a:solidFill>
                  <a:schemeClr val="dk1"/>
                </a:solidFill>
                <a:latin typeface="Times New Roman" panose="02020603050405020304" pitchFamily="18" charset="0"/>
                <a:cs typeface="Times New Roman" panose="02020603050405020304" pitchFamily="18" charset="0"/>
              </a:rPr>
              <a:t>Pour celui-ci, fonctionne t-on de la même façon?</a:t>
            </a:r>
          </a:p>
          <a:p>
            <a:pPr marL="0" indent="-93131">
              <a:spcBef>
                <a:spcPts val="1333"/>
              </a:spcBef>
              <a:buClr>
                <a:schemeClr val="dk1"/>
              </a:buClr>
              <a:buSzPts val="1100"/>
              <a:buNone/>
            </a:pPr>
            <a:endParaRPr sz="2667" dirty="0">
              <a:solidFill>
                <a:schemeClr val="dk1"/>
              </a:solidFill>
            </a:endParaRPr>
          </a:p>
          <a:p>
            <a:pPr marL="0" indent="0">
              <a:buNone/>
            </a:pPr>
            <a:endParaRPr dirty="0"/>
          </a:p>
        </p:txBody>
      </p:sp>
      <p:sp>
        <p:nvSpPr>
          <p:cNvPr id="329" name="Shape 329"/>
          <p:cNvSpPr txBox="1"/>
          <p:nvPr/>
        </p:nvSpPr>
        <p:spPr>
          <a:xfrm>
            <a:off x="415600" y="1"/>
            <a:ext cx="11186000" cy="1069911"/>
          </a:xfrm>
          <a:prstGeom prst="rect">
            <a:avLst/>
          </a:prstGeom>
          <a:noFill/>
          <a:ln>
            <a:noFill/>
          </a:ln>
        </p:spPr>
        <p:txBody>
          <a:bodyPr wrap="square" lIns="121900" tIns="121900" rIns="121900" bIns="121900" anchor="t" anchorCtr="0">
            <a:noAutofit/>
          </a:bodyPr>
          <a:lstStyle/>
          <a:p>
            <a:pPr indent="-93131">
              <a:buClr>
                <a:prstClr val="black"/>
              </a:buClr>
              <a:buSzPts val="1100"/>
            </a:pPr>
            <a:r>
              <a:rPr lang="fr" sz="2400" kern="0" dirty="0">
                <a:solidFill>
                  <a:prstClr val="black"/>
                </a:solidFill>
                <a:latin typeface="Arial"/>
                <a:cs typeface="Arial"/>
                <a:sym typeface="Arial"/>
              </a:rPr>
              <a:t>B. Apprendre aux élèves à résoudre des problèmes       </a:t>
            </a:r>
            <a:r>
              <a:rPr lang="fr" sz="4267" kern="0" dirty="0">
                <a:solidFill>
                  <a:prstClr val="black"/>
                </a:solidFill>
                <a:latin typeface="Arial"/>
                <a:cs typeface="Arial"/>
                <a:sym typeface="Arial"/>
              </a:rPr>
              <a:t>                 </a:t>
            </a:r>
            <a:r>
              <a:rPr lang="fr" sz="1867" kern="0" dirty="0">
                <a:solidFill>
                  <a:srgbClr val="FF0000"/>
                </a:solidFill>
                <a:latin typeface="Arial"/>
                <a:cs typeface="Arial"/>
                <a:sym typeface="Arial"/>
              </a:rPr>
              <a:t>Comment fait-on pour résoudre des problèmes ? </a:t>
            </a:r>
          </a:p>
          <a:p>
            <a:endParaRPr sz="1867" kern="0" dirty="0">
              <a:solidFill>
                <a:srgbClr val="000000"/>
              </a:solidFill>
              <a:latin typeface="Arial"/>
              <a:cs typeface="Arial"/>
              <a:sym typeface="Arial"/>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34</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9741" y="6124419"/>
            <a:ext cx="953576" cy="711208"/>
          </a:xfrm>
          <a:prstGeom prst="rect">
            <a:avLst/>
          </a:prstGeom>
        </p:spPr>
      </p:pic>
    </p:spTree>
    <p:extLst>
      <p:ext uri="{BB962C8B-B14F-4D97-AF65-F5344CB8AC3E}">
        <p14:creationId xmlns:p14="http://schemas.microsoft.com/office/powerpoint/2010/main" val="181267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r>
              <a:rPr lang="fr-FR" dirty="0"/>
              <a:t>Faire résoudre le problème aux stagiaires</a:t>
            </a:r>
          </a:p>
          <a:p>
            <a:r>
              <a:rPr lang="fr-FR" dirty="0"/>
              <a:t>Relever les difficultés (lecture ? Nombre d’informations? Procédures?....)</a:t>
            </a:r>
          </a:p>
        </p:txBody>
      </p:sp>
      <p:sp>
        <p:nvSpPr>
          <p:cNvPr id="4" name="Espace réservé du numéro de diapositive 3"/>
          <p:cNvSpPr>
            <a:spLocks noGrp="1"/>
          </p:cNvSpPr>
          <p:nvPr>
            <p:ph type="sldNum" idx="12"/>
          </p:nvPr>
        </p:nvSpPr>
        <p:spPr/>
        <p:txBody>
          <a:bodyPr/>
          <a:lstStyle/>
          <a:p>
            <a:fld id="{00000000-1234-1234-1234-123412341234}" type="slidenum">
              <a:rPr lang="fr" smtClean="0">
                <a:solidFill>
                  <a:prstClr val="black"/>
                </a:solidFill>
              </a:rPr>
              <a:pPr/>
              <a:t>35</a:t>
            </a:fld>
            <a:endParaRPr lang="fr">
              <a:solidFill>
                <a:prstClr val="black"/>
              </a:solidFill>
            </a:endParaRPr>
          </a:p>
        </p:txBody>
      </p:sp>
    </p:spTree>
    <p:extLst>
      <p:ext uri="{BB962C8B-B14F-4D97-AF65-F5344CB8AC3E}">
        <p14:creationId xmlns:p14="http://schemas.microsoft.com/office/powerpoint/2010/main" val="4194661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235527" y="152068"/>
            <a:ext cx="11956507" cy="1189185"/>
          </a:xfrm>
          <a:prstGeom prst="rect">
            <a:avLst/>
          </a:prstGeom>
        </p:spPr>
        <p:txBody>
          <a:bodyPr vert="horz" wrap="square" lIns="121900" tIns="121900" rIns="121900" bIns="121900" rtlCol="0" anchor="t" anchorCtr="0">
            <a:noAutofit/>
          </a:bodyPr>
          <a:lstStyle/>
          <a:p>
            <a:pPr marL="0" indent="-93131">
              <a:spcBef>
                <a:spcPts val="1333"/>
              </a:spcBef>
              <a:buClr>
                <a:srgbClr val="000000"/>
              </a:buClr>
              <a:buSzPts val="1100"/>
              <a:buNone/>
            </a:pPr>
            <a:r>
              <a:rPr lang="fr" sz="2667" i="1" cap="none" dirty="0">
                <a:solidFill>
                  <a:schemeClr val="dk1"/>
                </a:solidFill>
                <a:latin typeface="Times New Roman" panose="02020603050405020304" pitchFamily="18" charset="0"/>
                <a:cs typeface="Times New Roman" panose="02020603050405020304" pitchFamily="18" charset="0"/>
              </a:rPr>
              <a:t>Charles a récolté 108 kg de châtaignes. Il les met dans trois paniers, un petit, un moyen, un grand. </a:t>
            </a:r>
          </a:p>
          <a:p>
            <a:pPr marL="0" indent="-93131">
              <a:spcBef>
                <a:spcPts val="1333"/>
              </a:spcBef>
              <a:buClr>
                <a:srgbClr val="000000"/>
              </a:buClr>
              <a:buSzPts val="1100"/>
              <a:buNone/>
            </a:pPr>
            <a:r>
              <a:rPr lang="fr" sz="2667" i="1" dirty="0">
                <a:solidFill>
                  <a:schemeClr val="dk1"/>
                </a:solidFill>
              </a:rPr>
              <a:t>                                                                                                      	 </a:t>
            </a:r>
          </a:p>
          <a:p>
            <a:pPr marL="0" indent="-93131">
              <a:spcBef>
                <a:spcPts val="1333"/>
              </a:spcBef>
              <a:buClr>
                <a:srgbClr val="000000"/>
              </a:buClr>
              <a:buSzPts val="1100"/>
              <a:buNone/>
            </a:pPr>
            <a:r>
              <a:rPr lang="fr" sz="2667" i="1" dirty="0">
                <a:solidFill>
                  <a:schemeClr val="dk1"/>
                </a:solidFill>
              </a:rPr>
              <a:t>	 </a:t>
            </a:r>
          </a:p>
          <a:p>
            <a:pPr marL="0" indent="-93131">
              <a:spcBef>
                <a:spcPts val="1333"/>
              </a:spcBef>
              <a:buClr>
                <a:srgbClr val="000000"/>
              </a:buClr>
              <a:buSzPts val="1100"/>
              <a:buNone/>
            </a:pPr>
            <a:endParaRPr sz="2667" i="1" dirty="0">
              <a:solidFill>
                <a:schemeClr val="dk1"/>
              </a:solidFill>
            </a:endParaRPr>
          </a:p>
          <a:p>
            <a:pPr marL="0" indent="-93131">
              <a:spcBef>
                <a:spcPts val="1333"/>
              </a:spcBef>
              <a:buClr>
                <a:srgbClr val="000000"/>
              </a:buClr>
              <a:buSzPts val="1100"/>
              <a:buNone/>
            </a:pPr>
            <a:r>
              <a:rPr lang="fr" sz="2400" i="1" cap="none" dirty="0">
                <a:solidFill>
                  <a:schemeClr val="dk1"/>
                </a:solidFill>
                <a:latin typeface="Times New Roman" panose="02020603050405020304" pitchFamily="18" charset="0"/>
                <a:cs typeface="Times New Roman" panose="02020603050405020304" pitchFamily="18" charset="0"/>
              </a:rPr>
              <a:t>Les châtaignes du panier moyen pèsent le double de celles du petit panier. Les châtaignes du grand panier pèsent le double de celles du panier moyen   </a:t>
            </a:r>
          </a:p>
          <a:p>
            <a:pPr marL="0" indent="-93131">
              <a:spcBef>
                <a:spcPts val="1333"/>
              </a:spcBef>
              <a:buClr>
                <a:srgbClr val="000000"/>
              </a:buClr>
              <a:buSzPts val="1100"/>
              <a:buNone/>
            </a:pPr>
            <a:r>
              <a:rPr lang="fr" sz="2667" i="1" dirty="0">
                <a:solidFill>
                  <a:schemeClr val="dk1"/>
                </a:solidFill>
              </a:rPr>
              <a:t>          x               	                   2x                                          4x                                   	 </a:t>
            </a:r>
          </a:p>
          <a:p>
            <a:pPr marL="0" indent="-93131">
              <a:spcBef>
                <a:spcPts val="1333"/>
              </a:spcBef>
              <a:buClr>
                <a:srgbClr val="000000"/>
              </a:buClr>
              <a:buSzPts val="1100"/>
              <a:buNone/>
            </a:pPr>
            <a:r>
              <a:rPr lang="fr" sz="2667" i="1" dirty="0">
                <a:solidFill>
                  <a:schemeClr val="dk1"/>
                </a:solidFill>
              </a:rPr>
              <a:t>                                                                                 </a:t>
            </a:r>
          </a:p>
          <a:p>
            <a:pPr marL="0" indent="-93131">
              <a:spcBef>
                <a:spcPts val="1333"/>
              </a:spcBef>
              <a:buClr>
                <a:schemeClr val="dk1"/>
              </a:buClr>
              <a:buSzPts val="1100"/>
              <a:buNone/>
            </a:pPr>
            <a:endParaRPr sz="2667" i="1" dirty="0">
              <a:solidFill>
                <a:schemeClr val="dk1"/>
              </a:solidFill>
            </a:endParaRPr>
          </a:p>
        </p:txBody>
      </p:sp>
      <p:pic>
        <p:nvPicPr>
          <p:cNvPr id="335" name="Shape 335"/>
          <p:cNvPicPr preferRelativeResize="0"/>
          <p:nvPr/>
        </p:nvPicPr>
        <p:blipFill>
          <a:blip r:embed="rId3">
            <a:alphaModFix/>
          </a:blip>
          <a:stretch>
            <a:fillRect/>
          </a:stretch>
        </p:blipFill>
        <p:spPr>
          <a:xfrm>
            <a:off x="1736449" y="1900953"/>
            <a:ext cx="1235567" cy="1213900"/>
          </a:xfrm>
          <a:prstGeom prst="rect">
            <a:avLst/>
          </a:prstGeom>
          <a:noFill/>
          <a:ln>
            <a:noFill/>
          </a:ln>
        </p:spPr>
      </p:pic>
      <p:pic>
        <p:nvPicPr>
          <p:cNvPr id="336" name="Shape 336"/>
          <p:cNvPicPr preferRelativeResize="0"/>
          <p:nvPr/>
        </p:nvPicPr>
        <p:blipFill>
          <a:blip r:embed="rId4">
            <a:alphaModFix/>
          </a:blip>
          <a:stretch>
            <a:fillRect/>
          </a:stretch>
        </p:blipFill>
        <p:spPr>
          <a:xfrm>
            <a:off x="4392214" y="1366880"/>
            <a:ext cx="1821567" cy="1773600"/>
          </a:xfrm>
          <a:prstGeom prst="rect">
            <a:avLst/>
          </a:prstGeom>
          <a:noFill/>
          <a:ln>
            <a:noFill/>
          </a:ln>
        </p:spPr>
      </p:pic>
      <p:pic>
        <p:nvPicPr>
          <p:cNvPr id="337" name="Shape 337"/>
          <p:cNvPicPr preferRelativeResize="0"/>
          <p:nvPr/>
        </p:nvPicPr>
        <p:blipFill>
          <a:blip r:embed="rId5">
            <a:alphaModFix/>
          </a:blip>
          <a:stretch>
            <a:fillRect/>
          </a:stretch>
        </p:blipFill>
        <p:spPr>
          <a:xfrm>
            <a:off x="8023833" y="874119"/>
            <a:ext cx="2291200" cy="2240733"/>
          </a:xfrm>
          <a:prstGeom prst="rect">
            <a:avLst/>
          </a:prstGeom>
          <a:noFill/>
          <a:ln>
            <a:noFill/>
          </a:ln>
        </p:spPr>
      </p:pic>
      <p:pic>
        <p:nvPicPr>
          <p:cNvPr id="338" name="Shape 338"/>
          <p:cNvPicPr preferRelativeResize="0"/>
          <p:nvPr/>
        </p:nvPicPr>
        <p:blipFill>
          <a:blip r:embed="rId6">
            <a:alphaModFix/>
          </a:blip>
          <a:stretch>
            <a:fillRect/>
          </a:stretch>
        </p:blipFill>
        <p:spPr>
          <a:xfrm>
            <a:off x="432800" y="6042367"/>
            <a:ext cx="1481467" cy="478936"/>
          </a:xfrm>
          <a:prstGeom prst="rect">
            <a:avLst/>
          </a:prstGeom>
          <a:noFill/>
          <a:ln>
            <a:noFill/>
          </a:ln>
        </p:spPr>
      </p:pic>
      <p:pic>
        <p:nvPicPr>
          <p:cNvPr id="339" name="Shape 339"/>
          <p:cNvPicPr preferRelativeResize="0"/>
          <p:nvPr/>
        </p:nvPicPr>
        <p:blipFill>
          <a:blip r:embed="rId6">
            <a:alphaModFix/>
          </a:blip>
          <a:stretch>
            <a:fillRect/>
          </a:stretch>
        </p:blipFill>
        <p:spPr>
          <a:xfrm>
            <a:off x="3983581" y="6042367"/>
            <a:ext cx="1481467" cy="478936"/>
          </a:xfrm>
          <a:prstGeom prst="rect">
            <a:avLst/>
          </a:prstGeom>
          <a:noFill/>
          <a:ln>
            <a:noFill/>
          </a:ln>
        </p:spPr>
      </p:pic>
      <p:pic>
        <p:nvPicPr>
          <p:cNvPr id="340" name="Shape 340"/>
          <p:cNvPicPr preferRelativeResize="0"/>
          <p:nvPr/>
        </p:nvPicPr>
        <p:blipFill>
          <a:blip r:embed="rId6">
            <a:alphaModFix/>
          </a:blip>
          <a:stretch>
            <a:fillRect/>
          </a:stretch>
        </p:blipFill>
        <p:spPr>
          <a:xfrm>
            <a:off x="4279667" y="5716700"/>
            <a:ext cx="1481467" cy="478936"/>
          </a:xfrm>
          <a:prstGeom prst="rect">
            <a:avLst/>
          </a:prstGeom>
          <a:noFill/>
          <a:ln>
            <a:noFill/>
          </a:ln>
        </p:spPr>
      </p:pic>
      <p:pic>
        <p:nvPicPr>
          <p:cNvPr id="341" name="Shape 341"/>
          <p:cNvPicPr preferRelativeResize="0"/>
          <p:nvPr/>
        </p:nvPicPr>
        <p:blipFill>
          <a:blip r:embed="rId6">
            <a:alphaModFix/>
          </a:blip>
          <a:stretch>
            <a:fillRect/>
          </a:stretch>
        </p:blipFill>
        <p:spPr>
          <a:xfrm>
            <a:off x="9012200" y="5387233"/>
            <a:ext cx="1481467" cy="478936"/>
          </a:xfrm>
          <a:prstGeom prst="rect">
            <a:avLst/>
          </a:prstGeom>
          <a:noFill/>
          <a:ln>
            <a:noFill/>
          </a:ln>
        </p:spPr>
      </p:pic>
      <p:pic>
        <p:nvPicPr>
          <p:cNvPr id="342" name="Shape 342"/>
          <p:cNvPicPr preferRelativeResize="0"/>
          <p:nvPr/>
        </p:nvPicPr>
        <p:blipFill>
          <a:blip r:embed="rId6">
            <a:alphaModFix/>
          </a:blip>
          <a:stretch>
            <a:fillRect/>
          </a:stretch>
        </p:blipFill>
        <p:spPr>
          <a:xfrm>
            <a:off x="8632800" y="5716700"/>
            <a:ext cx="1481467" cy="478936"/>
          </a:xfrm>
          <a:prstGeom prst="rect">
            <a:avLst/>
          </a:prstGeom>
          <a:noFill/>
          <a:ln>
            <a:noFill/>
          </a:ln>
        </p:spPr>
      </p:pic>
      <p:pic>
        <p:nvPicPr>
          <p:cNvPr id="343" name="Shape 343"/>
          <p:cNvPicPr preferRelativeResize="0"/>
          <p:nvPr/>
        </p:nvPicPr>
        <p:blipFill>
          <a:blip r:embed="rId6">
            <a:alphaModFix/>
          </a:blip>
          <a:stretch>
            <a:fillRect/>
          </a:stretch>
        </p:blipFill>
        <p:spPr>
          <a:xfrm>
            <a:off x="8023833" y="6345100"/>
            <a:ext cx="1481467" cy="478936"/>
          </a:xfrm>
          <a:prstGeom prst="rect">
            <a:avLst/>
          </a:prstGeom>
          <a:noFill/>
          <a:ln>
            <a:noFill/>
          </a:ln>
        </p:spPr>
      </p:pic>
      <p:pic>
        <p:nvPicPr>
          <p:cNvPr id="344" name="Shape 344"/>
          <p:cNvPicPr preferRelativeResize="0"/>
          <p:nvPr/>
        </p:nvPicPr>
        <p:blipFill>
          <a:blip r:embed="rId6">
            <a:alphaModFix/>
          </a:blip>
          <a:stretch>
            <a:fillRect/>
          </a:stretch>
        </p:blipFill>
        <p:spPr>
          <a:xfrm>
            <a:off x="8379667" y="6042367"/>
            <a:ext cx="1481467" cy="478936"/>
          </a:xfrm>
          <a:prstGeom prst="rect">
            <a:avLst/>
          </a:prstGeom>
          <a:noFill/>
          <a:ln>
            <a:noFill/>
          </a:ln>
        </p:spPr>
      </p:pic>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36</a:t>
            </a:fld>
            <a:endParaRPr lang="fr">
              <a:solidFill>
                <a:prstClr val="black"/>
              </a:solidFill>
            </a:endParaRPr>
          </a:p>
        </p:txBody>
      </p:sp>
      <p:pic>
        <p:nvPicPr>
          <p:cNvPr id="14" name="Imag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19823" y="6146792"/>
            <a:ext cx="953576" cy="711208"/>
          </a:xfrm>
          <a:prstGeom prst="rect">
            <a:avLst/>
          </a:prstGeom>
        </p:spPr>
      </p:pic>
    </p:spTree>
    <p:extLst>
      <p:ext uri="{BB962C8B-B14F-4D97-AF65-F5344CB8AC3E}">
        <p14:creationId xmlns:p14="http://schemas.microsoft.com/office/powerpoint/2010/main" val="4277863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0" name="Shape 350"/>
          <p:cNvSpPr txBox="1">
            <a:spLocks noGrp="1"/>
          </p:cNvSpPr>
          <p:nvPr>
            <p:ph type="body" idx="1"/>
          </p:nvPr>
        </p:nvSpPr>
        <p:spPr>
          <a:xfrm>
            <a:off x="276727" y="817419"/>
            <a:ext cx="11360800" cy="5612925"/>
          </a:xfrm>
          <a:prstGeom prst="rect">
            <a:avLst/>
          </a:prstGeom>
        </p:spPr>
        <p:txBody>
          <a:bodyPr vert="horz" wrap="square" lIns="121900" tIns="121900" rIns="121900" bIns="121900" rtlCol="0" anchor="t" anchorCtr="0">
            <a:noAutofit/>
          </a:bodyPr>
          <a:lstStyle/>
          <a:p>
            <a:pPr marL="0" indent="0">
              <a:spcBef>
                <a:spcPts val="1333"/>
              </a:spcBef>
              <a:buNone/>
            </a:pPr>
            <a:r>
              <a:rPr lang="fr" sz="2667" i="1" cap="none" dirty="0">
                <a:solidFill>
                  <a:schemeClr val="dk1"/>
                </a:solidFill>
                <a:latin typeface="Times New Roman" panose="02020603050405020304" pitchFamily="18" charset="0"/>
                <a:cs typeface="Times New Roman" panose="02020603050405020304" pitchFamily="18" charset="0"/>
              </a:rPr>
              <a:t>Après avoir rempli ces trois paniers,  </a:t>
            </a:r>
            <a:r>
              <a:rPr lang="fr" sz="2667" i="1" cap="none" dirty="0">
                <a:solidFill>
                  <a:srgbClr val="FF0000"/>
                </a:solidFill>
                <a:latin typeface="Times New Roman" panose="02020603050405020304" pitchFamily="18" charset="0"/>
                <a:cs typeface="Times New Roman" panose="02020603050405020304" pitchFamily="18" charset="0"/>
              </a:rPr>
              <a:t>il lui </a:t>
            </a:r>
            <a:r>
              <a:rPr lang="fr" sz="2667" b="1" i="1" u="sng" cap="none" dirty="0">
                <a:solidFill>
                  <a:srgbClr val="FF0000"/>
                </a:solidFill>
                <a:latin typeface="Times New Roman" panose="02020603050405020304" pitchFamily="18" charset="0"/>
                <a:cs typeface="Times New Roman" panose="02020603050405020304" pitchFamily="18" charset="0"/>
              </a:rPr>
              <a:t>reste</a:t>
            </a:r>
            <a:r>
              <a:rPr lang="fr" sz="2667" i="1" cap="none" dirty="0">
                <a:solidFill>
                  <a:srgbClr val="FF0000"/>
                </a:solidFill>
                <a:latin typeface="Times New Roman" panose="02020603050405020304" pitchFamily="18" charset="0"/>
                <a:cs typeface="Times New Roman" panose="02020603050405020304" pitchFamily="18" charset="0"/>
              </a:rPr>
              <a:t> quelques kg de châtaignes, </a:t>
            </a:r>
            <a:r>
              <a:rPr lang="fr" sz="2667" i="1" cap="none" dirty="0">
                <a:solidFill>
                  <a:schemeClr val="dk1"/>
                </a:solidFill>
                <a:latin typeface="Times New Roman" panose="02020603050405020304" pitchFamily="18" charset="0"/>
                <a:cs typeface="Times New Roman" panose="02020603050405020304" pitchFamily="18" charset="0"/>
              </a:rPr>
              <a:t>exactement </a:t>
            </a:r>
            <a:r>
              <a:rPr lang="fr" sz="2667" b="1" i="1" u="sng" cap="none" dirty="0">
                <a:solidFill>
                  <a:srgbClr val="0070C0"/>
                </a:solidFill>
                <a:latin typeface="Times New Roman" panose="02020603050405020304" pitchFamily="18" charset="0"/>
                <a:cs typeface="Times New Roman" panose="02020603050405020304" pitchFamily="18" charset="0"/>
              </a:rPr>
              <a:t>la moitié </a:t>
            </a:r>
            <a:r>
              <a:rPr lang="fr" sz="2667" i="1" cap="none" dirty="0">
                <a:solidFill>
                  <a:srgbClr val="0070C0"/>
                </a:solidFill>
                <a:latin typeface="Times New Roman" panose="02020603050405020304" pitchFamily="18" charset="0"/>
                <a:cs typeface="Times New Roman" panose="02020603050405020304" pitchFamily="18" charset="0"/>
              </a:rPr>
              <a:t>du poids des châtaigns du grand panier. </a:t>
            </a:r>
          </a:p>
          <a:p>
            <a:pPr marL="0" indent="0">
              <a:spcBef>
                <a:spcPts val="1333"/>
              </a:spcBef>
              <a:buNone/>
            </a:pPr>
            <a:r>
              <a:rPr lang="fr" sz="2667" i="1" dirty="0">
                <a:solidFill>
                  <a:schemeClr val="dk1"/>
                </a:solidFill>
              </a:rPr>
              <a:t>                                                          </a:t>
            </a:r>
          </a:p>
          <a:p>
            <a:pPr marL="0" indent="0">
              <a:spcBef>
                <a:spcPts val="1333"/>
              </a:spcBef>
              <a:buNone/>
            </a:pPr>
            <a:r>
              <a:rPr lang="fr" sz="2667" i="1" dirty="0">
                <a:solidFill>
                  <a:schemeClr val="dk1"/>
                </a:solidFill>
              </a:rPr>
              <a:t>         x = 12 ;  2x = 24; </a:t>
            </a:r>
          </a:p>
          <a:p>
            <a:pPr marL="0" indent="0">
              <a:spcBef>
                <a:spcPts val="1333"/>
              </a:spcBef>
              <a:buNone/>
            </a:pPr>
            <a:r>
              <a:rPr lang="fr" sz="2667" i="1" dirty="0">
                <a:solidFill>
                  <a:schemeClr val="dk1"/>
                </a:solidFill>
              </a:rPr>
              <a:t>                              </a:t>
            </a:r>
          </a:p>
          <a:p>
            <a:pPr marL="0" indent="0">
              <a:spcBef>
                <a:spcPts val="1333"/>
              </a:spcBef>
              <a:buNone/>
            </a:pPr>
            <a:r>
              <a:rPr lang="fr-FR" sz="2667" i="1" dirty="0">
                <a:solidFill>
                  <a:schemeClr val="dk1"/>
                </a:solidFill>
              </a:rPr>
              <a:t>                                                                                    </a:t>
            </a:r>
            <a:endParaRPr sz="2667" i="1" dirty="0">
              <a:solidFill>
                <a:schemeClr val="dk1"/>
              </a:solidFill>
            </a:endParaRPr>
          </a:p>
          <a:p>
            <a:pPr marL="0" indent="0">
              <a:spcBef>
                <a:spcPts val="1333"/>
              </a:spcBef>
              <a:buNone/>
            </a:pPr>
            <a:r>
              <a:rPr lang="fr" sz="2667" i="1" dirty="0">
                <a:solidFill>
                  <a:schemeClr val="dk1"/>
                </a:solidFill>
              </a:rPr>
              <a:t>              </a:t>
            </a:r>
          </a:p>
          <a:p>
            <a:pPr marL="0" indent="-93131">
              <a:spcBef>
                <a:spcPts val="1333"/>
              </a:spcBef>
              <a:buClr>
                <a:schemeClr val="dk1"/>
              </a:buClr>
              <a:buSzPts val="1100"/>
              <a:buNone/>
            </a:pPr>
            <a:r>
              <a:rPr lang="fr" sz="2667" i="1" dirty="0">
                <a:solidFill>
                  <a:schemeClr val="dk1"/>
                </a:solidFill>
              </a:rPr>
              <a:t>  </a:t>
            </a:r>
          </a:p>
        </p:txBody>
      </p:sp>
      <p:pic>
        <p:nvPicPr>
          <p:cNvPr id="4" name="Shape 338"/>
          <p:cNvPicPr preferRelativeResize="0"/>
          <p:nvPr/>
        </p:nvPicPr>
        <p:blipFill>
          <a:blip r:embed="rId3">
            <a:alphaModFix/>
          </a:blip>
          <a:stretch>
            <a:fillRect/>
          </a:stretch>
        </p:blipFill>
        <p:spPr>
          <a:xfrm>
            <a:off x="364596" y="5179969"/>
            <a:ext cx="1481467" cy="478936"/>
          </a:xfrm>
          <a:prstGeom prst="rect">
            <a:avLst/>
          </a:prstGeom>
          <a:noFill/>
          <a:ln>
            <a:noFill/>
          </a:ln>
        </p:spPr>
      </p:pic>
      <p:pic>
        <p:nvPicPr>
          <p:cNvPr id="7" name="Shape 340"/>
          <p:cNvPicPr preferRelativeResize="0"/>
          <p:nvPr/>
        </p:nvPicPr>
        <p:blipFill>
          <a:blip r:embed="rId3">
            <a:alphaModFix/>
          </a:blip>
          <a:stretch>
            <a:fillRect/>
          </a:stretch>
        </p:blipFill>
        <p:spPr>
          <a:xfrm>
            <a:off x="2446679" y="5260071"/>
            <a:ext cx="1481467" cy="478936"/>
          </a:xfrm>
          <a:prstGeom prst="rect">
            <a:avLst/>
          </a:prstGeom>
          <a:noFill/>
          <a:ln>
            <a:noFill/>
          </a:ln>
        </p:spPr>
      </p:pic>
      <p:pic>
        <p:nvPicPr>
          <p:cNvPr id="8" name="Shape 340"/>
          <p:cNvPicPr preferRelativeResize="0"/>
          <p:nvPr/>
        </p:nvPicPr>
        <p:blipFill>
          <a:blip r:embed="rId3">
            <a:alphaModFix/>
          </a:blip>
          <a:stretch>
            <a:fillRect/>
          </a:stretch>
        </p:blipFill>
        <p:spPr>
          <a:xfrm>
            <a:off x="2703439" y="4869429"/>
            <a:ext cx="1481467" cy="478936"/>
          </a:xfrm>
          <a:prstGeom prst="rect">
            <a:avLst/>
          </a:prstGeom>
          <a:noFill/>
          <a:ln>
            <a:noFill/>
          </a:ln>
        </p:spPr>
      </p:pic>
      <p:pic>
        <p:nvPicPr>
          <p:cNvPr id="10" name="Shape 340"/>
          <p:cNvPicPr preferRelativeResize="0"/>
          <p:nvPr/>
        </p:nvPicPr>
        <p:blipFill>
          <a:blip r:embed="rId3">
            <a:alphaModFix/>
          </a:blip>
          <a:stretch>
            <a:fillRect/>
          </a:stretch>
        </p:blipFill>
        <p:spPr>
          <a:xfrm>
            <a:off x="5003065" y="5348365"/>
            <a:ext cx="1481467" cy="478936"/>
          </a:xfrm>
          <a:prstGeom prst="rect">
            <a:avLst/>
          </a:prstGeom>
          <a:noFill/>
          <a:ln>
            <a:noFill/>
          </a:ln>
        </p:spPr>
      </p:pic>
      <p:pic>
        <p:nvPicPr>
          <p:cNvPr id="11" name="Shape 340"/>
          <p:cNvPicPr preferRelativeResize="0"/>
          <p:nvPr/>
        </p:nvPicPr>
        <p:blipFill>
          <a:blip r:embed="rId3">
            <a:alphaModFix/>
          </a:blip>
          <a:stretch>
            <a:fillRect/>
          </a:stretch>
        </p:blipFill>
        <p:spPr>
          <a:xfrm>
            <a:off x="5104231" y="5066327"/>
            <a:ext cx="1481467" cy="478936"/>
          </a:xfrm>
          <a:prstGeom prst="rect">
            <a:avLst/>
          </a:prstGeom>
          <a:noFill/>
          <a:ln>
            <a:noFill/>
          </a:ln>
        </p:spPr>
      </p:pic>
      <p:pic>
        <p:nvPicPr>
          <p:cNvPr id="12" name="Shape 340"/>
          <p:cNvPicPr preferRelativeResize="0"/>
          <p:nvPr/>
        </p:nvPicPr>
        <p:blipFill>
          <a:blip r:embed="rId3">
            <a:alphaModFix/>
          </a:blip>
          <a:stretch>
            <a:fillRect/>
          </a:stretch>
        </p:blipFill>
        <p:spPr>
          <a:xfrm>
            <a:off x="5160312" y="4759695"/>
            <a:ext cx="1481467" cy="478936"/>
          </a:xfrm>
          <a:prstGeom prst="rect">
            <a:avLst/>
          </a:prstGeom>
          <a:noFill/>
          <a:ln>
            <a:noFill/>
          </a:ln>
        </p:spPr>
      </p:pic>
      <p:pic>
        <p:nvPicPr>
          <p:cNvPr id="13" name="Shape 340"/>
          <p:cNvPicPr preferRelativeResize="0"/>
          <p:nvPr/>
        </p:nvPicPr>
        <p:blipFill>
          <a:blip r:embed="rId3">
            <a:alphaModFix/>
          </a:blip>
          <a:stretch>
            <a:fillRect/>
          </a:stretch>
        </p:blipFill>
        <p:spPr>
          <a:xfrm>
            <a:off x="5216393" y="4420153"/>
            <a:ext cx="1481467" cy="478936"/>
          </a:xfrm>
          <a:prstGeom prst="rect">
            <a:avLst/>
          </a:prstGeom>
          <a:noFill/>
          <a:ln>
            <a:noFill/>
          </a:ln>
        </p:spPr>
      </p:pic>
      <p:pic>
        <p:nvPicPr>
          <p:cNvPr id="14" name="Shape 340"/>
          <p:cNvPicPr preferRelativeResize="0"/>
          <p:nvPr/>
        </p:nvPicPr>
        <p:blipFill>
          <a:blip r:embed="rId3">
            <a:alphaModFix/>
          </a:blip>
          <a:stretch>
            <a:fillRect/>
          </a:stretch>
        </p:blipFill>
        <p:spPr>
          <a:xfrm>
            <a:off x="7779491" y="4991792"/>
            <a:ext cx="1481467" cy="478936"/>
          </a:xfrm>
          <a:prstGeom prst="rect">
            <a:avLst/>
          </a:prstGeom>
          <a:noFill/>
          <a:ln>
            <a:noFill/>
          </a:ln>
        </p:spPr>
      </p:pic>
      <p:pic>
        <p:nvPicPr>
          <p:cNvPr id="15" name="Shape 340"/>
          <p:cNvPicPr preferRelativeResize="0"/>
          <p:nvPr/>
        </p:nvPicPr>
        <p:blipFill>
          <a:blip r:embed="rId3">
            <a:alphaModFix/>
          </a:blip>
          <a:stretch>
            <a:fillRect/>
          </a:stretch>
        </p:blipFill>
        <p:spPr>
          <a:xfrm>
            <a:off x="7579563" y="5348365"/>
            <a:ext cx="1481467" cy="478936"/>
          </a:xfrm>
          <a:prstGeom prst="rect">
            <a:avLst/>
          </a:prstGeom>
          <a:noFill/>
          <a:ln>
            <a:noFill/>
          </a:ln>
        </p:spPr>
      </p:pic>
      <p:sp>
        <p:nvSpPr>
          <p:cNvPr id="3" name="Ellipse 2"/>
          <p:cNvSpPr/>
          <p:nvPr/>
        </p:nvSpPr>
        <p:spPr>
          <a:xfrm>
            <a:off x="10111655" y="4389674"/>
            <a:ext cx="1804895" cy="10812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267" kern="0" dirty="0">
                <a:solidFill>
                  <a:prstClr val="white"/>
                </a:solidFill>
                <a:sym typeface="Arial"/>
              </a:rPr>
              <a:t>108</a:t>
            </a:r>
          </a:p>
        </p:txBody>
      </p:sp>
      <p:sp>
        <p:nvSpPr>
          <p:cNvPr id="18" name="Accolade fermante 17"/>
          <p:cNvSpPr/>
          <p:nvPr/>
        </p:nvSpPr>
        <p:spPr>
          <a:xfrm>
            <a:off x="9061029" y="3430495"/>
            <a:ext cx="895771" cy="29523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867" kern="0">
              <a:solidFill>
                <a:prstClr val="black"/>
              </a:solidFill>
              <a:sym typeface="Arial"/>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37</a:t>
            </a:fld>
            <a:endParaRPr lang="fr">
              <a:solidFill>
                <a:prstClr val="black"/>
              </a:solidFill>
            </a:endParaRPr>
          </a:p>
        </p:txBody>
      </p:sp>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0739" y="0"/>
            <a:ext cx="953576" cy="711208"/>
          </a:xfrm>
          <a:prstGeom prst="rect">
            <a:avLst/>
          </a:prstGeom>
        </p:spPr>
      </p:pic>
    </p:spTree>
    <p:extLst>
      <p:ext uri="{BB962C8B-B14F-4D97-AF65-F5344CB8AC3E}">
        <p14:creationId xmlns:p14="http://schemas.microsoft.com/office/powerpoint/2010/main" val="3414007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15600" y="193867"/>
            <a:ext cx="11360800" cy="886788"/>
          </a:xfrm>
          <a:prstGeom prst="rect">
            <a:avLst/>
          </a:prstGeom>
        </p:spPr>
        <p:txBody>
          <a:bodyPr vert="horz" wrap="square" lIns="121900" tIns="121900" rIns="121900" bIns="121900" rtlCol="0" anchor="t" anchorCtr="0">
            <a:noAutofit/>
          </a:bodyPr>
          <a:lstStyle/>
          <a:p>
            <a:pPr indent="-93131">
              <a:buClr>
                <a:schemeClr val="dk1"/>
              </a:buClr>
              <a:buSzPts val="1100"/>
            </a:pPr>
            <a:r>
              <a:rPr lang="fr" sz="2400" dirty="0"/>
              <a:t>B. Apprendre aux élèves à résoudre des problèmes                                             </a:t>
            </a:r>
            <a:r>
              <a:rPr lang="fr" sz="2400" dirty="0">
                <a:solidFill>
                  <a:srgbClr val="FF0000"/>
                </a:solidFill>
              </a:rPr>
              <a:t>“Ce que nous apprennent les élèves résolveurs” (C. Houdement</a:t>
            </a:r>
            <a:r>
              <a:rPr lang="fr" sz="2400" dirty="0"/>
              <a:t>)</a:t>
            </a:r>
          </a:p>
        </p:txBody>
      </p:sp>
      <p:sp>
        <p:nvSpPr>
          <p:cNvPr id="356" name="Shape 356"/>
          <p:cNvSpPr txBox="1">
            <a:spLocks noGrp="1"/>
          </p:cNvSpPr>
          <p:nvPr>
            <p:ph type="body" idx="1"/>
          </p:nvPr>
        </p:nvSpPr>
        <p:spPr>
          <a:xfrm>
            <a:off x="193965" y="1080655"/>
            <a:ext cx="11790217" cy="5594312"/>
          </a:xfrm>
          <a:prstGeom prst="rect">
            <a:avLst/>
          </a:prstGeom>
        </p:spPr>
        <p:txBody>
          <a:bodyPr vert="horz" wrap="square" lIns="121900" tIns="121900" rIns="121900" bIns="121900" rtlCol="0" anchor="t" anchorCtr="0">
            <a:noAutofit/>
          </a:bodyPr>
          <a:lstStyle/>
          <a:p>
            <a:pPr marL="609585" indent="-448722">
              <a:buClr>
                <a:srgbClr val="4A86E8"/>
              </a:buClr>
              <a:buSzPts val="1700"/>
              <a:buChar char="-"/>
            </a:pPr>
            <a:r>
              <a:rPr lang="fr-FR" sz="2667" i="1" cap="none" dirty="0">
                <a:solidFill>
                  <a:srgbClr val="4A86E8"/>
                </a:solidFill>
              </a:rPr>
              <a:t>CH : est-ce qu’avec ces deux phrases là : 25 tables et 300 kg on peut trouver le poids d’une table ?</a:t>
            </a:r>
          </a:p>
          <a:p>
            <a:pPr marL="609585" indent="-448722">
              <a:buClr>
                <a:srgbClr val="4A86E8"/>
              </a:buClr>
              <a:buSzPts val="1700"/>
              <a:buChar char="-"/>
            </a:pPr>
            <a:endParaRPr lang="fr-FR" sz="2667" i="1" cap="none" dirty="0">
              <a:solidFill>
                <a:srgbClr val="4A86E8"/>
              </a:solidFill>
            </a:endParaRPr>
          </a:p>
          <a:p>
            <a:pPr marL="0" indent="-93131">
              <a:buClr>
                <a:schemeClr val="dk1"/>
              </a:buClr>
              <a:buSzPts val="1100"/>
              <a:buNone/>
            </a:pPr>
            <a:r>
              <a:rPr lang="fr-FR" sz="2667" i="1" cap="none" dirty="0">
                <a:solidFill>
                  <a:schemeClr val="dk1"/>
                </a:solidFill>
              </a:rPr>
              <a:t>Deborah [hésitante] : oui / enfin …</a:t>
            </a:r>
          </a:p>
          <a:p>
            <a:pPr marL="0" indent="-93131">
              <a:buClr>
                <a:schemeClr val="dk1"/>
              </a:buClr>
              <a:buSzPts val="1100"/>
              <a:buNone/>
            </a:pPr>
            <a:endParaRPr lang="fr-FR" sz="2667" i="1" cap="none" dirty="0">
              <a:solidFill>
                <a:schemeClr val="dk1"/>
              </a:solidFill>
            </a:endParaRPr>
          </a:p>
          <a:p>
            <a:pPr marL="609585" indent="-448722">
              <a:buClr>
                <a:srgbClr val="4A86E8"/>
              </a:buClr>
              <a:buSzPts val="1700"/>
              <a:buChar char="-"/>
            </a:pPr>
            <a:r>
              <a:rPr lang="fr-FR" sz="2667" i="1" cap="none" dirty="0">
                <a:solidFill>
                  <a:srgbClr val="4A86E8"/>
                </a:solidFill>
              </a:rPr>
              <a:t>CH : si tu as besoin d’un papier …</a:t>
            </a:r>
          </a:p>
          <a:p>
            <a:pPr marL="0" indent="0">
              <a:buNone/>
            </a:pPr>
            <a:r>
              <a:rPr lang="fr-FR" sz="2667" i="1" cap="none" dirty="0">
                <a:solidFill>
                  <a:schemeClr val="dk1"/>
                </a:solidFill>
              </a:rPr>
              <a:t>Deborah : [en regardant CH]: je vais faire 300 divisé par 25. (Elle pose la division 300 par 25) on trouve 12.</a:t>
            </a:r>
            <a:endParaRPr lang="fr-FR" sz="3200" i="1" cap="none" dirty="0">
              <a:solidFill>
                <a:schemeClr val="dk1"/>
              </a:solidFill>
            </a:endParaRPr>
          </a:p>
          <a:p>
            <a:pPr marL="0" indent="-93131">
              <a:spcBef>
                <a:spcPts val="1333"/>
              </a:spcBef>
              <a:buClr>
                <a:schemeClr val="dk1"/>
              </a:buClr>
              <a:buSzPts val="1100"/>
              <a:buNone/>
            </a:pPr>
            <a:r>
              <a:rPr lang="fr-FR" sz="3200" b="1" cap="none" dirty="0">
                <a:solidFill>
                  <a:schemeClr val="dk1"/>
                </a:solidFill>
              </a:rPr>
              <a:t> </a:t>
            </a:r>
            <a:r>
              <a:rPr lang="fr-FR" sz="3200" b="1" cap="none" dirty="0">
                <a:solidFill>
                  <a:schemeClr val="dk1"/>
                </a:solidFill>
                <a:sym typeface="Wingdings" panose="05000000000000000000" pitchFamily="2" charset="2"/>
              </a:rPr>
              <a:t> </a:t>
            </a:r>
            <a:r>
              <a:rPr lang="fr-FR" sz="3200" b="1" cap="none" dirty="0">
                <a:solidFill>
                  <a:srgbClr val="FF0000"/>
                </a:solidFill>
              </a:rPr>
              <a:t>Une inférence sémantique </a:t>
            </a:r>
            <a:endParaRPr sz="1600" b="1" dirty="0">
              <a:solidFill>
                <a:srgbClr val="FF0000"/>
              </a:solidFill>
            </a:endParaRPr>
          </a:p>
          <a:p>
            <a:pPr marL="0" indent="-93131">
              <a:spcBef>
                <a:spcPts val="1333"/>
              </a:spcBef>
              <a:buClr>
                <a:schemeClr val="dk1"/>
              </a:buClr>
              <a:buSzPts val="1100"/>
              <a:buNone/>
            </a:pPr>
            <a:r>
              <a:rPr lang="fr" sz="1333" b="1" dirty="0">
                <a:solidFill>
                  <a:srgbClr val="FF0000"/>
                </a:solidFill>
              </a:rPr>
              <a:t>extraits de “Problèmes arithmétiques de réinvestissement :  une synthèse, des pistes  de C. Houdement”</a:t>
            </a:r>
          </a:p>
          <a:p>
            <a:pPr marL="0" indent="-93131">
              <a:spcBef>
                <a:spcPts val="1333"/>
              </a:spcBef>
              <a:buClr>
                <a:schemeClr val="dk1"/>
              </a:buClr>
              <a:buSzPts val="1100"/>
              <a:buNone/>
            </a:pPr>
            <a:endParaRPr sz="2267" b="1" dirty="0">
              <a:solidFill>
                <a:srgbClr val="FF0000"/>
              </a:solidFill>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38</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8835" y="6124419"/>
            <a:ext cx="953576" cy="711208"/>
          </a:xfrm>
          <a:prstGeom prst="rect">
            <a:avLst/>
          </a:prstGeom>
        </p:spPr>
      </p:pic>
    </p:spTree>
    <p:extLst>
      <p:ext uri="{BB962C8B-B14F-4D97-AF65-F5344CB8AC3E}">
        <p14:creationId xmlns:p14="http://schemas.microsoft.com/office/powerpoint/2010/main" val="211019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131483" y="1099672"/>
            <a:ext cx="11952941" cy="5758329"/>
          </a:xfrm>
          <a:prstGeom prst="rect">
            <a:avLst/>
          </a:prstGeom>
        </p:spPr>
        <p:txBody>
          <a:bodyPr vert="horz" wrap="square" lIns="121900" tIns="121900" rIns="121900" bIns="121900" rtlCol="0" anchor="t" anchorCtr="0">
            <a:noAutofit/>
          </a:bodyPr>
          <a:lstStyle/>
          <a:p>
            <a:pPr marL="609585" indent="-474121">
              <a:buClr>
                <a:schemeClr val="dk1"/>
              </a:buClr>
              <a:buSzPts val="2000"/>
              <a:buChar char="-"/>
            </a:pPr>
            <a:r>
              <a:rPr lang="fr-FR" sz="2667" i="1" cap="none" dirty="0">
                <a:solidFill>
                  <a:srgbClr val="0070C0"/>
                </a:solidFill>
                <a:latin typeface="Times New Roman" panose="02020603050405020304" pitchFamily="18" charset="0"/>
                <a:cs typeface="Times New Roman" panose="02020603050405020304" pitchFamily="18" charset="0"/>
              </a:rPr>
              <a:t>CH : alors qu’est ce que c’est 12 ?</a:t>
            </a:r>
          </a:p>
          <a:p>
            <a:pPr marL="0" indent="-93131">
              <a:buClr>
                <a:schemeClr val="dk1"/>
              </a:buClr>
              <a:buSzPts val="1100"/>
              <a:buNone/>
            </a:pPr>
            <a:r>
              <a:rPr lang="fr-FR" sz="2667" i="1" cap="none" dirty="0">
                <a:solidFill>
                  <a:schemeClr val="dk1"/>
                </a:solidFill>
                <a:latin typeface="Times New Roman" panose="02020603050405020304" pitchFamily="18" charset="0"/>
                <a:cs typeface="Times New Roman" panose="02020603050405020304" pitchFamily="18" charset="0"/>
              </a:rPr>
              <a:t>Deborah : le poids d’une table</a:t>
            </a:r>
          </a:p>
          <a:p>
            <a:pPr marL="609585" indent="-474121">
              <a:buClr>
                <a:schemeClr val="dk1"/>
              </a:buClr>
              <a:buSzPts val="2000"/>
              <a:buChar char="-"/>
            </a:pPr>
            <a:r>
              <a:rPr lang="fr-FR" sz="2667" i="1" cap="none" dirty="0">
                <a:solidFill>
                  <a:srgbClr val="0070C0"/>
                </a:solidFill>
                <a:latin typeface="Times New Roman" panose="02020603050405020304" pitchFamily="18" charset="0"/>
                <a:cs typeface="Times New Roman" panose="02020603050405020304" pitchFamily="18" charset="0"/>
              </a:rPr>
              <a:t>CH : es-tu sûre de ça ?</a:t>
            </a:r>
          </a:p>
          <a:p>
            <a:pPr marL="0" indent="-93131">
              <a:buClr>
                <a:schemeClr val="dk1"/>
              </a:buClr>
              <a:buSzPts val="1100"/>
              <a:buNone/>
            </a:pPr>
            <a:r>
              <a:rPr lang="fr-FR" sz="2667" i="1" cap="none" dirty="0">
                <a:solidFill>
                  <a:schemeClr val="dk1"/>
                </a:solidFill>
                <a:latin typeface="Times New Roman" panose="02020603050405020304" pitchFamily="18" charset="0"/>
                <a:cs typeface="Times New Roman" panose="02020603050405020304" pitchFamily="18" charset="0"/>
              </a:rPr>
              <a:t>Deborah : non ça m’étonnerait.</a:t>
            </a:r>
          </a:p>
          <a:p>
            <a:pPr marL="609585" indent="-474121">
              <a:buClr>
                <a:schemeClr val="dk1"/>
              </a:buClr>
              <a:buSzPts val="2000"/>
              <a:buChar char="-"/>
            </a:pPr>
            <a:r>
              <a:rPr lang="fr-FR" sz="2667" i="1" cap="none" dirty="0">
                <a:solidFill>
                  <a:srgbClr val="0070C0"/>
                </a:solidFill>
                <a:latin typeface="Times New Roman" panose="02020603050405020304" pitchFamily="18" charset="0"/>
                <a:cs typeface="Times New Roman" panose="02020603050405020304" pitchFamily="18" charset="0"/>
              </a:rPr>
              <a:t>CH : pourquoi ça t’étonnerait ?</a:t>
            </a:r>
          </a:p>
          <a:p>
            <a:pPr marL="0" indent="0">
              <a:buNone/>
            </a:pPr>
            <a:r>
              <a:rPr lang="fr-FR" sz="2667" i="1" cap="none" dirty="0">
                <a:solidFill>
                  <a:schemeClr val="dk1"/>
                </a:solidFill>
                <a:latin typeface="Times New Roman" panose="02020603050405020304" pitchFamily="18" charset="0"/>
                <a:cs typeface="Times New Roman" panose="02020603050405020304" pitchFamily="18" charset="0"/>
              </a:rPr>
              <a:t>Deborah : bah c’est beaucoup / c’est pas assez je veux dire</a:t>
            </a:r>
          </a:p>
          <a:p>
            <a:pPr marL="0" indent="0">
              <a:buNone/>
            </a:pPr>
            <a:endParaRPr lang="fr-FR" sz="2667" cap="none" dirty="0">
              <a:solidFill>
                <a:schemeClr val="dk1"/>
              </a:solidFill>
              <a:latin typeface="Times New Roman" panose="02020603050405020304" pitchFamily="18" charset="0"/>
              <a:cs typeface="Times New Roman" panose="02020603050405020304" pitchFamily="18" charset="0"/>
            </a:endParaRPr>
          </a:p>
          <a:p>
            <a:pPr marL="0" indent="-93131">
              <a:spcBef>
                <a:spcPts val="1333"/>
              </a:spcBef>
              <a:buClr>
                <a:schemeClr val="dk1"/>
              </a:buClr>
              <a:buSzPts val="1100"/>
              <a:buNone/>
            </a:pPr>
            <a:r>
              <a:rPr lang="fr-FR" sz="2667" cap="none" dirty="0">
                <a:solidFill>
                  <a:schemeClr val="dk1"/>
                </a:solidFill>
                <a:latin typeface="Times New Roman" panose="02020603050405020304" pitchFamily="18" charset="0"/>
                <a:cs typeface="Times New Roman" panose="02020603050405020304" pitchFamily="18" charset="0"/>
              </a:rPr>
              <a:t>→ </a:t>
            </a:r>
            <a:r>
              <a:rPr lang="fr-FR" sz="2667" cap="none" dirty="0">
                <a:solidFill>
                  <a:srgbClr val="FF0000"/>
                </a:solidFill>
                <a:latin typeface="Times New Roman" panose="02020603050405020304" pitchFamily="18" charset="0"/>
                <a:cs typeface="Times New Roman" panose="02020603050405020304" pitchFamily="18" charset="0"/>
              </a:rPr>
              <a:t>  </a:t>
            </a:r>
            <a:r>
              <a:rPr lang="fr-FR" sz="2667" b="1" cap="none" dirty="0">
                <a:solidFill>
                  <a:srgbClr val="FF0000"/>
                </a:solidFill>
                <a:latin typeface="Times New Roman" panose="02020603050405020304" pitchFamily="18" charset="0"/>
                <a:cs typeface="Times New Roman" panose="02020603050405020304" pitchFamily="18" charset="0"/>
              </a:rPr>
              <a:t>Contrôle pragmatique</a:t>
            </a:r>
          </a:p>
          <a:p>
            <a:pPr marL="0" indent="-93131">
              <a:spcBef>
                <a:spcPts val="1333"/>
              </a:spcBef>
              <a:buClr>
                <a:schemeClr val="dk1"/>
              </a:buClr>
              <a:buSzPts val="1100"/>
              <a:buNone/>
            </a:pPr>
            <a:endParaRPr lang="fr" sz="1333" b="1" dirty="0">
              <a:solidFill>
                <a:srgbClr val="FF0000"/>
              </a:solidFill>
            </a:endParaRPr>
          </a:p>
          <a:p>
            <a:pPr marL="0" indent="-93131">
              <a:spcBef>
                <a:spcPts val="1333"/>
              </a:spcBef>
              <a:buClr>
                <a:schemeClr val="dk1"/>
              </a:buClr>
              <a:buSzPts val="1100"/>
              <a:buNone/>
            </a:pPr>
            <a:r>
              <a:rPr lang="fr" sz="1333" b="1" dirty="0">
                <a:solidFill>
                  <a:srgbClr val="FF0000"/>
                </a:solidFill>
              </a:rPr>
              <a:t>extraits de “Problèmes arithmétiques de réinvestissement :  une synthèse, des pistes  de C. Houdement”</a:t>
            </a:r>
          </a:p>
          <a:p>
            <a:pPr marL="0" indent="0">
              <a:buNone/>
            </a:pPr>
            <a:endParaRPr dirty="0"/>
          </a:p>
        </p:txBody>
      </p:sp>
      <p:sp>
        <p:nvSpPr>
          <p:cNvPr id="362" name="Shape 362"/>
          <p:cNvSpPr txBox="1"/>
          <p:nvPr/>
        </p:nvSpPr>
        <p:spPr>
          <a:xfrm>
            <a:off x="131483" y="100871"/>
            <a:ext cx="11215391" cy="998800"/>
          </a:xfrm>
          <a:prstGeom prst="rect">
            <a:avLst/>
          </a:prstGeom>
          <a:noFill/>
          <a:ln>
            <a:noFill/>
          </a:ln>
        </p:spPr>
        <p:txBody>
          <a:bodyPr wrap="square" lIns="121900" tIns="121900" rIns="121900" bIns="121900" anchor="t" anchorCtr="0">
            <a:noAutofit/>
          </a:bodyPr>
          <a:lstStyle/>
          <a:p>
            <a:pPr indent="-93131" algn="ctr">
              <a:buClr>
                <a:prstClr val="black"/>
              </a:buClr>
              <a:buSzPts val="1100"/>
            </a:pPr>
            <a:r>
              <a:rPr lang="fr" sz="2400" kern="0" dirty="0">
                <a:solidFill>
                  <a:prstClr val="black"/>
                </a:solidFill>
                <a:latin typeface="Arial"/>
                <a:cs typeface="Arial"/>
                <a:sym typeface="Arial"/>
              </a:rPr>
              <a:t>B. Apprendre aux élèves à résoudre des problèmes                                            </a:t>
            </a:r>
            <a:r>
              <a:rPr lang="fr" sz="2400" kern="0" dirty="0">
                <a:solidFill>
                  <a:srgbClr val="FF0000"/>
                </a:solidFill>
                <a:latin typeface="Arial"/>
                <a:cs typeface="Arial"/>
                <a:sym typeface="Arial"/>
              </a:rPr>
              <a:t>“Ce que nous apprennent les élèves résolveurs” (C. Houdement</a:t>
            </a:r>
            <a:r>
              <a:rPr lang="fr" sz="2400" kern="0" dirty="0">
                <a:solidFill>
                  <a:srgbClr val="000000"/>
                </a:solidFill>
                <a:latin typeface="Arial"/>
                <a:cs typeface="Arial"/>
                <a:sym typeface="Arial"/>
              </a:rPr>
              <a:t>)</a:t>
            </a:r>
            <a:endParaRPr lang="fr" sz="2400" kern="0" dirty="0">
              <a:solidFill>
                <a:srgbClr val="FF0000"/>
              </a:solidFill>
              <a:latin typeface="Arial"/>
              <a:cs typeface="Arial"/>
              <a:sym typeface="Arial"/>
            </a:endParaRPr>
          </a:p>
          <a:p>
            <a:endParaRPr sz="1867" kern="0" dirty="0">
              <a:solidFill>
                <a:srgbClr val="000000"/>
              </a:solidFill>
              <a:latin typeface="Arial"/>
              <a:cs typeface="Arial"/>
              <a:sym typeface="Arial"/>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39</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5953" y="6031215"/>
            <a:ext cx="953576" cy="711208"/>
          </a:xfrm>
          <a:prstGeom prst="rect">
            <a:avLst/>
          </a:prstGeom>
        </p:spPr>
      </p:pic>
    </p:spTree>
    <p:extLst>
      <p:ext uri="{BB962C8B-B14F-4D97-AF65-F5344CB8AC3E}">
        <p14:creationId xmlns:p14="http://schemas.microsoft.com/office/powerpoint/2010/main" val="128598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138"/>
        <p:cNvGrpSpPr/>
        <p:nvPr/>
      </p:nvGrpSpPr>
      <p:grpSpPr>
        <a:xfrm>
          <a:off x="0" y="0"/>
          <a:ext cx="0" cy="0"/>
          <a:chOff x="0" y="0"/>
          <a:chExt cx="0" cy="0"/>
        </a:xfrm>
      </p:grpSpPr>
      <p:sp>
        <p:nvSpPr>
          <p:cNvPr id="139" name="Shape 139"/>
          <p:cNvSpPr txBox="1">
            <a:spLocks noGrp="1"/>
          </p:cNvSpPr>
          <p:nvPr>
            <p:ph type="title"/>
          </p:nvPr>
        </p:nvSpPr>
        <p:spPr>
          <a:prstGeom prst="rect">
            <a:avLst/>
          </a:prstGeom>
        </p:spPr>
        <p:txBody>
          <a:bodyPr vert="horz" wrap="square" lIns="121900" tIns="121900" rIns="121900" bIns="121900" rtlCol="0" anchor="t" anchorCtr="0">
            <a:noAutofit/>
          </a:bodyPr>
          <a:lstStyle/>
          <a:p>
            <a:endParaRPr/>
          </a:p>
        </p:txBody>
      </p:sp>
      <p:sp>
        <p:nvSpPr>
          <p:cNvPr id="140" name="Shape 140"/>
          <p:cNvSpPr txBox="1">
            <a:spLocks noGrp="1"/>
          </p:cNvSpPr>
          <p:nvPr>
            <p:ph type="body" idx="1"/>
          </p:nvPr>
        </p:nvSpPr>
        <p:spPr>
          <a:prstGeom prst="rect">
            <a:avLst/>
          </a:prstGeom>
        </p:spPr>
        <p:txBody>
          <a:bodyPr vert="horz" wrap="square" lIns="121900" tIns="121900" rIns="121900" bIns="121900" rtlCol="0" anchor="t" anchorCtr="0">
            <a:noAutofit/>
          </a:bodyPr>
          <a:lstStyle/>
          <a:p>
            <a:pPr marL="0" indent="-93131">
              <a:lnSpc>
                <a:spcPct val="100000"/>
              </a:lnSpc>
              <a:buClr>
                <a:schemeClr val="dk1"/>
              </a:buClr>
              <a:buSzPts val="1100"/>
              <a:buNone/>
            </a:pPr>
            <a:r>
              <a:rPr lang="fr" sz="4800">
                <a:solidFill>
                  <a:schemeClr val="dk1"/>
                </a:solidFill>
              </a:rPr>
              <a:t>Présentation du temps 1 à destination des IEN et des formateurs</a:t>
            </a:r>
          </a:p>
          <a:p>
            <a:pPr marL="0" indent="-93131">
              <a:lnSpc>
                <a:spcPct val="100000"/>
              </a:lnSpc>
              <a:buClr>
                <a:schemeClr val="dk1"/>
              </a:buClr>
              <a:buSzPts val="1100"/>
              <a:buNone/>
            </a:pPr>
            <a:r>
              <a:rPr lang="fr" sz="4800">
                <a:solidFill>
                  <a:schemeClr val="dk1"/>
                </a:solidFill>
              </a:rPr>
              <a:t> </a:t>
            </a:r>
          </a:p>
          <a:p>
            <a:pPr marL="0" indent="-93131">
              <a:lnSpc>
                <a:spcPct val="100000"/>
              </a:lnSpc>
              <a:buClr>
                <a:schemeClr val="dk1"/>
              </a:buClr>
              <a:buSzPts val="1100"/>
              <a:buNone/>
            </a:pPr>
            <a:r>
              <a:rPr lang="fr" sz="4800">
                <a:solidFill>
                  <a:schemeClr val="dk1"/>
                </a:solidFill>
              </a:rPr>
              <a:t>Présentation de la trame possible d’animation en circonscription</a:t>
            </a:r>
          </a:p>
          <a:p>
            <a:pPr marL="0" indent="0">
              <a:buNone/>
            </a:pPr>
            <a:endParaRPr sz="4800">
              <a:solidFill>
                <a:schemeClr val="dk1"/>
              </a:solidFill>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4</a:t>
            </a:fld>
            <a:endParaRPr lang="fr">
              <a:solidFill>
                <a:prstClr val="black"/>
              </a:solidFill>
            </a:endParaRPr>
          </a:p>
        </p:txBody>
      </p:sp>
    </p:spTree>
    <p:extLst>
      <p:ext uri="{BB962C8B-B14F-4D97-AF65-F5344CB8AC3E}">
        <p14:creationId xmlns:p14="http://schemas.microsoft.com/office/powerpoint/2010/main" val="625812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40138" y="922539"/>
            <a:ext cx="11953767" cy="5776055"/>
          </a:xfrm>
        </p:spPr>
        <p:txBody>
          <a:bodyPr>
            <a:normAutofit fontScale="25000" lnSpcReduction="20000"/>
          </a:bodyPr>
          <a:lstStyle/>
          <a:p>
            <a:pPr marL="0" indent="0">
              <a:buNone/>
            </a:pPr>
            <a:br>
              <a:rPr lang="fr-FR" b="1" dirty="0"/>
            </a:br>
            <a:r>
              <a:rPr lang="fr-FR" sz="8533" b="1" i="1" cap="none" dirty="0">
                <a:latin typeface="Times New Roman" panose="02020603050405020304" pitchFamily="18" charset="0"/>
                <a:cs typeface="Times New Roman" panose="02020603050405020304" pitchFamily="18" charset="0"/>
              </a:rPr>
              <a:t>Deborah : </a:t>
            </a:r>
            <a:r>
              <a:rPr lang="fr-FR" sz="8533" i="1" cap="none" dirty="0">
                <a:latin typeface="Times New Roman" panose="02020603050405020304" pitchFamily="18" charset="0"/>
                <a:cs typeface="Times New Roman" panose="02020603050405020304" pitchFamily="18" charset="0"/>
              </a:rPr>
              <a:t>bah je doute un petit peu.</a:t>
            </a:r>
          </a:p>
          <a:p>
            <a:pPr marL="0" indent="0">
              <a:buNone/>
            </a:pPr>
            <a:br>
              <a:rPr lang="fr-FR" sz="8533" i="1" cap="none" dirty="0">
                <a:latin typeface="Times New Roman" panose="02020603050405020304" pitchFamily="18" charset="0"/>
                <a:cs typeface="Times New Roman" panose="02020603050405020304" pitchFamily="18" charset="0"/>
              </a:rPr>
            </a:br>
            <a:r>
              <a:rPr lang="fr-FR" sz="8533" b="1" i="1" cap="none" dirty="0">
                <a:solidFill>
                  <a:schemeClr val="accent1">
                    <a:lumMod val="75000"/>
                  </a:schemeClr>
                </a:solidFill>
                <a:latin typeface="Times New Roman" panose="02020603050405020304" pitchFamily="18" charset="0"/>
                <a:cs typeface="Times New Roman" panose="02020603050405020304" pitchFamily="18" charset="0"/>
              </a:rPr>
              <a:t>CH : </a:t>
            </a:r>
            <a:r>
              <a:rPr lang="fr-FR" sz="8533" i="1" cap="none" dirty="0">
                <a:solidFill>
                  <a:schemeClr val="accent1">
                    <a:lumMod val="75000"/>
                  </a:schemeClr>
                </a:solidFill>
                <a:latin typeface="Times New Roman" panose="02020603050405020304" pitchFamily="18" charset="0"/>
                <a:cs typeface="Times New Roman" panose="02020603050405020304" pitchFamily="18" charset="0"/>
              </a:rPr>
              <a:t>tu doutes un peu parce que tu trouves que c’est pas assez 12 pour une table ? est-ce que tu doutes de    l’opération que tu as faite ?</a:t>
            </a:r>
          </a:p>
          <a:p>
            <a:pPr marL="0" indent="0">
              <a:buNone/>
            </a:pPr>
            <a:br>
              <a:rPr lang="fr-FR" sz="8533" i="1" cap="none" dirty="0">
                <a:solidFill>
                  <a:schemeClr val="accent1">
                    <a:lumMod val="75000"/>
                  </a:schemeClr>
                </a:solidFill>
                <a:latin typeface="Times New Roman" panose="02020603050405020304" pitchFamily="18" charset="0"/>
                <a:cs typeface="Times New Roman" panose="02020603050405020304" pitchFamily="18" charset="0"/>
              </a:rPr>
            </a:br>
            <a:r>
              <a:rPr lang="fr-FR" sz="8533" b="1" i="1" cap="none" dirty="0">
                <a:latin typeface="Times New Roman" panose="02020603050405020304" pitchFamily="18" charset="0"/>
                <a:cs typeface="Times New Roman" panose="02020603050405020304" pitchFamily="18" charset="0"/>
              </a:rPr>
              <a:t>Deborah : </a:t>
            </a:r>
            <a:r>
              <a:rPr lang="fr-FR" sz="8533" i="1" cap="none" dirty="0">
                <a:latin typeface="Times New Roman" panose="02020603050405020304" pitchFamily="18" charset="0"/>
                <a:cs typeface="Times New Roman" panose="02020603050405020304" pitchFamily="18" charset="0"/>
              </a:rPr>
              <a:t>bah no…non</a:t>
            </a:r>
          </a:p>
          <a:p>
            <a:pPr marL="0" indent="0">
              <a:buNone/>
            </a:pPr>
            <a:br>
              <a:rPr lang="fr-FR" sz="8533" i="1" cap="none" dirty="0">
                <a:latin typeface="Times New Roman" panose="02020603050405020304" pitchFamily="18" charset="0"/>
                <a:cs typeface="Times New Roman" panose="02020603050405020304" pitchFamily="18" charset="0"/>
              </a:rPr>
            </a:br>
            <a:r>
              <a:rPr lang="fr-FR" sz="8533" b="1" i="1" cap="none" dirty="0">
                <a:solidFill>
                  <a:schemeClr val="accent1">
                    <a:lumMod val="75000"/>
                  </a:schemeClr>
                </a:solidFill>
                <a:latin typeface="Times New Roman" panose="02020603050405020304" pitchFamily="18" charset="0"/>
                <a:cs typeface="Times New Roman" panose="02020603050405020304" pitchFamily="18" charset="0"/>
              </a:rPr>
              <a:t>CH : </a:t>
            </a:r>
            <a:r>
              <a:rPr lang="fr-FR" sz="8533" i="1" cap="none" dirty="0">
                <a:solidFill>
                  <a:schemeClr val="accent1">
                    <a:lumMod val="75000"/>
                  </a:schemeClr>
                </a:solidFill>
                <a:latin typeface="Times New Roman" panose="02020603050405020304" pitchFamily="18" charset="0"/>
                <a:cs typeface="Times New Roman" panose="02020603050405020304" pitchFamily="18" charset="0"/>
              </a:rPr>
              <a:t>tu penses que c’est l’opération qui va te permettre de trouver le résultat ?</a:t>
            </a:r>
          </a:p>
          <a:p>
            <a:pPr marL="0" indent="0">
              <a:buNone/>
            </a:pPr>
            <a:br>
              <a:rPr lang="fr-FR" sz="8533" i="1" cap="none" dirty="0">
                <a:solidFill>
                  <a:schemeClr val="accent1">
                    <a:lumMod val="75000"/>
                  </a:schemeClr>
                </a:solidFill>
                <a:latin typeface="Times New Roman" panose="02020603050405020304" pitchFamily="18" charset="0"/>
                <a:cs typeface="Times New Roman" panose="02020603050405020304" pitchFamily="18" charset="0"/>
              </a:rPr>
            </a:br>
            <a:r>
              <a:rPr lang="fr-FR" sz="8533" b="1" i="1" cap="none" dirty="0">
                <a:latin typeface="Times New Roman" panose="02020603050405020304" pitchFamily="18" charset="0"/>
                <a:cs typeface="Times New Roman" panose="02020603050405020304" pitchFamily="18" charset="0"/>
              </a:rPr>
              <a:t>Deborah : </a:t>
            </a:r>
            <a:r>
              <a:rPr lang="fr-FR" sz="8533" i="1" cap="none" dirty="0">
                <a:latin typeface="Times New Roman" panose="02020603050405020304" pitchFamily="18" charset="0"/>
                <a:cs typeface="Times New Roman" panose="02020603050405020304" pitchFamily="18" charset="0"/>
              </a:rPr>
              <a:t>oui je pense.</a:t>
            </a:r>
          </a:p>
          <a:p>
            <a:pPr marL="0" indent="0">
              <a:buNone/>
            </a:pPr>
            <a:br>
              <a:rPr lang="fr-FR" sz="8533" i="1" cap="none" dirty="0">
                <a:latin typeface="Times New Roman" panose="02020603050405020304" pitchFamily="18" charset="0"/>
                <a:cs typeface="Times New Roman" panose="02020603050405020304" pitchFamily="18" charset="0"/>
              </a:rPr>
            </a:br>
            <a:r>
              <a:rPr lang="fr-FR" sz="8533" b="1" i="1" cap="none" dirty="0">
                <a:solidFill>
                  <a:schemeClr val="accent1">
                    <a:lumMod val="75000"/>
                  </a:schemeClr>
                </a:solidFill>
                <a:latin typeface="Times New Roman" panose="02020603050405020304" pitchFamily="18" charset="0"/>
                <a:cs typeface="Times New Roman" panose="02020603050405020304" pitchFamily="18" charset="0"/>
              </a:rPr>
              <a:t>CH : </a:t>
            </a:r>
            <a:r>
              <a:rPr lang="fr-FR" sz="8533" i="1" cap="none" dirty="0">
                <a:solidFill>
                  <a:schemeClr val="accent1">
                    <a:lumMod val="75000"/>
                  </a:schemeClr>
                </a:solidFill>
                <a:latin typeface="Times New Roman" panose="02020603050405020304" pitchFamily="18" charset="0"/>
                <a:cs typeface="Times New Roman" panose="02020603050405020304" pitchFamily="18" charset="0"/>
              </a:rPr>
              <a:t>Pourquoi tu penses que c’est l’opération qui va te permettre de trouver le résultat ?</a:t>
            </a:r>
          </a:p>
          <a:p>
            <a:pPr marL="0" indent="0">
              <a:buNone/>
            </a:pPr>
            <a:br>
              <a:rPr lang="fr-FR" sz="8533" i="1" cap="none" dirty="0">
                <a:solidFill>
                  <a:schemeClr val="accent1">
                    <a:lumMod val="75000"/>
                  </a:schemeClr>
                </a:solidFill>
                <a:latin typeface="Times New Roman" panose="02020603050405020304" pitchFamily="18" charset="0"/>
                <a:cs typeface="Times New Roman" panose="02020603050405020304" pitchFamily="18" charset="0"/>
              </a:rPr>
            </a:br>
            <a:r>
              <a:rPr lang="fr-FR" sz="8533" b="1" i="1" cap="none" dirty="0">
                <a:latin typeface="Times New Roman" panose="02020603050405020304" pitchFamily="18" charset="0"/>
                <a:cs typeface="Times New Roman" panose="02020603050405020304" pitchFamily="18" charset="0"/>
              </a:rPr>
              <a:t>Deborah : </a:t>
            </a:r>
            <a:r>
              <a:rPr lang="fr-FR" sz="8533" i="1" cap="none" dirty="0">
                <a:latin typeface="Times New Roman" panose="02020603050405020304" pitchFamily="18" charset="0"/>
                <a:cs typeface="Times New Roman" panose="02020603050405020304" pitchFamily="18" charset="0"/>
              </a:rPr>
              <a:t>bah, parce qu’on peut faire une multiplication / 300 multiplié par 25, c’est pas possible / c’est beaucoup  trop / ni une soustraction / donc je pense faire une division / et aussi parce qu’il faut partager / il faut / oui, faut  partager </a:t>
            </a:r>
            <a:br>
              <a:rPr lang="fr-FR" sz="8533" i="1" cap="none" dirty="0">
                <a:latin typeface="Times New Roman" panose="02020603050405020304" pitchFamily="18" charset="0"/>
                <a:cs typeface="Times New Roman" panose="02020603050405020304" pitchFamily="18" charset="0"/>
              </a:rPr>
            </a:br>
            <a:endParaRPr lang="fr-FR" sz="8533" i="1" cap="none" dirty="0">
              <a:latin typeface="Times New Roman" panose="02020603050405020304" pitchFamily="18" charset="0"/>
              <a:cs typeface="Times New Roman" panose="02020603050405020304" pitchFamily="18" charset="0"/>
            </a:endParaRPr>
          </a:p>
        </p:txBody>
      </p:sp>
      <p:sp>
        <p:nvSpPr>
          <p:cNvPr id="4" name="Shape 362"/>
          <p:cNvSpPr txBox="1">
            <a:spLocks noGrp="1"/>
          </p:cNvSpPr>
          <p:nvPr>
            <p:ph type="title"/>
          </p:nvPr>
        </p:nvSpPr>
        <p:spPr>
          <a:xfrm>
            <a:off x="414867" y="158751"/>
            <a:ext cx="11362267" cy="764116"/>
          </a:xfrm>
          <a:prstGeom prst="rect">
            <a:avLst/>
          </a:prstGeom>
          <a:noFill/>
          <a:ln>
            <a:noFill/>
          </a:ln>
        </p:spPr>
        <p:txBody>
          <a:bodyPr vert="horz" wrap="square" lIns="121900" tIns="121900" rIns="121900" bIns="121900" rtlCol="0" anchor="t" anchorCtr="0">
            <a:noAutofit/>
          </a:bodyPr>
          <a:lstStyle/>
          <a:p>
            <a:pPr indent="-93131">
              <a:buClr>
                <a:schemeClr val="dk1"/>
              </a:buClr>
              <a:buSzPts val="1100"/>
            </a:pPr>
            <a:r>
              <a:rPr lang="fr" sz="2400" dirty="0">
                <a:solidFill>
                  <a:schemeClr val="dk1"/>
                </a:solidFill>
              </a:rPr>
              <a:t>B. Apprendre aux élèves à résoudre des problèmes                                            </a:t>
            </a:r>
            <a:r>
              <a:rPr lang="fr" sz="2400" dirty="0">
                <a:solidFill>
                  <a:srgbClr val="FF0000"/>
                </a:solidFill>
              </a:rPr>
              <a:t>“Ce que nous apprennent les élèves résolveurs” (C. Houdement</a:t>
            </a:r>
            <a:r>
              <a:rPr lang="fr" sz="2400" dirty="0"/>
              <a:t>)</a:t>
            </a:r>
            <a:endParaRPr lang="fr" sz="2400" dirty="0">
              <a:solidFill>
                <a:srgbClr val="FF0000"/>
              </a:solidFill>
            </a:endParaRPr>
          </a:p>
          <a:p>
            <a:endParaRPr dirty="0"/>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40</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693" y="6146792"/>
            <a:ext cx="953576" cy="711208"/>
          </a:xfrm>
          <a:prstGeom prst="rect">
            <a:avLst/>
          </a:prstGeom>
        </p:spPr>
      </p:pic>
    </p:spTree>
    <p:extLst>
      <p:ext uri="{BB962C8B-B14F-4D97-AF65-F5344CB8AC3E}">
        <p14:creationId xmlns:p14="http://schemas.microsoft.com/office/powerpoint/2010/main" val="3825566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23469" y="1421057"/>
            <a:ext cx="11360800" cy="5321367"/>
          </a:xfrm>
        </p:spPr>
        <p:txBody>
          <a:bodyPr>
            <a:noAutofit/>
          </a:bodyPr>
          <a:lstStyle/>
          <a:p>
            <a:pPr marL="0" indent="0">
              <a:buNone/>
            </a:pPr>
            <a:r>
              <a:rPr lang="fr-FR" sz="2400" i="1" cap="none" dirty="0">
                <a:latin typeface="Times New Roman" panose="02020603050405020304" pitchFamily="18" charset="0"/>
                <a:cs typeface="Times New Roman" panose="02020603050405020304" pitchFamily="18" charset="0"/>
              </a:rPr>
              <a:t>« il  faut faire 573 plus quelque chose égale 1260 » </a:t>
            </a:r>
          </a:p>
          <a:p>
            <a:pPr marL="0" indent="0">
              <a:buNone/>
            </a:pPr>
            <a:endParaRPr lang="fr-FR" sz="2400" i="1" cap="none" dirty="0">
              <a:latin typeface="Times New Roman" panose="02020603050405020304" pitchFamily="18" charset="0"/>
              <a:cs typeface="Times New Roman" panose="02020603050405020304" pitchFamily="18" charset="0"/>
            </a:endParaRPr>
          </a:p>
          <a:p>
            <a:pPr marL="0" indent="0">
              <a:buNone/>
            </a:pPr>
            <a:endParaRPr lang="fr-FR" sz="2400" i="1" cap="none" dirty="0">
              <a:latin typeface="Times New Roman" panose="02020603050405020304" pitchFamily="18" charset="0"/>
              <a:cs typeface="Times New Roman" panose="02020603050405020304" pitchFamily="18" charset="0"/>
            </a:endParaRPr>
          </a:p>
          <a:p>
            <a:pPr marL="0" indent="0">
              <a:buNone/>
            </a:pPr>
            <a:r>
              <a:rPr lang="fr-FR" sz="2400" i="1" cap="none" dirty="0">
                <a:latin typeface="Times New Roman" panose="02020603050405020304" pitchFamily="18" charset="0"/>
                <a:cs typeface="Times New Roman" panose="02020603050405020304" pitchFamily="18" charset="0"/>
              </a:rPr>
              <a:t>573 + ?=1260 </a:t>
            </a:r>
          </a:p>
          <a:p>
            <a:pPr marL="0" indent="0">
              <a:buNone/>
            </a:pPr>
            <a:r>
              <a:rPr lang="fr-FR" sz="2400" i="1" cap="none" dirty="0">
                <a:latin typeface="Times New Roman" panose="02020603050405020304" pitchFamily="18" charset="0"/>
                <a:cs typeface="Times New Roman" panose="02020603050405020304" pitchFamily="18" charset="0"/>
              </a:rPr>
              <a:t> </a:t>
            </a:r>
          </a:p>
          <a:p>
            <a:pPr marL="0" indent="0">
              <a:buNone/>
            </a:pPr>
            <a:endParaRPr lang="fr-FR" sz="2400" i="1" cap="none" dirty="0">
              <a:latin typeface="Times New Roman" panose="02020603050405020304" pitchFamily="18" charset="0"/>
              <a:cs typeface="Times New Roman" panose="02020603050405020304" pitchFamily="18" charset="0"/>
            </a:endParaRPr>
          </a:p>
          <a:p>
            <a:pPr marL="0" indent="0">
              <a:buNone/>
            </a:pPr>
            <a:r>
              <a:rPr lang="fr-FR" sz="2400" i="1" cap="none" dirty="0">
                <a:latin typeface="Times New Roman" panose="02020603050405020304" pitchFamily="18" charset="0"/>
                <a:cs typeface="Times New Roman" panose="02020603050405020304" pitchFamily="18" charset="0"/>
              </a:rPr>
              <a:t>Puis 1260- 573 = ? </a:t>
            </a:r>
          </a:p>
          <a:p>
            <a:pPr marL="0" indent="0">
              <a:buNone/>
            </a:pPr>
            <a:endParaRPr lang="fr-FR" sz="2400" cap="none" dirty="0">
              <a:latin typeface="Times New Roman" panose="02020603050405020304" pitchFamily="18" charset="0"/>
              <a:cs typeface="Times New Roman" panose="02020603050405020304" pitchFamily="18" charset="0"/>
            </a:endParaRPr>
          </a:p>
          <a:p>
            <a:pPr marL="0" indent="0">
              <a:buNone/>
            </a:pPr>
            <a:r>
              <a:rPr lang="fr-FR" sz="2400" cap="none"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fr-FR" sz="2400" cap="none" dirty="0">
                <a:solidFill>
                  <a:srgbClr val="FF0000"/>
                </a:solidFill>
                <a:latin typeface="Times New Roman" panose="02020603050405020304" pitchFamily="18" charset="0"/>
                <a:cs typeface="Times New Roman" panose="02020603050405020304" pitchFamily="18" charset="0"/>
              </a:rPr>
              <a:t>Inférence et contrôle syntaxique </a:t>
            </a:r>
          </a:p>
        </p:txBody>
      </p:sp>
      <p:sp>
        <p:nvSpPr>
          <p:cNvPr id="4" name="Espace réservé du numéro de diapositive 3"/>
          <p:cNvSpPr>
            <a:spLocks noGrp="1"/>
          </p:cNvSpPr>
          <p:nvPr>
            <p:ph type="sldNum" idx="12"/>
          </p:nvPr>
        </p:nvSpPr>
        <p:spPr/>
        <p:txBody>
          <a:bodyPr/>
          <a:lstStyle/>
          <a:p>
            <a:fld id="{00000000-1234-1234-1234-123412341234}" type="slidenum">
              <a:rPr lang="fr" smtClean="0">
                <a:solidFill>
                  <a:prstClr val="black"/>
                </a:solidFill>
              </a:rPr>
              <a:pPr/>
              <a:t>41</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693" y="6146792"/>
            <a:ext cx="953576" cy="711208"/>
          </a:xfrm>
          <a:prstGeom prst="rect">
            <a:avLst/>
          </a:prstGeom>
        </p:spPr>
      </p:pic>
      <p:sp>
        <p:nvSpPr>
          <p:cNvPr id="6" name="Shape 362"/>
          <p:cNvSpPr txBox="1">
            <a:spLocks noGrp="1"/>
          </p:cNvSpPr>
          <p:nvPr>
            <p:ph type="title"/>
          </p:nvPr>
        </p:nvSpPr>
        <p:spPr>
          <a:xfrm>
            <a:off x="596900" y="285751"/>
            <a:ext cx="11362267" cy="762000"/>
          </a:xfrm>
          <a:prstGeom prst="rect">
            <a:avLst/>
          </a:prstGeom>
          <a:noFill/>
          <a:ln>
            <a:noFill/>
          </a:ln>
        </p:spPr>
        <p:txBody>
          <a:bodyPr vert="horz" wrap="square" lIns="121900" tIns="121900" rIns="121900" bIns="121900" rtlCol="0" anchor="t" anchorCtr="0">
            <a:noAutofit/>
          </a:bodyPr>
          <a:lstStyle/>
          <a:p>
            <a:pPr indent="-93131">
              <a:buClr>
                <a:schemeClr val="dk1"/>
              </a:buClr>
              <a:buSzPts val="1100"/>
            </a:pPr>
            <a:r>
              <a:rPr lang="fr" sz="2400" dirty="0">
                <a:solidFill>
                  <a:schemeClr val="dk1"/>
                </a:solidFill>
              </a:rPr>
              <a:t>B. Apprendre aux élèves à résoudre des problèmes                                            </a:t>
            </a:r>
            <a:r>
              <a:rPr lang="fr" sz="2400" dirty="0">
                <a:solidFill>
                  <a:srgbClr val="FF0000"/>
                </a:solidFill>
              </a:rPr>
              <a:t>“Ce que nous apprennent les élèves résolveurs” (C. Houdement</a:t>
            </a:r>
            <a:r>
              <a:rPr lang="fr" sz="2400" dirty="0"/>
              <a:t>)</a:t>
            </a:r>
            <a:endParaRPr lang="fr" sz="2400" dirty="0">
              <a:solidFill>
                <a:srgbClr val="FF0000"/>
              </a:solidFill>
            </a:endParaRPr>
          </a:p>
          <a:p>
            <a:endParaRPr dirty="0"/>
          </a:p>
        </p:txBody>
      </p:sp>
    </p:spTree>
    <p:extLst>
      <p:ext uri="{BB962C8B-B14F-4D97-AF65-F5344CB8AC3E}">
        <p14:creationId xmlns:p14="http://schemas.microsoft.com/office/powerpoint/2010/main" val="3576362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15600" y="191585"/>
            <a:ext cx="11360800" cy="1054400"/>
          </a:xfrm>
          <a:prstGeom prst="rect">
            <a:avLst/>
          </a:prstGeom>
        </p:spPr>
        <p:txBody>
          <a:bodyPr vert="horz" wrap="square" lIns="121900" tIns="121900" rIns="121900" bIns="121900" rtlCol="0" anchor="t" anchorCtr="0">
            <a:noAutofit/>
          </a:bodyPr>
          <a:lstStyle/>
          <a:p>
            <a:pPr indent="-93131">
              <a:buClr>
                <a:schemeClr val="dk1"/>
              </a:buClr>
              <a:buSzPts val="1100"/>
            </a:pPr>
            <a:r>
              <a:rPr lang="fr" sz="2400" dirty="0"/>
              <a:t>B. Apprendre aux élèves à résoudre des problèmes                                               </a:t>
            </a:r>
            <a:r>
              <a:rPr lang="fr" sz="2400" dirty="0">
                <a:solidFill>
                  <a:srgbClr val="FF0000"/>
                </a:solidFill>
              </a:rPr>
              <a:t>“Ce que nous apprennent les élèves résolveurs” de C. Houdement</a:t>
            </a:r>
          </a:p>
          <a:p>
            <a:endParaRPr dirty="0"/>
          </a:p>
        </p:txBody>
      </p:sp>
      <p:sp>
        <p:nvSpPr>
          <p:cNvPr id="368" name="Shape 368"/>
          <p:cNvSpPr txBox="1">
            <a:spLocks noGrp="1"/>
          </p:cNvSpPr>
          <p:nvPr>
            <p:ph type="body" idx="1"/>
          </p:nvPr>
        </p:nvSpPr>
        <p:spPr>
          <a:xfrm>
            <a:off x="152400" y="1536634"/>
            <a:ext cx="11859491" cy="5157013"/>
          </a:xfrm>
          <a:prstGeom prst="rect">
            <a:avLst/>
          </a:prstGeom>
        </p:spPr>
        <p:txBody>
          <a:bodyPr vert="horz" wrap="square" lIns="121900" tIns="121900" rIns="121900" bIns="121900" rtlCol="0" anchor="t" anchorCtr="0">
            <a:noAutofit/>
          </a:bodyPr>
          <a:lstStyle/>
          <a:p>
            <a:pPr marL="0" indent="-93131">
              <a:buClr>
                <a:schemeClr val="dk1"/>
              </a:buClr>
              <a:buSzPts val="1100"/>
              <a:buNone/>
            </a:pPr>
            <a:endParaRPr lang="fr" dirty="0">
              <a:solidFill>
                <a:schemeClr val="dk1"/>
              </a:solidFill>
            </a:endParaRPr>
          </a:p>
          <a:p>
            <a:pPr marL="0" indent="-93131">
              <a:buClr>
                <a:schemeClr val="dk1"/>
              </a:buClr>
              <a:buSzPts val="1100"/>
              <a:buNone/>
            </a:pPr>
            <a:r>
              <a:rPr lang="fr-FR" sz="3200" i="1" cap="none" dirty="0">
                <a:solidFill>
                  <a:schemeClr val="dk1"/>
                </a:solidFill>
                <a:latin typeface="Times New Roman" panose="02020603050405020304" pitchFamily="18" charset="0"/>
                <a:cs typeface="Times New Roman" panose="02020603050405020304" pitchFamily="18" charset="0"/>
              </a:rPr>
              <a:t>Au cinéma ‘royal ciné’ un adulte paye 6€  par séance et un enfant paye 4€ par séance. À la séance de l’après-midi, il y avait 50 adultes et des enfants. A la  séance du soir, il y avait 15 adultes et 20 enfants. La recette de la journée est 542€. Combien y avait-il d’enfants à la séance de l’après-midi ? *</a:t>
            </a:r>
          </a:p>
          <a:p>
            <a:pPr marL="0" indent="0">
              <a:buNone/>
            </a:pPr>
            <a:endParaRPr lang="fr-FR" sz="3200" i="1" cap="none" dirty="0">
              <a:solidFill>
                <a:schemeClr val="dk1"/>
              </a:solidFill>
              <a:latin typeface="Times New Roman" panose="02020603050405020304" pitchFamily="18" charset="0"/>
              <a:cs typeface="Times New Roman" panose="02020603050405020304" pitchFamily="18" charset="0"/>
            </a:endParaRPr>
          </a:p>
          <a:p>
            <a:pPr marL="0" indent="0">
              <a:buNone/>
            </a:pPr>
            <a:r>
              <a:rPr lang="fr-FR" sz="1333" cap="none" dirty="0">
                <a:latin typeface="Times New Roman" panose="02020603050405020304" pitchFamily="18" charset="0"/>
                <a:cs typeface="Times New Roman" panose="02020603050405020304" pitchFamily="18" charset="0"/>
              </a:rPr>
              <a:t>* Référence </a:t>
            </a:r>
            <a:r>
              <a:rPr lang="fr-FR" sz="1333" cap="none" dirty="0" err="1">
                <a:latin typeface="Times New Roman" panose="02020603050405020304" pitchFamily="18" charset="0"/>
                <a:cs typeface="Times New Roman" panose="02020603050405020304" pitchFamily="18" charset="0"/>
              </a:rPr>
              <a:t>Ermel</a:t>
            </a:r>
            <a:endParaRPr lang="fr-FR" sz="1333" cap="none" dirty="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42</a:t>
            </a:fld>
            <a:endParaRPr lang="fr">
              <a:solidFill>
                <a:prstClr val="black"/>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9823" y="5982439"/>
            <a:ext cx="953576" cy="711208"/>
          </a:xfrm>
          <a:prstGeom prst="rect">
            <a:avLst/>
          </a:prstGeom>
        </p:spPr>
      </p:pic>
    </p:spTree>
    <p:extLst>
      <p:ext uri="{BB962C8B-B14F-4D97-AF65-F5344CB8AC3E}">
        <p14:creationId xmlns:p14="http://schemas.microsoft.com/office/powerpoint/2010/main" val="1192549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271700" y="129767"/>
            <a:ext cx="11360800" cy="989200"/>
          </a:xfrm>
          <a:prstGeom prst="rect">
            <a:avLst/>
          </a:prstGeom>
        </p:spPr>
        <p:txBody>
          <a:bodyPr vert="horz" wrap="square" lIns="121900" tIns="121900" rIns="121900" bIns="121900" rtlCol="0" anchor="t" anchorCtr="0">
            <a:noAutofit/>
          </a:bodyPr>
          <a:lstStyle/>
          <a:p>
            <a:pPr indent="-93131">
              <a:buClr>
                <a:schemeClr val="dk1"/>
              </a:buClr>
              <a:buSzPts val="1100"/>
            </a:pPr>
            <a:r>
              <a:rPr lang="fr" sz="2400" dirty="0"/>
              <a:t>B. Apprendre aux élèves à résoudre des problèmes                                              </a:t>
            </a:r>
            <a:r>
              <a:rPr lang="fr" sz="2400" dirty="0">
                <a:solidFill>
                  <a:srgbClr val="FF0000"/>
                </a:solidFill>
              </a:rPr>
              <a:t>“Ce que nous apprennent les élèves résolveurs” de C. Houdement</a:t>
            </a:r>
          </a:p>
          <a:p>
            <a:pPr indent="-93131">
              <a:lnSpc>
                <a:spcPct val="115000"/>
              </a:lnSpc>
              <a:spcAft>
                <a:spcPts val="2133"/>
              </a:spcAft>
              <a:buClr>
                <a:schemeClr val="dk1"/>
              </a:buClr>
              <a:buSzPts val="1100"/>
            </a:pPr>
            <a:endParaRPr dirty="0"/>
          </a:p>
        </p:txBody>
      </p:sp>
      <p:sp>
        <p:nvSpPr>
          <p:cNvPr id="374" name="Shape 374"/>
          <p:cNvSpPr txBox="1">
            <a:spLocks noGrp="1"/>
          </p:cNvSpPr>
          <p:nvPr>
            <p:ph type="body" idx="1"/>
          </p:nvPr>
        </p:nvSpPr>
        <p:spPr>
          <a:xfrm>
            <a:off x="415600" y="1119033"/>
            <a:ext cx="11360800" cy="5291200"/>
          </a:xfrm>
          <a:prstGeom prst="rect">
            <a:avLst/>
          </a:prstGeom>
        </p:spPr>
        <p:txBody>
          <a:bodyPr vert="horz" wrap="square" lIns="121900" tIns="121900" rIns="121900" bIns="121900" rtlCol="0" anchor="t" anchorCtr="0">
            <a:noAutofit/>
          </a:bodyPr>
          <a:lstStyle/>
          <a:p>
            <a:pPr marL="0" indent="0">
              <a:buNone/>
            </a:pPr>
            <a:r>
              <a:rPr lang="fr" sz="2667" i="1" cap="none" dirty="0">
                <a:latin typeface="Times New Roman" panose="02020603050405020304" pitchFamily="18" charset="0"/>
                <a:cs typeface="Times New Roman" panose="02020603050405020304" pitchFamily="18" charset="0"/>
              </a:rPr>
              <a:t>Nicolas (CM1) : Bah là j’ai essayé de faire / parce que un adulte c’est 6€ et un seul enfant 4€/ un adulte c’est 6€ donc j’ai fait 15 fois  6, 90 /  </a:t>
            </a:r>
          </a:p>
          <a:p>
            <a:pPr marL="0" indent="0">
              <a:buNone/>
            </a:pPr>
            <a:r>
              <a:rPr lang="fr" sz="2667" i="1" cap="none" dirty="0">
                <a:latin typeface="Times New Roman" panose="02020603050405020304" pitchFamily="18" charset="0"/>
                <a:cs typeface="Times New Roman" panose="02020603050405020304" pitchFamily="18" charset="0"/>
              </a:rPr>
              <a:t>Ensuite il y avait 20 enfants à la séance / comme c’était 4€ j’ai fait 20 fois 4, 80 / euh/ </a:t>
            </a:r>
          </a:p>
          <a:p>
            <a:pPr marL="0" indent="0">
              <a:buNone/>
            </a:pPr>
            <a:r>
              <a:rPr lang="fr" sz="2667" i="1" cap="none" dirty="0">
                <a:latin typeface="Times New Roman" panose="02020603050405020304" pitchFamily="18" charset="0"/>
                <a:cs typeface="Times New Roman" panose="02020603050405020304" pitchFamily="18" charset="0"/>
              </a:rPr>
              <a:t>Il y avait 50 adultes donc j’ai fait 50 fois 6, 300 / </a:t>
            </a:r>
          </a:p>
          <a:p>
            <a:pPr marL="0" indent="0">
              <a:buNone/>
            </a:pPr>
            <a:r>
              <a:rPr lang="fr" sz="2667" i="1" cap="none" dirty="0">
                <a:latin typeface="Times New Roman" panose="02020603050405020304" pitchFamily="18" charset="0"/>
                <a:cs typeface="Times New Roman" panose="02020603050405020304" pitchFamily="18" charset="0"/>
              </a:rPr>
              <a:t>Et là il demandait combien il y a d’enfants à cette séance / donc j’ai additionné ces 3 là  et j’ai trouvé 542 / </a:t>
            </a:r>
          </a:p>
          <a:p>
            <a:pPr marL="0" indent="0">
              <a:buNone/>
            </a:pPr>
            <a:r>
              <a:rPr lang="fr" sz="2667" i="1" cap="none" dirty="0">
                <a:latin typeface="Times New Roman" panose="02020603050405020304" pitchFamily="18" charset="0"/>
                <a:cs typeface="Times New Roman" panose="02020603050405020304" pitchFamily="18" charset="0"/>
              </a:rPr>
              <a:t>J’ai trouvé la recette de la journée / j’ai trouvé 72 enfants.</a:t>
            </a:r>
          </a:p>
          <a:p>
            <a:pPr marL="0" indent="-93131">
              <a:spcBef>
                <a:spcPts val="1333"/>
              </a:spcBef>
              <a:buClr>
                <a:schemeClr val="dk1"/>
              </a:buClr>
              <a:buSzPts val="1100"/>
              <a:buNone/>
            </a:pPr>
            <a:endParaRPr lang="fr" sz="1333" b="1" i="1" dirty="0">
              <a:solidFill>
                <a:srgbClr val="FF0000"/>
              </a:solidFill>
            </a:endParaRPr>
          </a:p>
          <a:p>
            <a:pPr marL="0" indent="-93131">
              <a:spcBef>
                <a:spcPts val="1333"/>
              </a:spcBef>
              <a:buClr>
                <a:schemeClr val="dk1"/>
              </a:buClr>
              <a:buSzPts val="1100"/>
              <a:buNone/>
            </a:pPr>
            <a:r>
              <a:rPr lang="fr" sz="1333" b="1" dirty="0">
                <a:solidFill>
                  <a:srgbClr val="FF0000"/>
                </a:solidFill>
              </a:rPr>
              <a:t>extraits de “Problèmes arithmétiques de réinvestissement :  une synthèse, des pistes  de C. Houdement”</a:t>
            </a:r>
          </a:p>
          <a:p>
            <a:pPr marL="0" indent="-93131">
              <a:buClr>
                <a:schemeClr val="dk1"/>
              </a:buClr>
              <a:buSzPts val="1100"/>
              <a:buNone/>
            </a:pPr>
            <a:endParaRPr dirty="0"/>
          </a:p>
          <a:p>
            <a:pPr marL="0" indent="0">
              <a:buNone/>
            </a:pPr>
            <a:endParaRPr dirty="0"/>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43</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8924" y="6090045"/>
            <a:ext cx="953576" cy="640377"/>
          </a:xfrm>
          <a:prstGeom prst="rect">
            <a:avLst/>
          </a:prstGeom>
        </p:spPr>
      </p:pic>
    </p:spTree>
    <p:extLst>
      <p:ext uri="{BB962C8B-B14F-4D97-AF65-F5344CB8AC3E}">
        <p14:creationId xmlns:p14="http://schemas.microsoft.com/office/powerpoint/2010/main" val="1259973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415600" y="1087718"/>
            <a:ext cx="11360800" cy="5470383"/>
          </a:xfrm>
          <a:prstGeom prst="rect">
            <a:avLst/>
          </a:prstGeom>
        </p:spPr>
        <p:txBody>
          <a:bodyPr vert="horz" wrap="square" lIns="121900" tIns="121900" rIns="121900" bIns="121900" rtlCol="0" anchor="t" anchorCtr="0">
            <a:noAutofit/>
          </a:bodyPr>
          <a:lstStyle/>
          <a:p>
            <a:pPr marL="609585" indent="-423323">
              <a:buSzPts val="1400"/>
              <a:buChar char="-"/>
            </a:pPr>
            <a:r>
              <a:rPr lang="fr-FR" sz="2400" i="1" cap="none" dirty="0">
                <a:solidFill>
                  <a:srgbClr val="0070C0"/>
                </a:solidFill>
                <a:latin typeface="Times New Roman" panose="02020603050405020304" pitchFamily="18" charset="0"/>
                <a:cs typeface="Times New Roman" panose="02020603050405020304" pitchFamily="18" charset="0"/>
              </a:rPr>
              <a:t>CH : alors là quand tu / est ce que... / Quand tu calcules cela / qu’est ce que tu calcules / ça correspond à quoi le  nombre 90 que tu cherches ?</a:t>
            </a:r>
          </a:p>
          <a:p>
            <a:pPr marL="0" indent="-93131">
              <a:buClr>
                <a:schemeClr val="dk1"/>
              </a:buClr>
              <a:buSzPts val="1100"/>
              <a:buNone/>
            </a:pPr>
            <a:r>
              <a:rPr lang="fr-FR" sz="2400" i="1" cap="none" dirty="0">
                <a:latin typeface="Times New Roman" panose="02020603050405020304" pitchFamily="18" charset="0"/>
                <a:cs typeface="Times New Roman" panose="02020603050405020304" pitchFamily="18" charset="0"/>
              </a:rPr>
              <a:t>Nicolas :(silence)</a:t>
            </a:r>
          </a:p>
          <a:p>
            <a:pPr marL="609585" indent="-423323">
              <a:buSzPts val="1400"/>
              <a:buChar char="-"/>
            </a:pPr>
            <a:r>
              <a:rPr lang="fr-FR" sz="2400" i="1" cap="none" dirty="0">
                <a:solidFill>
                  <a:srgbClr val="0070C0"/>
                </a:solidFill>
                <a:latin typeface="Times New Roman" panose="02020603050405020304" pitchFamily="18" charset="0"/>
                <a:cs typeface="Times New Roman" panose="02020603050405020304" pitchFamily="18" charset="0"/>
              </a:rPr>
              <a:t>CH : le nombre 90 que tu as trouvé là / si tu pouvais me donner une petit phrase qui va avec ce nombre là.</a:t>
            </a:r>
          </a:p>
          <a:p>
            <a:pPr marL="0" indent="-93131">
              <a:buClr>
                <a:schemeClr val="dk1"/>
              </a:buClr>
              <a:buSzPts val="1100"/>
              <a:buNone/>
            </a:pPr>
            <a:r>
              <a:rPr lang="fr-FR" sz="2400" i="1" cap="none" dirty="0">
                <a:latin typeface="Times New Roman" panose="02020603050405020304" pitchFamily="18" charset="0"/>
                <a:cs typeface="Times New Roman" panose="02020603050405020304" pitchFamily="18" charset="0"/>
              </a:rPr>
              <a:t>Nicolas : (silence)</a:t>
            </a:r>
          </a:p>
          <a:p>
            <a:pPr marL="609585" indent="-423323">
              <a:buSzPts val="1400"/>
              <a:buChar char="-"/>
            </a:pPr>
            <a:r>
              <a:rPr lang="fr-FR" sz="2400" i="1" cap="none" dirty="0">
                <a:solidFill>
                  <a:srgbClr val="0070C0"/>
                </a:solidFill>
                <a:latin typeface="Times New Roman" panose="02020603050405020304" pitchFamily="18" charset="0"/>
                <a:cs typeface="Times New Roman" panose="02020603050405020304" pitchFamily="18" charset="0"/>
              </a:rPr>
              <a:t>CH : tu vois pas / donc quand tu as fait le calcul tu avais envie de faire ce calcul-là mais tu vois pas à quoi 	correspond 90 ?</a:t>
            </a:r>
          </a:p>
          <a:p>
            <a:pPr marL="0" indent="-93131">
              <a:buClr>
                <a:schemeClr val="dk1"/>
              </a:buClr>
              <a:buSzPts val="1100"/>
              <a:buNone/>
            </a:pPr>
            <a:r>
              <a:rPr lang="fr-FR" sz="2400" i="1" cap="none" dirty="0">
                <a:latin typeface="Times New Roman" panose="02020603050405020304" pitchFamily="18" charset="0"/>
                <a:cs typeface="Times New Roman" panose="02020603050405020304" pitchFamily="18" charset="0"/>
              </a:rPr>
              <a:t>Nicolas : non</a:t>
            </a:r>
          </a:p>
          <a:p>
            <a:pPr marL="0" indent="-93131">
              <a:buClr>
                <a:schemeClr val="dk1"/>
              </a:buClr>
              <a:buSzPts val="1100"/>
              <a:buNone/>
            </a:pPr>
            <a:endParaRPr lang="fr-FR" sz="2400" cap="none" dirty="0">
              <a:latin typeface="Times New Roman" panose="02020603050405020304" pitchFamily="18" charset="0"/>
              <a:cs typeface="Times New Roman" panose="02020603050405020304" pitchFamily="18" charset="0"/>
            </a:endParaRPr>
          </a:p>
          <a:p>
            <a:pPr marL="0" indent="-93131">
              <a:buClr>
                <a:schemeClr val="dk1"/>
              </a:buClr>
              <a:buSzPts val="1100"/>
              <a:buNone/>
            </a:pPr>
            <a:r>
              <a:rPr lang="fr-FR" sz="2400" cap="none" dirty="0">
                <a:latin typeface="Times New Roman" panose="02020603050405020304" pitchFamily="18" charset="0"/>
                <a:cs typeface="Times New Roman" panose="02020603050405020304" pitchFamily="18" charset="0"/>
              </a:rPr>
              <a:t>→ </a:t>
            </a:r>
            <a:r>
              <a:rPr lang="fr-FR" sz="2400" cap="none" dirty="0">
                <a:solidFill>
                  <a:srgbClr val="FF0000"/>
                </a:solidFill>
                <a:latin typeface="Times New Roman" panose="02020603050405020304" pitchFamily="18" charset="0"/>
                <a:cs typeface="Times New Roman" panose="02020603050405020304" pitchFamily="18" charset="0"/>
              </a:rPr>
              <a:t>Il sait connecter les informations mais ne sait pas qualifier le résultat</a:t>
            </a:r>
            <a:endParaRPr lang="fr-FR" sz="2400" b="1" cap="none" dirty="0">
              <a:solidFill>
                <a:srgbClr val="FF0000"/>
              </a:solidFill>
              <a:latin typeface="Times New Roman" panose="02020603050405020304" pitchFamily="18" charset="0"/>
              <a:cs typeface="Times New Roman" panose="02020603050405020304" pitchFamily="18" charset="0"/>
            </a:endParaRPr>
          </a:p>
          <a:p>
            <a:pPr marL="0" indent="-93131">
              <a:spcBef>
                <a:spcPts val="1333"/>
              </a:spcBef>
              <a:buClr>
                <a:schemeClr val="dk1"/>
              </a:buClr>
              <a:buSzPts val="1100"/>
              <a:buNone/>
            </a:pPr>
            <a:r>
              <a:rPr lang="fr" sz="1333" b="1" dirty="0">
                <a:solidFill>
                  <a:srgbClr val="FF0000"/>
                </a:solidFill>
                <a:latin typeface="Times New Roman" panose="02020603050405020304" pitchFamily="18" charset="0"/>
                <a:cs typeface="Times New Roman" panose="02020603050405020304" pitchFamily="18" charset="0"/>
              </a:rPr>
              <a:t>extraits de “Problèmes arithmétiques de réinvestissement :  une synthèse, des pistes  de C. Houdement”</a:t>
            </a:r>
          </a:p>
        </p:txBody>
      </p:sp>
      <p:sp>
        <p:nvSpPr>
          <p:cNvPr id="380" name="Shape 380"/>
          <p:cNvSpPr txBox="1"/>
          <p:nvPr/>
        </p:nvSpPr>
        <p:spPr>
          <a:xfrm>
            <a:off x="415600" y="0"/>
            <a:ext cx="10570800" cy="865600"/>
          </a:xfrm>
          <a:prstGeom prst="rect">
            <a:avLst/>
          </a:prstGeom>
          <a:noFill/>
          <a:ln>
            <a:noFill/>
          </a:ln>
        </p:spPr>
        <p:txBody>
          <a:bodyPr wrap="square" lIns="121900" tIns="121900" rIns="121900" bIns="121900" anchor="t" anchorCtr="0">
            <a:noAutofit/>
          </a:bodyPr>
          <a:lstStyle/>
          <a:p>
            <a:pPr indent="-93131">
              <a:buClr>
                <a:prstClr val="black"/>
              </a:buClr>
              <a:buSzPts val="1100"/>
            </a:pPr>
            <a:r>
              <a:rPr lang="fr" sz="2400" kern="0" dirty="0">
                <a:solidFill>
                  <a:prstClr val="black"/>
                </a:solidFill>
                <a:latin typeface="Arial"/>
                <a:cs typeface="Arial"/>
                <a:sym typeface="Arial"/>
              </a:rPr>
              <a:t>B. Apprendre aux élèves à résoudre des problèmes                                     </a:t>
            </a:r>
            <a:r>
              <a:rPr lang="fr" sz="2400" kern="0" dirty="0">
                <a:solidFill>
                  <a:srgbClr val="FF0000"/>
                </a:solidFill>
                <a:latin typeface="Arial"/>
                <a:cs typeface="Arial"/>
                <a:sym typeface="Arial"/>
              </a:rPr>
              <a:t>“Ce que nous apprennent les élèves résolveurs” de C. Houdement</a:t>
            </a:r>
          </a:p>
          <a:p>
            <a:endParaRPr sz="1867" kern="0" dirty="0">
              <a:solidFill>
                <a:srgbClr val="000000"/>
              </a:solidFill>
              <a:latin typeface="Arial"/>
              <a:cs typeface="Arial"/>
              <a:sym typeface="Arial"/>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44</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8424" y="6124419"/>
            <a:ext cx="953576" cy="711208"/>
          </a:xfrm>
          <a:prstGeom prst="rect">
            <a:avLst/>
          </a:prstGeom>
        </p:spPr>
      </p:pic>
    </p:spTree>
    <p:extLst>
      <p:ext uri="{BB962C8B-B14F-4D97-AF65-F5344CB8AC3E}">
        <p14:creationId xmlns:p14="http://schemas.microsoft.com/office/powerpoint/2010/main" val="53486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186613" y="957943"/>
            <a:ext cx="11589788" cy="5133924"/>
          </a:xfrm>
          <a:prstGeom prst="rect">
            <a:avLst/>
          </a:prstGeom>
        </p:spPr>
        <p:txBody>
          <a:bodyPr vert="horz" wrap="square" lIns="121900" tIns="121900" rIns="121900" bIns="121900" rtlCol="0" anchor="t" anchorCtr="0">
            <a:noAutofit/>
          </a:bodyPr>
          <a:lstStyle/>
          <a:p>
            <a:pPr marL="0" indent="0">
              <a:spcBef>
                <a:spcPts val="1333"/>
              </a:spcBef>
              <a:buNone/>
            </a:pPr>
            <a:r>
              <a:rPr lang="fr" sz="2667" dirty="0">
                <a:solidFill>
                  <a:schemeClr val="dk1"/>
                </a:solidFill>
              </a:rPr>
              <a:t>•</a:t>
            </a:r>
            <a:r>
              <a:rPr lang="fr-FR" sz="2133" cap="none" dirty="0">
                <a:solidFill>
                  <a:schemeClr val="dk1"/>
                </a:solidFill>
                <a:latin typeface="Times New Roman" panose="02020603050405020304" pitchFamily="18" charset="0"/>
                <a:cs typeface="Times New Roman" panose="02020603050405020304" pitchFamily="18" charset="0"/>
              </a:rPr>
              <a:t>Pour résoudre les problèmes </a:t>
            </a:r>
            <a:r>
              <a:rPr lang="fr-FR" sz="2133" b="1" cap="none" dirty="0">
                <a:solidFill>
                  <a:schemeClr val="dk1"/>
                </a:solidFill>
                <a:latin typeface="Times New Roman" panose="02020603050405020304" pitchFamily="18" charset="0"/>
                <a:cs typeface="Times New Roman" panose="02020603050405020304" pitchFamily="18" charset="0"/>
              </a:rPr>
              <a:t>on fait appel à  des processus cognitifs. Ces processus cognitifs</a:t>
            </a:r>
            <a:r>
              <a:rPr lang="fr-FR" sz="2133" cap="none" dirty="0">
                <a:solidFill>
                  <a:srgbClr val="FF0000"/>
                </a:solidFill>
                <a:latin typeface="Times New Roman" panose="02020603050405020304" pitchFamily="18" charset="0"/>
                <a:cs typeface="Times New Roman" panose="02020603050405020304" pitchFamily="18" charset="0"/>
              </a:rPr>
              <a:t>  nous permettent de  « mobiliser nos connaissances et  traiter les problèmes »  Lors de la résolution de problèmes arithmétiques,  l’existence de schémas de problèmes, d’une mémoire des problèmes résolus, permet l’inférence  de l’opération ou du champ conceptuel dont relève le problème. </a:t>
            </a:r>
          </a:p>
          <a:p>
            <a:pPr marL="0" indent="-93131">
              <a:spcBef>
                <a:spcPts val="1333"/>
              </a:spcBef>
              <a:buClr>
                <a:schemeClr val="dk1"/>
              </a:buClr>
              <a:buSzPts val="1100"/>
              <a:buNone/>
            </a:pPr>
            <a:r>
              <a:rPr lang="fr-FR" sz="2133" cap="none" dirty="0">
                <a:solidFill>
                  <a:schemeClr val="accent1">
                    <a:lumMod val="50000"/>
                  </a:schemeClr>
                </a:solidFill>
                <a:latin typeface="Times New Roman" panose="02020603050405020304" pitchFamily="18" charset="0"/>
                <a:cs typeface="Times New Roman" panose="02020603050405020304" pitchFamily="18" charset="0"/>
              </a:rPr>
              <a:t>Ces références mémorielles sont filtrées par des </a:t>
            </a:r>
            <a:r>
              <a:rPr lang="fr-FR" sz="2133" b="1" u="sng" cap="none" dirty="0">
                <a:solidFill>
                  <a:schemeClr val="accent1">
                    <a:lumMod val="50000"/>
                  </a:schemeClr>
                </a:solidFill>
                <a:latin typeface="Times New Roman" panose="02020603050405020304" pitchFamily="18" charset="0"/>
                <a:cs typeface="Times New Roman" panose="02020603050405020304" pitchFamily="18" charset="0"/>
              </a:rPr>
              <a:t>inférences et contrôles sémantiques, pragmatiques et  syntaxiques.</a:t>
            </a:r>
          </a:p>
          <a:p>
            <a:pPr marL="0" indent="-93131">
              <a:spcBef>
                <a:spcPts val="1333"/>
              </a:spcBef>
              <a:buClr>
                <a:schemeClr val="dk1"/>
              </a:buClr>
              <a:buSzPts val="1100"/>
              <a:buNone/>
            </a:pPr>
            <a:endParaRPr lang="fr-FR" sz="2133" b="1" u="sng" cap="none"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1333"/>
              </a:spcBef>
              <a:buNone/>
            </a:pPr>
            <a:r>
              <a:rPr lang="fr-FR" sz="2133" cap="none" dirty="0">
                <a:solidFill>
                  <a:schemeClr val="dk1"/>
                </a:solidFill>
                <a:latin typeface="Times New Roman" panose="02020603050405020304" pitchFamily="18" charset="0"/>
                <a:cs typeface="Times New Roman" panose="02020603050405020304" pitchFamily="18" charset="0"/>
              </a:rPr>
              <a:t>•</a:t>
            </a:r>
            <a:r>
              <a:rPr lang="fr-FR" sz="2133" cap="none" dirty="0">
                <a:solidFill>
                  <a:srgbClr val="4A86E8"/>
                </a:solidFill>
                <a:latin typeface="Times New Roman" panose="02020603050405020304" pitchFamily="18" charset="0"/>
                <a:cs typeface="Times New Roman" panose="02020603050405020304" pitchFamily="18" charset="0"/>
              </a:rPr>
              <a:t>Résoudre un problème passe par la construction d’une représentation de ce problème</a:t>
            </a:r>
            <a:r>
              <a:rPr lang="fr-FR" sz="2133" cap="none" dirty="0">
                <a:solidFill>
                  <a:schemeClr val="dk1"/>
                </a:solidFill>
                <a:latin typeface="Times New Roman" panose="02020603050405020304" pitchFamily="18" charset="0"/>
                <a:cs typeface="Times New Roman" panose="02020603050405020304" pitchFamily="18" charset="0"/>
              </a:rPr>
              <a:t> et la réussite à ce problème enrichit notre mémoire des problèmes … résolus</a:t>
            </a:r>
            <a:r>
              <a:rPr lang="fr" sz="1867" dirty="0">
                <a:solidFill>
                  <a:schemeClr val="dk1"/>
                </a:solidFill>
              </a:rPr>
              <a:t>.</a:t>
            </a:r>
          </a:p>
          <a:p>
            <a:pPr marL="0" indent="-93131">
              <a:spcBef>
                <a:spcPts val="1333"/>
              </a:spcBef>
              <a:buClr>
                <a:schemeClr val="dk1"/>
              </a:buClr>
              <a:buSzPts val="1100"/>
              <a:buNone/>
            </a:pPr>
            <a:endParaRPr sz="1867" dirty="0">
              <a:solidFill>
                <a:schemeClr val="dk1"/>
              </a:solidFill>
            </a:endParaRPr>
          </a:p>
          <a:p>
            <a:pPr marL="0" indent="0">
              <a:buNone/>
            </a:pPr>
            <a:endParaRPr sz="1867" dirty="0"/>
          </a:p>
        </p:txBody>
      </p:sp>
      <p:sp>
        <p:nvSpPr>
          <p:cNvPr id="386" name="Shape 386"/>
          <p:cNvSpPr txBox="1"/>
          <p:nvPr/>
        </p:nvSpPr>
        <p:spPr>
          <a:xfrm>
            <a:off x="485192" y="116667"/>
            <a:ext cx="10551008" cy="841276"/>
          </a:xfrm>
          <a:prstGeom prst="rect">
            <a:avLst/>
          </a:prstGeom>
          <a:noFill/>
          <a:ln>
            <a:noFill/>
          </a:ln>
        </p:spPr>
        <p:txBody>
          <a:bodyPr wrap="square" lIns="121900" tIns="121900" rIns="121900" bIns="121900" anchor="t" anchorCtr="0">
            <a:noAutofit/>
          </a:bodyPr>
          <a:lstStyle/>
          <a:p>
            <a:pPr indent="-93131">
              <a:buClr>
                <a:prstClr val="black"/>
              </a:buClr>
              <a:buSzPts val="1100"/>
            </a:pPr>
            <a:r>
              <a:rPr lang="fr" sz="2400" kern="0" dirty="0">
                <a:solidFill>
                  <a:prstClr val="black"/>
                </a:solidFill>
                <a:latin typeface="Arial"/>
                <a:cs typeface="Arial"/>
                <a:sym typeface="Arial"/>
              </a:rPr>
              <a:t>B. Apprendre aux élèves à résoudre des problèmes                             </a:t>
            </a:r>
            <a:r>
              <a:rPr lang="fr" sz="2400" kern="0" dirty="0">
                <a:solidFill>
                  <a:srgbClr val="FF0000"/>
                </a:solidFill>
                <a:latin typeface="Arial"/>
                <a:cs typeface="Arial"/>
                <a:sym typeface="Arial"/>
              </a:rPr>
              <a:t>Conclusion</a:t>
            </a:r>
          </a:p>
          <a:p>
            <a:endParaRPr sz="1867" kern="0" dirty="0">
              <a:solidFill>
                <a:srgbClr val="000000"/>
              </a:solidFill>
              <a:latin typeface="Arial"/>
              <a:cs typeface="Arial"/>
              <a:sym typeface="Arial"/>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45</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9412" y="6091867"/>
            <a:ext cx="953576" cy="711208"/>
          </a:xfrm>
          <a:prstGeom prst="rect">
            <a:avLst/>
          </a:prstGeom>
        </p:spPr>
      </p:pic>
    </p:spTree>
    <p:extLst>
      <p:ext uri="{BB962C8B-B14F-4D97-AF65-F5344CB8AC3E}">
        <p14:creationId xmlns:p14="http://schemas.microsoft.com/office/powerpoint/2010/main" val="4148311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365837" y="112299"/>
            <a:ext cx="11360800" cy="966400"/>
          </a:xfrm>
          <a:prstGeom prst="rect">
            <a:avLst/>
          </a:prstGeom>
        </p:spPr>
        <p:txBody>
          <a:bodyPr vert="horz" wrap="square" lIns="121900" tIns="121900" rIns="121900" bIns="121900" rtlCol="0" anchor="t" anchorCtr="0">
            <a:noAutofit/>
          </a:bodyPr>
          <a:lstStyle/>
          <a:p>
            <a:pPr indent="-93131">
              <a:buClr>
                <a:schemeClr val="dk1"/>
              </a:buClr>
              <a:buSzPts val="1100"/>
            </a:pPr>
            <a:r>
              <a:rPr lang="fr" sz="2400" dirty="0"/>
              <a:t> Apprendre aux élèves à résoudre des problèmes </a:t>
            </a:r>
          </a:p>
          <a:p>
            <a:pPr indent="-93131">
              <a:buClr>
                <a:schemeClr val="dk1"/>
              </a:buClr>
              <a:buSzPts val="1100"/>
            </a:pPr>
            <a:r>
              <a:rPr lang="fr" sz="2400" dirty="0">
                <a:solidFill>
                  <a:srgbClr val="FF0000"/>
                </a:solidFill>
              </a:rPr>
              <a:t> Conclusion                                </a:t>
            </a:r>
          </a:p>
          <a:p>
            <a:endParaRPr dirty="0"/>
          </a:p>
        </p:txBody>
      </p:sp>
      <p:sp>
        <p:nvSpPr>
          <p:cNvPr id="398" name="Shape 398"/>
          <p:cNvSpPr txBox="1">
            <a:spLocks noGrp="1"/>
          </p:cNvSpPr>
          <p:nvPr>
            <p:ph type="body" idx="1"/>
          </p:nvPr>
        </p:nvSpPr>
        <p:spPr>
          <a:xfrm>
            <a:off x="111969" y="945504"/>
            <a:ext cx="11924643" cy="5592755"/>
          </a:xfrm>
          <a:prstGeom prst="rect">
            <a:avLst/>
          </a:prstGeom>
        </p:spPr>
        <p:txBody>
          <a:bodyPr vert="horz" wrap="square" lIns="121900" tIns="121900" rIns="121900" bIns="121900" rtlCol="0" anchor="t" anchorCtr="0">
            <a:noAutofit/>
          </a:bodyPr>
          <a:lstStyle/>
          <a:p>
            <a:pPr marL="0" indent="0">
              <a:buNone/>
            </a:pPr>
            <a:r>
              <a:rPr lang="fr-FR" sz="2667" cap="none" dirty="0">
                <a:latin typeface="Times New Roman" panose="02020603050405020304" pitchFamily="18" charset="0"/>
                <a:cs typeface="Times New Roman" panose="02020603050405020304" pitchFamily="18" charset="0"/>
              </a:rPr>
              <a:t>Résoudre un problème complexe nécessite aussi  </a:t>
            </a:r>
            <a:r>
              <a:rPr lang="fr-FR" sz="2667" cap="none" dirty="0">
                <a:solidFill>
                  <a:srgbClr val="FF0000"/>
                </a:solidFill>
                <a:latin typeface="Times New Roman" panose="02020603050405020304" pitchFamily="18" charset="0"/>
                <a:cs typeface="Times New Roman" panose="02020603050405020304" pitchFamily="18" charset="0"/>
              </a:rPr>
              <a:t>de connecter des informations</a:t>
            </a:r>
            <a:r>
              <a:rPr lang="fr-FR" sz="2667" cap="none" dirty="0">
                <a:latin typeface="Times New Roman" panose="02020603050405020304" pitchFamily="18" charset="0"/>
                <a:cs typeface="Times New Roman" panose="02020603050405020304" pitchFamily="18" charset="0"/>
              </a:rPr>
              <a:t> pour construire des sous-problèmes calculables, souvent élémentaires, et utiles pour avancer vers la réponse (représentation du problème),  </a:t>
            </a:r>
            <a:r>
              <a:rPr lang="fr-FR" sz="2667" cap="none" dirty="0">
                <a:solidFill>
                  <a:srgbClr val="FF0000"/>
                </a:solidFill>
                <a:latin typeface="Times New Roman" panose="02020603050405020304" pitchFamily="18" charset="0"/>
                <a:cs typeface="Times New Roman" panose="02020603050405020304" pitchFamily="18" charset="0"/>
              </a:rPr>
              <a:t>de qualifier les résultats intermédiaires.</a:t>
            </a:r>
          </a:p>
          <a:p>
            <a:pPr marL="0" indent="-93131">
              <a:buClr>
                <a:schemeClr val="dk1"/>
              </a:buClr>
              <a:buSzPts val="1100"/>
              <a:buNone/>
            </a:pPr>
            <a:endParaRPr lang="fr-FR" sz="2667" cap="none" dirty="0">
              <a:latin typeface="Times New Roman" panose="02020603050405020304" pitchFamily="18" charset="0"/>
              <a:cs typeface="Times New Roman" panose="02020603050405020304" pitchFamily="18" charset="0"/>
            </a:endParaRPr>
          </a:p>
          <a:p>
            <a:pPr marL="0" indent="-93131">
              <a:buClr>
                <a:schemeClr val="dk1"/>
              </a:buClr>
              <a:buSzPts val="1100"/>
              <a:buNone/>
            </a:pPr>
            <a:r>
              <a:rPr lang="fr-FR" sz="2667" cap="none" dirty="0">
                <a:latin typeface="Times New Roman" panose="02020603050405020304" pitchFamily="18" charset="0"/>
                <a:cs typeface="Times New Roman" panose="02020603050405020304" pitchFamily="18" charset="0"/>
              </a:rPr>
              <a:t>Le rôle que jouent les problèmes élémentaires dans la résolution des problèmes complexes </a:t>
            </a:r>
            <a:r>
              <a:rPr lang="fr-FR" sz="2667" cap="none" dirty="0">
                <a:solidFill>
                  <a:srgbClr val="FF0000"/>
                </a:solidFill>
                <a:latin typeface="Times New Roman" panose="02020603050405020304" pitchFamily="18" charset="0"/>
                <a:cs typeface="Times New Roman" panose="02020603050405020304" pitchFamily="18" charset="0"/>
              </a:rPr>
              <a:t>renforce la  nécessité d’un enseignement renforcé des problèmes élémentaires.</a:t>
            </a:r>
          </a:p>
          <a:p>
            <a:pPr marL="0" indent="0">
              <a:buNone/>
            </a:pPr>
            <a:endParaRPr lang="fr-FR" sz="2667" cap="none" dirty="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46</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2047" y="6031215"/>
            <a:ext cx="953576" cy="711208"/>
          </a:xfrm>
          <a:prstGeom prst="rect">
            <a:avLst/>
          </a:prstGeom>
        </p:spPr>
      </p:pic>
    </p:spTree>
    <p:extLst>
      <p:ext uri="{BB962C8B-B14F-4D97-AF65-F5344CB8AC3E}">
        <p14:creationId xmlns:p14="http://schemas.microsoft.com/office/powerpoint/2010/main" val="255139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415600" y="170379"/>
            <a:ext cx="11360800" cy="1071200"/>
          </a:xfrm>
          <a:prstGeom prst="rect">
            <a:avLst/>
          </a:prstGeom>
        </p:spPr>
        <p:txBody>
          <a:bodyPr vert="horz" wrap="square" lIns="121900" tIns="121900" rIns="121900" bIns="121900" rtlCol="0" anchor="t" anchorCtr="0">
            <a:noAutofit/>
          </a:bodyPr>
          <a:lstStyle/>
          <a:p>
            <a:pPr indent="-93131">
              <a:buClr>
                <a:schemeClr val="dk1"/>
              </a:buClr>
              <a:buSzPts val="1100"/>
            </a:pPr>
            <a:r>
              <a:rPr lang="fr" sz="2400"/>
              <a:t>B. Apprendre aux élèves à résoudre des problèmes                                 Conclusions</a:t>
            </a:r>
          </a:p>
          <a:p>
            <a:endParaRPr/>
          </a:p>
        </p:txBody>
      </p:sp>
      <p:sp>
        <p:nvSpPr>
          <p:cNvPr id="404" name="Shape 404"/>
          <p:cNvSpPr txBox="1">
            <a:spLocks noGrp="1"/>
          </p:cNvSpPr>
          <p:nvPr>
            <p:ph type="body" idx="1"/>
          </p:nvPr>
        </p:nvSpPr>
        <p:spPr>
          <a:xfrm>
            <a:off x="99527" y="1241579"/>
            <a:ext cx="11928684" cy="4850255"/>
          </a:xfrm>
          <a:prstGeom prst="rect">
            <a:avLst/>
          </a:prstGeom>
        </p:spPr>
        <p:txBody>
          <a:bodyPr vert="horz" wrap="square" lIns="121900" tIns="121900" rIns="121900" bIns="121900" rtlCol="0" anchor="t" anchorCtr="0">
            <a:noAutofit/>
          </a:bodyPr>
          <a:lstStyle/>
          <a:p>
            <a:pPr marL="0" indent="-93131">
              <a:spcBef>
                <a:spcPts val="1333"/>
              </a:spcBef>
              <a:buClr>
                <a:schemeClr val="dk1"/>
              </a:buClr>
              <a:buSzPts val="1100"/>
              <a:buNone/>
            </a:pPr>
            <a:r>
              <a:rPr lang="fr-FR" sz="2667" cap="none" dirty="0">
                <a:solidFill>
                  <a:schemeClr val="dk1"/>
                </a:solidFill>
                <a:latin typeface="Times New Roman" panose="02020603050405020304" pitchFamily="18" charset="0"/>
                <a:cs typeface="Times New Roman" panose="02020603050405020304" pitchFamily="18" charset="0"/>
              </a:rPr>
              <a:t>Pour un élève confronté à un problème, il y a deux possibilités extrêmes :</a:t>
            </a:r>
          </a:p>
          <a:p>
            <a:pPr marL="0" indent="0">
              <a:spcBef>
                <a:spcPts val="1333"/>
              </a:spcBef>
              <a:buNone/>
            </a:pPr>
            <a:r>
              <a:rPr lang="fr-FR" sz="2667" cap="none" dirty="0">
                <a:solidFill>
                  <a:schemeClr val="dk1"/>
                </a:solidFill>
                <a:latin typeface="Times New Roman" panose="02020603050405020304" pitchFamily="18" charset="0"/>
                <a:cs typeface="Times New Roman" panose="02020603050405020304" pitchFamily="18" charset="0"/>
              </a:rPr>
              <a:t>- Soit il active dès la lecture un schéma adéquat qu’il associe, voire adapte, au problème à résoudre,</a:t>
            </a:r>
          </a:p>
          <a:p>
            <a:pPr marL="0" indent="-93131">
              <a:spcBef>
                <a:spcPts val="1333"/>
              </a:spcBef>
              <a:buClr>
                <a:schemeClr val="dk1"/>
              </a:buClr>
              <a:buSzPts val="1100"/>
              <a:buNone/>
            </a:pPr>
            <a:endParaRPr lang="fr-FR" sz="2667" cap="none" dirty="0">
              <a:solidFill>
                <a:schemeClr val="dk1"/>
              </a:solidFill>
              <a:latin typeface="Times New Roman" panose="02020603050405020304" pitchFamily="18" charset="0"/>
              <a:cs typeface="Times New Roman" panose="02020603050405020304" pitchFamily="18" charset="0"/>
            </a:endParaRPr>
          </a:p>
          <a:p>
            <a:pPr marL="0" indent="0">
              <a:buNone/>
            </a:pPr>
            <a:r>
              <a:rPr lang="fr-FR" sz="2667" cap="none" dirty="0">
                <a:solidFill>
                  <a:schemeClr val="dk1"/>
                </a:solidFill>
                <a:latin typeface="Times New Roman" panose="02020603050405020304" pitchFamily="18" charset="0"/>
                <a:cs typeface="Times New Roman" panose="02020603050405020304" pitchFamily="18" charset="0"/>
              </a:rPr>
              <a:t>- Soit en l’absence d’instanciation d’un tel schéma, l’élève doit construire « de toutes pièces » une représentation ad hoc du  problème</a:t>
            </a: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47</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693" y="6146792"/>
            <a:ext cx="953576" cy="711208"/>
          </a:xfrm>
          <a:prstGeom prst="rect">
            <a:avLst/>
          </a:prstGeom>
        </p:spPr>
      </p:pic>
    </p:spTree>
    <p:extLst>
      <p:ext uri="{BB962C8B-B14F-4D97-AF65-F5344CB8AC3E}">
        <p14:creationId xmlns:p14="http://schemas.microsoft.com/office/powerpoint/2010/main" val="3483437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415600" y="0"/>
            <a:ext cx="11360800" cy="1088000"/>
          </a:xfrm>
          <a:prstGeom prst="rect">
            <a:avLst/>
          </a:prstGeom>
        </p:spPr>
        <p:txBody>
          <a:bodyPr vert="horz" wrap="square" lIns="121900" tIns="121900" rIns="121900" bIns="121900" rtlCol="0" anchor="t" anchorCtr="0">
            <a:noAutofit/>
          </a:bodyPr>
          <a:lstStyle/>
          <a:p>
            <a:r>
              <a:rPr lang="fr" sz="2400" dirty="0"/>
              <a:t>B. Apprendre aux élèves à résoudre des problèmes                                              </a:t>
            </a:r>
            <a:r>
              <a:rPr lang="fr" sz="2400" dirty="0">
                <a:solidFill>
                  <a:srgbClr val="FF0000"/>
                </a:solidFill>
              </a:rPr>
              <a:t>1.5. Conclusion</a:t>
            </a:r>
          </a:p>
        </p:txBody>
      </p:sp>
      <p:sp>
        <p:nvSpPr>
          <p:cNvPr id="410" name="Shape 410"/>
          <p:cNvSpPr txBox="1">
            <a:spLocks noGrp="1"/>
          </p:cNvSpPr>
          <p:nvPr>
            <p:ph type="body" idx="1"/>
          </p:nvPr>
        </p:nvSpPr>
        <p:spPr>
          <a:xfrm>
            <a:off x="211493" y="1088001"/>
            <a:ext cx="11564907" cy="5553433"/>
          </a:xfrm>
          <a:prstGeom prst="rect">
            <a:avLst/>
          </a:prstGeom>
        </p:spPr>
        <p:txBody>
          <a:bodyPr vert="horz" wrap="square" lIns="121900" tIns="121900" rIns="121900" bIns="121900" rtlCol="0" anchor="t" anchorCtr="0">
            <a:noAutofit/>
          </a:bodyPr>
          <a:lstStyle/>
          <a:p>
            <a:pPr marL="0" indent="0">
              <a:spcBef>
                <a:spcPts val="1333"/>
              </a:spcBef>
              <a:buNone/>
            </a:pPr>
            <a:r>
              <a:rPr lang="fr" sz="2667" dirty="0">
                <a:solidFill>
                  <a:schemeClr val="dk1"/>
                </a:solidFill>
              </a:rPr>
              <a:t>•</a:t>
            </a:r>
            <a:r>
              <a:rPr lang="fr" sz="2667" b="1" cap="none" dirty="0">
                <a:solidFill>
                  <a:srgbClr val="0070C0"/>
                </a:solidFill>
                <a:latin typeface="Times New Roman" panose="02020603050405020304" pitchFamily="18" charset="0"/>
                <a:cs typeface="Times New Roman" panose="02020603050405020304" pitchFamily="18" charset="0"/>
              </a:rPr>
              <a:t>Il est urgent et crucial d’enrichir la mémoire des problèmes de chaque élève </a:t>
            </a:r>
            <a:r>
              <a:rPr lang="fr" sz="2667" cap="none" dirty="0">
                <a:solidFill>
                  <a:srgbClr val="0070C0"/>
                </a:solidFill>
                <a:latin typeface="Times New Roman" panose="02020603050405020304" pitchFamily="18" charset="0"/>
                <a:cs typeface="Times New Roman" panose="02020603050405020304" pitchFamily="18" charset="0"/>
              </a:rPr>
              <a:t> (pour favoriser un fonctionnement par analogie). </a:t>
            </a:r>
          </a:p>
          <a:p>
            <a:pPr marL="0" indent="-93131">
              <a:spcBef>
                <a:spcPts val="1333"/>
              </a:spcBef>
              <a:buClr>
                <a:schemeClr val="dk1"/>
              </a:buClr>
              <a:buSzPts val="1100"/>
              <a:buNone/>
            </a:pPr>
            <a:r>
              <a:rPr lang="fr" sz="2667" cap="none" dirty="0">
                <a:solidFill>
                  <a:srgbClr val="FF0000"/>
                </a:solidFill>
                <a:latin typeface="Times New Roman" panose="02020603050405020304" pitchFamily="18" charset="0"/>
                <a:cs typeface="Times New Roman" panose="02020603050405020304" pitchFamily="18" charset="0"/>
              </a:rPr>
              <a:t>Cet enrichissement passe nécessairement </a:t>
            </a:r>
            <a:r>
              <a:rPr lang="fr" sz="2667" cap="none" dirty="0">
                <a:solidFill>
                  <a:srgbClr val="000000"/>
                </a:solidFill>
                <a:latin typeface="Times New Roman" panose="02020603050405020304" pitchFamily="18" charset="0"/>
                <a:cs typeface="Times New Roman" panose="02020603050405020304" pitchFamily="18" charset="0"/>
              </a:rPr>
              <a:t>par la rencontre des élèves avec des problèmes q</a:t>
            </a:r>
            <a:r>
              <a:rPr lang="fr" sz="2667" cap="none" dirty="0">
                <a:solidFill>
                  <a:schemeClr val="dk1"/>
                </a:solidFill>
                <a:latin typeface="Times New Roman" panose="02020603050405020304" pitchFamily="18" charset="0"/>
                <a:cs typeface="Times New Roman" panose="02020603050405020304" pitchFamily="18" charset="0"/>
              </a:rPr>
              <a:t>u’ils mènent à terme </a:t>
            </a:r>
            <a:r>
              <a:rPr lang="fr" sz="2667" cap="none" dirty="0">
                <a:solidFill>
                  <a:srgbClr val="FF0000"/>
                </a:solidFill>
                <a:latin typeface="Times New Roman" panose="02020603050405020304" pitchFamily="18" charset="0"/>
                <a:cs typeface="Times New Roman" panose="02020603050405020304" pitchFamily="18" charset="0"/>
              </a:rPr>
              <a:t>(donc on consacre du temps à la résolution de problème).</a:t>
            </a:r>
          </a:p>
          <a:p>
            <a:pPr marL="0" indent="-93131">
              <a:spcBef>
                <a:spcPts val="1333"/>
              </a:spcBef>
              <a:buClr>
                <a:schemeClr val="dk1"/>
              </a:buClr>
              <a:buSzPts val="1100"/>
              <a:buNone/>
            </a:pPr>
            <a:r>
              <a:rPr lang="fr" sz="2667" cap="none" dirty="0">
                <a:solidFill>
                  <a:schemeClr val="dk1"/>
                </a:solidFill>
                <a:latin typeface="Times New Roman" panose="02020603050405020304" pitchFamily="18" charset="0"/>
                <a:cs typeface="Times New Roman" panose="02020603050405020304" pitchFamily="18" charset="0"/>
              </a:rPr>
              <a:t>•Aujourd’hui, la finalité affichée dans certains manuels  des tâches préliminaires à la résolution du problème  (ex. Souligner les informations utiles, barrer les informations inutiles, trouver la question…) est contestée.</a:t>
            </a:r>
          </a:p>
          <a:p>
            <a:pPr marL="0" indent="0">
              <a:spcBef>
                <a:spcPts val="1333"/>
              </a:spcBef>
              <a:buNone/>
            </a:pPr>
            <a:endParaRPr dirty="0"/>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48</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8835" y="5964763"/>
            <a:ext cx="953576" cy="711208"/>
          </a:xfrm>
          <a:prstGeom prst="rect">
            <a:avLst/>
          </a:prstGeom>
        </p:spPr>
      </p:pic>
    </p:spTree>
    <p:extLst>
      <p:ext uri="{BB962C8B-B14F-4D97-AF65-F5344CB8AC3E}">
        <p14:creationId xmlns:p14="http://schemas.microsoft.com/office/powerpoint/2010/main" val="3643291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301611" y="0"/>
            <a:ext cx="11360800" cy="1057200"/>
          </a:xfrm>
          <a:prstGeom prst="rect">
            <a:avLst/>
          </a:prstGeom>
        </p:spPr>
        <p:txBody>
          <a:bodyPr vert="horz" wrap="square" lIns="121900" tIns="121900" rIns="121900" bIns="121900" rtlCol="0" anchor="t" anchorCtr="0">
            <a:noAutofit/>
          </a:bodyPr>
          <a:lstStyle/>
          <a:p>
            <a:pPr indent="-93131">
              <a:buClr>
                <a:schemeClr val="dk1"/>
              </a:buClr>
              <a:buSzPts val="1100"/>
            </a:pPr>
            <a:r>
              <a:rPr lang="fr" sz="2400" dirty="0"/>
              <a:t>B. Apprendre aux élèves à résoudre des problèmes                                               </a:t>
            </a:r>
            <a:r>
              <a:rPr lang="fr" sz="2400" dirty="0">
                <a:solidFill>
                  <a:srgbClr val="FF0000"/>
                </a:solidFill>
              </a:rPr>
              <a:t>1.5. conclusion</a:t>
            </a:r>
          </a:p>
          <a:p>
            <a:endParaRPr dirty="0"/>
          </a:p>
        </p:txBody>
      </p:sp>
      <p:sp>
        <p:nvSpPr>
          <p:cNvPr id="416" name="Shape 416"/>
          <p:cNvSpPr txBox="1">
            <a:spLocks noGrp="1"/>
          </p:cNvSpPr>
          <p:nvPr>
            <p:ph type="body" idx="1"/>
          </p:nvPr>
        </p:nvSpPr>
        <p:spPr>
          <a:xfrm>
            <a:off x="99527" y="1057201"/>
            <a:ext cx="11949039" cy="5445199"/>
          </a:xfrm>
          <a:prstGeom prst="rect">
            <a:avLst/>
          </a:prstGeom>
        </p:spPr>
        <p:txBody>
          <a:bodyPr vert="horz" wrap="square" lIns="121900" tIns="121900" rIns="121900" bIns="121900" rtlCol="0" anchor="t" anchorCtr="0">
            <a:noAutofit/>
          </a:bodyPr>
          <a:lstStyle/>
          <a:p>
            <a:pPr marL="0" indent="0">
              <a:spcBef>
                <a:spcPts val="1333"/>
              </a:spcBef>
              <a:buNone/>
            </a:pPr>
            <a:r>
              <a:rPr lang="fr" sz="2667" cap="none" dirty="0">
                <a:solidFill>
                  <a:schemeClr val="dk1"/>
                </a:solidFill>
                <a:latin typeface="Times New Roman" panose="02020603050405020304" pitchFamily="18" charset="0"/>
                <a:cs typeface="Times New Roman" panose="02020603050405020304" pitchFamily="18" charset="0"/>
              </a:rPr>
              <a:t>Apprendre à l’élève à relier les problèmes résolus (analogie) </a:t>
            </a:r>
            <a:r>
              <a:rPr lang="fr" sz="2667" cap="none" dirty="0">
                <a:solidFill>
                  <a:srgbClr val="0070C0"/>
                </a:solidFill>
                <a:latin typeface="Times New Roman" panose="02020603050405020304" pitchFamily="18" charset="0"/>
                <a:cs typeface="Times New Roman" panose="02020603050405020304" pitchFamily="18" charset="0"/>
              </a:rPr>
              <a:t>et à consigner ces relations dans un cahier structurant</a:t>
            </a:r>
            <a:r>
              <a:rPr lang="fr" sz="2667" cap="none" dirty="0">
                <a:solidFill>
                  <a:schemeClr val="dk1"/>
                </a:solidFill>
                <a:latin typeface="Times New Roman" panose="02020603050405020304" pitchFamily="18" charset="0"/>
                <a:cs typeface="Times New Roman" panose="02020603050405020304" pitchFamily="18" charset="0"/>
              </a:rPr>
              <a:t> *</a:t>
            </a:r>
          </a:p>
          <a:p>
            <a:pPr marL="0" indent="0">
              <a:spcBef>
                <a:spcPts val="1333"/>
              </a:spcBef>
              <a:buNone/>
            </a:pPr>
            <a:r>
              <a:rPr lang="fr" sz="2667" cap="none" dirty="0">
                <a:solidFill>
                  <a:schemeClr val="dk1"/>
                </a:solidFill>
                <a:latin typeface="Times New Roman" panose="02020603050405020304" pitchFamily="18" charset="0"/>
                <a:cs typeface="Times New Roman" panose="02020603050405020304" pitchFamily="18" charset="0"/>
              </a:rPr>
              <a:t>Certains chercheurs  pensent que pour  faciliter la construction de la représentation du problème  </a:t>
            </a:r>
            <a:r>
              <a:rPr lang="fr" sz="2667" cap="none" dirty="0">
                <a:solidFill>
                  <a:srgbClr val="FF0000"/>
                </a:solidFill>
                <a:latin typeface="Times New Roman" panose="02020603050405020304" pitchFamily="18" charset="0"/>
                <a:cs typeface="Times New Roman" panose="02020603050405020304" pitchFamily="18" charset="0"/>
              </a:rPr>
              <a:t>il faut travailler par problèmes qui se ressemblent </a:t>
            </a:r>
            <a:r>
              <a:rPr lang="fr" sz="2667" cap="none" dirty="0">
                <a:solidFill>
                  <a:schemeClr val="dk1"/>
                </a:solidFill>
                <a:latin typeface="Times New Roman" panose="02020603050405020304" pitchFamily="18" charset="0"/>
                <a:cs typeface="Times New Roman" panose="02020603050405020304" pitchFamily="18" charset="0"/>
              </a:rPr>
              <a:t>(</a:t>
            </a:r>
            <a:r>
              <a:rPr lang="fr" sz="2667" cap="none" dirty="0">
                <a:solidFill>
                  <a:srgbClr val="0070C0"/>
                </a:solidFill>
                <a:latin typeface="Times New Roman" panose="02020603050405020304" pitchFamily="18" charset="0"/>
                <a:cs typeface="Times New Roman" panose="02020603050405020304" pitchFamily="18" charset="0"/>
              </a:rPr>
              <a:t>au niveau des raisonnements mis en jeu et aux données numériques)  mais qui ont des contextes évoqués différents</a:t>
            </a:r>
            <a:r>
              <a:rPr lang="fr" sz="2667" cap="none" dirty="0">
                <a:solidFill>
                  <a:schemeClr val="dk1"/>
                </a:solidFill>
                <a:latin typeface="Times New Roman" panose="02020603050405020304" pitchFamily="18" charset="0"/>
                <a:cs typeface="Times New Roman" panose="02020603050405020304" pitchFamily="18" charset="0"/>
              </a:rPr>
              <a:t>.</a:t>
            </a:r>
          </a:p>
          <a:p>
            <a:pPr marL="0" indent="0">
              <a:spcBef>
                <a:spcPts val="1333"/>
              </a:spcBef>
              <a:buNone/>
            </a:pPr>
            <a:endParaRPr lang="fr" sz="2667" cap="none" dirty="0">
              <a:solidFill>
                <a:schemeClr val="dk1"/>
              </a:solidFill>
              <a:latin typeface="Times New Roman" panose="02020603050405020304" pitchFamily="18" charset="0"/>
              <a:cs typeface="Times New Roman" panose="02020603050405020304" pitchFamily="18" charset="0"/>
            </a:endParaRPr>
          </a:p>
          <a:p>
            <a:pPr marL="0" indent="0">
              <a:spcBef>
                <a:spcPts val="1333"/>
              </a:spcBef>
              <a:buNone/>
            </a:pPr>
            <a:r>
              <a:rPr lang="fr" sz="2667" cap="none" dirty="0">
                <a:solidFill>
                  <a:schemeClr val="dk1"/>
                </a:solidFill>
                <a:latin typeface="Times New Roman" panose="02020603050405020304" pitchFamily="18" charset="0"/>
                <a:cs typeface="Times New Roman" panose="02020603050405020304" pitchFamily="18" charset="0"/>
              </a:rPr>
              <a:t>→ Programmation et progression (classe, cycle, école)</a:t>
            </a:r>
          </a:p>
          <a:p>
            <a:pPr marL="0" indent="0">
              <a:spcBef>
                <a:spcPts val="1333"/>
              </a:spcBef>
              <a:buNone/>
            </a:pPr>
            <a:r>
              <a:rPr lang="fr" sz="2667" cap="none" dirty="0">
                <a:solidFill>
                  <a:schemeClr val="dk1"/>
                </a:solidFill>
                <a:latin typeface="Times New Roman" panose="02020603050405020304" pitchFamily="18" charset="0"/>
                <a:cs typeface="Times New Roman" panose="02020603050405020304" pitchFamily="18" charset="0"/>
              </a:rPr>
              <a:t>→ Séquences d’enseignement </a:t>
            </a:r>
          </a:p>
          <a:p>
            <a:pPr marL="0" indent="-93131">
              <a:spcBef>
                <a:spcPts val="1333"/>
              </a:spcBef>
              <a:buClr>
                <a:schemeClr val="dk1"/>
              </a:buClr>
              <a:buSzPts val="1100"/>
              <a:buNone/>
            </a:pPr>
            <a:endParaRPr sz="2667" dirty="0">
              <a:solidFill>
                <a:schemeClr val="dk1"/>
              </a:solidFill>
            </a:endParaRPr>
          </a:p>
          <a:p>
            <a:pPr marL="0" indent="-93131">
              <a:buClr>
                <a:schemeClr val="dk1"/>
              </a:buClr>
              <a:buSzPts val="1100"/>
              <a:buNone/>
            </a:pPr>
            <a:endParaRPr dirty="0"/>
          </a:p>
          <a:p>
            <a:pPr marL="0" indent="0">
              <a:buNone/>
            </a:pPr>
            <a:endParaRPr dirty="0"/>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49</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6169" y="5799300"/>
            <a:ext cx="953576" cy="836645"/>
          </a:xfrm>
          <a:prstGeom prst="rect">
            <a:avLst/>
          </a:prstGeom>
        </p:spPr>
      </p:pic>
    </p:spTree>
    <p:extLst>
      <p:ext uri="{BB962C8B-B14F-4D97-AF65-F5344CB8AC3E}">
        <p14:creationId xmlns:p14="http://schemas.microsoft.com/office/powerpoint/2010/main" val="4294007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prstGeom prst="rect">
            <a:avLst/>
          </a:prstGeom>
        </p:spPr>
        <p:txBody>
          <a:bodyPr vert="horz" wrap="square" lIns="121900" tIns="121900" rIns="121900" bIns="121900" rtlCol="0" anchor="t" anchorCtr="0">
            <a:noAutofit/>
          </a:bodyPr>
          <a:lstStyle/>
          <a:p>
            <a:r>
              <a:rPr lang="fr"/>
              <a:t>OBJECTIFS NATIONAUX</a:t>
            </a:r>
          </a:p>
        </p:txBody>
      </p:sp>
      <p:sp>
        <p:nvSpPr>
          <p:cNvPr id="146" name="Shape 146"/>
          <p:cNvSpPr txBox="1">
            <a:spLocks noGrp="1"/>
          </p:cNvSpPr>
          <p:nvPr>
            <p:ph type="body" idx="1"/>
          </p:nvPr>
        </p:nvSpPr>
        <p:spPr>
          <a:prstGeom prst="rect">
            <a:avLst/>
          </a:prstGeom>
        </p:spPr>
        <p:txBody>
          <a:bodyPr vert="horz" wrap="square" lIns="121900" tIns="121900" rIns="121900" bIns="121900" rtlCol="0" anchor="t" anchorCtr="0">
            <a:noAutofit/>
          </a:bodyPr>
          <a:lstStyle/>
          <a:p>
            <a:pPr marL="0" indent="-93131">
              <a:buClr>
                <a:schemeClr val="dk1"/>
              </a:buClr>
              <a:buSzPts val="1100"/>
              <a:buNone/>
            </a:pPr>
            <a:r>
              <a:rPr lang="fr" dirty="0"/>
              <a:t> </a:t>
            </a:r>
            <a:r>
              <a:rPr lang="fr-FR" sz="2667" cap="none" dirty="0">
                <a:latin typeface="Times New Roman" panose="02020603050405020304" pitchFamily="18" charset="0"/>
                <a:cs typeface="Times New Roman" panose="02020603050405020304" pitchFamily="18" charset="0"/>
              </a:rPr>
              <a:t>Répondre aux constats  qui ressortent de l’enquête TIMM’S selon lesquels</a:t>
            </a:r>
          </a:p>
          <a:p>
            <a:pPr marL="0" indent="-93131">
              <a:buClr>
                <a:schemeClr val="dk1"/>
              </a:buClr>
              <a:buSzPts val="1100"/>
              <a:buNone/>
            </a:pPr>
            <a:endParaRPr lang="fr-FR" sz="2667" cap="none" dirty="0">
              <a:latin typeface="Times New Roman" panose="02020603050405020304" pitchFamily="18" charset="0"/>
              <a:cs typeface="Times New Roman" panose="02020603050405020304" pitchFamily="18" charset="0"/>
            </a:endParaRPr>
          </a:p>
          <a:p>
            <a:pPr marL="609585" indent="-397923">
              <a:buClr>
                <a:schemeClr val="dk1"/>
              </a:buClr>
              <a:buSzPts val="1100"/>
            </a:pPr>
            <a:r>
              <a:rPr lang="fr-FR" sz="2667" cap="none" dirty="0">
                <a:latin typeface="Times New Roman" panose="02020603050405020304" pitchFamily="18" charset="0"/>
                <a:cs typeface="Times New Roman" panose="02020603050405020304" pitchFamily="18" charset="0"/>
              </a:rPr>
              <a:t>La proportion des professeurs des écoles français qui se sentent à l’aise pour améliorer la compréhension des élèves en difficulté est plus faible que dans les autres pays européens</a:t>
            </a:r>
          </a:p>
          <a:p>
            <a:pPr marL="0" indent="0">
              <a:buNone/>
            </a:pPr>
            <a:endParaRPr lang="fr-FR" sz="2667" cap="none" dirty="0">
              <a:latin typeface="Times New Roman" panose="02020603050405020304" pitchFamily="18" charset="0"/>
              <a:cs typeface="Times New Roman" panose="02020603050405020304" pitchFamily="18" charset="0"/>
            </a:endParaRPr>
          </a:p>
          <a:p>
            <a:pPr marL="609585" indent="-397923">
              <a:buClr>
                <a:schemeClr val="dk1"/>
              </a:buClr>
              <a:buSzPts val="1100"/>
            </a:pPr>
            <a:r>
              <a:rPr lang="fr-FR" sz="2667" cap="none" dirty="0">
                <a:latin typeface="Times New Roman" panose="02020603050405020304" pitchFamily="18" charset="0"/>
                <a:cs typeface="Times New Roman" panose="02020603050405020304" pitchFamily="18" charset="0"/>
              </a:rPr>
              <a:t>La proportion des professeurs des écoles ayant suivi une formation en mathématiques au cours des deux dernières années est nettement inférieure à la moyenne européenne</a:t>
            </a:r>
          </a:p>
          <a:p>
            <a:pPr marL="0" indent="0">
              <a:buNone/>
            </a:pPr>
            <a:endParaRPr lang="fr-FR" sz="2667" cap="none" dirty="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5</a:t>
            </a:fld>
            <a:endParaRPr lang="fr">
              <a:solidFill>
                <a:prstClr val="black"/>
              </a:solidFill>
            </a:endParaRPr>
          </a:p>
        </p:txBody>
      </p:sp>
    </p:spTree>
    <p:extLst>
      <p:ext uri="{BB962C8B-B14F-4D97-AF65-F5344CB8AC3E}">
        <p14:creationId xmlns:p14="http://schemas.microsoft.com/office/powerpoint/2010/main" val="1618213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916" y="0"/>
            <a:ext cx="11360800" cy="763600"/>
          </a:xfrm>
        </p:spPr>
        <p:txBody>
          <a:bodyPr/>
          <a:lstStyle/>
          <a:p>
            <a:r>
              <a:rPr lang="fr-FR" dirty="0"/>
              <a:t>Les tendances en Chine</a:t>
            </a:r>
          </a:p>
        </p:txBody>
      </p:sp>
      <p:pic>
        <p:nvPicPr>
          <p:cNvPr id="4" name="Image 3"/>
          <p:cNvPicPr>
            <a:picLocks noChangeAspect="1"/>
          </p:cNvPicPr>
          <p:nvPr/>
        </p:nvPicPr>
        <p:blipFill>
          <a:blip r:embed="rId3"/>
          <a:stretch>
            <a:fillRect/>
          </a:stretch>
        </p:blipFill>
        <p:spPr>
          <a:xfrm>
            <a:off x="168165" y="933061"/>
            <a:ext cx="12192000" cy="5168984"/>
          </a:xfrm>
          <a:prstGeom prst="rect">
            <a:avLst/>
          </a:prstGeom>
        </p:spPr>
      </p:pic>
      <p:sp>
        <p:nvSpPr>
          <p:cNvPr id="3" name="Espace réservé du numéro de diapositive 2"/>
          <p:cNvSpPr>
            <a:spLocks noGrp="1"/>
          </p:cNvSpPr>
          <p:nvPr>
            <p:ph type="sldNum" idx="12"/>
          </p:nvPr>
        </p:nvSpPr>
        <p:spPr/>
        <p:txBody>
          <a:bodyPr/>
          <a:lstStyle/>
          <a:p>
            <a:fld id="{00000000-1234-1234-1234-123412341234}" type="slidenum">
              <a:rPr lang="fr" smtClean="0">
                <a:solidFill>
                  <a:prstClr val="black"/>
                </a:solidFill>
              </a:rPr>
              <a:pPr/>
              <a:t>50</a:t>
            </a:fld>
            <a:endParaRPr lang="fr">
              <a:solidFill>
                <a:prstClr val="black"/>
              </a:solidFill>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0693" y="6146792"/>
            <a:ext cx="953576" cy="711208"/>
          </a:xfrm>
          <a:prstGeom prst="rect">
            <a:avLst/>
          </a:prstGeom>
        </p:spPr>
      </p:pic>
    </p:spTree>
    <p:extLst>
      <p:ext uri="{BB962C8B-B14F-4D97-AF65-F5344CB8AC3E}">
        <p14:creationId xmlns:p14="http://schemas.microsoft.com/office/powerpoint/2010/main" val="1602381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301611" y="0"/>
            <a:ext cx="11360800" cy="1279600"/>
          </a:xfrm>
          <a:prstGeom prst="rect">
            <a:avLst/>
          </a:prstGeom>
        </p:spPr>
        <p:txBody>
          <a:bodyPr vert="horz" wrap="square" lIns="121900" tIns="121900" rIns="121900" bIns="121900" rtlCol="0" anchor="t" anchorCtr="0">
            <a:noAutofit/>
          </a:bodyPr>
          <a:lstStyle/>
          <a:p>
            <a:r>
              <a:rPr lang="fr" sz="2400" dirty="0"/>
              <a:t>B. Apprendre aux élèves à résoudre des problèmes                                            </a:t>
            </a:r>
            <a:r>
              <a:rPr lang="fr" sz="2400" dirty="0">
                <a:solidFill>
                  <a:srgbClr val="FF0000"/>
                </a:solidFill>
              </a:rPr>
              <a:t>1.6. quels types de problèmes est-il urgent de faire rencontrer et mener à terme aux élèves ? </a:t>
            </a:r>
          </a:p>
        </p:txBody>
      </p:sp>
      <p:sp>
        <p:nvSpPr>
          <p:cNvPr id="422" name="Shape 422"/>
          <p:cNvSpPr txBox="1">
            <a:spLocks noGrp="1"/>
          </p:cNvSpPr>
          <p:nvPr>
            <p:ph type="body" idx="1"/>
          </p:nvPr>
        </p:nvSpPr>
        <p:spPr>
          <a:xfrm>
            <a:off x="0" y="1279601"/>
            <a:ext cx="12028211" cy="5578567"/>
          </a:xfrm>
          <a:prstGeom prst="rect">
            <a:avLst/>
          </a:prstGeom>
        </p:spPr>
        <p:txBody>
          <a:bodyPr vert="horz" wrap="square" lIns="121900" tIns="121900" rIns="121900" bIns="121900" rtlCol="0" anchor="t" anchorCtr="0">
            <a:noAutofit/>
          </a:bodyPr>
          <a:lstStyle/>
          <a:p>
            <a:pPr marL="0" indent="-93131">
              <a:spcBef>
                <a:spcPts val="1333"/>
              </a:spcBef>
              <a:buClr>
                <a:schemeClr val="dk1"/>
              </a:buClr>
              <a:buSzPts val="1100"/>
              <a:buNone/>
            </a:pPr>
            <a:r>
              <a:rPr lang="fr" dirty="0">
                <a:solidFill>
                  <a:schemeClr val="dk1"/>
                </a:solidFill>
              </a:rPr>
              <a:t>• </a:t>
            </a:r>
            <a:r>
              <a:rPr lang="fr-FR" sz="2667" cap="none" dirty="0">
                <a:solidFill>
                  <a:srgbClr val="FF0000"/>
                </a:solidFill>
                <a:latin typeface="Times New Roman" panose="02020603050405020304" pitchFamily="18" charset="0"/>
                <a:cs typeface="Times New Roman" panose="02020603050405020304" pitchFamily="18" charset="0"/>
              </a:rPr>
              <a:t>Les problèmes à deux données où il s’agit de déterminer la troisième,  à énoncé court, syntaxe simple, sans information superflue : les « </a:t>
            </a:r>
            <a:r>
              <a:rPr lang="fr-FR" sz="2667" i="1" cap="none" dirty="0">
                <a:solidFill>
                  <a:srgbClr val="FF0000"/>
                </a:solidFill>
                <a:latin typeface="Times New Roman" panose="02020603050405020304" pitchFamily="18" charset="0"/>
                <a:cs typeface="Times New Roman" panose="02020603050405020304" pitchFamily="18" charset="0"/>
              </a:rPr>
              <a:t>one </a:t>
            </a:r>
            <a:r>
              <a:rPr lang="fr-FR" sz="2667" i="1" cap="none" dirty="0" err="1">
                <a:solidFill>
                  <a:srgbClr val="FF0000"/>
                </a:solidFill>
                <a:latin typeface="Times New Roman" panose="02020603050405020304" pitchFamily="18" charset="0"/>
                <a:cs typeface="Times New Roman" panose="02020603050405020304" pitchFamily="18" charset="0"/>
              </a:rPr>
              <a:t>step</a:t>
            </a:r>
            <a:r>
              <a:rPr lang="fr-FR" sz="2667" i="1" cap="none" dirty="0">
                <a:solidFill>
                  <a:srgbClr val="FF0000"/>
                </a:solidFill>
                <a:latin typeface="Times New Roman" panose="02020603050405020304" pitchFamily="18" charset="0"/>
                <a:cs typeface="Times New Roman" panose="02020603050405020304" pitchFamily="18" charset="0"/>
              </a:rPr>
              <a:t> </a:t>
            </a:r>
            <a:r>
              <a:rPr lang="fr-FR" sz="2667" i="1" cap="none" dirty="0" err="1">
                <a:solidFill>
                  <a:srgbClr val="FF0000"/>
                </a:solidFill>
                <a:latin typeface="Times New Roman" panose="02020603050405020304" pitchFamily="18" charset="0"/>
                <a:cs typeface="Times New Roman" panose="02020603050405020304" pitchFamily="18" charset="0"/>
              </a:rPr>
              <a:t>problems</a:t>
            </a:r>
            <a:r>
              <a:rPr lang="fr-FR" sz="2667" i="1" cap="none" dirty="0">
                <a:solidFill>
                  <a:srgbClr val="FF0000"/>
                </a:solidFill>
                <a:latin typeface="Times New Roman" panose="02020603050405020304" pitchFamily="18" charset="0"/>
                <a:cs typeface="Times New Roman" panose="02020603050405020304" pitchFamily="18" charset="0"/>
              </a:rPr>
              <a:t> »</a:t>
            </a:r>
          </a:p>
          <a:p>
            <a:pPr marL="609585" indent="-457189">
              <a:spcBef>
                <a:spcPts val="1333"/>
              </a:spcBef>
              <a:buClr>
                <a:schemeClr val="dk1"/>
              </a:buClr>
              <a:buChar char="-"/>
            </a:pPr>
            <a:r>
              <a:rPr lang="fr-FR" sz="2667" i="1" cap="none" dirty="0">
                <a:solidFill>
                  <a:schemeClr val="dk1"/>
                </a:solidFill>
                <a:latin typeface="Times New Roman" panose="02020603050405020304" pitchFamily="18" charset="0"/>
                <a:cs typeface="Times New Roman" panose="02020603050405020304" pitchFamily="18" charset="0"/>
              </a:rPr>
              <a:t>champ additif (addition-soustraction ) </a:t>
            </a:r>
          </a:p>
          <a:p>
            <a:pPr marL="609585" indent="-457189">
              <a:buClr>
                <a:schemeClr val="dk1"/>
              </a:buClr>
              <a:buChar char="-"/>
            </a:pPr>
            <a:r>
              <a:rPr lang="fr-FR" sz="2667" i="1" cap="none" dirty="0">
                <a:solidFill>
                  <a:schemeClr val="dk1"/>
                </a:solidFill>
                <a:latin typeface="Times New Roman" panose="02020603050405020304" pitchFamily="18" charset="0"/>
                <a:cs typeface="Times New Roman" panose="02020603050405020304" pitchFamily="18" charset="0"/>
              </a:rPr>
              <a:t>Champ multiplicatif (multiplication-division -proportionnalité) </a:t>
            </a:r>
          </a:p>
          <a:p>
            <a:pPr marL="0" indent="-93131">
              <a:spcBef>
                <a:spcPts val="1333"/>
              </a:spcBef>
              <a:buClr>
                <a:schemeClr val="dk1"/>
              </a:buClr>
              <a:buSzPts val="1100"/>
              <a:buNone/>
            </a:pPr>
            <a:r>
              <a:rPr lang="fr-FR" sz="2667" i="1" cap="none" dirty="0">
                <a:solidFill>
                  <a:schemeClr val="dk1"/>
                </a:solidFill>
                <a:latin typeface="Times New Roman" panose="02020603050405020304" pitchFamily="18" charset="0"/>
                <a:cs typeface="Times New Roman" panose="02020603050405020304" pitchFamily="18" charset="0"/>
              </a:rPr>
              <a:t>Outils théoriques qui les organisent : </a:t>
            </a:r>
            <a:r>
              <a:rPr lang="fr-FR" sz="2667" i="1" cap="none" dirty="0" err="1">
                <a:solidFill>
                  <a:schemeClr val="dk1"/>
                </a:solidFill>
                <a:latin typeface="Times New Roman" panose="02020603050405020304" pitchFamily="18" charset="0"/>
                <a:cs typeface="Times New Roman" panose="02020603050405020304" pitchFamily="18" charset="0"/>
              </a:rPr>
              <a:t>Vergnaud</a:t>
            </a:r>
            <a:r>
              <a:rPr lang="fr-FR" sz="2667" i="1" cap="none" dirty="0">
                <a:solidFill>
                  <a:schemeClr val="dk1"/>
                </a:solidFill>
                <a:latin typeface="Times New Roman" panose="02020603050405020304" pitchFamily="18" charset="0"/>
                <a:cs typeface="Times New Roman" panose="02020603050405020304" pitchFamily="18" charset="0"/>
              </a:rPr>
              <a:t> 1985, 1997</a:t>
            </a:r>
          </a:p>
          <a:p>
            <a:pPr marL="0" indent="-93131">
              <a:spcBef>
                <a:spcPts val="1333"/>
              </a:spcBef>
              <a:buClr>
                <a:schemeClr val="dk1"/>
              </a:buClr>
              <a:buSzPts val="1100"/>
              <a:buNone/>
            </a:pPr>
            <a:r>
              <a:rPr lang="fr-FR" sz="2667" i="1" cap="none" dirty="0">
                <a:solidFill>
                  <a:schemeClr val="dk1"/>
                </a:solidFill>
                <a:latin typeface="Times New Roman" panose="02020603050405020304" pitchFamily="18" charset="0"/>
                <a:cs typeface="Times New Roman" panose="02020603050405020304" pitchFamily="18" charset="0"/>
              </a:rPr>
              <a:t> </a:t>
            </a:r>
          </a:p>
          <a:p>
            <a:pPr marL="0" indent="-93131">
              <a:spcBef>
                <a:spcPts val="1333"/>
              </a:spcBef>
              <a:buClr>
                <a:schemeClr val="dk1"/>
              </a:buClr>
              <a:buSzPts val="1100"/>
              <a:buNone/>
            </a:pPr>
            <a:r>
              <a:rPr lang="fr-FR" sz="1867" i="1" cap="none" dirty="0">
                <a:solidFill>
                  <a:schemeClr val="dk1"/>
                </a:solidFill>
                <a:latin typeface="Times New Roman" panose="02020603050405020304" pitchFamily="18" charset="0"/>
                <a:cs typeface="Times New Roman" panose="02020603050405020304" pitchFamily="18" charset="0"/>
              </a:rPr>
              <a:t>outils pour l’enseignant (Le nombre au cycle II) et une  grille d’analyse des problèmes </a:t>
            </a:r>
          </a:p>
          <a:p>
            <a:pPr marL="0" indent="-93131">
              <a:spcBef>
                <a:spcPts val="1333"/>
              </a:spcBef>
              <a:buClr>
                <a:schemeClr val="dk1"/>
              </a:buClr>
              <a:buSzPts val="1100"/>
              <a:buNone/>
            </a:pPr>
            <a:r>
              <a:rPr lang="fr-FR" sz="1867" i="1" cap="none" dirty="0">
                <a:solidFill>
                  <a:schemeClr val="dk1"/>
                </a:solidFill>
                <a:latin typeface="Times New Roman" panose="02020603050405020304" pitchFamily="18" charset="0"/>
                <a:cs typeface="Times New Roman" panose="02020603050405020304" pitchFamily="18" charset="0"/>
                <a:hlinkClick r:id="rId3" action="ppaction://hlinkfile"/>
              </a:rPr>
              <a:t>Problèmes\Grille d%u2019analyse des problèmes-1.docx</a:t>
            </a:r>
            <a:endParaRPr lang="fr-FR" sz="1867" i="1" cap="none" dirty="0">
              <a:solidFill>
                <a:schemeClr val="dk1"/>
              </a:solidFill>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51</a:t>
            </a:fld>
            <a:endParaRPr lang="fr">
              <a:solidFill>
                <a:prstClr val="black"/>
              </a:solidFill>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9823" y="6031215"/>
            <a:ext cx="953576" cy="711208"/>
          </a:xfrm>
          <a:prstGeom prst="rect">
            <a:avLst/>
          </a:prstGeom>
        </p:spPr>
      </p:pic>
    </p:spTree>
    <p:extLst>
      <p:ext uri="{BB962C8B-B14F-4D97-AF65-F5344CB8AC3E}">
        <p14:creationId xmlns:p14="http://schemas.microsoft.com/office/powerpoint/2010/main" val="1224763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301611" y="195261"/>
            <a:ext cx="11360800" cy="1187600"/>
          </a:xfrm>
          <a:prstGeom prst="rect">
            <a:avLst/>
          </a:prstGeom>
        </p:spPr>
        <p:txBody>
          <a:bodyPr vert="horz" wrap="square" lIns="121900" tIns="121900" rIns="121900" bIns="121900" rtlCol="0" anchor="t" anchorCtr="0">
            <a:noAutofit/>
          </a:bodyPr>
          <a:lstStyle/>
          <a:p>
            <a:r>
              <a:rPr lang="fr" sz="2400" dirty="0"/>
              <a:t>B. Apprendre aux élèves à résoudre des problèmes                                              </a:t>
            </a:r>
            <a:r>
              <a:rPr lang="fr" sz="2400" dirty="0">
                <a:solidFill>
                  <a:srgbClr val="FF0000"/>
                </a:solidFill>
              </a:rPr>
              <a:t>1.6. quels types de problèmes est-il urgent de faire rencontrer et mener à terme aux élèves ? </a:t>
            </a:r>
          </a:p>
          <a:p>
            <a:pPr indent="-93131">
              <a:buClr>
                <a:schemeClr val="dk1"/>
              </a:buClr>
              <a:buSzPts val="1100"/>
            </a:pPr>
            <a:r>
              <a:rPr lang="fr" sz="2400" dirty="0"/>
              <a:t> </a:t>
            </a:r>
          </a:p>
        </p:txBody>
      </p:sp>
      <p:sp>
        <p:nvSpPr>
          <p:cNvPr id="428" name="Shape 428"/>
          <p:cNvSpPr txBox="1">
            <a:spLocks noGrp="1"/>
          </p:cNvSpPr>
          <p:nvPr>
            <p:ph type="body" idx="1"/>
          </p:nvPr>
        </p:nvSpPr>
        <p:spPr>
          <a:xfrm>
            <a:off x="415600" y="1679511"/>
            <a:ext cx="11360800" cy="4412156"/>
          </a:xfrm>
          <a:prstGeom prst="rect">
            <a:avLst/>
          </a:prstGeom>
        </p:spPr>
        <p:txBody>
          <a:bodyPr vert="horz" wrap="square" lIns="121900" tIns="121900" rIns="121900" bIns="121900" rtlCol="0" anchor="t" anchorCtr="0">
            <a:noAutofit/>
          </a:bodyPr>
          <a:lstStyle/>
          <a:p>
            <a:pPr marL="609585" indent="-457189">
              <a:spcBef>
                <a:spcPts val="1333"/>
              </a:spcBef>
              <a:buClr>
                <a:srgbClr val="FF0000"/>
              </a:buClr>
            </a:pPr>
            <a:r>
              <a:rPr lang="fr-FR" sz="2400" cap="none" dirty="0">
                <a:solidFill>
                  <a:srgbClr val="FF0000"/>
                </a:solidFill>
                <a:latin typeface="Times New Roman" panose="02020603050405020304" pitchFamily="18" charset="0"/>
                <a:cs typeface="Times New Roman" panose="02020603050405020304" pitchFamily="18" charset="0"/>
              </a:rPr>
              <a:t>Les problèmes « complexes » sont des agrégats de « problèmes élémentaires »</a:t>
            </a:r>
          </a:p>
          <a:p>
            <a:pPr marL="0" indent="0">
              <a:spcBef>
                <a:spcPts val="1333"/>
              </a:spcBef>
              <a:buNone/>
            </a:pPr>
            <a:endParaRPr lang="fr-FR" sz="2400" cap="none" dirty="0">
              <a:solidFill>
                <a:srgbClr val="FF0000"/>
              </a:solidFill>
              <a:latin typeface="Times New Roman" panose="02020603050405020304" pitchFamily="18" charset="0"/>
              <a:cs typeface="Times New Roman" panose="02020603050405020304" pitchFamily="18" charset="0"/>
            </a:endParaRPr>
          </a:p>
          <a:p>
            <a:pPr marL="609585" indent="-457189">
              <a:spcBef>
                <a:spcPts val="1333"/>
              </a:spcBef>
            </a:pPr>
            <a:r>
              <a:rPr lang="fr-FR" sz="2400" cap="none" dirty="0">
                <a:solidFill>
                  <a:srgbClr val="FF0000"/>
                </a:solidFill>
                <a:latin typeface="Times New Roman" panose="02020603050405020304" pitchFamily="18" charset="0"/>
                <a:cs typeface="Times New Roman" panose="02020603050405020304" pitchFamily="18" charset="0"/>
              </a:rPr>
              <a:t>Des « problèmes atypiques » </a:t>
            </a:r>
          </a:p>
          <a:p>
            <a:pPr marL="0" indent="0">
              <a:buNone/>
            </a:pPr>
            <a:endParaRPr lang="fr-FR" sz="2400" cap="none" dirty="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52</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3035" y="5862019"/>
            <a:ext cx="953576" cy="711208"/>
          </a:xfrm>
          <a:prstGeom prst="rect">
            <a:avLst/>
          </a:prstGeom>
        </p:spPr>
      </p:pic>
    </p:spTree>
    <p:extLst>
      <p:ext uri="{BB962C8B-B14F-4D97-AF65-F5344CB8AC3E}">
        <p14:creationId xmlns:p14="http://schemas.microsoft.com/office/powerpoint/2010/main" val="28923193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Shape 439"/>
          <p:cNvPicPr preferRelativeResize="0"/>
          <p:nvPr/>
        </p:nvPicPr>
        <p:blipFill>
          <a:blip r:embed="rId3">
            <a:alphaModFix/>
          </a:blip>
          <a:stretch>
            <a:fillRect/>
          </a:stretch>
        </p:blipFill>
        <p:spPr>
          <a:xfrm>
            <a:off x="71433" y="200934"/>
            <a:ext cx="11811000" cy="6482933"/>
          </a:xfrm>
          <a:prstGeom prst="rect">
            <a:avLst/>
          </a:prstGeom>
          <a:noFill/>
          <a:ln>
            <a:noFill/>
          </a:ln>
        </p:spPr>
      </p:pic>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53</a:t>
            </a:fld>
            <a:endParaRPr lang="fr">
              <a:solidFill>
                <a:prstClr val="black"/>
              </a:solidFill>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8835" y="5972659"/>
            <a:ext cx="953576" cy="711208"/>
          </a:xfrm>
          <a:prstGeom prst="rect">
            <a:avLst/>
          </a:prstGeom>
        </p:spPr>
      </p:pic>
    </p:spTree>
    <p:extLst>
      <p:ext uri="{BB962C8B-B14F-4D97-AF65-F5344CB8AC3E}">
        <p14:creationId xmlns:p14="http://schemas.microsoft.com/office/powerpoint/2010/main" val="2334595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344167" y="69833"/>
            <a:ext cx="11360800" cy="954800"/>
          </a:xfrm>
          <a:prstGeom prst="rect">
            <a:avLst/>
          </a:prstGeom>
        </p:spPr>
        <p:txBody>
          <a:bodyPr vert="horz" wrap="square" lIns="121900" tIns="121900" rIns="121900" bIns="121900" rtlCol="0" anchor="t" anchorCtr="0">
            <a:noAutofit/>
          </a:bodyPr>
          <a:lstStyle/>
          <a:p>
            <a:pPr indent="-93131">
              <a:buClr>
                <a:schemeClr val="dk1"/>
              </a:buClr>
              <a:buSzPts val="1100"/>
            </a:pPr>
            <a:r>
              <a:rPr lang="fr" sz="2400" dirty="0"/>
              <a:t>B. Apprendre aux élèves à résoudre des problèmes                         </a:t>
            </a:r>
          </a:p>
          <a:p>
            <a:pPr indent="-93131">
              <a:buClr>
                <a:schemeClr val="dk1"/>
              </a:buClr>
              <a:buSzPts val="1100"/>
            </a:pPr>
            <a:r>
              <a:rPr lang="fr" sz="2400" dirty="0"/>
              <a:t>La mise en oeuvre dans la classe : Temps 1</a:t>
            </a:r>
          </a:p>
          <a:p>
            <a:endParaRPr dirty="0"/>
          </a:p>
        </p:txBody>
      </p:sp>
      <p:sp>
        <p:nvSpPr>
          <p:cNvPr id="445" name="Shape 445"/>
          <p:cNvSpPr txBox="1">
            <a:spLocks noGrp="1"/>
          </p:cNvSpPr>
          <p:nvPr>
            <p:ph type="body" idx="1"/>
          </p:nvPr>
        </p:nvSpPr>
        <p:spPr>
          <a:xfrm>
            <a:off x="233033" y="952500"/>
            <a:ext cx="11768400" cy="5905600"/>
          </a:xfrm>
          <a:prstGeom prst="rect">
            <a:avLst/>
          </a:prstGeom>
        </p:spPr>
        <p:txBody>
          <a:bodyPr vert="horz" wrap="square" lIns="121900" tIns="121900" rIns="121900" bIns="121900" rtlCol="0" anchor="t" anchorCtr="0">
            <a:noAutofit/>
          </a:bodyPr>
          <a:lstStyle/>
          <a:p>
            <a:pPr marL="0" indent="-93131">
              <a:spcBef>
                <a:spcPts val="1333"/>
              </a:spcBef>
              <a:buClr>
                <a:schemeClr val="dk1"/>
              </a:buClr>
              <a:buSzPts val="1100"/>
              <a:buNone/>
            </a:pPr>
            <a:r>
              <a:rPr lang="fr" sz="2267" dirty="0">
                <a:solidFill>
                  <a:schemeClr val="dk1"/>
                </a:solidFill>
              </a:rPr>
              <a:t>•</a:t>
            </a:r>
            <a:r>
              <a:rPr lang="fr" sz="2133" cap="none" dirty="0">
                <a:solidFill>
                  <a:srgbClr val="FF0000"/>
                </a:solidFill>
                <a:latin typeface="Times New Roman" panose="02020603050405020304" pitchFamily="18" charset="0"/>
                <a:cs typeface="Times New Roman" panose="02020603050405020304" pitchFamily="18" charset="0"/>
              </a:rPr>
              <a:t>1. Phase de présentation du problème  </a:t>
            </a:r>
            <a:r>
              <a:rPr lang="fr" sz="2133" cap="none" dirty="0">
                <a:solidFill>
                  <a:schemeClr val="dk1"/>
                </a:solidFill>
                <a:latin typeface="Times New Roman" panose="02020603050405020304" pitchFamily="18" charset="0"/>
                <a:cs typeface="Times New Roman" panose="02020603050405020304" pitchFamily="18" charset="0"/>
              </a:rPr>
              <a:t>: la compréhension de l’énoncé ne doit pas constituer un obstacle à la résolution du problème.  L’énoncé doit être explicité avant de lancer les élèves dans la recherche.</a:t>
            </a:r>
          </a:p>
          <a:p>
            <a:pPr marL="0" indent="-93131">
              <a:spcBef>
                <a:spcPts val="1333"/>
              </a:spcBef>
              <a:buClr>
                <a:schemeClr val="dk1"/>
              </a:buClr>
              <a:buSzPts val="1100"/>
              <a:buNone/>
            </a:pPr>
            <a:r>
              <a:rPr lang="fr" sz="2133" cap="none" dirty="0">
                <a:solidFill>
                  <a:schemeClr val="dk1"/>
                </a:solidFill>
                <a:latin typeface="Times New Roman" panose="02020603050405020304" pitchFamily="18" charset="0"/>
                <a:cs typeface="Times New Roman" panose="02020603050405020304" pitchFamily="18" charset="0"/>
              </a:rPr>
              <a:t>•</a:t>
            </a:r>
            <a:r>
              <a:rPr lang="fr" sz="2133" cap="none" dirty="0">
                <a:solidFill>
                  <a:srgbClr val="FF0000"/>
                </a:solidFill>
                <a:latin typeface="Times New Roman" panose="02020603050405020304" pitchFamily="18" charset="0"/>
                <a:cs typeface="Times New Roman" panose="02020603050405020304" pitchFamily="18" charset="0"/>
              </a:rPr>
              <a:t>2. Phase de recherche </a:t>
            </a:r>
            <a:r>
              <a:rPr lang="fr" sz="2133" cap="none" dirty="0">
                <a:solidFill>
                  <a:schemeClr val="dk1"/>
                </a:solidFill>
                <a:latin typeface="Times New Roman" panose="02020603050405020304" pitchFamily="18" charset="0"/>
                <a:cs typeface="Times New Roman" panose="02020603050405020304" pitchFamily="18" charset="0"/>
              </a:rPr>
              <a:t>: les élèves se lancent dans la résolution du problème, d’abord individuellement (cahier de recherche) puis en groupe. Le groupe réalise une trace explicative (une affiche, un transparent, etc.). L’enseignant circule, explicite, interroge les élèves afin de permettre aux élèves de penser tout haut et de ne pas les laisser « sécher ».</a:t>
            </a:r>
          </a:p>
          <a:p>
            <a:pPr marL="0" indent="-93131">
              <a:spcBef>
                <a:spcPts val="1333"/>
              </a:spcBef>
              <a:buClr>
                <a:schemeClr val="dk1"/>
              </a:buClr>
              <a:buSzPts val="1100"/>
              <a:buNone/>
            </a:pPr>
            <a:r>
              <a:rPr lang="fr" sz="2133" cap="none" dirty="0">
                <a:solidFill>
                  <a:schemeClr val="dk1"/>
                </a:solidFill>
                <a:latin typeface="Times New Roman" panose="02020603050405020304" pitchFamily="18" charset="0"/>
                <a:cs typeface="Times New Roman" panose="02020603050405020304" pitchFamily="18" charset="0"/>
              </a:rPr>
              <a:t>•</a:t>
            </a:r>
            <a:r>
              <a:rPr lang="fr" sz="2133" cap="none" dirty="0">
                <a:solidFill>
                  <a:srgbClr val="FF0000"/>
                </a:solidFill>
                <a:latin typeface="Times New Roman" panose="02020603050405020304" pitchFamily="18" charset="0"/>
                <a:cs typeface="Times New Roman" panose="02020603050405020304" pitchFamily="18" charset="0"/>
              </a:rPr>
              <a:t>3. Phase de mise en commun des solutions </a:t>
            </a:r>
            <a:r>
              <a:rPr lang="fr" sz="2133" cap="none" dirty="0">
                <a:solidFill>
                  <a:schemeClr val="dk1"/>
                </a:solidFill>
                <a:latin typeface="Times New Roman" panose="02020603050405020304" pitchFamily="18" charset="0"/>
                <a:cs typeface="Times New Roman" panose="02020603050405020304" pitchFamily="18" charset="0"/>
              </a:rPr>
              <a:t>: on débat, on explique, on argumente, on valide. On pense cette phase en amont pour qu’elle ne soit pas chronophage. </a:t>
            </a:r>
          </a:p>
          <a:p>
            <a:pPr marL="0" indent="-93131">
              <a:spcBef>
                <a:spcPts val="1333"/>
              </a:spcBef>
              <a:buClr>
                <a:schemeClr val="dk1"/>
              </a:buClr>
              <a:buSzPts val="1100"/>
              <a:buNone/>
            </a:pPr>
            <a:r>
              <a:rPr lang="fr" sz="2133" cap="none" dirty="0">
                <a:solidFill>
                  <a:schemeClr val="dk1"/>
                </a:solidFill>
                <a:latin typeface="Times New Roman" panose="02020603050405020304" pitchFamily="18" charset="0"/>
                <a:cs typeface="Times New Roman" panose="02020603050405020304" pitchFamily="18" charset="0"/>
              </a:rPr>
              <a:t>•</a:t>
            </a:r>
            <a:r>
              <a:rPr lang="fr" sz="2133" cap="none" dirty="0">
                <a:solidFill>
                  <a:srgbClr val="FF0000"/>
                </a:solidFill>
                <a:latin typeface="Times New Roman" panose="02020603050405020304" pitchFamily="18" charset="0"/>
                <a:cs typeface="Times New Roman" panose="02020603050405020304" pitchFamily="18" charset="0"/>
              </a:rPr>
              <a:t>4. Phase de structuration et d’institutionnalisation</a:t>
            </a:r>
            <a:r>
              <a:rPr lang="fr" sz="2133" cap="none" dirty="0">
                <a:solidFill>
                  <a:schemeClr val="dk1"/>
                </a:solidFill>
                <a:latin typeface="Times New Roman" panose="02020603050405020304" pitchFamily="18" charset="0"/>
                <a:cs typeface="Times New Roman" panose="02020603050405020304" pitchFamily="18" charset="0"/>
              </a:rPr>
              <a:t>: l’enseignant explicite les différentes procédures dégagées et validées. Il les classe (exemple : de la plus adaptée à la moins adaptée, de la moins coûteuse à la plus coûteuse, etc…).  Il les organise en explicitant les savoirs sous-jacents. Il passe des écrits intermédiaires vers des écrits décontextualisés*.                                                                                                                                                          </a:t>
            </a:r>
          </a:p>
          <a:p>
            <a:pPr marL="0" indent="-93131">
              <a:spcBef>
                <a:spcPts val="1333"/>
              </a:spcBef>
              <a:buClr>
                <a:schemeClr val="dk1"/>
              </a:buClr>
              <a:buSzPts val="1100"/>
              <a:buNone/>
            </a:pPr>
            <a:r>
              <a:rPr lang="fr" sz="2133" cap="none" dirty="0">
                <a:solidFill>
                  <a:schemeClr val="dk1"/>
                </a:solidFill>
                <a:latin typeface="Times New Roman" panose="02020603050405020304" pitchFamily="18" charset="0"/>
                <a:cs typeface="Times New Roman" panose="02020603050405020304" pitchFamily="18" charset="0"/>
              </a:rPr>
              <a:t> Cf. Intervention </a:t>
            </a:r>
            <a:r>
              <a:rPr lang="fr" sz="1867" cap="none" dirty="0">
                <a:solidFill>
                  <a:schemeClr val="dk1"/>
                </a:solidFill>
              </a:rPr>
              <a:t>de Mme Allard.</a:t>
            </a:r>
          </a:p>
          <a:p>
            <a:pPr marL="0" indent="0">
              <a:buNone/>
            </a:pPr>
            <a:endParaRPr sz="1867" dirty="0"/>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54</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693" y="6146792"/>
            <a:ext cx="953576" cy="711208"/>
          </a:xfrm>
          <a:prstGeom prst="rect">
            <a:avLst/>
          </a:prstGeom>
        </p:spPr>
      </p:pic>
    </p:spTree>
    <p:extLst>
      <p:ext uri="{BB962C8B-B14F-4D97-AF65-F5344CB8AC3E}">
        <p14:creationId xmlns:p14="http://schemas.microsoft.com/office/powerpoint/2010/main" val="8807293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415600" y="140967"/>
            <a:ext cx="11360800" cy="779653"/>
          </a:xfrm>
          <a:prstGeom prst="rect">
            <a:avLst/>
          </a:prstGeom>
        </p:spPr>
        <p:txBody>
          <a:bodyPr vert="horz" wrap="square" lIns="121900" tIns="121900" rIns="121900" bIns="121900" rtlCol="0" anchor="t" anchorCtr="0">
            <a:noAutofit/>
          </a:bodyPr>
          <a:lstStyle/>
          <a:p>
            <a:pPr indent="-93131">
              <a:buClr>
                <a:schemeClr val="dk1"/>
              </a:buClr>
              <a:buSzPts val="1100"/>
            </a:pPr>
            <a:r>
              <a:rPr lang="fr" sz="2400" dirty="0"/>
              <a:t>B. Apprendre aux élèves à résoudre des problèmes                                              </a:t>
            </a:r>
            <a:r>
              <a:rPr lang="fr" sz="2400" dirty="0">
                <a:solidFill>
                  <a:srgbClr val="FF0000"/>
                </a:solidFill>
              </a:rPr>
              <a:t>Les gestes professionnels </a:t>
            </a:r>
          </a:p>
        </p:txBody>
      </p:sp>
      <p:sp>
        <p:nvSpPr>
          <p:cNvPr id="451" name="Shape 451"/>
          <p:cNvSpPr txBox="1">
            <a:spLocks noGrp="1"/>
          </p:cNvSpPr>
          <p:nvPr>
            <p:ph type="body" idx="1"/>
          </p:nvPr>
        </p:nvSpPr>
        <p:spPr>
          <a:xfrm>
            <a:off x="0" y="920620"/>
            <a:ext cx="12034800" cy="5937547"/>
          </a:xfrm>
          <a:prstGeom prst="rect">
            <a:avLst/>
          </a:prstGeom>
        </p:spPr>
        <p:txBody>
          <a:bodyPr vert="horz" wrap="square" lIns="121900" tIns="121900" rIns="121900" bIns="121900" rtlCol="0" anchor="t" anchorCtr="0">
            <a:noAutofit/>
          </a:bodyPr>
          <a:lstStyle/>
          <a:p>
            <a:pPr marL="0" indent="-93131">
              <a:lnSpc>
                <a:spcPct val="100000"/>
              </a:lnSpc>
              <a:spcBef>
                <a:spcPts val="1333"/>
              </a:spcBef>
              <a:buClr>
                <a:schemeClr val="dk1"/>
              </a:buClr>
              <a:buSzPts val="1100"/>
              <a:buNone/>
            </a:pPr>
            <a:r>
              <a:rPr lang="fr" sz="2533" dirty="0">
                <a:solidFill>
                  <a:schemeClr val="dk1"/>
                </a:solidFill>
              </a:rPr>
              <a:t>•</a:t>
            </a:r>
            <a:r>
              <a:rPr lang="fr" sz="2400" cap="none" dirty="0">
                <a:solidFill>
                  <a:srgbClr val="00B050"/>
                </a:solidFill>
                <a:latin typeface="Times New Roman" panose="02020603050405020304" pitchFamily="18" charset="0"/>
                <a:cs typeface="Times New Roman" panose="02020603050405020304" pitchFamily="18" charset="0"/>
              </a:rPr>
              <a:t>Optimiser le temps où les élèves travaillent réellement,</a:t>
            </a:r>
          </a:p>
          <a:p>
            <a:pPr marL="0" indent="-93131">
              <a:lnSpc>
                <a:spcPct val="100000"/>
              </a:lnSpc>
              <a:spcBef>
                <a:spcPts val="1333"/>
              </a:spcBef>
              <a:buClr>
                <a:schemeClr val="dk1"/>
              </a:buClr>
              <a:buSzPts val="1100"/>
              <a:buNone/>
            </a:pPr>
            <a:r>
              <a:rPr lang="fr" sz="2400" cap="none" dirty="0">
                <a:solidFill>
                  <a:schemeClr val="dk1"/>
                </a:solidFill>
                <a:latin typeface="Times New Roman" panose="02020603050405020304" pitchFamily="18" charset="0"/>
                <a:cs typeface="Times New Roman" panose="02020603050405020304" pitchFamily="18" charset="0"/>
              </a:rPr>
              <a:t>•</a:t>
            </a:r>
            <a:r>
              <a:rPr lang="fr" sz="2400" cap="none" dirty="0">
                <a:solidFill>
                  <a:srgbClr val="00B050"/>
                </a:solidFill>
                <a:latin typeface="Times New Roman" panose="02020603050405020304" pitchFamily="18" charset="0"/>
                <a:cs typeface="Times New Roman" panose="02020603050405020304" pitchFamily="18" charset="0"/>
              </a:rPr>
              <a:t> Avoir des séances très structurées (différencier une séance d’introduction, d’une séance d’entraînement…),</a:t>
            </a:r>
          </a:p>
          <a:p>
            <a:pPr marL="0" indent="-93131">
              <a:lnSpc>
                <a:spcPct val="100000"/>
              </a:lnSpc>
              <a:spcBef>
                <a:spcPts val="1333"/>
              </a:spcBef>
              <a:buClr>
                <a:schemeClr val="dk1"/>
              </a:buClr>
              <a:buSzPts val="1100"/>
              <a:buNone/>
            </a:pPr>
            <a:r>
              <a:rPr lang="fr" sz="2400" cap="none" dirty="0">
                <a:solidFill>
                  <a:schemeClr val="dk1"/>
                </a:solidFill>
                <a:latin typeface="Times New Roman" panose="02020603050405020304" pitchFamily="18" charset="0"/>
                <a:cs typeface="Times New Roman" panose="02020603050405020304" pitchFamily="18" charset="0"/>
              </a:rPr>
              <a:t>•</a:t>
            </a:r>
            <a:r>
              <a:rPr lang="fr" sz="2400" cap="none" dirty="0">
                <a:solidFill>
                  <a:srgbClr val="00B050"/>
                </a:solidFill>
                <a:latin typeface="Times New Roman" panose="02020603050405020304" pitchFamily="18" charset="0"/>
                <a:cs typeface="Times New Roman" panose="02020603050405020304" pitchFamily="18" charset="0"/>
              </a:rPr>
              <a:t>Choisir les situations en adéquation avec les notions visées (savoir catégoriser les problèmes proposés)</a:t>
            </a:r>
          </a:p>
          <a:p>
            <a:pPr marL="0" indent="-93131">
              <a:lnSpc>
                <a:spcPct val="100000"/>
              </a:lnSpc>
              <a:spcBef>
                <a:spcPts val="1333"/>
              </a:spcBef>
              <a:buClr>
                <a:schemeClr val="dk1"/>
              </a:buClr>
              <a:buSzPts val="1100"/>
              <a:buNone/>
            </a:pPr>
            <a:r>
              <a:rPr lang="fr" sz="2400" cap="none" dirty="0">
                <a:solidFill>
                  <a:schemeClr val="dk1"/>
                </a:solidFill>
                <a:latin typeface="Times New Roman" panose="02020603050405020304" pitchFamily="18" charset="0"/>
                <a:cs typeface="Times New Roman" panose="02020603050405020304" pitchFamily="18" charset="0"/>
              </a:rPr>
              <a:t>•Se centrer sur l’accompagnement individuel </a:t>
            </a:r>
            <a:r>
              <a:rPr lang="fr" sz="2400" cap="none" dirty="0">
                <a:solidFill>
                  <a:srgbClr val="FF0000"/>
                </a:solidFill>
                <a:latin typeface="Times New Roman" panose="02020603050405020304" pitchFamily="18" charset="0"/>
                <a:cs typeface="Times New Roman" panose="02020603050405020304" pitchFamily="18" charset="0"/>
              </a:rPr>
              <a:t>de tous les élèves </a:t>
            </a:r>
            <a:r>
              <a:rPr lang="fr" sz="2400" cap="none" dirty="0">
                <a:solidFill>
                  <a:schemeClr val="dk1"/>
                </a:solidFill>
                <a:latin typeface="Times New Roman" panose="02020603050405020304" pitchFamily="18" charset="0"/>
                <a:cs typeface="Times New Roman" panose="02020603050405020304" pitchFamily="18" charset="0"/>
              </a:rPr>
              <a:t>(circuler, questionner les élèves, les faire douter, se remobiliser, comprendre les erreurs….),</a:t>
            </a:r>
          </a:p>
          <a:p>
            <a:pPr marL="0" indent="-93131">
              <a:lnSpc>
                <a:spcPct val="100000"/>
              </a:lnSpc>
              <a:spcBef>
                <a:spcPts val="1333"/>
              </a:spcBef>
              <a:buClr>
                <a:schemeClr val="dk1"/>
              </a:buClr>
              <a:buSzPts val="1100"/>
              <a:buNone/>
            </a:pPr>
            <a:r>
              <a:rPr lang="fr" sz="2400" cap="none" dirty="0">
                <a:solidFill>
                  <a:schemeClr val="dk1"/>
                </a:solidFill>
                <a:latin typeface="Times New Roman" panose="02020603050405020304" pitchFamily="18" charset="0"/>
                <a:cs typeface="Times New Roman" panose="02020603050405020304" pitchFamily="18" charset="0"/>
              </a:rPr>
              <a:t>•Penser le fonctionnement du groupe classe selon la constitution du groupe (ateliers, en groupe de travail, tutorat, etc…) pour permettre cet accompagnement,</a:t>
            </a:r>
          </a:p>
          <a:p>
            <a:pPr marL="0" indent="-93131">
              <a:lnSpc>
                <a:spcPct val="100000"/>
              </a:lnSpc>
              <a:spcBef>
                <a:spcPts val="1333"/>
              </a:spcBef>
              <a:buClr>
                <a:schemeClr val="dk1"/>
              </a:buClr>
              <a:buSzPts val="1100"/>
              <a:buNone/>
            </a:pPr>
            <a:r>
              <a:rPr lang="fr" sz="2400" cap="none" dirty="0">
                <a:solidFill>
                  <a:schemeClr val="dk1"/>
                </a:solidFill>
                <a:latin typeface="Times New Roman" panose="02020603050405020304" pitchFamily="18" charset="0"/>
                <a:cs typeface="Times New Roman" panose="02020603050405020304" pitchFamily="18" charset="0"/>
              </a:rPr>
              <a:t>•</a:t>
            </a:r>
            <a:r>
              <a:rPr lang="fr" sz="2400" cap="none" dirty="0">
                <a:solidFill>
                  <a:srgbClr val="FF0000"/>
                </a:solidFill>
                <a:latin typeface="Times New Roman" panose="02020603050405020304" pitchFamily="18" charset="0"/>
                <a:cs typeface="Times New Roman" panose="02020603050405020304" pitchFamily="18" charset="0"/>
              </a:rPr>
              <a:t>Différencier : jouer sur la taille des nombres, la nature des nombres, le vocabulaire, la réécriture, les aides (dessins, schématisations…) fournies, le nombre d’étapes du problème, la présentation de la fiche de travail, etc.</a:t>
            </a:r>
          </a:p>
          <a:p>
            <a:pPr marL="0" indent="0">
              <a:buNone/>
            </a:pPr>
            <a:endParaRPr sz="1867" dirty="0"/>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55</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693" y="6146792"/>
            <a:ext cx="953576" cy="711208"/>
          </a:xfrm>
          <a:prstGeom prst="rect">
            <a:avLst/>
          </a:prstGeom>
        </p:spPr>
      </p:pic>
    </p:spTree>
    <p:extLst>
      <p:ext uri="{BB962C8B-B14F-4D97-AF65-F5344CB8AC3E}">
        <p14:creationId xmlns:p14="http://schemas.microsoft.com/office/powerpoint/2010/main" val="15659473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415600" y="158829"/>
            <a:ext cx="11360800" cy="943200"/>
          </a:xfrm>
          <a:prstGeom prst="rect">
            <a:avLst/>
          </a:prstGeom>
        </p:spPr>
        <p:txBody>
          <a:bodyPr vert="horz" wrap="square" lIns="121900" tIns="121900" rIns="121900" bIns="121900" rtlCol="0" anchor="t" anchorCtr="0">
            <a:noAutofit/>
          </a:bodyPr>
          <a:lstStyle/>
          <a:p>
            <a:pPr indent="-93131">
              <a:buClr>
                <a:schemeClr val="dk1"/>
              </a:buClr>
              <a:buSzPts val="1100"/>
            </a:pPr>
            <a:r>
              <a:rPr lang="fr" sz="2400" dirty="0"/>
              <a:t>B. Apprendre aux élèves à résoudre des problèmes                                                </a:t>
            </a:r>
            <a:r>
              <a:rPr lang="fr" sz="2400" dirty="0">
                <a:solidFill>
                  <a:srgbClr val="FF0000"/>
                </a:solidFill>
              </a:rPr>
              <a:t>Les gestes professionnels </a:t>
            </a:r>
          </a:p>
        </p:txBody>
      </p:sp>
      <p:sp>
        <p:nvSpPr>
          <p:cNvPr id="457" name="Shape 457"/>
          <p:cNvSpPr txBox="1">
            <a:spLocks noGrp="1"/>
          </p:cNvSpPr>
          <p:nvPr>
            <p:ph type="body" idx="1"/>
          </p:nvPr>
        </p:nvSpPr>
        <p:spPr>
          <a:xfrm>
            <a:off x="415600" y="1536633"/>
            <a:ext cx="11685600" cy="5038400"/>
          </a:xfrm>
          <a:prstGeom prst="rect">
            <a:avLst/>
          </a:prstGeom>
        </p:spPr>
        <p:txBody>
          <a:bodyPr vert="horz" wrap="square" lIns="121900" tIns="121900" rIns="121900" bIns="121900" rtlCol="0" anchor="t" anchorCtr="0">
            <a:noAutofit/>
          </a:bodyPr>
          <a:lstStyle/>
          <a:p>
            <a:pPr marL="0" indent="-93131">
              <a:spcBef>
                <a:spcPts val="1333"/>
              </a:spcBef>
              <a:buClr>
                <a:schemeClr val="dk1"/>
              </a:buClr>
              <a:buSzPts val="1100"/>
              <a:buNone/>
            </a:pPr>
            <a:r>
              <a:rPr lang="fr" sz="2667" dirty="0">
                <a:solidFill>
                  <a:schemeClr val="dk1"/>
                </a:solidFill>
              </a:rPr>
              <a:t>•</a:t>
            </a:r>
            <a:r>
              <a:rPr lang="fr" sz="2667" cap="none" dirty="0">
                <a:solidFill>
                  <a:srgbClr val="FF0000"/>
                </a:solidFill>
                <a:latin typeface="Times New Roman" panose="02020603050405020304" pitchFamily="18" charset="0"/>
                <a:cs typeface="Times New Roman" panose="02020603050405020304" pitchFamily="18" charset="0"/>
              </a:rPr>
              <a:t>Collectionner (catégoriser)</a:t>
            </a:r>
            <a:r>
              <a:rPr lang="fr" sz="2667" cap="none" dirty="0">
                <a:solidFill>
                  <a:schemeClr val="dk1"/>
                </a:solidFill>
                <a:latin typeface="Times New Roman" panose="02020603050405020304" pitchFamily="18" charset="0"/>
                <a:cs typeface="Times New Roman" panose="02020603050405020304" pitchFamily="18" charset="0"/>
              </a:rPr>
              <a:t> des problèmes « types » résolus….Commenter des procédures, les lister…. (Affiches, cahier des savoirs….)</a:t>
            </a:r>
          </a:p>
          <a:p>
            <a:pPr marL="0" indent="-93131">
              <a:spcBef>
                <a:spcPts val="1333"/>
              </a:spcBef>
              <a:buClr>
                <a:schemeClr val="dk1"/>
              </a:buClr>
              <a:buSzPts val="1100"/>
              <a:buNone/>
            </a:pPr>
            <a:endParaRPr lang="fr" sz="2667" cap="none" dirty="0">
              <a:solidFill>
                <a:schemeClr val="dk1"/>
              </a:solidFill>
              <a:latin typeface="Times New Roman" panose="02020603050405020304" pitchFamily="18" charset="0"/>
              <a:cs typeface="Times New Roman" panose="02020603050405020304" pitchFamily="18" charset="0"/>
            </a:endParaRPr>
          </a:p>
          <a:p>
            <a:pPr marL="0" indent="0">
              <a:buNone/>
            </a:pPr>
            <a:endParaRPr lang="fr-FR" dirty="0"/>
          </a:p>
          <a:p>
            <a:pPr marL="0" indent="0">
              <a:buNone/>
            </a:pPr>
            <a:endParaRPr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0922" y="2970926"/>
            <a:ext cx="4805479" cy="3604109"/>
          </a:xfrm>
          <a:prstGeom prst="rect">
            <a:avLst/>
          </a:prstGeom>
        </p:spPr>
      </p:pic>
      <p:sp>
        <p:nvSpPr>
          <p:cNvPr id="3" name="Espace réservé du numéro de diapositive 2"/>
          <p:cNvSpPr>
            <a:spLocks noGrp="1"/>
          </p:cNvSpPr>
          <p:nvPr>
            <p:ph type="sldNum" idx="12"/>
          </p:nvPr>
        </p:nvSpPr>
        <p:spPr/>
        <p:txBody>
          <a:bodyPr/>
          <a:lstStyle/>
          <a:p>
            <a:fld id="{00000000-1234-1234-1234-123412341234}" type="slidenum">
              <a:rPr lang="fr" smtClean="0">
                <a:solidFill>
                  <a:prstClr val="black"/>
                </a:solidFill>
              </a:rPr>
              <a:pPr/>
              <a:t>56</a:t>
            </a:fld>
            <a:endParaRPr lang="fr">
              <a:solidFill>
                <a:prstClr val="black"/>
              </a:solidFill>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207" y="5836157"/>
            <a:ext cx="953576" cy="711208"/>
          </a:xfrm>
          <a:prstGeom prst="rect">
            <a:avLst/>
          </a:prstGeom>
        </p:spPr>
      </p:pic>
      <p:sp>
        <p:nvSpPr>
          <p:cNvPr id="7" name="ZoneTexte 6"/>
          <p:cNvSpPr txBox="1"/>
          <p:nvPr/>
        </p:nvSpPr>
        <p:spPr>
          <a:xfrm>
            <a:off x="9000077" y="4389090"/>
            <a:ext cx="2662335" cy="379656"/>
          </a:xfrm>
          <a:prstGeom prst="rect">
            <a:avLst/>
          </a:prstGeom>
          <a:noFill/>
        </p:spPr>
        <p:txBody>
          <a:bodyPr wrap="square" rtlCol="0">
            <a:spAutoFit/>
          </a:bodyPr>
          <a:lstStyle/>
          <a:p>
            <a:r>
              <a:rPr lang="fr-FR" sz="1867" kern="0" dirty="0">
                <a:solidFill>
                  <a:srgbClr val="000000"/>
                </a:solidFill>
                <a:latin typeface="Arial"/>
                <a:cs typeface="Arial"/>
                <a:sym typeface="Arial"/>
              </a:rPr>
              <a:t>CE1 Pfastatt Cycle II</a:t>
            </a:r>
          </a:p>
        </p:txBody>
      </p:sp>
    </p:spTree>
    <p:extLst>
      <p:ext uri="{BB962C8B-B14F-4D97-AF65-F5344CB8AC3E}">
        <p14:creationId xmlns:p14="http://schemas.microsoft.com/office/powerpoint/2010/main" val="24039577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 y="1094793"/>
            <a:ext cx="12291527" cy="5647631"/>
          </a:xfrm>
        </p:spPr>
        <p:txBody>
          <a:bodyPr/>
          <a:lstStyle/>
          <a:p>
            <a:r>
              <a:rPr lang="fr-FR" dirty="0"/>
              <a:t>À l’intérieur de la boîte, </a:t>
            </a:r>
          </a:p>
          <a:p>
            <a:pPr marL="0" indent="0">
              <a:buNone/>
            </a:pPr>
            <a:r>
              <a:rPr lang="fr-FR" dirty="0"/>
              <a:t>les problèmes rencontrés et catégorisés</a:t>
            </a:r>
          </a:p>
        </p:txBody>
      </p:sp>
      <p:sp>
        <p:nvSpPr>
          <p:cNvPr id="4" name="Espace réservé du numéro de diapositive 3"/>
          <p:cNvSpPr>
            <a:spLocks noGrp="1"/>
          </p:cNvSpPr>
          <p:nvPr>
            <p:ph type="sldNum" idx="12"/>
          </p:nvPr>
        </p:nvSpPr>
        <p:spPr/>
        <p:txBody>
          <a:bodyPr/>
          <a:lstStyle/>
          <a:p>
            <a:fld id="{00000000-1234-1234-1234-123412341234}" type="slidenum">
              <a:rPr lang="fr" smtClean="0">
                <a:solidFill>
                  <a:prstClr val="black"/>
                </a:solidFill>
              </a:rPr>
              <a:pPr/>
              <a:t>57</a:t>
            </a:fld>
            <a:endParaRPr lang="fr">
              <a:solidFill>
                <a:prstClr val="black"/>
              </a:solidFill>
            </a:endParaRPr>
          </a:p>
        </p:txBody>
      </p:sp>
      <p:sp>
        <p:nvSpPr>
          <p:cNvPr id="5" name="Shape 456"/>
          <p:cNvSpPr txBox="1">
            <a:spLocks noGrp="1"/>
          </p:cNvSpPr>
          <p:nvPr>
            <p:ph type="title"/>
          </p:nvPr>
        </p:nvSpPr>
        <p:spPr>
          <a:xfrm>
            <a:off x="415600" y="108175"/>
            <a:ext cx="11360800" cy="763600"/>
          </a:xfrm>
          <a:prstGeom prst="rect">
            <a:avLst/>
          </a:prstGeom>
        </p:spPr>
        <p:txBody>
          <a:bodyPr vert="horz" wrap="square" lIns="121900" tIns="121900" rIns="121900" bIns="121900" rtlCol="0" anchor="t" anchorCtr="0">
            <a:noAutofit/>
          </a:bodyPr>
          <a:lstStyle/>
          <a:p>
            <a:pPr indent="-93131">
              <a:buClr>
                <a:schemeClr val="dk1"/>
              </a:buClr>
              <a:buSzPts val="1100"/>
            </a:pPr>
            <a:r>
              <a:rPr lang="fr" sz="2400" dirty="0"/>
              <a:t>B. Apprendre aux élèves à résoudre des problèmes                                                </a:t>
            </a:r>
            <a:r>
              <a:rPr lang="fr" sz="2400" dirty="0">
                <a:solidFill>
                  <a:srgbClr val="FF0000"/>
                </a:solidFill>
              </a:rPr>
              <a:t>Les gestes professionnels </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93545"/>
            <a:ext cx="5131837" cy="3848879"/>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7678" y="1115882"/>
            <a:ext cx="5393093" cy="4044820"/>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0693" y="6146792"/>
            <a:ext cx="953576" cy="711208"/>
          </a:xfrm>
          <a:prstGeom prst="rect">
            <a:avLst/>
          </a:prstGeom>
        </p:spPr>
      </p:pic>
      <p:sp>
        <p:nvSpPr>
          <p:cNvPr id="9" name="ZoneTexte 8"/>
          <p:cNvSpPr txBox="1"/>
          <p:nvPr/>
        </p:nvSpPr>
        <p:spPr>
          <a:xfrm>
            <a:off x="-2" y="6184658"/>
            <a:ext cx="2662335" cy="379656"/>
          </a:xfrm>
          <a:prstGeom prst="rect">
            <a:avLst/>
          </a:prstGeom>
          <a:noFill/>
        </p:spPr>
        <p:txBody>
          <a:bodyPr wrap="square" rtlCol="0">
            <a:spAutoFit/>
          </a:bodyPr>
          <a:lstStyle/>
          <a:p>
            <a:r>
              <a:rPr lang="fr-FR" sz="1867" kern="0" dirty="0">
                <a:solidFill>
                  <a:srgbClr val="000000"/>
                </a:solidFill>
                <a:latin typeface="Arial"/>
                <a:cs typeface="Arial"/>
                <a:sym typeface="Arial"/>
              </a:rPr>
              <a:t>CE1 Pfastatt Cycle II</a:t>
            </a:r>
          </a:p>
        </p:txBody>
      </p:sp>
    </p:spTree>
    <p:extLst>
      <p:ext uri="{BB962C8B-B14F-4D97-AF65-F5344CB8AC3E}">
        <p14:creationId xmlns:p14="http://schemas.microsoft.com/office/powerpoint/2010/main" val="10408299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80277" y="1037022"/>
            <a:ext cx="11496124" cy="5353268"/>
          </a:xfrm>
        </p:spPr>
        <p:txBody>
          <a:bodyPr>
            <a:noAutofit/>
          </a:bodyPr>
          <a:lstStyle/>
          <a:p>
            <a:pPr marL="0" indent="0">
              <a:buNone/>
            </a:pPr>
            <a:r>
              <a:rPr lang="fr-FR" sz="2400" i="1" cap="none" dirty="0">
                <a:latin typeface="Times New Roman" panose="02020603050405020304" pitchFamily="18" charset="0"/>
                <a:cs typeface="Times New Roman" panose="02020603050405020304" pitchFamily="18" charset="0"/>
              </a:rPr>
              <a:t>P1  :  les élèves sont placés en situation de recherche d’une ou plusieurs solutions à un problème donné, </a:t>
            </a:r>
          </a:p>
          <a:p>
            <a:pPr marL="0" indent="0">
              <a:buNone/>
            </a:pPr>
            <a:r>
              <a:rPr lang="fr-FR" sz="2400" i="1" cap="none" dirty="0">
                <a:latin typeface="Times New Roman" panose="02020603050405020304" pitchFamily="18" charset="0"/>
                <a:cs typeface="Times New Roman" panose="02020603050405020304" pitchFamily="18" charset="0"/>
              </a:rPr>
              <a:t>P2 : les élèves sont placés en situation de se référer à des « expériences précédentes »</a:t>
            </a:r>
            <a:br>
              <a:rPr lang="fr-FR" sz="2400" i="1" cap="none" dirty="0">
                <a:latin typeface="Times New Roman" panose="02020603050405020304" pitchFamily="18" charset="0"/>
                <a:cs typeface="Times New Roman" panose="02020603050405020304" pitchFamily="18" charset="0"/>
              </a:rPr>
            </a:br>
            <a:r>
              <a:rPr lang="fr-FR" sz="2400" i="1" cap="none" dirty="0">
                <a:latin typeface="Times New Roman" panose="02020603050405020304" pitchFamily="18" charset="0"/>
                <a:cs typeface="Times New Roman" panose="02020603050405020304" pitchFamily="18" charset="0"/>
              </a:rPr>
              <a:t>(à établir des liens avec le passé, avec la mémoire  didactique de la classe et ainsi à mettre en réseau le problème à résoudre avec des problèmes antérieurs déjà résolus </a:t>
            </a:r>
            <a:br>
              <a:rPr lang="fr-FR" sz="2400" i="1" cap="none" dirty="0">
                <a:latin typeface="Times New Roman" panose="02020603050405020304" pitchFamily="18" charset="0"/>
                <a:cs typeface="Times New Roman" panose="02020603050405020304" pitchFamily="18" charset="0"/>
              </a:rPr>
            </a:br>
            <a:r>
              <a:rPr lang="fr-FR" sz="2400" i="1" cap="none" dirty="0">
                <a:latin typeface="Times New Roman" panose="02020603050405020304" pitchFamily="18" charset="0"/>
                <a:cs typeface="Times New Roman" panose="02020603050405020304" pitchFamily="18" charset="0"/>
              </a:rPr>
              <a:t>P3 :  Les élèves ont la possibilité de procéder à des conversions de représentations sémiotiques </a:t>
            </a:r>
            <a:br>
              <a:rPr lang="fr-FR" sz="2400" i="1" cap="none" dirty="0">
                <a:latin typeface="Times New Roman" panose="02020603050405020304" pitchFamily="18" charset="0"/>
                <a:cs typeface="Times New Roman" panose="02020603050405020304" pitchFamily="18" charset="0"/>
              </a:rPr>
            </a:br>
            <a:r>
              <a:rPr lang="fr-FR" sz="2400" i="1" cap="none" dirty="0">
                <a:latin typeface="Times New Roman" panose="02020603050405020304" pitchFamily="18" charset="0"/>
                <a:cs typeface="Times New Roman" panose="02020603050405020304" pitchFamily="18" charset="0"/>
              </a:rPr>
              <a:t>P4 :  Les élèves sont conduits à catégoriser les  problèmes rencontrés </a:t>
            </a:r>
            <a:br>
              <a:rPr lang="fr-FR" sz="2400" i="1" cap="none" dirty="0">
                <a:latin typeface="Times New Roman" panose="02020603050405020304" pitchFamily="18" charset="0"/>
                <a:cs typeface="Times New Roman" panose="02020603050405020304" pitchFamily="18" charset="0"/>
              </a:rPr>
            </a:br>
            <a:endParaRPr lang="fr-FR" sz="2400" i="1" cap="none" dirty="0">
              <a:latin typeface="Times New Roman" panose="02020603050405020304" pitchFamily="18" charset="0"/>
              <a:cs typeface="Times New Roman" panose="02020603050405020304" pitchFamily="18" charset="0"/>
            </a:endParaRPr>
          </a:p>
          <a:p>
            <a:pPr marL="0" indent="0">
              <a:buNone/>
            </a:pPr>
            <a:r>
              <a:rPr lang="fr-FR" sz="2400" i="1" cap="none" dirty="0">
                <a:latin typeface="Times New Roman" panose="02020603050405020304" pitchFamily="18" charset="0"/>
                <a:cs typeface="Times New Roman" panose="02020603050405020304" pitchFamily="18" charset="0"/>
              </a:rPr>
              <a:t>+  régularité et variété </a:t>
            </a:r>
            <a:br>
              <a:rPr lang="fr-FR" sz="2400" i="1" cap="none" dirty="0">
                <a:latin typeface="Times New Roman" panose="02020603050405020304" pitchFamily="18" charset="0"/>
                <a:cs typeface="Times New Roman" panose="02020603050405020304" pitchFamily="18" charset="0"/>
              </a:rPr>
            </a:br>
            <a:endParaRPr lang="fr-FR" sz="2400" i="1" cap="none" dirty="0">
              <a:latin typeface="Times New Roman" panose="02020603050405020304" pitchFamily="18" charset="0"/>
              <a:cs typeface="Times New Roman" panose="02020603050405020304" pitchFamily="18" charset="0"/>
            </a:endParaRPr>
          </a:p>
          <a:p>
            <a:pPr marL="0" indent="0">
              <a:buNone/>
            </a:pPr>
            <a:r>
              <a:rPr lang="fr-FR" sz="2400" i="1" cap="none" dirty="0">
                <a:latin typeface="Times New Roman" panose="02020603050405020304" pitchFamily="18" charset="0"/>
                <a:cs typeface="Times New Roman" panose="02020603050405020304" pitchFamily="18" charset="0"/>
              </a:rPr>
              <a:t>extrait des travaux de Mme </a:t>
            </a:r>
            <a:r>
              <a:rPr lang="fr-FR" sz="2400" i="1" cap="none" dirty="0" err="1">
                <a:latin typeface="Times New Roman" panose="02020603050405020304" pitchFamily="18" charset="0"/>
                <a:cs typeface="Times New Roman" panose="02020603050405020304" pitchFamily="18" charset="0"/>
              </a:rPr>
              <a:t>Priolet</a:t>
            </a:r>
            <a:endParaRPr lang="fr-FR" sz="2400" i="1" cap="none" dirty="0">
              <a:latin typeface="Times New Roman" panose="02020603050405020304" pitchFamily="18" charset="0"/>
              <a:cs typeface="Times New Roman" panose="02020603050405020304" pitchFamily="18" charset="0"/>
            </a:endParaRPr>
          </a:p>
        </p:txBody>
      </p:sp>
      <p:sp>
        <p:nvSpPr>
          <p:cNvPr id="4" name="Shape 456"/>
          <p:cNvSpPr txBox="1">
            <a:spLocks/>
          </p:cNvSpPr>
          <p:nvPr/>
        </p:nvSpPr>
        <p:spPr>
          <a:xfrm>
            <a:off x="415600" y="93821"/>
            <a:ext cx="11360800" cy="943200"/>
          </a:xfrm>
          <a:prstGeom prst="rect">
            <a:avLst/>
          </a:prstGeom>
        </p:spPr>
        <p:txBody>
          <a:bodyPr vert="horz" wrap="square" lIns="121900" tIns="121900" rIns="121900" bIns="121900" rtlCol="0" anchor="t" anchorCtr="0">
            <a:noAutofit/>
          </a:bodyPr>
          <a:lstStyle>
            <a:lvl1pPr lvl="0" algn="ctr" defTabSz="685800" rtl="0" eaLnBrk="1" latinLnBrk="0" hangingPunct="1">
              <a:lnSpc>
                <a:spcPct val="90000"/>
              </a:lnSpc>
              <a:spcBef>
                <a:spcPts val="0"/>
              </a:spcBef>
              <a:buSzPts val="2800"/>
              <a:buNone/>
              <a:defRPr sz="2700" kern="1200" cap="all" baseline="0">
                <a:solidFill>
                  <a:schemeClr val="tx1"/>
                </a:solidFill>
                <a:effectLst/>
                <a:latin typeface="+mj-lt"/>
                <a:ea typeface="+mj-ea"/>
                <a:cs typeface="+mj-cs"/>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a:pPr indent="-93131">
              <a:buClr>
                <a:prstClr val="black"/>
              </a:buClr>
              <a:buSzPts val="1100"/>
            </a:pPr>
            <a:r>
              <a:rPr lang="fr" sz="2400" dirty="0">
                <a:solidFill>
                  <a:prstClr val="black"/>
                </a:solidFill>
                <a:sym typeface="Arial"/>
              </a:rPr>
              <a:t>B. Apprendre aux élèves à résoudre des problèmes                                                </a:t>
            </a:r>
            <a:r>
              <a:rPr lang="fr" sz="2400" dirty="0">
                <a:solidFill>
                  <a:srgbClr val="FF0000"/>
                </a:solidFill>
                <a:sym typeface="Arial"/>
              </a:rPr>
              <a:t>Les gestes professionnels (M. Priolet)</a:t>
            </a: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58</a:t>
            </a:fld>
            <a:endParaRPr lang="fr">
              <a:solidFill>
                <a:prstClr val="black"/>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8571" y="5980038"/>
            <a:ext cx="953576" cy="762385"/>
          </a:xfrm>
          <a:prstGeom prst="rect">
            <a:avLst/>
          </a:prstGeom>
        </p:spPr>
      </p:pic>
    </p:spTree>
    <p:extLst>
      <p:ext uri="{BB962C8B-B14F-4D97-AF65-F5344CB8AC3E}">
        <p14:creationId xmlns:p14="http://schemas.microsoft.com/office/powerpoint/2010/main" val="40518935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0074" y="191918"/>
            <a:ext cx="11159412" cy="611233"/>
          </a:xfrm>
        </p:spPr>
        <p:txBody>
          <a:bodyPr>
            <a:normAutofit fontScale="90000"/>
          </a:bodyPr>
          <a:lstStyle/>
          <a:p>
            <a:r>
              <a:rPr lang="fr-FR" dirty="0"/>
              <a:t>».</a:t>
            </a:r>
          </a:p>
        </p:txBody>
      </p:sp>
      <p:sp>
        <p:nvSpPr>
          <p:cNvPr id="3" name="Espace réservé du texte 2"/>
          <p:cNvSpPr>
            <a:spLocks noGrp="1"/>
          </p:cNvSpPr>
          <p:nvPr>
            <p:ph type="body" idx="1"/>
          </p:nvPr>
        </p:nvSpPr>
        <p:spPr/>
        <p:txBody>
          <a:bodyPr/>
          <a:lstStyle/>
          <a:p>
            <a:pPr marL="0" indent="0">
              <a:buNone/>
            </a:pPr>
            <a:br>
              <a:rPr lang="fr-FR" dirty="0"/>
            </a:br>
            <a:endParaRPr lang="fr-FR" dirty="0"/>
          </a:p>
        </p:txBody>
      </p:sp>
      <p:pic>
        <p:nvPicPr>
          <p:cNvPr id="4" name="Image 3" descr="https://www.cairn.info/loadimg.php?FILE=EDDI/EDDI_082/EDDI_082_0059/EDDI_082_0059_img-9.jpg"/>
          <p:cNvPicPr/>
          <p:nvPr/>
        </p:nvPicPr>
        <p:blipFill>
          <a:blip r:embed="rId3">
            <a:extLst>
              <a:ext uri="{28A0092B-C50C-407E-A947-70E740481C1C}">
                <a14:useLocalDpi xmlns:a14="http://schemas.microsoft.com/office/drawing/2010/main" val="0"/>
              </a:ext>
            </a:extLst>
          </a:blip>
          <a:srcRect/>
          <a:stretch>
            <a:fillRect/>
          </a:stretch>
        </p:blipFill>
        <p:spPr bwMode="auto">
          <a:xfrm>
            <a:off x="298581" y="901247"/>
            <a:ext cx="11477820" cy="5418688"/>
          </a:xfrm>
          <a:prstGeom prst="rect">
            <a:avLst/>
          </a:prstGeom>
          <a:noFill/>
          <a:ln>
            <a:noFill/>
          </a:ln>
        </p:spPr>
      </p:pic>
      <p:sp>
        <p:nvSpPr>
          <p:cNvPr id="5" name="Shape 456"/>
          <p:cNvSpPr txBox="1">
            <a:spLocks/>
          </p:cNvSpPr>
          <p:nvPr/>
        </p:nvSpPr>
        <p:spPr>
          <a:xfrm>
            <a:off x="415600" y="93821"/>
            <a:ext cx="11360800" cy="943200"/>
          </a:xfrm>
          <a:prstGeom prst="rect">
            <a:avLst/>
          </a:prstGeom>
        </p:spPr>
        <p:txBody>
          <a:bodyPr vert="horz" wrap="square" lIns="121900" tIns="121900" rIns="121900" bIns="121900" rtlCol="0" anchor="t" anchorCtr="0">
            <a:noAutofit/>
          </a:bodyPr>
          <a:lstStyle>
            <a:lvl1pPr lvl="0" algn="ctr" defTabSz="685800" rtl="0" eaLnBrk="1" latinLnBrk="0" hangingPunct="1">
              <a:lnSpc>
                <a:spcPct val="90000"/>
              </a:lnSpc>
              <a:spcBef>
                <a:spcPts val="0"/>
              </a:spcBef>
              <a:buSzPts val="2800"/>
              <a:buNone/>
              <a:defRPr sz="2700" kern="1200" cap="all" baseline="0">
                <a:solidFill>
                  <a:schemeClr val="tx1"/>
                </a:solidFill>
                <a:effectLst/>
                <a:latin typeface="+mj-lt"/>
                <a:ea typeface="+mj-ea"/>
                <a:cs typeface="+mj-cs"/>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a:pPr indent="-93131">
              <a:buClr>
                <a:prstClr val="black"/>
              </a:buClr>
              <a:buSzPts val="1100"/>
            </a:pPr>
            <a:r>
              <a:rPr lang="fr" sz="2400" dirty="0">
                <a:solidFill>
                  <a:prstClr val="black"/>
                </a:solidFill>
                <a:sym typeface="Arial"/>
              </a:rPr>
              <a:t>B. Apprendre aux élèves à résoudre des problèmes                                                </a:t>
            </a:r>
            <a:r>
              <a:rPr lang="fr" sz="2400" dirty="0">
                <a:solidFill>
                  <a:srgbClr val="FF0000"/>
                </a:solidFill>
                <a:sym typeface="Arial"/>
              </a:rPr>
              <a:t>Les gestes professionnels (Mme Priolet)</a:t>
            </a:r>
          </a:p>
        </p:txBody>
      </p:sp>
      <p:sp>
        <p:nvSpPr>
          <p:cNvPr id="6" name="Espace réservé du numéro de diapositive 5"/>
          <p:cNvSpPr>
            <a:spLocks noGrp="1"/>
          </p:cNvSpPr>
          <p:nvPr>
            <p:ph type="sldNum" idx="12"/>
          </p:nvPr>
        </p:nvSpPr>
        <p:spPr/>
        <p:txBody>
          <a:bodyPr/>
          <a:lstStyle/>
          <a:p>
            <a:fld id="{00000000-1234-1234-1234-123412341234}" type="slidenum">
              <a:rPr lang="fr" smtClean="0">
                <a:solidFill>
                  <a:prstClr val="black"/>
                </a:solidFill>
              </a:rPr>
              <a:pPr/>
              <a:t>59</a:t>
            </a:fld>
            <a:endParaRPr lang="fr">
              <a:solidFill>
                <a:prstClr val="black"/>
              </a:solidFill>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073" y="6319935"/>
            <a:ext cx="953576" cy="534076"/>
          </a:xfrm>
          <a:prstGeom prst="rect">
            <a:avLst/>
          </a:prstGeom>
        </p:spPr>
      </p:pic>
    </p:spTree>
    <p:extLst>
      <p:ext uri="{BB962C8B-B14F-4D97-AF65-F5344CB8AC3E}">
        <p14:creationId xmlns:p14="http://schemas.microsoft.com/office/powerpoint/2010/main" val="3166642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15600" y="277100"/>
            <a:ext cx="11360800" cy="763600"/>
          </a:xfrm>
          <a:prstGeom prst="rect">
            <a:avLst/>
          </a:prstGeom>
        </p:spPr>
        <p:txBody>
          <a:bodyPr vert="horz" wrap="square" lIns="121900" tIns="121900" rIns="121900" bIns="121900" rtlCol="0" anchor="t" anchorCtr="0">
            <a:noAutofit/>
          </a:bodyPr>
          <a:lstStyle/>
          <a:p>
            <a:r>
              <a:rPr lang="fr"/>
              <a:t>ÉTAPES DU PLAN NATIONAL </a:t>
            </a:r>
          </a:p>
        </p:txBody>
      </p:sp>
      <p:sp>
        <p:nvSpPr>
          <p:cNvPr id="152" name="Shape 152"/>
          <p:cNvSpPr txBox="1">
            <a:spLocks noGrp="1"/>
          </p:cNvSpPr>
          <p:nvPr>
            <p:ph type="body" idx="1"/>
          </p:nvPr>
        </p:nvSpPr>
        <p:spPr>
          <a:xfrm>
            <a:off x="282967" y="1198500"/>
            <a:ext cx="11801600" cy="5426400"/>
          </a:xfrm>
          <a:prstGeom prst="rect">
            <a:avLst/>
          </a:prstGeom>
        </p:spPr>
        <p:txBody>
          <a:bodyPr vert="horz" wrap="square" lIns="121900" tIns="121900" rIns="121900" bIns="121900" rtlCol="0" anchor="t" anchorCtr="0">
            <a:noAutofit/>
          </a:bodyPr>
          <a:lstStyle/>
          <a:p>
            <a:pPr marL="0" indent="0">
              <a:buNone/>
            </a:pPr>
            <a:r>
              <a:rPr lang="fr-FR" sz="2400" b="1" u="sng" cap="none" dirty="0">
                <a:solidFill>
                  <a:srgbClr val="4A86E8"/>
                </a:solidFill>
                <a:latin typeface="Times New Roman" panose="02020603050405020304" pitchFamily="18" charset="0"/>
                <a:cs typeface="Times New Roman" panose="02020603050405020304" pitchFamily="18" charset="0"/>
              </a:rPr>
              <a:t>Temps 1</a:t>
            </a:r>
            <a:r>
              <a:rPr lang="fr-FR" sz="2400" cap="none" dirty="0">
                <a:solidFill>
                  <a:srgbClr val="4A86E8"/>
                </a:solidFill>
                <a:latin typeface="Times New Roman" panose="02020603050405020304" pitchFamily="18" charset="0"/>
                <a:cs typeface="Times New Roman" panose="02020603050405020304" pitchFamily="18" charset="0"/>
              </a:rPr>
              <a:t> : </a:t>
            </a:r>
          </a:p>
          <a:p>
            <a:pPr marL="0" indent="0">
              <a:buNone/>
            </a:pPr>
            <a:r>
              <a:rPr lang="fr-FR" sz="2400" cap="none" dirty="0">
                <a:solidFill>
                  <a:srgbClr val="4A86E8"/>
                </a:solidFill>
                <a:latin typeface="Times New Roman" panose="02020603050405020304" pitchFamily="18" charset="0"/>
                <a:cs typeface="Times New Roman" panose="02020603050405020304" pitchFamily="18" charset="0"/>
                <a:sym typeface="Wingdings" panose="05000000000000000000" pitchFamily="2" charset="2"/>
              </a:rPr>
              <a:t></a:t>
            </a:r>
            <a:r>
              <a:rPr lang="fr-FR" sz="2400" cap="none" dirty="0">
                <a:solidFill>
                  <a:srgbClr val="4A86E8"/>
                </a:solidFill>
                <a:latin typeface="Times New Roman" panose="02020603050405020304" pitchFamily="18" charset="0"/>
                <a:cs typeface="Times New Roman" panose="02020603050405020304" pitchFamily="18" charset="0"/>
              </a:rPr>
              <a:t> Renforcer localement les connaissances et compétences des personnes qui vont assurer les formations des professeurs des écoles,</a:t>
            </a:r>
          </a:p>
          <a:p>
            <a:pPr marL="0" indent="0">
              <a:buNone/>
            </a:pPr>
            <a:r>
              <a:rPr lang="fr-FR" sz="2400" cap="none" dirty="0">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fr-FR" sz="2400" cap="none" dirty="0">
                <a:solidFill>
                  <a:schemeClr val="dk1"/>
                </a:solidFill>
                <a:latin typeface="Times New Roman" panose="02020603050405020304" pitchFamily="18" charset="0"/>
                <a:cs typeface="Times New Roman" panose="02020603050405020304" pitchFamily="18" charset="0"/>
              </a:rPr>
              <a:t> </a:t>
            </a:r>
            <a:r>
              <a:rPr lang="fr-FR" sz="2400" cap="none" dirty="0">
                <a:solidFill>
                  <a:srgbClr val="0000FF"/>
                </a:solidFill>
                <a:latin typeface="Times New Roman" panose="02020603050405020304" pitchFamily="18" charset="0"/>
                <a:cs typeface="Times New Roman" panose="02020603050405020304" pitchFamily="18" charset="0"/>
              </a:rPr>
              <a:t>Faire connaître aux IEN-1D et conseillers pédagogiques des outils et des contenus de formations à faire vivre et à utiliser en circonscriptions afin que tous ceux qui accompagnent </a:t>
            </a:r>
            <a:r>
              <a:rPr lang="fr-FR" sz="2400" b="1" cap="none" dirty="0">
                <a:solidFill>
                  <a:srgbClr val="0000FF"/>
                </a:solidFill>
                <a:latin typeface="Times New Roman" panose="02020603050405020304" pitchFamily="18" charset="0"/>
                <a:cs typeface="Times New Roman" panose="02020603050405020304" pitchFamily="18" charset="0"/>
              </a:rPr>
              <a:t>les enseignants aillent dans la même direction.</a:t>
            </a:r>
          </a:p>
          <a:p>
            <a:pPr marL="0" indent="0">
              <a:buNone/>
            </a:pPr>
            <a:endParaRPr lang="fr-FR" sz="2400" cap="none" dirty="0">
              <a:solidFill>
                <a:schemeClr val="dk1"/>
              </a:solidFill>
              <a:latin typeface="Times New Roman" panose="02020603050405020304" pitchFamily="18" charset="0"/>
              <a:cs typeface="Times New Roman" panose="02020603050405020304" pitchFamily="18" charset="0"/>
            </a:endParaRPr>
          </a:p>
          <a:p>
            <a:pPr marL="0" indent="0">
              <a:lnSpc>
                <a:spcPct val="100000"/>
              </a:lnSpc>
              <a:buNone/>
            </a:pPr>
            <a:r>
              <a:rPr lang="fr-FR" sz="2400" b="1" u="sng" cap="none" dirty="0">
                <a:solidFill>
                  <a:srgbClr val="FF0000"/>
                </a:solidFill>
                <a:latin typeface="Times New Roman" panose="02020603050405020304" pitchFamily="18" charset="0"/>
                <a:cs typeface="Times New Roman" panose="02020603050405020304" pitchFamily="18" charset="0"/>
              </a:rPr>
              <a:t>Année 16-17 :  tous les documents se trouvent sur tribu </a:t>
            </a:r>
            <a:r>
              <a:rPr lang="fr-FR" sz="2400" b="1" u="sng" cap="none" dirty="0" err="1">
                <a:solidFill>
                  <a:srgbClr val="FF0000"/>
                </a:solidFill>
                <a:latin typeface="Times New Roman" panose="02020603050405020304" pitchFamily="18" charset="0"/>
                <a:cs typeface="Times New Roman" panose="02020603050405020304" pitchFamily="18" charset="0"/>
              </a:rPr>
              <a:t>ien</a:t>
            </a:r>
            <a:r>
              <a:rPr lang="fr-FR" sz="2400" b="1" u="sng" cap="none" dirty="0">
                <a:solidFill>
                  <a:srgbClr val="FF0000"/>
                </a:solidFill>
                <a:latin typeface="Times New Roman" panose="02020603050405020304" pitchFamily="18" charset="0"/>
                <a:cs typeface="Times New Roman" panose="02020603050405020304" pitchFamily="18" charset="0"/>
              </a:rPr>
              <a:t> </a:t>
            </a:r>
          </a:p>
          <a:p>
            <a:pPr marL="0" indent="0">
              <a:lnSpc>
                <a:spcPct val="100000"/>
              </a:lnSpc>
              <a:buNone/>
            </a:pPr>
            <a:r>
              <a:rPr lang="fr-FR" sz="2400" cap="none" dirty="0">
                <a:solidFill>
                  <a:srgbClr val="FF0000"/>
                </a:solidFill>
                <a:latin typeface="Times New Roman" panose="02020603050405020304" pitchFamily="18" charset="0"/>
                <a:cs typeface="Times New Roman" panose="02020603050405020304" pitchFamily="18" charset="0"/>
              </a:rPr>
              <a:t>Le calcul (mental, en ligne) et des fractions simples aux nombres décimaux </a:t>
            </a:r>
          </a:p>
          <a:p>
            <a:pPr marL="0" indent="0">
              <a:lnSpc>
                <a:spcPct val="100000"/>
              </a:lnSpc>
              <a:buNone/>
            </a:pPr>
            <a:endParaRPr lang="fr-FR" sz="2400" cap="none" dirty="0">
              <a:solidFill>
                <a:srgbClr val="FF0000"/>
              </a:solidFill>
              <a:latin typeface="Times New Roman" panose="02020603050405020304" pitchFamily="18" charset="0"/>
              <a:cs typeface="Times New Roman" panose="02020603050405020304" pitchFamily="18" charset="0"/>
            </a:endParaRPr>
          </a:p>
          <a:p>
            <a:pPr marL="0" indent="0">
              <a:lnSpc>
                <a:spcPct val="100000"/>
              </a:lnSpc>
              <a:buNone/>
            </a:pPr>
            <a:r>
              <a:rPr lang="fr-FR" sz="2400" b="1" u="sng" cap="none" dirty="0">
                <a:solidFill>
                  <a:srgbClr val="FF0000"/>
                </a:solidFill>
                <a:latin typeface="Times New Roman" panose="02020603050405020304" pitchFamily="18" charset="0"/>
                <a:cs typeface="Times New Roman" panose="02020603050405020304" pitchFamily="18" charset="0"/>
              </a:rPr>
              <a:t>Année 17-18: tous les documents seront sur tribu + </a:t>
            </a:r>
            <a:r>
              <a:rPr lang="fr-FR" sz="2400" b="1" u="sng" cap="none" dirty="0" err="1">
                <a:solidFill>
                  <a:srgbClr val="FF0000"/>
                </a:solidFill>
                <a:latin typeface="Times New Roman" panose="02020603050405020304" pitchFamily="18" charset="0"/>
                <a:cs typeface="Times New Roman" panose="02020603050405020304" pitchFamily="18" charset="0"/>
              </a:rPr>
              <a:t>m@gistère</a:t>
            </a:r>
            <a:endParaRPr lang="fr-FR" sz="2400" b="1" u="sng" cap="none" dirty="0">
              <a:solidFill>
                <a:srgbClr val="FF0000"/>
              </a:solidFill>
              <a:latin typeface="Times New Roman" panose="02020603050405020304" pitchFamily="18" charset="0"/>
              <a:cs typeface="Times New Roman" panose="02020603050405020304" pitchFamily="18" charset="0"/>
            </a:endParaRPr>
          </a:p>
          <a:p>
            <a:pPr marL="0" indent="0">
              <a:lnSpc>
                <a:spcPct val="100000"/>
              </a:lnSpc>
              <a:buNone/>
            </a:pPr>
            <a:r>
              <a:rPr lang="fr-FR" sz="2400" cap="none" dirty="0">
                <a:solidFill>
                  <a:srgbClr val="FF0000"/>
                </a:solidFill>
                <a:latin typeface="Times New Roman" panose="02020603050405020304" pitchFamily="18" charset="0"/>
                <a:cs typeface="Times New Roman" panose="02020603050405020304" pitchFamily="18" charset="0"/>
              </a:rPr>
              <a:t>La résolution de problèmes et la proportionnalité</a:t>
            </a:r>
          </a:p>
          <a:p>
            <a:pPr marL="0" indent="0">
              <a:lnSpc>
                <a:spcPct val="100000"/>
              </a:lnSpc>
              <a:buNone/>
            </a:pPr>
            <a:endParaRPr dirty="0">
              <a:solidFill>
                <a:srgbClr val="FF0000"/>
              </a:solidFill>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6</a:t>
            </a:fld>
            <a:endParaRPr lang="fr">
              <a:solidFill>
                <a:prstClr val="black"/>
              </a:solidFill>
            </a:endParaRPr>
          </a:p>
        </p:txBody>
      </p:sp>
    </p:spTree>
    <p:extLst>
      <p:ext uri="{BB962C8B-B14F-4D97-AF65-F5344CB8AC3E}">
        <p14:creationId xmlns:p14="http://schemas.microsoft.com/office/powerpoint/2010/main" val="232084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pPr marL="0" indent="-93131">
              <a:spcBef>
                <a:spcPts val="1333"/>
              </a:spcBef>
              <a:buClr>
                <a:schemeClr val="dk1"/>
              </a:buClr>
              <a:buSzPts val="1100"/>
              <a:buNone/>
            </a:pPr>
            <a:r>
              <a:rPr lang="fr" sz="2133" cap="none" dirty="0">
                <a:solidFill>
                  <a:schemeClr val="dk1"/>
                </a:solidFill>
                <a:latin typeface="Times New Roman" panose="02020603050405020304" pitchFamily="18" charset="0"/>
                <a:cs typeface="Times New Roman" panose="02020603050405020304" pitchFamily="18" charset="0"/>
              </a:rPr>
              <a:t>•Mener une structuration pensée, préparée ( la différencier de la mise en commun)</a:t>
            </a:r>
          </a:p>
          <a:p>
            <a:pPr marL="0" indent="-93131">
              <a:spcBef>
                <a:spcPts val="1333"/>
              </a:spcBef>
              <a:buClr>
                <a:schemeClr val="dk1"/>
              </a:buClr>
              <a:buSzPts val="1100"/>
              <a:buNone/>
            </a:pPr>
            <a:r>
              <a:rPr lang="fr" sz="2133" cap="none" dirty="0">
                <a:solidFill>
                  <a:schemeClr val="dk1"/>
                </a:solidFill>
                <a:latin typeface="Times New Roman" panose="02020603050405020304" pitchFamily="18" charset="0"/>
                <a:cs typeface="Times New Roman" panose="02020603050405020304" pitchFamily="18" charset="0"/>
              </a:rPr>
              <a:t>• Penser les écrits d’institutionnalisation (cf. Cahier de charge des cahiers des savoirs)</a:t>
            </a:r>
          </a:p>
          <a:p>
            <a:pPr marL="0" indent="-93131">
              <a:spcBef>
                <a:spcPts val="1333"/>
              </a:spcBef>
              <a:buClr>
                <a:schemeClr val="dk1"/>
              </a:buClr>
              <a:buSzPts val="1100"/>
              <a:buNone/>
            </a:pPr>
            <a:endParaRPr lang="fr" sz="2133" cap="none" dirty="0">
              <a:solidFill>
                <a:schemeClr val="dk1"/>
              </a:solidFill>
              <a:latin typeface="Times New Roman" panose="02020603050405020304" pitchFamily="18" charset="0"/>
              <a:cs typeface="Times New Roman" panose="02020603050405020304" pitchFamily="18" charset="0"/>
            </a:endParaRP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Cf. Allard </a:t>
            </a:r>
            <a:r>
              <a:rPr lang="fr-FR" dirty="0">
                <a:hlinkClick r:id="rId3" action="ppaction://hlinkfile"/>
              </a:rPr>
              <a:t>Problèmes\</a:t>
            </a:r>
            <a:r>
              <a:rPr lang="fr-FR" dirty="0" err="1">
                <a:hlinkClick r:id="rId3" action="ppaction://hlinkfile"/>
              </a:rPr>
              <a:t>allard_c</a:t>
            </a:r>
            <a:r>
              <a:rPr lang="fr-FR" dirty="0">
                <a:hlinkClick r:id="rId3" action="ppaction://hlinkfile"/>
              </a:rPr>
              <a:t> (1).mp4</a:t>
            </a:r>
            <a:endParaRPr lang="fr-FR" dirty="0"/>
          </a:p>
        </p:txBody>
      </p:sp>
      <p:sp>
        <p:nvSpPr>
          <p:cNvPr id="4" name="Espace réservé du numéro de diapositive 3"/>
          <p:cNvSpPr>
            <a:spLocks noGrp="1"/>
          </p:cNvSpPr>
          <p:nvPr>
            <p:ph type="sldNum" idx="12"/>
          </p:nvPr>
        </p:nvSpPr>
        <p:spPr/>
        <p:txBody>
          <a:bodyPr/>
          <a:lstStyle/>
          <a:p>
            <a:fld id="{00000000-1234-1234-1234-123412341234}" type="slidenum">
              <a:rPr lang="fr" smtClean="0">
                <a:solidFill>
                  <a:prstClr val="black"/>
                </a:solidFill>
              </a:rPr>
              <a:pPr/>
              <a:t>60</a:t>
            </a:fld>
            <a:endParaRPr lang="fr">
              <a:solidFill>
                <a:prstClr val="black"/>
              </a:solidFill>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3035" y="5736229"/>
            <a:ext cx="953576" cy="711208"/>
          </a:xfrm>
          <a:prstGeom prst="rect">
            <a:avLst/>
          </a:prstGeom>
        </p:spPr>
      </p:pic>
    </p:spTree>
    <p:extLst>
      <p:ext uri="{BB962C8B-B14F-4D97-AF65-F5344CB8AC3E}">
        <p14:creationId xmlns:p14="http://schemas.microsoft.com/office/powerpoint/2010/main" val="14918106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427553" y="133227"/>
            <a:ext cx="11360800" cy="763600"/>
          </a:xfrm>
          <a:prstGeom prst="rect">
            <a:avLst/>
          </a:prstGeom>
        </p:spPr>
        <p:txBody>
          <a:bodyPr vert="horz" wrap="square" lIns="121900" tIns="121900" rIns="121900" bIns="121900" rtlCol="0" anchor="t" anchorCtr="0">
            <a:noAutofit/>
          </a:bodyPr>
          <a:lstStyle/>
          <a:p>
            <a:r>
              <a:rPr lang="fr" dirty="0"/>
              <a:t>insérer tableau cahier des savoirs </a:t>
            </a:r>
          </a:p>
        </p:txBody>
      </p:sp>
      <p:graphicFrame>
        <p:nvGraphicFramePr>
          <p:cNvPr id="3" name="Espace réservé du contenu 5"/>
          <p:cNvGraphicFramePr>
            <a:graphicFrameLocks/>
          </p:cNvGraphicFramePr>
          <p:nvPr>
            <p:extLst/>
          </p:nvPr>
        </p:nvGraphicFramePr>
        <p:xfrm>
          <a:off x="40647" y="896827"/>
          <a:ext cx="12007918" cy="3325704"/>
        </p:xfrm>
        <a:graphic>
          <a:graphicData uri="http://schemas.openxmlformats.org/drawingml/2006/table">
            <a:tbl>
              <a:tblPr firstRow="1" bandRow="1">
                <a:tableStyleId>{5C22544A-7EE6-4342-B048-85BDC9FD1C3A}</a:tableStyleId>
              </a:tblPr>
              <a:tblGrid>
                <a:gridCol w="6003959">
                  <a:extLst>
                    <a:ext uri="{9D8B030D-6E8A-4147-A177-3AD203B41FA5}">
                      <a16:colId xmlns:a16="http://schemas.microsoft.com/office/drawing/2014/main" val="20000"/>
                    </a:ext>
                  </a:extLst>
                </a:gridCol>
                <a:gridCol w="6003959">
                  <a:extLst>
                    <a:ext uri="{9D8B030D-6E8A-4147-A177-3AD203B41FA5}">
                      <a16:colId xmlns:a16="http://schemas.microsoft.com/office/drawing/2014/main" val="20001"/>
                    </a:ext>
                  </a:extLst>
                </a:gridCol>
              </a:tblGrid>
              <a:tr h="521544">
                <a:tc>
                  <a:txBody>
                    <a:bodyPr/>
                    <a:lstStyle/>
                    <a:p>
                      <a:r>
                        <a:rPr lang="fr-FR" sz="2400" dirty="0"/>
                        <a:t>FOND</a:t>
                      </a:r>
                    </a:p>
                  </a:txBody>
                  <a:tcPr marL="121920" marR="121920" marT="60960" marB="60960"/>
                </a:tc>
                <a:tc>
                  <a:txBody>
                    <a:bodyPr/>
                    <a:lstStyle/>
                    <a:p>
                      <a:r>
                        <a:rPr lang="fr-FR" sz="2400" dirty="0"/>
                        <a:t>FORME</a:t>
                      </a:r>
                    </a:p>
                  </a:txBody>
                  <a:tcPr marL="121920" marR="121920" marT="60960" marB="60960"/>
                </a:tc>
                <a:extLst>
                  <a:ext uri="{0D108BD9-81ED-4DB2-BD59-A6C34878D82A}">
                    <a16:rowId xmlns:a16="http://schemas.microsoft.com/office/drawing/2014/main" val="10000"/>
                  </a:ext>
                </a:extLst>
              </a:tr>
              <a:tr h="853440">
                <a:tc>
                  <a:txBody>
                    <a:bodyPr/>
                    <a:lstStyle/>
                    <a:p>
                      <a:r>
                        <a:rPr lang="fr-FR" sz="2400" dirty="0"/>
                        <a:t>- Ne pas s’arrêter à un résumé de la mise en commun</a:t>
                      </a:r>
                    </a:p>
                  </a:txBody>
                  <a:tcPr marL="121920" marR="121920" marT="60960" marB="60960"/>
                </a:tc>
                <a:tc>
                  <a:txBody>
                    <a:bodyPr/>
                    <a:lstStyle/>
                    <a:p>
                      <a:r>
                        <a:rPr lang="fr-FR" sz="2400" dirty="0"/>
                        <a:t>-Sommaire paginé</a:t>
                      </a:r>
                    </a:p>
                  </a:txBody>
                  <a:tcPr marL="121920" marR="121920" marT="60960" marB="60960"/>
                </a:tc>
                <a:extLst>
                  <a:ext uri="{0D108BD9-81ED-4DB2-BD59-A6C34878D82A}">
                    <a16:rowId xmlns:a16="http://schemas.microsoft.com/office/drawing/2014/main" val="10001"/>
                  </a:ext>
                </a:extLst>
              </a:tr>
              <a:tr h="1950720">
                <a:tc>
                  <a:txBody>
                    <a:bodyPr/>
                    <a:lstStyle/>
                    <a:p>
                      <a:pPr marL="0" indent="0">
                        <a:buFontTx/>
                        <a:buNone/>
                      </a:pPr>
                      <a:r>
                        <a:rPr lang="fr-FR" sz="2400" dirty="0"/>
                        <a:t>- Décontextualiser le savoir en s’appuyant sur les écrits intermédiaires (exemple de</a:t>
                      </a:r>
                      <a:r>
                        <a:rPr lang="fr-FR" sz="2400" baseline="0" dirty="0"/>
                        <a:t> l’exercice sur les bandes (fractions))</a:t>
                      </a:r>
                      <a:endParaRPr lang="fr-FR" sz="2400" dirty="0"/>
                    </a:p>
                  </a:txBody>
                  <a:tcPr marL="121920" marR="121920" marT="60960" marB="60960"/>
                </a:tc>
                <a:tc>
                  <a:txBody>
                    <a:bodyPr/>
                    <a:lstStyle/>
                    <a:p>
                      <a:pPr marL="0" indent="0">
                        <a:buFontTx/>
                        <a:buNone/>
                      </a:pPr>
                      <a:r>
                        <a:rPr lang="fr-FR" sz="2400" dirty="0"/>
                        <a:t>-Titres qui renvoient aux savoirs </a:t>
                      </a:r>
                      <a:r>
                        <a:rPr lang="fr-FR" sz="2400" baseline="0" dirty="0"/>
                        <a:t> </a:t>
                      </a:r>
                      <a:r>
                        <a:rPr lang="fr-FR" sz="2400" baseline="0" dirty="0">
                          <a:solidFill>
                            <a:srgbClr val="FF0000"/>
                          </a:solidFill>
                        </a:rPr>
                        <a:t>ainsi le partage du trésor ne renvoie pas au savoir, le titre devrait être le partage équitable vers la division</a:t>
                      </a:r>
                      <a:endParaRPr lang="fr-FR" sz="2400" dirty="0">
                        <a:solidFill>
                          <a:srgbClr val="FF0000"/>
                        </a:solidFill>
                      </a:endParaRPr>
                    </a:p>
                    <a:p>
                      <a:pPr marL="285750" indent="-285750">
                        <a:buFontTx/>
                        <a:buChar char="-"/>
                      </a:pPr>
                      <a:endParaRPr lang="fr-FR" sz="2400" dirty="0"/>
                    </a:p>
                  </a:txBody>
                  <a:tcPr marL="121920" marR="121920" marT="60960" marB="60960"/>
                </a:tc>
                <a:extLst>
                  <a:ext uri="{0D108BD9-81ED-4DB2-BD59-A6C34878D82A}">
                    <a16:rowId xmlns:a16="http://schemas.microsoft.com/office/drawing/2014/main" val="10002"/>
                  </a:ext>
                </a:extLst>
              </a:tr>
            </a:tbl>
          </a:graphicData>
        </a:graphic>
      </p:graphicFrame>
      <p:graphicFrame>
        <p:nvGraphicFramePr>
          <p:cNvPr id="4" name="Tableau 3"/>
          <p:cNvGraphicFramePr>
            <a:graphicFrameLocks noGrp="1"/>
          </p:cNvGraphicFramePr>
          <p:nvPr>
            <p:extLst/>
          </p:nvPr>
        </p:nvGraphicFramePr>
        <p:xfrm>
          <a:off x="40647" y="3279129"/>
          <a:ext cx="11984012" cy="2926080"/>
        </p:xfrm>
        <a:graphic>
          <a:graphicData uri="http://schemas.openxmlformats.org/drawingml/2006/table">
            <a:tbl>
              <a:tblPr firstRow="1" bandRow="1">
                <a:tableStyleId>{5C22544A-7EE6-4342-B048-85BDC9FD1C3A}</a:tableStyleId>
              </a:tblPr>
              <a:tblGrid>
                <a:gridCol w="5971683">
                  <a:extLst>
                    <a:ext uri="{9D8B030D-6E8A-4147-A177-3AD203B41FA5}">
                      <a16:colId xmlns:a16="http://schemas.microsoft.com/office/drawing/2014/main" val="20000"/>
                    </a:ext>
                  </a:extLst>
                </a:gridCol>
                <a:gridCol w="6012329">
                  <a:extLst>
                    <a:ext uri="{9D8B030D-6E8A-4147-A177-3AD203B41FA5}">
                      <a16:colId xmlns:a16="http://schemas.microsoft.com/office/drawing/2014/main" val="20001"/>
                    </a:ext>
                  </a:extLst>
                </a:gridCol>
              </a:tblGrid>
              <a:tr h="1219200">
                <a:tc>
                  <a:txBody>
                    <a:bodyPr/>
                    <a:lstStyle/>
                    <a:p>
                      <a:r>
                        <a:rPr lang="fr-FR" sz="2400" dirty="0"/>
                        <a:t>- s’appuyer sur les écrits mathématiques</a:t>
                      </a:r>
                      <a:r>
                        <a:rPr lang="fr-FR" sz="2400" baseline="0" dirty="0"/>
                        <a:t> </a:t>
                      </a:r>
                      <a:endParaRPr lang="fr-FR" sz="2400" dirty="0"/>
                    </a:p>
                  </a:txBody>
                  <a:tcPr marL="121920" marR="121920" marT="60960" marB="60960"/>
                </a:tc>
                <a:tc>
                  <a:txBody>
                    <a:bodyPr/>
                    <a:lstStyle/>
                    <a:p>
                      <a:r>
                        <a:rPr lang="fr-FR" sz="2400" dirty="0"/>
                        <a:t>- Utiliser les noms des sous domaines relatifs aux programmes (cohérence) nombres et calcul et non pas numération</a:t>
                      </a:r>
                      <a:r>
                        <a:rPr lang="fr-FR" sz="2400" baseline="0" dirty="0"/>
                        <a:t> par exemple….</a:t>
                      </a:r>
                      <a:endParaRPr lang="fr-FR" sz="2400" dirty="0"/>
                    </a:p>
                  </a:txBody>
                  <a:tcPr marL="121920" marR="121920" marT="60960" marB="60960"/>
                </a:tc>
                <a:extLst>
                  <a:ext uri="{0D108BD9-81ED-4DB2-BD59-A6C34878D82A}">
                    <a16:rowId xmlns:a16="http://schemas.microsoft.com/office/drawing/2014/main" val="10000"/>
                  </a:ext>
                </a:extLst>
              </a:tr>
              <a:tr h="853440">
                <a:tc>
                  <a:txBody>
                    <a:bodyPr/>
                    <a:lstStyle/>
                    <a:p>
                      <a:r>
                        <a:rPr lang="fr-FR" sz="2400" dirty="0"/>
                        <a:t>- Ne pas utiliser des documents touts prêts et foisonnant sur internet </a:t>
                      </a:r>
                    </a:p>
                  </a:txBody>
                  <a:tcPr marL="121920" marR="121920" marT="60960" marB="60960"/>
                </a:tc>
                <a:tc>
                  <a:txBody>
                    <a:bodyPr/>
                    <a:lstStyle/>
                    <a:p>
                      <a:endParaRPr lang="fr-FR" sz="2400" dirty="0"/>
                    </a:p>
                  </a:txBody>
                  <a:tcPr marL="121920" marR="121920" marT="60960" marB="60960"/>
                </a:tc>
                <a:extLst>
                  <a:ext uri="{0D108BD9-81ED-4DB2-BD59-A6C34878D82A}">
                    <a16:rowId xmlns:a16="http://schemas.microsoft.com/office/drawing/2014/main" val="10001"/>
                  </a:ext>
                </a:extLst>
              </a:tr>
              <a:tr h="853440">
                <a:tc>
                  <a:txBody>
                    <a:bodyPr/>
                    <a:lstStyle/>
                    <a:p>
                      <a:r>
                        <a:rPr lang="fr-FR" sz="2400" dirty="0"/>
                        <a:t>- l’écrit institutionnel est de la responsabilité de l’enseignant et doit renvoyer au savoir</a:t>
                      </a:r>
                    </a:p>
                  </a:txBody>
                  <a:tcPr marL="121920" marR="121920" marT="60960" marB="60960"/>
                </a:tc>
                <a:tc>
                  <a:txBody>
                    <a:bodyPr/>
                    <a:lstStyle/>
                    <a:p>
                      <a:endParaRPr lang="fr-FR" sz="2400" dirty="0"/>
                    </a:p>
                  </a:txBody>
                  <a:tcPr marL="121920" marR="121920" marT="60960" marB="60960"/>
                </a:tc>
                <a:extLst>
                  <a:ext uri="{0D108BD9-81ED-4DB2-BD59-A6C34878D82A}">
                    <a16:rowId xmlns:a16="http://schemas.microsoft.com/office/drawing/2014/main" val="10002"/>
                  </a:ext>
                </a:extLst>
              </a:tr>
            </a:tbl>
          </a:graphicData>
        </a:graphic>
      </p:graphicFrame>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61</a:t>
            </a:fld>
            <a:endParaRPr lang="fr">
              <a:solidFill>
                <a:prstClr val="black"/>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93" y="6031215"/>
            <a:ext cx="953576" cy="711208"/>
          </a:xfrm>
          <a:prstGeom prst="rect">
            <a:avLst/>
          </a:prstGeom>
        </p:spPr>
      </p:pic>
    </p:spTree>
    <p:extLst>
      <p:ext uri="{BB962C8B-B14F-4D97-AF65-F5344CB8AC3E}">
        <p14:creationId xmlns:p14="http://schemas.microsoft.com/office/powerpoint/2010/main" val="23788882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415600" y="209700"/>
            <a:ext cx="11360800" cy="763600"/>
          </a:xfrm>
          <a:prstGeom prst="rect">
            <a:avLst/>
          </a:prstGeom>
        </p:spPr>
        <p:txBody>
          <a:bodyPr vert="horz" wrap="square" lIns="121900" tIns="121900" rIns="121900" bIns="121900" rtlCol="0" anchor="t" anchorCtr="0">
            <a:noAutofit/>
          </a:bodyPr>
          <a:lstStyle/>
          <a:p>
            <a:r>
              <a:rPr lang="fr"/>
              <a:t>Des incontournables du travail de préparation</a:t>
            </a:r>
          </a:p>
        </p:txBody>
      </p:sp>
      <p:sp>
        <p:nvSpPr>
          <p:cNvPr id="468" name="Shape 468"/>
          <p:cNvSpPr txBox="1">
            <a:spLocks noGrp="1"/>
          </p:cNvSpPr>
          <p:nvPr>
            <p:ph type="body" idx="1"/>
          </p:nvPr>
        </p:nvSpPr>
        <p:spPr>
          <a:xfrm>
            <a:off x="216400" y="894741"/>
            <a:ext cx="11879976" cy="5770800"/>
          </a:xfrm>
          <a:prstGeom prst="rect">
            <a:avLst/>
          </a:prstGeom>
        </p:spPr>
        <p:txBody>
          <a:bodyPr vert="horz" wrap="square" lIns="121900" tIns="121900" rIns="121900" bIns="121900" rtlCol="0" anchor="t" anchorCtr="0">
            <a:noAutofit/>
          </a:bodyPr>
          <a:lstStyle/>
          <a:p>
            <a:pPr marL="0" indent="-93131">
              <a:lnSpc>
                <a:spcPct val="100000"/>
              </a:lnSpc>
              <a:buClr>
                <a:schemeClr val="dk1"/>
              </a:buClr>
              <a:buSzPts val="1100"/>
              <a:buNone/>
            </a:pPr>
            <a:r>
              <a:rPr lang="fr" sz="2400" cap="none" dirty="0">
                <a:solidFill>
                  <a:schemeClr val="dk1"/>
                </a:solidFill>
                <a:latin typeface="Times New Roman" panose="02020603050405020304" pitchFamily="18" charset="0"/>
                <a:cs typeface="Times New Roman" panose="02020603050405020304" pitchFamily="18" charset="0"/>
              </a:rPr>
              <a:t>1.</a:t>
            </a:r>
            <a:r>
              <a:rPr lang="fr" sz="2400" cap="none" dirty="0">
                <a:solidFill>
                  <a:srgbClr val="FF0000"/>
                </a:solidFill>
                <a:latin typeface="Times New Roman" panose="02020603050405020304" pitchFamily="18" charset="0"/>
                <a:cs typeface="Times New Roman" panose="02020603050405020304" pitchFamily="18" charset="0"/>
              </a:rPr>
              <a:t>En amont :</a:t>
            </a:r>
          </a:p>
          <a:p>
            <a:pPr marL="609585" indent="-423323">
              <a:lnSpc>
                <a:spcPct val="100000"/>
              </a:lnSpc>
              <a:buSzPts val="1400"/>
              <a:buChar char="➔"/>
            </a:pPr>
            <a:r>
              <a:rPr lang="fr" sz="2400" cap="none" dirty="0">
                <a:solidFill>
                  <a:srgbClr val="00B050"/>
                </a:solidFill>
                <a:latin typeface="Times New Roman" panose="02020603050405020304" pitchFamily="18" charset="0"/>
                <a:cs typeface="Times New Roman" panose="02020603050405020304" pitchFamily="18" charset="0"/>
              </a:rPr>
              <a:t>Questions relatives au problème proposé </a:t>
            </a:r>
            <a:r>
              <a:rPr lang="fr" sz="2400" cap="none" dirty="0">
                <a:solidFill>
                  <a:schemeClr val="dk1"/>
                </a:solidFill>
                <a:latin typeface="Times New Roman" panose="02020603050405020304" pitchFamily="18" charset="0"/>
                <a:cs typeface="Times New Roman" panose="02020603050405020304" pitchFamily="18" charset="0"/>
              </a:rPr>
              <a:t>:</a:t>
            </a:r>
          </a:p>
          <a:p>
            <a:pPr marL="0" indent="-93131">
              <a:buClr>
                <a:schemeClr val="dk1"/>
              </a:buClr>
              <a:buSzPts val="1100"/>
              <a:buNone/>
            </a:pPr>
            <a:r>
              <a:rPr lang="fr" sz="2400" cap="none" dirty="0">
                <a:solidFill>
                  <a:schemeClr val="dk1"/>
                </a:solidFill>
                <a:latin typeface="Times New Roman" panose="02020603050405020304" pitchFamily="18" charset="0"/>
                <a:cs typeface="Times New Roman" panose="02020603050405020304" pitchFamily="18" charset="0"/>
              </a:rPr>
              <a:t>Caractéristiques de ce problème (catégories, concepts, présentation) ?</a:t>
            </a:r>
          </a:p>
          <a:p>
            <a:pPr marL="0" indent="-93131">
              <a:buClr>
                <a:schemeClr val="dk1"/>
              </a:buClr>
              <a:buSzPts val="1100"/>
              <a:buNone/>
            </a:pPr>
            <a:r>
              <a:rPr lang="fr" sz="2400" cap="none" dirty="0">
                <a:solidFill>
                  <a:schemeClr val="dk1"/>
                </a:solidFill>
                <a:latin typeface="Times New Roman" panose="02020603050405020304" pitchFamily="18" charset="0"/>
                <a:cs typeface="Times New Roman" panose="02020603050405020304" pitchFamily="18" charset="0"/>
              </a:rPr>
              <a:t>Compétences mobilisées dans sa résolution ?</a:t>
            </a:r>
          </a:p>
          <a:p>
            <a:pPr marL="0" indent="-93131">
              <a:buClr>
                <a:schemeClr val="dk1"/>
              </a:buClr>
              <a:buSzPts val="1100"/>
              <a:buNone/>
            </a:pPr>
            <a:r>
              <a:rPr lang="fr" sz="2400" cap="none" dirty="0">
                <a:solidFill>
                  <a:schemeClr val="dk1"/>
                </a:solidFill>
                <a:latin typeface="Times New Roman" panose="02020603050405020304" pitchFamily="18" charset="0"/>
                <a:cs typeface="Times New Roman" panose="02020603050405020304" pitchFamily="18" charset="0"/>
              </a:rPr>
              <a:t>Quelles difficultés peut-on anticiper ?</a:t>
            </a:r>
          </a:p>
          <a:p>
            <a:pPr marL="609585" indent="-423323">
              <a:spcBef>
                <a:spcPts val="1333"/>
              </a:spcBef>
              <a:buSzPts val="1400"/>
              <a:buChar char="➔"/>
            </a:pPr>
            <a:r>
              <a:rPr lang="fr" sz="2400" cap="none" dirty="0">
                <a:solidFill>
                  <a:schemeClr val="dk1"/>
                </a:solidFill>
                <a:latin typeface="Times New Roman" panose="02020603050405020304" pitchFamily="18" charset="0"/>
                <a:cs typeface="Times New Roman" panose="02020603050405020304" pitchFamily="18" charset="0"/>
              </a:rPr>
              <a:t> </a:t>
            </a:r>
            <a:r>
              <a:rPr lang="fr" sz="2400" cap="none" dirty="0">
                <a:solidFill>
                  <a:srgbClr val="00B050"/>
                </a:solidFill>
                <a:latin typeface="Times New Roman" panose="02020603050405020304" pitchFamily="18" charset="0"/>
                <a:cs typeface="Times New Roman" panose="02020603050405020304" pitchFamily="18" charset="0"/>
              </a:rPr>
              <a:t>questions relatives à la singularité des élèves et au groupe classe</a:t>
            </a:r>
          </a:p>
          <a:p>
            <a:pPr marL="0" indent="-93131">
              <a:buClr>
                <a:schemeClr val="dk1"/>
              </a:buClr>
              <a:buSzPts val="1100"/>
              <a:buNone/>
            </a:pPr>
            <a:r>
              <a:rPr lang="fr" sz="2400" cap="none" dirty="0">
                <a:solidFill>
                  <a:schemeClr val="dk1"/>
                </a:solidFill>
                <a:latin typeface="Times New Roman" panose="02020603050405020304" pitchFamily="18" charset="0"/>
                <a:cs typeface="Times New Roman" panose="02020603050405020304" pitchFamily="18" charset="0"/>
              </a:rPr>
              <a:t>Quelles pistes d’étayage peut-on proposer ?</a:t>
            </a:r>
          </a:p>
          <a:p>
            <a:pPr marL="0" indent="-93131">
              <a:buClr>
                <a:schemeClr val="dk1"/>
              </a:buClr>
              <a:buSzPts val="1100"/>
              <a:buNone/>
            </a:pPr>
            <a:r>
              <a:rPr lang="fr" sz="2400" cap="none" dirty="0">
                <a:solidFill>
                  <a:schemeClr val="dk1"/>
                </a:solidFill>
                <a:latin typeface="Times New Roman" panose="02020603050405020304" pitchFamily="18" charset="0"/>
                <a:cs typeface="Times New Roman" panose="02020603050405020304" pitchFamily="18" charset="0"/>
              </a:rPr>
              <a:t>Comment gérer l’hétérogénéité ?</a:t>
            </a:r>
          </a:p>
          <a:p>
            <a:pPr marL="0" indent="-93131">
              <a:buClr>
                <a:schemeClr val="dk1"/>
              </a:buClr>
              <a:buSzPts val="1100"/>
              <a:buNone/>
            </a:pPr>
            <a:r>
              <a:rPr lang="fr" sz="2400" cap="none" dirty="0">
                <a:solidFill>
                  <a:schemeClr val="dk1"/>
                </a:solidFill>
                <a:latin typeface="Times New Roman" panose="02020603050405020304" pitchFamily="18" charset="0"/>
                <a:cs typeface="Times New Roman" panose="02020603050405020304" pitchFamily="18" charset="0"/>
              </a:rPr>
              <a:t>→       </a:t>
            </a:r>
            <a:r>
              <a:rPr lang="fr" sz="2400" cap="none" dirty="0">
                <a:solidFill>
                  <a:srgbClr val="6AA84F"/>
                </a:solidFill>
                <a:latin typeface="Times New Roman" panose="02020603050405020304" pitchFamily="18" charset="0"/>
                <a:cs typeface="Times New Roman" panose="02020603050405020304" pitchFamily="18" charset="0"/>
              </a:rPr>
              <a:t>programmations et progressions (classe, cycles, école)</a:t>
            </a:r>
          </a:p>
          <a:p>
            <a:pPr marL="0" indent="-93131">
              <a:buClr>
                <a:schemeClr val="dk1"/>
              </a:buClr>
              <a:buSzPts val="1100"/>
              <a:buNone/>
            </a:pPr>
            <a:endParaRPr lang="fr" sz="2400" cap="none" dirty="0">
              <a:solidFill>
                <a:srgbClr val="6AA84F"/>
              </a:solidFill>
              <a:latin typeface="Times New Roman" panose="02020603050405020304" pitchFamily="18" charset="0"/>
              <a:cs typeface="Times New Roman" panose="02020603050405020304" pitchFamily="18" charset="0"/>
            </a:endParaRPr>
          </a:p>
          <a:p>
            <a:pPr marL="0" indent="-93131">
              <a:lnSpc>
                <a:spcPct val="100000"/>
              </a:lnSpc>
              <a:buClr>
                <a:schemeClr val="dk1"/>
              </a:buClr>
              <a:buSzPts val="1100"/>
              <a:buNone/>
            </a:pPr>
            <a:r>
              <a:rPr lang="fr" sz="2400" cap="none" dirty="0">
                <a:solidFill>
                  <a:schemeClr val="dk1"/>
                </a:solidFill>
                <a:latin typeface="Times New Roman" panose="02020603050405020304" pitchFamily="18" charset="0"/>
                <a:cs typeface="Times New Roman" panose="02020603050405020304" pitchFamily="18" charset="0"/>
              </a:rPr>
              <a:t>2</a:t>
            </a:r>
            <a:r>
              <a:rPr lang="fr" sz="2400" cap="none" dirty="0">
                <a:solidFill>
                  <a:srgbClr val="FF0000"/>
                </a:solidFill>
                <a:latin typeface="Times New Roman" panose="02020603050405020304" pitchFamily="18" charset="0"/>
                <a:cs typeface="Times New Roman" panose="02020603050405020304" pitchFamily="18" charset="0"/>
              </a:rPr>
              <a:t>. En aval :</a:t>
            </a:r>
          </a:p>
          <a:p>
            <a:pPr marL="609585" indent="-423323">
              <a:lnSpc>
                <a:spcPct val="100000"/>
              </a:lnSpc>
              <a:buClr>
                <a:srgbClr val="00B050"/>
              </a:buClr>
              <a:buSzPts val="1400"/>
              <a:buChar char="➔"/>
            </a:pPr>
            <a:r>
              <a:rPr lang="fr" sz="2400" cap="none" dirty="0">
                <a:solidFill>
                  <a:srgbClr val="00B050"/>
                </a:solidFill>
                <a:latin typeface="Times New Roman" panose="02020603050405020304" pitchFamily="18" charset="0"/>
                <a:cs typeface="Times New Roman" panose="02020603050405020304" pitchFamily="18" charset="0"/>
              </a:rPr>
              <a:t>Analyse des erreurs des élèves </a:t>
            </a:r>
          </a:p>
          <a:p>
            <a:pPr marL="609585" indent="-423323">
              <a:buClr>
                <a:srgbClr val="00B050"/>
              </a:buClr>
              <a:buSzPts val="1400"/>
              <a:buChar char="➔"/>
            </a:pPr>
            <a:r>
              <a:rPr lang="fr" sz="2400" cap="none" dirty="0">
                <a:solidFill>
                  <a:srgbClr val="00B050"/>
                </a:solidFill>
                <a:latin typeface="Times New Roman" panose="02020603050405020304" pitchFamily="18" charset="0"/>
                <a:cs typeface="Times New Roman" panose="02020603050405020304" pitchFamily="18" charset="0"/>
              </a:rPr>
              <a:t>Analyse de la séance</a:t>
            </a:r>
          </a:p>
          <a:p>
            <a:pPr marL="0" indent="0">
              <a:buNone/>
            </a:pPr>
            <a:endParaRPr sz="1867" dirty="0"/>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62</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8969" y="5954333"/>
            <a:ext cx="953576" cy="711208"/>
          </a:xfrm>
          <a:prstGeom prst="rect">
            <a:avLst/>
          </a:prstGeom>
        </p:spPr>
      </p:pic>
    </p:spTree>
    <p:extLst>
      <p:ext uri="{BB962C8B-B14F-4D97-AF65-F5344CB8AC3E}">
        <p14:creationId xmlns:p14="http://schemas.microsoft.com/office/powerpoint/2010/main" val="1940801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980300" y="551967"/>
            <a:ext cx="10007600" cy="710800"/>
          </a:xfrm>
          <a:prstGeom prst="rect">
            <a:avLst/>
          </a:prstGeom>
        </p:spPr>
        <p:txBody>
          <a:bodyPr vert="horz" wrap="square" lIns="121900" tIns="121900" rIns="121900" bIns="121900" rtlCol="0" anchor="t" anchorCtr="0">
            <a:noAutofit/>
          </a:bodyPr>
          <a:lstStyle/>
          <a:p>
            <a:r>
              <a:rPr lang="fr"/>
              <a:t>BIBLIOGRAPHIE</a:t>
            </a:r>
          </a:p>
        </p:txBody>
      </p:sp>
      <p:sp>
        <p:nvSpPr>
          <p:cNvPr id="474" name="Shape 474"/>
          <p:cNvSpPr txBox="1">
            <a:spLocks noGrp="1"/>
          </p:cNvSpPr>
          <p:nvPr>
            <p:ph type="body" idx="1"/>
          </p:nvPr>
        </p:nvSpPr>
        <p:spPr>
          <a:xfrm>
            <a:off x="431633" y="1470700"/>
            <a:ext cx="11126400" cy="4954400"/>
          </a:xfrm>
          <a:prstGeom prst="rect">
            <a:avLst/>
          </a:prstGeom>
        </p:spPr>
        <p:txBody>
          <a:bodyPr vert="horz" wrap="square" lIns="121900" tIns="121900" rIns="121900" bIns="121900" rtlCol="0" anchor="t" anchorCtr="0">
            <a:noAutofit/>
          </a:bodyPr>
          <a:lstStyle/>
          <a:p>
            <a:pPr marL="609585" indent="-423323">
              <a:spcBef>
                <a:spcPts val="1333"/>
              </a:spcBef>
              <a:buClr>
                <a:srgbClr val="000000"/>
              </a:buClr>
              <a:buSzPts val="1400"/>
              <a:buFont typeface="Arial"/>
              <a:buChar char="●"/>
            </a:pPr>
            <a:r>
              <a:rPr lang="fr" sz="1867" cap="none" dirty="0">
                <a:solidFill>
                  <a:srgbClr val="000000"/>
                </a:solidFill>
                <a:latin typeface="Times New Roman" panose="02020603050405020304" pitchFamily="18" charset="0"/>
                <a:ea typeface="Arial"/>
                <a:cs typeface="Times New Roman" panose="02020603050405020304" pitchFamily="18" charset="0"/>
                <a:sym typeface="Arial"/>
              </a:rPr>
              <a:t>L'enseignement des mathématiques au cycle III de l'école primaire, rapport - n° 2006-034, juin 2006. </a:t>
            </a:r>
          </a:p>
          <a:p>
            <a:pPr marL="609585" indent="-423323">
              <a:buClr>
                <a:srgbClr val="000000"/>
              </a:buClr>
              <a:buSzPts val="1400"/>
              <a:buFont typeface="Arial"/>
              <a:buChar char="●"/>
            </a:pPr>
            <a:r>
              <a:rPr lang="fr" sz="1867" cap="none" dirty="0">
                <a:solidFill>
                  <a:srgbClr val="000000"/>
                </a:solidFill>
                <a:latin typeface="Times New Roman" panose="02020603050405020304" pitchFamily="18" charset="0"/>
                <a:ea typeface="Arial"/>
                <a:cs typeface="Times New Roman" panose="02020603050405020304" pitchFamily="18" charset="0"/>
                <a:sym typeface="Arial"/>
              </a:rPr>
              <a:t>Bilan de la mise en œuvre des programmes issus de la réforme de l'école primaire de 2008, rapport - n° 2013-066, juin 2013</a:t>
            </a:r>
          </a:p>
          <a:p>
            <a:pPr marL="609585" indent="-423323">
              <a:buClr>
                <a:srgbClr val="000000"/>
              </a:buClr>
              <a:buSzPts val="1400"/>
            </a:pPr>
            <a:r>
              <a:rPr lang="fr" sz="1867" cap="none" dirty="0">
                <a:solidFill>
                  <a:srgbClr val="000000"/>
                </a:solidFill>
                <a:latin typeface="Times New Roman" panose="02020603050405020304" pitchFamily="18" charset="0"/>
                <a:cs typeface="Times New Roman" panose="02020603050405020304" pitchFamily="18" charset="0"/>
              </a:rPr>
              <a:t>Problèmes arithmétiques de réinvestissement : une synthèse, des pistes. De C. Houdement</a:t>
            </a:r>
          </a:p>
          <a:p>
            <a:pPr marL="609585" indent="-423323">
              <a:buClr>
                <a:srgbClr val="000000"/>
              </a:buClr>
              <a:buSzPts val="1400"/>
            </a:pPr>
            <a:r>
              <a:rPr lang="fr" sz="1867" cap="none" dirty="0">
                <a:solidFill>
                  <a:schemeClr val="dk1"/>
                </a:solidFill>
                <a:latin typeface="Times New Roman" panose="02020603050405020304" pitchFamily="18" charset="0"/>
                <a:cs typeface="Times New Roman" panose="02020603050405020304" pitchFamily="18" charset="0"/>
              </a:rPr>
              <a:t>LA MULTIPRÉSENTATION,UN DISPOSITIF D’AIDE A LA RÉSOLUTION DE PROBLÈMES jean berky NGUALA IREM des antilles et de la guyane, section guadeloupe  equipe DIDIREM paris 7</a:t>
            </a:r>
          </a:p>
          <a:p>
            <a:pPr marL="609585" indent="-423323">
              <a:buClr>
                <a:srgbClr val="000000"/>
              </a:buClr>
              <a:buSzPts val="1400"/>
            </a:pPr>
            <a:r>
              <a:rPr lang="fr" sz="1867" cap="none" dirty="0">
                <a:solidFill>
                  <a:srgbClr val="000000"/>
                </a:solidFill>
                <a:latin typeface="Times New Roman" panose="02020603050405020304" pitchFamily="18" charset="0"/>
                <a:cs typeface="Times New Roman" panose="02020603050405020304" pitchFamily="18" charset="0"/>
              </a:rPr>
              <a:t>Enseignement-apprentissage de la résolution de problèmes numériques à l’école élémentaire : un cadre didactique basé sur une approche systémique. M. Priolet (pour aller plus loin)</a:t>
            </a:r>
          </a:p>
          <a:p>
            <a:pPr marL="609585" indent="-423323">
              <a:buClr>
                <a:srgbClr val="000000"/>
              </a:buClr>
              <a:buSzPts val="1400"/>
            </a:pPr>
            <a:r>
              <a:rPr lang="fr" sz="1867" cap="none" dirty="0">
                <a:solidFill>
                  <a:srgbClr val="000000"/>
                </a:solidFill>
                <a:latin typeface="Times New Roman" panose="02020603050405020304" pitchFamily="18" charset="0"/>
                <a:cs typeface="Times New Roman" panose="02020603050405020304" pitchFamily="18" charset="0"/>
              </a:rPr>
              <a:t>LA RÉSOLUTION DE PROBLÈMES DE MATHÉMATIQUES AU PRIMAIRE N°105 novembre 2015 IFE</a:t>
            </a:r>
          </a:p>
          <a:p>
            <a:pPr marL="609585" indent="-423323">
              <a:buClr>
                <a:srgbClr val="000000"/>
              </a:buClr>
              <a:buSzPts val="1400"/>
            </a:pPr>
            <a:r>
              <a:rPr lang="fr" sz="1867" cap="none" dirty="0">
                <a:solidFill>
                  <a:srgbClr val="000000"/>
                </a:solidFill>
                <a:latin typeface="Times New Roman" panose="02020603050405020304" pitchFamily="18" charset="0"/>
                <a:cs typeface="Times New Roman" panose="02020603050405020304" pitchFamily="18" charset="0"/>
              </a:rPr>
              <a:t>Cahiers pédagogiques N° 529</a:t>
            </a:r>
          </a:p>
          <a:p>
            <a:pPr marL="0" indent="0">
              <a:buNone/>
            </a:pPr>
            <a:endParaRPr sz="1867" dirty="0"/>
          </a:p>
          <a:p>
            <a:pPr marL="0" indent="0">
              <a:buNone/>
            </a:pPr>
            <a:endParaRPr dirty="0"/>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63</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2857" y="6031215"/>
            <a:ext cx="953576" cy="711208"/>
          </a:xfrm>
          <a:prstGeom prst="rect">
            <a:avLst/>
          </a:prstGeom>
        </p:spPr>
      </p:pic>
    </p:spTree>
    <p:extLst>
      <p:ext uri="{BB962C8B-B14F-4D97-AF65-F5344CB8AC3E}">
        <p14:creationId xmlns:p14="http://schemas.microsoft.com/office/powerpoint/2010/main" val="153849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prstGeom prst="rect">
            <a:avLst/>
          </a:prstGeom>
        </p:spPr>
        <p:txBody>
          <a:bodyPr vert="horz" wrap="square" lIns="121900" tIns="121900" rIns="121900" bIns="121900" rtlCol="0" anchor="t" anchorCtr="0">
            <a:noAutofit/>
          </a:bodyPr>
          <a:lstStyle/>
          <a:p>
            <a:pPr indent="-93131">
              <a:buClr>
                <a:schemeClr val="dk1"/>
              </a:buClr>
              <a:buSzPts val="1100"/>
            </a:pPr>
            <a:r>
              <a:rPr lang="fr"/>
              <a:t>ÉTAPES DU PLAN NATIONAL </a:t>
            </a:r>
          </a:p>
          <a:p>
            <a:endParaRPr/>
          </a:p>
        </p:txBody>
      </p:sp>
      <p:sp>
        <p:nvSpPr>
          <p:cNvPr id="158" name="Shape 158"/>
          <p:cNvSpPr txBox="1">
            <a:spLocks noGrp="1"/>
          </p:cNvSpPr>
          <p:nvPr>
            <p:ph type="body" idx="1"/>
          </p:nvPr>
        </p:nvSpPr>
        <p:spPr>
          <a:prstGeom prst="rect">
            <a:avLst/>
          </a:prstGeom>
        </p:spPr>
        <p:txBody>
          <a:bodyPr vert="horz" wrap="square" lIns="121900" tIns="121900" rIns="121900" bIns="121900" rtlCol="0" anchor="t" anchorCtr="0">
            <a:noAutofit/>
          </a:bodyPr>
          <a:lstStyle/>
          <a:p>
            <a:pPr marL="0" indent="-93131">
              <a:buClr>
                <a:schemeClr val="dk1"/>
              </a:buClr>
              <a:buSzPts val="1100"/>
              <a:buNone/>
            </a:pPr>
            <a:r>
              <a:rPr lang="fr-FR" sz="2400" b="1" u="sng" cap="none" dirty="0">
                <a:solidFill>
                  <a:srgbClr val="FF0000"/>
                </a:solidFill>
                <a:latin typeface="Times New Roman" panose="02020603050405020304" pitchFamily="18" charset="0"/>
                <a:cs typeface="Times New Roman" panose="02020603050405020304" pitchFamily="18" charset="0"/>
              </a:rPr>
              <a:t>Temps 2 </a:t>
            </a:r>
            <a:r>
              <a:rPr lang="fr-FR" sz="2400" cap="none" dirty="0">
                <a:solidFill>
                  <a:srgbClr val="FF0000"/>
                </a:solidFill>
                <a:latin typeface="Times New Roman" panose="02020603050405020304" pitchFamily="18" charset="0"/>
                <a:cs typeface="Times New Roman" panose="02020603050405020304" pitchFamily="18" charset="0"/>
              </a:rPr>
              <a:t>: </a:t>
            </a:r>
          </a:p>
          <a:p>
            <a:pPr marL="0" indent="-93131">
              <a:buClr>
                <a:schemeClr val="dk1"/>
              </a:buClr>
              <a:buSzPts val="1100"/>
              <a:buNone/>
            </a:pPr>
            <a:endParaRPr lang="fr-FR" sz="2400" cap="none" dirty="0">
              <a:solidFill>
                <a:srgbClr val="FF0000"/>
              </a:solidFill>
              <a:latin typeface="Times New Roman" panose="02020603050405020304" pitchFamily="18" charset="0"/>
              <a:cs typeface="Times New Roman" panose="02020603050405020304" pitchFamily="18" charset="0"/>
            </a:endParaRPr>
          </a:p>
          <a:p>
            <a:pPr marL="0" indent="-93131">
              <a:buClr>
                <a:schemeClr val="dk1"/>
              </a:buClr>
              <a:buSzPts val="1100"/>
              <a:buNone/>
            </a:pPr>
            <a:r>
              <a:rPr lang="fr-FR" sz="2400" cap="none"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fr-FR" sz="2400" cap="none" dirty="0">
                <a:solidFill>
                  <a:srgbClr val="FF0000"/>
                </a:solidFill>
                <a:latin typeface="Times New Roman" panose="02020603050405020304" pitchFamily="18" charset="0"/>
                <a:cs typeface="Times New Roman" panose="02020603050405020304" pitchFamily="18" charset="0"/>
              </a:rPr>
              <a:t> Décliner </a:t>
            </a:r>
            <a:r>
              <a:rPr lang="fr-FR" sz="2400" b="1" cap="none" dirty="0">
                <a:solidFill>
                  <a:srgbClr val="FF0000"/>
                </a:solidFill>
                <a:latin typeface="Times New Roman" panose="02020603050405020304" pitchFamily="18" charset="0"/>
                <a:cs typeface="Times New Roman" panose="02020603050405020304" pitchFamily="18" charset="0"/>
              </a:rPr>
              <a:t>au niveau des circonscriptions, en fonction des focales retenues</a:t>
            </a:r>
            <a:r>
              <a:rPr lang="fr-FR" sz="2400" cap="none" dirty="0">
                <a:solidFill>
                  <a:srgbClr val="FF0000"/>
                </a:solidFill>
                <a:latin typeface="Times New Roman" panose="02020603050405020304" pitchFamily="18" charset="0"/>
                <a:cs typeface="Times New Roman" panose="02020603050405020304" pitchFamily="18" charset="0"/>
              </a:rPr>
              <a:t>, des formations à destination des professeurs des écoles ( CM1-CM2° afin de renforcer les connaissances, de donner des exemples de gestes professionnels et d’aider les enseignants.</a:t>
            </a:r>
          </a:p>
          <a:p>
            <a:pPr marL="0" indent="0">
              <a:buNone/>
            </a:pPr>
            <a:endParaRPr lang="fr-FR" sz="2400" cap="none" dirty="0">
              <a:latin typeface="Times New Roman" panose="02020603050405020304" pitchFamily="18" charset="0"/>
              <a:cs typeface="Times New Roman" panose="02020603050405020304" pitchFamily="18" charset="0"/>
            </a:endParaRPr>
          </a:p>
          <a:p>
            <a:pPr marL="0" indent="0">
              <a:buNone/>
            </a:pPr>
            <a:r>
              <a:rPr lang="fr-FR" sz="2400" i="1" cap="none" dirty="0">
                <a:latin typeface="Times New Roman" panose="02020603050405020304" pitchFamily="18" charset="0"/>
                <a:cs typeface="Times New Roman" panose="02020603050405020304" pitchFamily="18" charset="0"/>
              </a:rPr>
              <a:t>Remarque : le cycle 2 pourrait-il bénéficier de l’AP sur la résolution de problèmes également ? Soumis à Mme Maire et en attente d’arbitrage. </a:t>
            </a: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7</a:t>
            </a:fld>
            <a:endParaRPr lang="fr">
              <a:solidFill>
                <a:prstClr val="black"/>
              </a:solidFill>
            </a:endParaRPr>
          </a:p>
        </p:txBody>
      </p:sp>
    </p:spTree>
    <p:extLst>
      <p:ext uri="{BB962C8B-B14F-4D97-AF65-F5344CB8AC3E}">
        <p14:creationId xmlns:p14="http://schemas.microsoft.com/office/powerpoint/2010/main" val="199299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p:spPr>
        <p:txBody>
          <a:bodyPr vert="horz" wrap="square" lIns="121900" tIns="121900" rIns="121900" bIns="121900" rtlCol="0" anchor="t" anchorCtr="0">
            <a:noAutofit/>
          </a:bodyPr>
          <a:lstStyle/>
          <a:p>
            <a:r>
              <a:rPr lang="fr" dirty="0"/>
              <a:t>Déroulé de la journée  du 11 décembre 2017 </a:t>
            </a:r>
          </a:p>
        </p:txBody>
      </p:sp>
      <p:sp>
        <p:nvSpPr>
          <p:cNvPr id="164" name="Shape 164"/>
          <p:cNvSpPr txBox="1">
            <a:spLocks noGrp="1"/>
          </p:cNvSpPr>
          <p:nvPr>
            <p:ph type="body" idx="1"/>
          </p:nvPr>
        </p:nvSpPr>
        <p:spPr>
          <a:prstGeom prst="rect">
            <a:avLst/>
          </a:prstGeom>
        </p:spPr>
        <p:txBody>
          <a:bodyPr vert="horz" wrap="square" lIns="121900" tIns="121900" rIns="121900" bIns="121900" rtlCol="0" anchor="t" anchorCtr="0">
            <a:noAutofit/>
          </a:bodyPr>
          <a:lstStyle/>
          <a:p>
            <a:pPr marL="609585" indent="-457189">
              <a:lnSpc>
                <a:spcPct val="100000"/>
              </a:lnSpc>
              <a:buClr>
                <a:srgbClr val="FF0000"/>
              </a:buClr>
              <a:buChar char="-"/>
            </a:pPr>
            <a:r>
              <a:rPr lang="fr-FR" sz="2400" cap="none" dirty="0">
                <a:solidFill>
                  <a:srgbClr val="FF0000"/>
                </a:solidFill>
                <a:latin typeface="Times New Roman" panose="02020603050405020304" pitchFamily="18" charset="0"/>
                <a:cs typeface="Times New Roman" panose="02020603050405020304" pitchFamily="18" charset="0"/>
              </a:rPr>
              <a:t>Matin : </a:t>
            </a:r>
            <a:r>
              <a:rPr lang="fr-FR" sz="2400" cap="none" dirty="0">
                <a:solidFill>
                  <a:srgbClr val="38761D"/>
                </a:solidFill>
                <a:latin typeface="Times New Roman" panose="02020603050405020304" pitchFamily="18" charset="0"/>
                <a:cs typeface="Times New Roman" panose="02020603050405020304" pitchFamily="18" charset="0"/>
              </a:rPr>
              <a:t>i</a:t>
            </a:r>
            <a:r>
              <a:rPr lang="fr-FR" sz="2400" cap="none" dirty="0">
                <a:solidFill>
                  <a:srgbClr val="274E13"/>
                </a:solidFill>
                <a:latin typeface="Times New Roman" panose="02020603050405020304" pitchFamily="18" charset="0"/>
                <a:cs typeface="Times New Roman" panose="02020603050405020304" pitchFamily="18" charset="0"/>
              </a:rPr>
              <a:t>ntroduction : présentation des objectifs, de deux exemples de parcours à destination des enseignants,</a:t>
            </a:r>
          </a:p>
          <a:p>
            <a:pPr marL="1219170" lvl="1" indent="-457189">
              <a:lnSpc>
                <a:spcPct val="100000"/>
              </a:lnSpc>
              <a:buClr>
                <a:srgbClr val="FF0000"/>
              </a:buClr>
              <a:buSzPts val="1800"/>
              <a:buChar char="-"/>
            </a:pPr>
            <a:r>
              <a:rPr lang="fr-FR" sz="2400" cap="none" dirty="0">
                <a:solidFill>
                  <a:srgbClr val="FF0000"/>
                </a:solidFill>
                <a:latin typeface="Times New Roman" panose="02020603050405020304" pitchFamily="18" charset="0"/>
                <a:cs typeface="Times New Roman" panose="02020603050405020304" pitchFamily="18" charset="0"/>
              </a:rPr>
              <a:t>Présentation des points d’appui pour la résolution de problèmes,</a:t>
            </a:r>
          </a:p>
          <a:p>
            <a:pPr marL="1219170" lvl="1" indent="-457189">
              <a:lnSpc>
                <a:spcPct val="100000"/>
              </a:lnSpc>
              <a:buClr>
                <a:srgbClr val="FF0000"/>
              </a:buClr>
              <a:buSzPts val="1800"/>
              <a:buChar char="-"/>
            </a:pPr>
            <a:r>
              <a:rPr lang="fr-FR" sz="2400" cap="none" dirty="0">
                <a:solidFill>
                  <a:srgbClr val="FF0000"/>
                </a:solidFill>
                <a:latin typeface="Times New Roman" panose="02020603050405020304" pitchFamily="18" charset="0"/>
                <a:cs typeface="Times New Roman" panose="02020603050405020304" pitchFamily="18" charset="0"/>
              </a:rPr>
              <a:t>Atelier résolution de problèmes.</a:t>
            </a:r>
          </a:p>
          <a:p>
            <a:pPr marL="0" indent="-93131">
              <a:lnSpc>
                <a:spcPct val="100000"/>
              </a:lnSpc>
              <a:buClr>
                <a:schemeClr val="dk1"/>
              </a:buClr>
              <a:buSzPts val="1100"/>
              <a:buNone/>
            </a:pPr>
            <a:endParaRPr lang="fr-FR" sz="2400" cap="none" dirty="0">
              <a:solidFill>
                <a:srgbClr val="FF0000"/>
              </a:solidFill>
              <a:latin typeface="Times New Roman" panose="02020603050405020304" pitchFamily="18" charset="0"/>
              <a:cs typeface="Times New Roman" panose="02020603050405020304" pitchFamily="18" charset="0"/>
            </a:endParaRPr>
          </a:p>
          <a:p>
            <a:pPr marL="609585" indent="-457189">
              <a:lnSpc>
                <a:spcPct val="100000"/>
              </a:lnSpc>
              <a:buClr>
                <a:srgbClr val="0000FF"/>
              </a:buClr>
              <a:buChar char="-"/>
            </a:pPr>
            <a:r>
              <a:rPr lang="fr-FR" sz="2400" cap="none" dirty="0">
                <a:solidFill>
                  <a:srgbClr val="0000FF"/>
                </a:solidFill>
                <a:latin typeface="Times New Roman" panose="02020603050405020304" pitchFamily="18" charset="0"/>
                <a:cs typeface="Times New Roman" panose="02020603050405020304" pitchFamily="18" charset="0"/>
              </a:rPr>
              <a:t> Après midi : </a:t>
            </a:r>
          </a:p>
          <a:p>
            <a:pPr marL="1219170" lvl="1" indent="-457189">
              <a:lnSpc>
                <a:spcPct val="100000"/>
              </a:lnSpc>
              <a:buClr>
                <a:srgbClr val="0000FF"/>
              </a:buClr>
              <a:buSzPts val="1800"/>
              <a:buChar char="-"/>
            </a:pPr>
            <a:r>
              <a:rPr lang="fr-FR" sz="2400" cap="none" dirty="0">
                <a:solidFill>
                  <a:srgbClr val="0000FF"/>
                </a:solidFill>
                <a:latin typeface="Times New Roman" panose="02020603050405020304" pitchFamily="18" charset="0"/>
                <a:cs typeface="Times New Roman" panose="02020603050405020304" pitchFamily="18" charset="0"/>
              </a:rPr>
              <a:t>Présentation des points d’appui pour la proportionnalité,</a:t>
            </a:r>
          </a:p>
          <a:p>
            <a:pPr marL="1219170" lvl="1" indent="-423323">
              <a:lnSpc>
                <a:spcPct val="100000"/>
              </a:lnSpc>
              <a:buClr>
                <a:srgbClr val="0000FF"/>
              </a:buClr>
              <a:buChar char="-"/>
            </a:pPr>
            <a:r>
              <a:rPr lang="fr-FR" sz="2400" cap="none" dirty="0">
                <a:solidFill>
                  <a:srgbClr val="0000FF"/>
                </a:solidFill>
                <a:latin typeface="Times New Roman" panose="02020603050405020304" pitchFamily="18" charset="0"/>
                <a:cs typeface="Times New Roman" panose="02020603050405020304" pitchFamily="18" charset="0"/>
              </a:rPr>
              <a:t>Atelier proportionnalité,</a:t>
            </a:r>
          </a:p>
          <a:p>
            <a:pPr marL="0" indent="0">
              <a:lnSpc>
                <a:spcPct val="100000"/>
              </a:lnSpc>
              <a:buNone/>
            </a:pPr>
            <a:endParaRPr lang="fr-FR" sz="2400" cap="none" dirty="0">
              <a:solidFill>
                <a:srgbClr val="0000FF"/>
              </a:solidFill>
              <a:latin typeface="Times New Roman" panose="02020603050405020304" pitchFamily="18" charset="0"/>
              <a:cs typeface="Times New Roman" panose="02020603050405020304" pitchFamily="18" charset="0"/>
            </a:endParaRPr>
          </a:p>
          <a:p>
            <a:pPr marL="0" indent="0">
              <a:buNone/>
            </a:pPr>
            <a:endParaRPr lang="fr-FR" sz="2400" cap="none" dirty="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8</a:t>
            </a:fld>
            <a:endParaRPr lang="fr">
              <a:solidFill>
                <a:prstClr val="black"/>
              </a:solidFill>
            </a:endParaRPr>
          </a:p>
        </p:txBody>
      </p:sp>
    </p:spTree>
    <p:extLst>
      <p:ext uri="{BB962C8B-B14F-4D97-AF65-F5344CB8AC3E}">
        <p14:creationId xmlns:p14="http://schemas.microsoft.com/office/powerpoint/2010/main" val="2709813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15600" y="626667"/>
            <a:ext cx="11360800" cy="763600"/>
          </a:xfrm>
          <a:prstGeom prst="rect">
            <a:avLst/>
          </a:prstGeom>
        </p:spPr>
        <p:txBody>
          <a:bodyPr vert="horz" wrap="square" lIns="121900" tIns="121900" rIns="121900" bIns="121900" rtlCol="0" anchor="t" anchorCtr="0">
            <a:noAutofit/>
          </a:bodyPr>
          <a:lstStyle/>
          <a:p>
            <a:r>
              <a:rPr lang="fr" sz="2400"/>
              <a:t>Un exemple de déclinaison possible en circonscription</a:t>
            </a:r>
          </a:p>
        </p:txBody>
      </p:sp>
      <p:sp>
        <p:nvSpPr>
          <p:cNvPr id="176" name="Shape 176"/>
          <p:cNvSpPr txBox="1">
            <a:spLocks noGrp="1"/>
          </p:cNvSpPr>
          <p:nvPr>
            <p:ph type="body" idx="1"/>
          </p:nvPr>
        </p:nvSpPr>
        <p:spPr>
          <a:xfrm>
            <a:off x="149800" y="1536633"/>
            <a:ext cx="11884800" cy="5154800"/>
          </a:xfrm>
          <a:prstGeom prst="rect">
            <a:avLst/>
          </a:prstGeom>
        </p:spPr>
        <p:txBody>
          <a:bodyPr vert="horz" wrap="square" lIns="121900" tIns="121900" rIns="121900" bIns="121900" rtlCol="0" anchor="t" anchorCtr="0">
            <a:noAutofit/>
          </a:bodyPr>
          <a:lstStyle/>
          <a:p>
            <a:pPr marL="0" indent="-253994">
              <a:lnSpc>
                <a:spcPct val="100000"/>
              </a:lnSpc>
              <a:buClr>
                <a:schemeClr val="lt1"/>
              </a:buClr>
              <a:buSzPts val="3000"/>
              <a:buNone/>
            </a:pPr>
            <a:r>
              <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rPr>
              <a:t>Parcours 1  (6h) sur deux des 4 thématiques</a:t>
            </a:r>
          </a:p>
          <a:p>
            <a:pPr marL="0" indent="-253994">
              <a:lnSpc>
                <a:spcPct val="100000"/>
              </a:lnSpc>
              <a:buClr>
                <a:schemeClr val="lt1"/>
              </a:buClr>
              <a:buSzPts val="3000"/>
              <a:buNone/>
            </a:pPr>
            <a:endPar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609585" indent="-457189">
              <a:lnSpc>
                <a:spcPct val="100000"/>
              </a:lnSpc>
              <a:buClr>
                <a:schemeClr val="dk1"/>
              </a:buClr>
              <a:buFont typeface="Calibri"/>
              <a:buChar char="-"/>
            </a:pPr>
            <a:r>
              <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rPr>
              <a:t>Envoi des documents théoriques en amont du présentiel (2h) (2 thématiques)</a:t>
            </a:r>
          </a:p>
          <a:p>
            <a:pPr marL="0" indent="0">
              <a:lnSpc>
                <a:spcPct val="100000"/>
              </a:lnSpc>
              <a:buNone/>
            </a:pPr>
            <a:r>
              <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rPr>
              <a:t>         (En janvier )</a:t>
            </a:r>
          </a:p>
          <a:p>
            <a:pPr marL="0" indent="0">
              <a:lnSpc>
                <a:spcPct val="100000"/>
              </a:lnSpc>
              <a:buNone/>
            </a:pPr>
            <a:endPar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609585" indent="-457189">
              <a:lnSpc>
                <a:spcPct val="100000"/>
              </a:lnSpc>
              <a:buClr>
                <a:schemeClr val="dk1"/>
              </a:buClr>
              <a:buFont typeface="Calibri"/>
              <a:buChar char="-"/>
            </a:pPr>
            <a:r>
              <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rPr>
              <a:t>Présentiel (2x1h30) : présentation des objectifs nationaux et départementaux</a:t>
            </a:r>
          </a:p>
          <a:p>
            <a:pPr marL="0" indent="0">
              <a:lnSpc>
                <a:spcPct val="100000"/>
              </a:lnSpc>
              <a:buNone/>
            </a:pPr>
            <a:r>
              <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rPr>
              <a:t>         Ateliers (2 thématiques)   : analyse des erreurs des élèves - gestes professionnels- </a:t>
            </a:r>
          </a:p>
          <a:p>
            <a:pPr marL="0" indent="-93131">
              <a:lnSpc>
                <a:spcPct val="100000"/>
              </a:lnSpc>
              <a:buClr>
                <a:schemeClr val="dk1"/>
              </a:buClr>
              <a:buSzPts val="1100"/>
              <a:buNone/>
            </a:pPr>
            <a:r>
              <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rPr>
              <a:t>         écrits d'institutionnalisation - différenciation (avant les vacances de février)</a:t>
            </a:r>
          </a:p>
          <a:p>
            <a:pPr marL="0" indent="-93131">
              <a:lnSpc>
                <a:spcPct val="100000"/>
              </a:lnSpc>
              <a:buClr>
                <a:schemeClr val="dk1"/>
              </a:buClr>
              <a:buSzPts val="1100"/>
              <a:buNone/>
            </a:pPr>
            <a:endPar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609585" indent="-457189">
              <a:lnSpc>
                <a:spcPct val="100000"/>
              </a:lnSpc>
              <a:buClr>
                <a:schemeClr val="dk1"/>
              </a:buClr>
              <a:buFont typeface="Calibri"/>
              <a:buChar char="-"/>
            </a:pPr>
            <a:r>
              <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rPr>
              <a:t>Retour en classe et mise en </a:t>
            </a:r>
            <a:r>
              <a:rPr lang="fr-FR" sz="2400" b="1" cap="none" dirty="0" err="1">
                <a:solidFill>
                  <a:schemeClr val="dk1"/>
                </a:solidFill>
                <a:latin typeface="Times New Roman" panose="02020603050405020304" pitchFamily="18" charset="0"/>
                <a:ea typeface="Calibri"/>
                <a:cs typeface="Times New Roman" panose="02020603050405020304" pitchFamily="18" charset="0"/>
                <a:sym typeface="Calibri"/>
              </a:rPr>
              <a:t>oeuvre</a:t>
            </a:r>
            <a:r>
              <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rPr>
              <a:t> dans la classe et relevé des difficultés ou questions (de février à avril)</a:t>
            </a:r>
          </a:p>
          <a:p>
            <a:pPr marL="0" indent="0">
              <a:lnSpc>
                <a:spcPct val="100000"/>
              </a:lnSpc>
              <a:buNone/>
            </a:pPr>
            <a:endPar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609585" indent="-457189">
              <a:lnSpc>
                <a:spcPct val="100000"/>
              </a:lnSpc>
              <a:buClr>
                <a:schemeClr val="dk1"/>
              </a:buClr>
              <a:buFont typeface="Calibri"/>
              <a:buChar char="-"/>
            </a:pPr>
            <a:r>
              <a:rPr lang="fr-FR" sz="2400" b="1" cap="none" dirty="0">
                <a:solidFill>
                  <a:schemeClr val="dk1"/>
                </a:solidFill>
                <a:latin typeface="Times New Roman" panose="02020603050405020304" pitchFamily="18" charset="0"/>
                <a:ea typeface="Calibri"/>
                <a:cs typeface="Times New Roman" panose="02020603050405020304" pitchFamily="18" charset="0"/>
                <a:sym typeface="Calibri"/>
              </a:rPr>
              <a:t>Présentiel 1h : échanges de pratique (en mai)</a:t>
            </a:r>
          </a:p>
          <a:p>
            <a:pPr marL="0" indent="-253994">
              <a:buClr>
                <a:schemeClr val="lt1"/>
              </a:buClr>
              <a:buSzPts val="3000"/>
              <a:buNone/>
            </a:pPr>
            <a:endParaRPr b="1" dirty="0">
              <a:solidFill>
                <a:schemeClr val="dk1"/>
              </a:solidFill>
              <a:latin typeface="Calibri"/>
              <a:ea typeface="Calibri"/>
              <a:cs typeface="Calibri"/>
              <a:sym typeface="Calibri"/>
            </a:endParaRPr>
          </a:p>
          <a:p>
            <a:pPr marL="0" indent="0">
              <a:buNone/>
            </a:pPr>
            <a:endParaRPr dirty="0"/>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9</a:t>
            </a:fld>
            <a:endParaRPr lang="fr">
              <a:solidFill>
                <a:prstClr val="black"/>
              </a:solidFill>
            </a:endParaRPr>
          </a:p>
        </p:txBody>
      </p:sp>
    </p:spTree>
    <p:extLst>
      <p:ext uri="{BB962C8B-B14F-4D97-AF65-F5344CB8AC3E}">
        <p14:creationId xmlns:p14="http://schemas.microsoft.com/office/powerpoint/2010/main" val="58171302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6403</Words>
  <Application>Microsoft Macintosh PowerPoint</Application>
  <PresentationFormat>Grand écran</PresentationFormat>
  <Paragraphs>583</Paragraphs>
  <Slides>63</Slides>
  <Notes>59</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63</vt:i4>
      </vt:variant>
    </vt:vector>
  </HeadingPairs>
  <TitlesOfParts>
    <vt:vector size="73" baseType="lpstr">
      <vt:lpstr>Arial</vt:lpstr>
      <vt:lpstr>Calibri</vt:lpstr>
      <vt:lpstr>Calibri Light</vt:lpstr>
      <vt:lpstr>Cambria</vt:lpstr>
      <vt:lpstr>Nunito</vt:lpstr>
      <vt:lpstr>Times New Roman</vt:lpstr>
      <vt:lpstr>Tw Cen MT</vt:lpstr>
      <vt:lpstr>Wingdings</vt:lpstr>
      <vt:lpstr>Thème Office</vt:lpstr>
      <vt:lpstr>Ronds dans l’eau</vt:lpstr>
      <vt:lpstr>Enseigner la résolution de problèmes</vt:lpstr>
      <vt:lpstr>Présentation PowerPoint</vt:lpstr>
      <vt:lpstr> Mise en œuvre du plan de formation des professeurs des écoles  en mathématiques  sur les priorités nationales           Ouverture par  Mme MAIRE  Inspectrice d’Académie  DSDEN</vt:lpstr>
      <vt:lpstr>Présentation PowerPoint</vt:lpstr>
      <vt:lpstr>OBJECTIFS NATIONAUX</vt:lpstr>
      <vt:lpstr>ÉTAPES DU PLAN NATIONAL </vt:lpstr>
      <vt:lpstr>ÉTAPES DU PLAN NATIONAL  </vt:lpstr>
      <vt:lpstr>Déroulé de la journée  du 11 décembre 2017 </vt:lpstr>
      <vt:lpstr>Un exemple de déclinaison possible en circonscription</vt:lpstr>
      <vt:lpstr>Un deuxième exemple de déclinaison possible en circonscription </vt:lpstr>
      <vt:lpstr>supports et outils à disposition</vt:lpstr>
      <vt:lpstr>PROBLEMES    POINTS D’APPUI</vt:lpstr>
      <vt:lpstr>A. ENSEIGNER LA RESOLUTION DE PROBLEMES ? </vt:lpstr>
      <vt:lpstr>ENSEIGNER LA RESOLUTION DE PROBLEMES : les constats  </vt:lpstr>
      <vt:lpstr>ENSEIGNER LA RESOLUTION DE PROBLEMES : les constats  </vt:lpstr>
      <vt:lpstr>ENSEIGNER LA RESOLUTION DE PROBLEMES : les constats </vt:lpstr>
      <vt:lpstr>ENSEIGNER LA RÉSOLUTION DE PROBLÈMES :  les constats                       Extraits des rapports des inspecteurs généraux</vt:lpstr>
      <vt:lpstr>ENSEIGNER LA RESOLUTION DE PROBLEMES : les attentes institutionnelles              1.3. LES PROGRAMMES </vt:lpstr>
      <vt:lpstr>ENSEIGNER LA RESOLUTION DE PROBLEMES : les attentes institutionnelles                  </vt:lpstr>
      <vt:lpstr>Présentation PowerPoint</vt:lpstr>
      <vt:lpstr>Présentation PowerPoint</vt:lpstr>
      <vt:lpstr>Présentation PowerPoint</vt:lpstr>
      <vt:lpstr> B. Apprendre aux élèves à résoudre des problèmes </vt:lpstr>
      <vt:lpstr>B. Apprendre aux élèves à résoudre des problèmes  1.1.Les différents types  de problèmes </vt:lpstr>
      <vt:lpstr>Présentation PowerPoint</vt:lpstr>
      <vt:lpstr>B. Apprendre aux élèves à résoudre des problèmes  1.2  Les obstacles rencontrés par l'élève    </vt:lpstr>
      <vt:lpstr>B. Comment apprendre aux élèves à résoudre des problèmes ? 1.2  Les obstacles rencontrés par l'élève ? </vt:lpstr>
      <vt:lpstr>B. Apprendre aux élèves à résoudre des problèmes                           Comment fait-on pour résoudre des problèmes ?  Le point de vue de la psychologie cognitive</vt:lpstr>
      <vt:lpstr>B. Apprendre aux élèves à résoudre des problèmes                            Comment fait-on pour résoudre des problèmes ?  </vt:lpstr>
      <vt:lpstr>B. Apprendre aux élèves à résoudre des problèmes                         Comment fait-on pour résoudre des problèmes ?  </vt:lpstr>
      <vt:lpstr>B. Apprendre aux élèves à résoudre des problèmes                              Comment fait-on pour résoudre des problèmes ?  </vt:lpstr>
      <vt:lpstr>B. Apprendre aux élèves à résoudre des problèmes                             Comment fait-on pour résoudre des problèmes ?  </vt:lpstr>
      <vt:lpstr>Comment a-t-on fonctionné ?</vt:lpstr>
      <vt:lpstr>Présentation PowerPoint</vt:lpstr>
      <vt:lpstr>Présentation PowerPoint</vt:lpstr>
      <vt:lpstr>Présentation PowerPoint</vt:lpstr>
      <vt:lpstr>Présentation PowerPoint</vt:lpstr>
      <vt:lpstr>B. Apprendre aux élèves à résoudre des problèmes                                             “Ce que nous apprennent les élèves résolveurs” (C. Houdement)</vt:lpstr>
      <vt:lpstr>Présentation PowerPoint</vt:lpstr>
      <vt:lpstr>B. Apprendre aux élèves à résoudre des problèmes                                            “Ce que nous apprennent les élèves résolveurs” (C. Houdement) </vt:lpstr>
      <vt:lpstr>B. Apprendre aux élèves à résoudre des problèmes                                            “Ce que nous apprennent les élèves résolveurs” (C. Houdement) </vt:lpstr>
      <vt:lpstr>B. Apprendre aux élèves à résoudre des problèmes                                               “Ce que nous apprennent les élèves résolveurs” de C. Houdement </vt:lpstr>
      <vt:lpstr>B. Apprendre aux élèves à résoudre des problèmes                                              “Ce que nous apprennent les élèves résolveurs” de C. Houdement </vt:lpstr>
      <vt:lpstr>Présentation PowerPoint</vt:lpstr>
      <vt:lpstr>Présentation PowerPoint</vt:lpstr>
      <vt:lpstr> Apprendre aux élèves à résoudre des problèmes   Conclusion                                 </vt:lpstr>
      <vt:lpstr>B. Apprendre aux élèves à résoudre des problèmes                                 Conclusions </vt:lpstr>
      <vt:lpstr>B. Apprendre aux élèves à résoudre des problèmes                                              1.5. Conclusion</vt:lpstr>
      <vt:lpstr>B. Apprendre aux élèves à résoudre des problèmes                                               1.5. conclusion </vt:lpstr>
      <vt:lpstr>Les tendances en Chine</vt:lpstr>
      <vt:lpstr>B. Apprendre aux élèves à résoudre des problèmes                                            1.6. quels types de problèmes est-il urgent de faire rencontrer et mener à terme aux élèves ? </vt:lpstr>
      <vt:lpstr>B. Apprendre aux élèves à résoudre des problèmes                                              1.6. quels types de problèmes est-il urgent de faire rencontrer et mener à terme aux élèves ?   </vt:lpstr>
      <vt:lpstr>Présentation PowerPoint</vt:lpstr>
      <vt:lpstr>B. Apprendre aux élèves à résoudre des problèmes                          La mise en oeuvre dans la classe : Temps 1 </vt:lpstr>
      <vt:lpstr>B. Apprendre aux élèves à résoudre des problèmes                                              Les gestes professionnels </vt:lpstr>
      <vt:lpstr>B. Apprendre aux élèves à résoudre des problèmes                                                Les gestes professionnels </vt:lpstr>
      <vt:lpstr>B. Apprendre aux élèves à résoudre des problèmes                                                Les gestes professionnels </vt:lpstr>
      <vt:lpstr>Présentation PowerPoint</vt:lpstr>
      <vt:lpstr>».</vt:lpstr>
      <vt:lpstr>Présentation PowerPoint</vt:lpstr>
      <vt:lpstr>insérer tableau cahier des savoirs </vt:lpstr>
      <vt:lpstr>Des incontournables du travail de préparation</vt:lpstr>
      <vt:lpstr>BIBLIOGRAPHIE</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IEN</dc:creator>
  <cp:lastModifiedBy>Jérémie Lutz</cp:lastModifiedBy>
  <cp:revision>3</cp:revision>
  <dcterms:created xsi:type="dcterms:W3CDTF">2018-01-05T19:46:29Z</dcterms:created>
  <dcterms:modified xsi:type="dcterms:W3CDTF">2018-01-23T17:04:07Z</dcterms:modified>
</cp:coreProperties>
</file>