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57" r:id="rId2"/>
    <p:sldId id="281" r:id="rId3"/>
    <p:sldId id="259" r:id="rId4"/>
    <p:sldId id="260" r:id="rId5"/>
    <p:sldId id="261" r:id="rId6"/>
    <p:sldId id="262" r:id="rId7"/>
    <p:sldId id="263" r:id="rId8"/>
    <p:sldId id="264" r:id="rId9"/>
    <p:sldId id="265" r:id="rId10"/>
    <p:sldId id="266" r:id="rId11"/>
    <p:sldId id="267" r:id="rId12"/>
    <p:sldId id="285" r:id="rId13"/>
    <p:sldId id="256" r:id="rId14"/>
    <p:sldId id="269" r:id="rId15"/>
    <p:sldId id="270" r:id="rId16"/>
    <p:sldId id="271" r:id="rId17"/>
    <p:sldId id="272" r:id="rId18"/>
    <p:sldId id="273" r:id="rId19"/>
    <p:sldId id="275" r:id="rId20"/>
    <p:sldId id="283" r:id="rId21"/>
    <p:sldId id="276" r:id="rId22"/>
    <p:sldId id="277" r:id="rId23"/>
    <p:sldId id="278" r:id="rId24"/>
    <p:sldId id="279" r:id="rId25"/>
    <p:sldId id="282" r:id="rId26"/>
    <p:sldId id="280" r:id="rId27"/>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OZR7KnBW5KUbC3yxGcGW8g==" hashData="ZdvJWRTFrkXjP2/kTRLAO/Y5hI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2"/>
  </p:normalViewPr>
  <p:slideViewPr>
    <p:cSldViewPr>
      <p:cViewPr varScale="1">
        <p:scale>
          <a:sx n="105" d="100"/>
          <a:sy n="105" d="100"/>
        </p:scale>
        <p:origin x="115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6C7642D-5933-4CEF-9CB7-910DFBA81D72}" type="datetimeFigureOut">
              <a:rPr lang="fr-FR" smtClean="0"/>
              <a:pPr/>
              <a:t>22/01/2018</a:t>
            </a:fld>
            <a:endParaRPr lang="fr-FR"/>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A80F6CF3-AA14-4A13-B665-0EE03F2827EA}" type="slidenum">
              <a:rPr lang="fr-FR" smtClean="0"/>
              <a:pPr/>
              <a:t>‹#›</a:t>
            </a:fld>
            <a:endParaRPr lang="fr-FR"/>
          </a:p>
        </p:txBody>
      </p:sp>
    </p:spTree>
    <p:extLst>
      <p:ext uri="{BB962C8B-B14F-4D97-AF65-F5344CB8AC3E}">
        <p14:creationId xmlns:p14="http://schemas.microsoft.com/office/powerpoint/2010/main" val="133591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a:r>
              <a:rPr lang="fr-FR" sz="1200" b="0" i="0" u="none" strike="noStrike" kern="1200" dirty="0" smtClean="0">
                <a:solidFill>
                  <a:schemeClr val="tx1"/>
                </a:solidFill>
                <a:latin typeface="+mn-lt"/>
                <a:ea typeface="+mn-ea"/>
                <a:cs typeface="+mn-cs"/>
              </a:rPr>
              <a:t>Ici le choix qui a été fait c’est de prendre des données numériques faciles afin de permettre à tout le monde une appropriation de la procédure et de réussir. On connaît l’état final, on connaît la transformation et on cherche l’état initial. </a:t>
            </a:r>
            <a:endParaRPr lang="fr-FR" dirty="0" smtClean="0"/>
          </a:p>
          <a:p>
            <a:pPr rtl="0"/>
            <a:r>
              <a:rPr lang="fr-FR" sz="1200" b="0" i="0" u="none" strike="noStrike" kern="1200" dirty="0" smtClean="0">
                <a:solidFill>
                  <a:schemeClr val="tx1"/>
                </a:solidFill>
                <a:latin typeface="+mn-lt"/>
                <a:ea typeface="+mn-ea"/>
                <a:cs typeface="+mn-cs"/>
              </a:rPr>
              <a:t>Difficultés : l’implicite (chauffeur … de bus)</a:t>
            </a:r>
            <a:endParaRPr lang="fr-FR" dirty="0" smtClean="0"/>
          </a:p>
          <a:p>
            <a:pPr rtl="0"/>
            <a:r>
              <a:rPr lang="fr-FR" sz="1200" b="0" i="0" u="none" strike="noStrike" kern="1200" dirty="0" smtClean="0">
                <a:solidFill>
                  <a:schemeClr val="tx1"/>
                </a:solidFill>
                <a:latin typeface="+mn-lt"/>
                <a:ea typeface="+mn-ea"/>
                <a:cs typeface="+mn-cs"/>
              </a:rPr>
              <a:t>La présentation de l’énoncé (pas de retour à la ligne). L’écriture littérale du nombre 32….. Le verbe monter pourrait être associé à une addition.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80F6CF3-AA14-4A13-B665-0EE03F2827EA}" type="slidenum">
              <a:rPr lang="fr-FR" smtClean="0"/>
              <a:pPr/>
              <a:t>4</a:t>
            </a:fld>
            <a:endParaRPr lang="fr-FR"/>
          </a:p>
        </p:txBody>
      </p:sp>
    </p:spTree>
    <p:extLst>
      <p:ext uri="{BB962C8B-B14F-4D97-AF65-F5344CB8AC3E}">
        <p14:creationId xmlns:p14="http://schemas.microsoft.com/office/powerpoint/2010/main" val="16515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a:r>
              <a:rPr lang="fr-FR" sz="1200" b="0" i="0" u="none" strike="noStrike" kern="1200" dirty="0" smtClean="0">
                <a:solidFill>
                  <a:schemeClr val="tx1"/>
                </a:solidFill>
                <a:latin typeface="+mn-lt"/>
                <a:ea typeface="+mn-ea"/>
                <a:cs typeface="+mn-cs"/>
              </a:rPr>
              <a:t>C’est un problème à étapes, les questions intermédiaires ne sont pas données. On connaît le tout et deux parties du tout, on cherche la dernière partie du tout.</a:t>
            </a:r>
            <a:endParaRPr lang="fr-FR" dirty="0" smtClean="0"/>
          </a:p>
          <a:p>
            <a:pPr rtl="0"/>
            <a:r>
              <a:rPr lang="fr-FR" sz="1200" b="0" i="0" u="none" strike="noStrike" kern="1200" dirty="0" smtClean="0">
                <a:solidFill>
                  <a:schemeClr val="tx1"/>
                </a:solidFill>
                <a:latin typeface="+mn-lt"/>
                <a:ea typeface="+mn-ea"/>
                <a:cs typeface="+mn-cs"/>
              </a:rPr>
              <a:t>Difficultés : </a:t>
            </a:r>
            <a:endParaRPr lang="fr-FR" dirty="0" smtClean="0"/>
          </a:p>
          <a:p>
            <a:pPr rtl="0"/>
            <a:r>
              <a:rPr lang="fr-FR" sz="1200" b="0" i="0" u="none" strike="noStrike" kern="1200" dirty="0" smtClean="0">
                <a:solidFill>
                  <a:schemeClr val="tx1"/>
                </a:solidFill>
                <a:latin typeface="+mn-lt"/>
                <a:ea typeface="+mn-ea"/>
                <a:cs typeface="+mn-cs"/>
              </a:rPr>
              <a:t>Le tout est donné à la fin de l’énoncé.  Une étape supplémentaire sans question  intermédiaire. En plus  un questionnement, lié aux connaissances culturelles ou personnelles, peut  être un obstacle  “ les filles portent ou non des casquettes?”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80F6CF3-AA14-4A13-B665-0EE03F2827EA}" type="slidenum">
              <a:rPr lang="fr-FR" smtClean="0"/>
              <a:pPr/>
              <a:t>5</a:t>
            </a:fld>
            <a:endParaRPr lang="fr-FR"/>
          </a:p>
        </p:txBody>
      </p:sp>
    </p:spTree>
    <p:extLst>
      <p:ext uri="{BB962C8B-B14F-4D97-AF65-F5344CB8AC3E}">
        <p14:creationId xmlns:p14="http://schemas.microsoft.com/office/powerpoint/2010/main" val="206623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Typologies : P1 Recherche de l’état initial dans le cadre d’une transformation positive</a:t>
            </a:r>
          </a:p>
          <a:p>
            <a:r>
              <a:rPr lang="fr-FR" dirty="0" smtClean="0"/>
              <a:t>                  P2 Recherche de</a:t>
            </a:r>
            <a:r>
              <a:rPr lang="fr-FR" baseline="0" dirty="0" smtClean="0"/>
              <a:t> problèmes en 2 étapes , recherche d’un état connaissant un second état et la réunion de 2 états</a:t>
            </a:r>
            <a:endParaRPr lang="fr-FR" dirty="0"/>
          </a:p>
        </p:txBody>
      </p:sp>
      <p:sp>
        <p:nvSpPr>
          <p:cNvPr id="4" name="Espace réservé du numéro de diapositive 3"/>
          <p:cNvSpPr>
            <a:spLocks noGrp="1"/>
          </p:cNvSpPr>
          <p:nvPr>
            <p:ph type="sldNum" sz="quarter" idx="10"/>
          </p:nvPr>
        </p:nvSpPr>
        <p:spPr/>
        <p:txBody>
          <a:bodyPr/>
          <a:lstStyle/>
          <a:p>
            <a:fld id="{A80F6CF3-AA14-4A13-B665-0EE03F2827EA}" type="slidenum">
              <a:rPr lang="fr-FR" smtClean="0"/>
              <a:pPr/>
              <a:t>6</a:t>
            </a:fld>
            <a:endParaRPr lang="fr-FR"/>
          </a:p>
        </p:txBody>
      </p:sp>
    </p:spTree>
    <p:extLst>
      <p:ext uri="{BB962C8B-B14F-4D97-AF65-F5344CB8AC3E}">
        <p14:creationId xmlns:p14="http://schemas.microsoft.com/office/powerpoint/2010/main" val="224546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Cette grille est à  présenter, lors de l’animation avec les enseignants </a:t>
            </a:r>
            <a:endParaRPr lang="fr-FR" dirty="0"/>
          </a:p>
        </p:txBody>
      </p:sp>
      <p:sp>
        <p:nvSpPr>
          <p:cNvPr id="4" name="Espace réservé du numéro de diapositive 3"/>
          <p:cNvSpPr>
            <a:spLocks noGrp="1"/>
          </p:cNvSpPr>
          <p:nvPr>
            <p:ph type="sldNum" sz="quarter" idx="10"/>
          </p:nvPr>
        </p:nvSpPr>
        <p:spPr/>
        <p:txBody>
          <a:bodyPr/>
          <a:lstStyle/>
          <a:p>
            <a:fld id="{A80F6CF3-AA14-4A13-B665-0EE03F2827EA}" type="slidenum">
              <a:rPr lang="fr-FR" smtClean="0"/>
              <a:pPr/>
              <a:t>7</a:t>
            </a:fld>
            <a:endParaRPr lang="fr-FR"/>
          </a:p>
        </p:txBody>
      </p:sp>
    </p:spTree>
    <p:extLst>
      <p:ext uri="{BB962C8B-B14F-4D97-AF65-F5344CB8AC3E}">
        <p14:creationId xmlns:p14="http://schemas.microsoft.com/office/powerpoint/2010/main" val="884475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pPr rtl="0"/>
            <a:r>
              <a:rPr lang="fr-FR" sz="1200" b="0" i="0" u="none" strike="noStrike" kern="1200" dirty="0" smtClean="0">
                <a:solidFill>
                  <a:schemeClr val="tx1"/>
                </a:solidFill>
                <a:latin typeface="+mn-lt"/>
                <a:ea typeface="+mn-ea"/>
                <a:cs typeface="+mn-cs"/>
              </a:rPr>
              <a:t>Un exemple de schématisation décontextualisé ( corrigé après discussions, non pas que le précédent était faux mais celui-ci permet de se projeter sur la suite de la scolarisation)</a:t>
            </a:r>
            <a:r>
              <a:rPr lang="fr-FR" sz="1200" b="0" i="0" u="none" strike="noStrike" kern="1200" baseline="0" dirty="0" smtClean="0">
                <a:solidFill>
                  <a:schemeClr val="tx1"/>
                </a:solidFill>
                <a:latin typeface="+mn-lt"/>
                <a:ea typeface="+mn-ea"/>
                <a:cs typeface="+mn-cs"/>
              </a:rPr>
              <a:t> </a:t>
            </a:r>
            <a:r>
              <a:rPr lang="fr-FR" sz="1200" b="0" i="0" u="none" strike="noStrike" kern="1200" dirty="0" smtClean="0">
                <a:solidFill>
                  <a:schemeClr val="tx1"/>
                </a:solidFill>
                <a:latin typeface="+mn-lt"/>
                <a:ea typeface="+mn-ea"/>
                <a:cs typeface="+mn-cs"/>
              </a:rPr>
              <a:t>pour cette typologie de problème.</a:t>
            </a:r>
            <a:endParaRPr lang="fr-FR" dirty="0" smtClean="0"/>
          </a:p>
          <a:p>
            <a:pPr rtl="0"/>
            <a:r>
              <a:rPr lang="fr-FR" sz="1200" b="0" i="0" u="none" strike="noStrike" kern="1200" dirty="0" smtClean="0">
                <a:solidFill>
                  <a:schemeClr val="tx1"/>
                </a:solidFill>
                <a:latin typeface="+mn-lt"/>
                <a:ea typeface="+mn-ea"/>
                <a:cs typeface="+mn-cs"/>
              </a:rPr>
              <a:t>Champ additif et soustractif : un tout et des parties d’un tout. </a:t>
            </a:r>
            <a:endParaRPr lang="fr-FR" dirty="0" smtClean="0"/>
          </a:p>
          <a:p>
            <a:endParaRPr lang="fr-FR" dirty="0"/>
          </a:p>
        </p:txBody>
      </p:sp>
      <p:sp>
        <p:nvSpPr>
          <p:cNvPr id="4" name="Espace réservé du numéro de diapositive 3"/>
          <p:cNvSpPr>
            <a:spLocks noGrp="1"/>
          </p:cNvSpPr>
          <p:nvPr>
            <p:ph type="sldNum" sz="quarter" idx="10"/>
          </p:nvPr>
        </p:nvSpPr>
        <p:spPr>
          <a:xfrm>
            <a:off x="3777607" y="9428583"/>
            <a:ext cx="2889938" cy="496332"/>
          </a:xfrm>
          <a:prstGeom prst="rect">
            <a:avLst/>
          </a:prstGeom>
        </p:spPr>
        <p:txBody>
          <a:bodyPr/>
          <a:lstStyle/>
          <a:p>
            <a:fld id="{A80F6CF3-AA14-4A13-B665-0EE03F2827EA}" type="slidenum">
              <a:rPr lang="fr-FR" smtClean="0"/>
              <a:pPr/>
              <a:t>12</a:t>
            </a:fld>
            <a:endParaRPr lang="fr-FR"/>
          </a:p>
        </p:txBody>
      </p:sp>
    </p:spTree>
    <p:extLst>
      <p:ext uri="{BB962C8B-B14F-4D97-AF65-F5344CB8AC3E}">
        <p14:creationId xmlns:p14="http://schemas.microsoft.com/office/powerpoint/2010/main" val="897584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E11D016-59E0-416A-83BC-54221F4C89FB}" type="datetimeFigureOut">
              <a:rPr lang="fr-FR" smtClean="0"/>
              <a:pPr/>
              <a:t>22/01/2018</a:t>
            </a:fld>
            <a:endParaRPr lang="fr-F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DB149B59-43E9-4E43-9FAD-D356357B506D}"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E11D016-59E0-416A-83BC-54221F4C89FB}" type="datetimeFigureOut">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149B59-43E9-4E43-9FAD-D356357B506D}"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1E11D016-59E0-416A-83BC-54221F4C89FB}" type="datetimeFigureOut">
              <a:rPr lang="fr-FR" smtClean="0"/>
              <a:pPr/>
              <a:t>22/01/2018</a:t>
            </a:fld>
            <a:endParaRPr lang="fr-FR"/>
          </a:p>
        </p:txBody>
      </p:sp>
      <p:sp>
        <p:nvSpPr>
          <p:cNvPr id="5" name="Espace réservé du pied de page 4"/>
          <p:cNvSpPr>
            <a:spLocks noGrp="1"/>
          </p:cNvSpPr>
          <p:nvPr>
            <p:ph type="ftr" sz="quarter" idx="11"/>
          </p:nvPr>
        </p:nvSpPr>
        <p:spPr>
          <a:xfrm>
            <a:off x="457201" y="6248207"/>
            <a:ext cx="5573483" cy="365125"/>
          </a:xfrm>
        </p:spPr>
        <p:txBody>
          <a:bodyPr/>
          <a:lstStyle/>
          <a:p>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DB149B59-43E9-4E43-9FAD-D356357B506D}"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1E11D016-59E0-416A-83BC-54221F4C89FB}" type="datetimeFigureOut">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DB149B59-43E9-4E43-9FAD-D356357B506D}" type="slidenum">
              <a:rPr lang="fr-FR" smtClean="0"/>
              <a:pPr/>
              <a:t>‹#›</a:t>
            </a:fld>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1E11D016-59E0-416A-83BC-54221F4C89FB}" type="datetimeFigureOut">
              <a:rPr lang="fr-FR" smtClean="0"/>
              <a:pPr/>
              <a:t>22/01/2018</a:t>
            </a:fld>
            <a:endParaRPr lang="fr-F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B149B59-43E9-4E43-9FAD-D356357B506D}" type="slidenum">
              <a:rPr lang="fr-FR" smtClean="0"/>
              <a:pPr/>
              <a:t>‹#›</a:t>
            </a:fld>
            <a:endParaRPr lang="fr-FR"/>
          </a:p>
        </p:txBody>
      </p:sp>
      <p:sp>
        <p:nvSpPr>
          <p:cNvPr id="14" name="Espace réservé du pied de page 13"/>
          <p:cNvSpPr>
            <a:spLocks noGrp="1"/>
          </p:cNvSpPr>
          <p:nvPr>
            <p:ph type="ftr" sz="quarter" idx="12"/>
          </p:nvPr>
        </p:nvSpPr>
        <p:spPr/>
        <p:txBody>
          <a:bodyPr/>
          <a:lstStyle/>
          <a:p>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1E11D016-59E0-416A-83BC-54221F4C89FB}" type="datetimeFigureOut">
              <a:rPr lang="fr-FR" smtClean="0"/>
              <a:pPr/>
              <a:t>22/01/2018</a:t>
            </a:fld>
            <a:endParaRPr lang="fr-FR"/>
          </a:p>
        </p:txBody>
      </p:sp>
      <p:sp>
        <p:nvSpPr>
          <p:cNvPr id="10" name="Espace réservé du numéro de diapositive 9"/>
          <p:cNvSpPr>
            <a:spLocks noGrp="1"/>
          </p:cNvSpPr>
          <p:nvPr>
            <p:ph type="sldNum" sz="quarter" idx="16"/>
          </p:nvPr>
        </p:nvSpPr>
        <p:spPr/>
        <p:txBody>
          <a:bodyPr rtlCol="0"/>
          <a:lstStyle/>
          <a:p>
            <a:fld id="{DB149B59-43E9-4E43-9FAD-D356357B506D}" type="slidenum">
              <a:rPr lang="fr-FR" smtClean="0"/>
              <a:pPr/>
              <a:t>‹#›</a:t>
            </a:fld>
            <a:endParaRPr lang="fr-FR"/>
          </a:p>
        </p:txBody>
      </p:sp>
      <p:sp>
        <p:nvSpPr>
          <p:cNvPr id="12" name="Espace réservé du pied de page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1E11D016-59E0-416A-83BC-54221F4C89FB}" type="datetimeFigureOut">
              <a:rPr lang="fr-FR" smtClean="0"/>
              <a:pPr/>
              <a:t>22/01/2018</a:t>
            </a:fld>
            <a:endParaRPr lang="fr-FR"/>
          </a:p>
        </p:txBody>
      </p:sp>
      <p:sp>
        <p:nvSpPr>
          <p:cNvPr id="12" name="Espace réservé du numéro de diapositive 11"/>
          <p:cNvSpPr>
            <a:spLocks noGrp="1"/>
          </p:cNvSpPr>
          <p:nvPr>
            <p:ph type="sldNum" sz="quarter" idx="16"/>
          </p:nvPr>
        </p:nvSpPr>
        <p:spPr/>
        <p:txBody>
          <a:bodyPr rtlCol="0"/>
          <a:lstStyle/>
          <a:p>
            <a:fld id="{DB149B59-43E9-4E43-9FAD-D356357B506D}" type="slidenum">
              <a:rPr lang="fr-FR" smtClean="0"/>
              <a:pPr/>
              <a:t>‹#›</a:t>
            </a:fld>
            <a:endParaRPr lang="fr-FR"/>
          </a:p>
        </p:txBody>
      </p:sp>
      <p:sp>
        <p:nvSpPr>
          <p:cNvPr id="14" name="Espace réservé du pied de page 13"/>
          <p:cNvSpPr>
            <a:spLocks noGrp="1"/>
          </p:cNvSpPr>
          <p:nvPr>
            <p:ph type="ftr" sz="quarter" idx="17"/>
          </p:nvPr>
        </p:nvSpPr>
        <p:spPr/>
        <p:txBody>
          <a:bodyPr rtlCol="0"/>
          <a:lstStyle/>
          <a:p>
            <a:endParaRPr lang="fr-FR"/>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E11D016-59E0-416A-83BC-54221F4C89FB}" type="datetimeFigureOut">
              <a:rPr lang="fr-FR" smtClean="0"/>
              <a:pPr/>
              <a:t>22/01/2018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DB149B59-43E9-4E43-9FAD-D356357B506D}"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E11D016-59E0-416A-83BC-54221F4C89FB}" type="datetimeFigureOut">
              <a:rPr lang="fr-FR" smtClean="0"/>
              <a:pPr/>
              <a:t>22/01/2018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DB149B59-43E9-4E43-9FAD-D356357B506D}"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1E11D016-59E0-416A-83BC-54221F4C89FB}" type="datetimeFigureOut">
              <a:rPr lang="fr-FR" smtClean="0"/>
              <a:pPr/>
              <a:t>22/01/2018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DB149B59-43E9-4E43-9FAD-D356357B506D}" type="slidenum">
              <a:rPr lang="fr-FR" smtClean="0"/>
              <a:pPr/>
              <a:t>‹#›</a:t>
            </a:fld>
            <a:endParaRPr lang="fr-F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1E11D016-59E0-416A-83BC-54221F4C89FB}" type="datetimeFigureOut">
              <a:rPr lang="fr-FR" smtClean="0"/>
              <a:pPr/>
              <a:t>22/01/2018</a:t>
            </a:fld>
            <a:endParaRPr lang="fr-F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DB149B59-43E9-4E43-9FAD-D356357B506D}" type="slidenum">
              <a:rPr lang="fr-FR" smtClean="0"/>
              <a:pPr/>
              <a:t>‹#›</a:t>
            </a:fld>
            <a:endParaRPr lang="fr-FR"/>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FR"/>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E11D016-59E0-416A-83BC-54221F4C89FB}" type="datetimeFigureOut">
              <a:rPr lang="fr-FR" smtClean="0"/>
              <a:pPr/>
              <a:t>22/01/2018</a:t>
            </a:fld>
            <a:endParaRPr lang="fr-F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B149B59-43E9-4E43-9FAD-D356357B506D}"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Grille%20analyse%20des%20proble&#768;mes-1.doc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755576" y="2852936"/>
            <a:ext cx="4896544" cy="1800200"/>
          </a:xfrm>
        </p:spPr>
        <p:txBody>
          <a:bodyPr>
            <a:normAutofit fontScale="90000"/>
          </a:bodyPr>
          <a:lstStyle/>
          <a:p>
            <a:pPr algn="ctr"/>
            <a:r>
              <a:rPr lang="fr-FR" b="1" dirty="0" smtClean="0"/>
              <a:t/>
            </a:r>
            <a:br>
              <a:rPr lang="fr-FR" b="1" dirty="0" smtClean="0"/>
            </a:br>
            <a:r>
              <a:rPr lang="fr-FR" b="1" dirty="0" smtClean="0"/>
              <a:t/>
            </a:r>
            <a:br>
              <a:rPr lang="fr-FR" b="1" dirty="0" smtClean="0"/>
            </a:br>
            <a:r>
              <a:rPr lang="fr-FR" b="1" dirty="0"/>
              <a:t/>
            </a:r>
            <a:br>
              <a:rPr lang="fr-FR" b="1" dirty="0"/>
            </a:br>
            <a:r>
              <a:rPr lang="fr-FR" sz="3200" b="1" dirty="0" smtClean="0"/>
              <a:t> </a:t>
            </a:r>
            <a:r>
              <a:rPr lang="fr-FR" b="1" dirty="0" smtClean="0"/>
              <a:t>Atelier Résolution de problèmes </a:t>
            </a:r>
            <a:r>
              <a:rPr lang="fr-FR" sz="3600" dirty="0"/>
              <a:t/>
            </a:r>
            <a:br>
              <a:rPr lang="fr-FR" sz="3600" dirty="0"/>
            </a:br>
            <a:r>
              <a:rPr lang="fr-FR" dirty="0"/>
              <a:t/>
            </a:r>
            <a:br>
              <a:rPr lang="fr-FR" dirty="0"/>
            </a:br>
            <a:endParaRPr lang="fr-FR" b="1" dirty="0"/>
          </a:p>
        </p:txBody>
      </p:sp>
      <p:sp>
        <p:nvSpPr>
          <p:cNvPr id="7" name="Sous-titre 6"/>
          <p:cNvSpPr>
            <a:spLocks noGrp="1"/>
          </p:cNvSpPr>
          <p:nvPr>
            <p:ph type="subTitle" idx="1"/>
          </p:nvPr>
        </p:nvSpPr>
        <p:spPr/>
        <p:txBody>
          <a:bodyPr>
            <a:normAutofit/>
          </a:bodyPr>
          <a:lstStyle/>
          <a:p>
            <a:r>
              <a:rPr lang="fr-FR" sz="3600" b="1" dirty="0"/>
              <a:t>Formation de formateurs- </a:t>
            </a:r>
            <a:r>
              <a:rPr lang="fr-FR" b="1" dirty="0"/>
              <a:t>11/12/17 </a:t>
            </a:r>
          </a:p>
        </p:txBody>
      </p:sp>
      <p:sp>
        <p:nvSpPr>
          <p:cNvPr id="4" name="Espace réservé du numéro de diapositive 3"/>
          <p:cNvSpPr>
            <a:spLocks noGrp="1"/>
          </p:cNvSpPr>
          <p:nvPr>
            <p:ph type="sldNum" sz="quarter" idx="12"/>
          </p:nvPr>
        </p:nvSpPr>
        <p:spPr/>
        <p:txBody>
          <a:bodyPr/>
          <a:lstStyle/>
          <a:p>
            <a:fld id="{54E10D6D-9519-4027-B3D8-BAC2219C33B6}" type="slidenum">
              <a:rPr lang="fr-FR" smtClean="0"/>
              <a:pPr/>
              <a:t>1</a:t>
            </a:fld>
            <a:endParaRPr lang="fr-FR"/>
          </a:p>
        </p:txBody>
      </p:sp>
      <p:pic>
        <p:nvPicPr>
          <p:cNvPr id="5" name="Image 4" descr="Capture.JPG"/>
          <p:cNvPicPr>
            <a:picLocks noChangeAspect="1"/>
          </p:cNvPicPr>
          <p:nvPr/>
        </p:nvPicPr>
        <p:blipFill>
          <a:blip r:embed="rId2" cstate="print"/>
          <a:stretch>
            <a:fillRect/>
          </a:stretch>
        </p:blipFill>
        <p:spPr>
          <a:xfrm>
            <a:off x="6084168" y="2996952"/>
            <a:ext cx="2382387" cy="23179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écrits intermédiaires vers un écrit institutionnel</a:t>
            </a:r>
            <a:endParaRPr lang="fr-FR" dirty="0"/>
          </a:p>
        </p:txBody>
      </p:sp>
      <p:sp>
        <p:nvSpPr>
          <p:cNvPr id="3" name="Espace réservé du contenu 2"/>
          <p:cNvSpPr>
            <a:spLocks noGrp="1"/>
          </p:cNvSpPr>
          <p:nvPr>
            <p:ph sz="quarter" idx="1"/>
          </p:nvPr>
        </p:nvSpPr>
        <p:spPr>
          <a:xfrm>
            <a:off x="251520" y="1589567"/>
            <a:ext cx="4244280" cy="4572000"/>
          </a:xfrm>
        </p:spPr>
        <p:txBody>
          <a:bodyPr>
            <a:normAutofit/>
          </a:bodyPr>
          <a:lstStyle/>
          <a:p>
            <a:r>
              <a:rPr lang="fr-FR" b="1" dirty="0" smtClean="0"/>
              <a:t>Problème 2 : Mon école</a:t>
            </a:r>
            <a:endParaRPr lang="fr-FR" dirty="0" smtClean="0"/>
          </a:p>
          <a:p>
            <a:pPr>
              <a:buNone/>
            </a:pPr>
            <a:r>
              <a:rPr lang="fr-FR" dirty="0" smtClean="0"/>
              <a:t>Dans mon école il y a 323 filles. Quarante-cinq garçons ne portent pas de casquette. Combien de garçons portent une casquette dans mon école de 422 élèves ?</a:t>
            </a:r>
          </a:p>
          <a:p>
            <a:endParaRPr lang="fr-FR" dirty="0"/>
          </a:p>
        </p:txBody>
      </p:sp>
      <p:pic>
        <p:nvPicPr>
          <p:cNvPr id="1026" name="Picture 2"/>
          <p:cNvPicPr>
            <a:picLocks noGrp="1" noChangeAspect="1" noChangeArrowheads="1"/>
          </p:cNvPicPr>
          <p:nvPr>
            <p:ph sz="quarter" idx="2"/>
          </p:nvPr>
        </p:nvPicPr>
        <p:blipFill>
          <a:blip r:embed="rId2" cstate="print">
            <a:lum contrast="-20000"/>
          </a:blip>
          <a:srcRect/>
          <a:stretch>
            <a:fillRect/>
          </a:stretch>
        </p:blipFill>
        <p:spPr bwMode="auto">
          <a:xfrm>
            <a:off x="4499992" y="849962"/>
            <a:ext cx="4644008" cy="59633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6.googleusercontent.com/imEGTEPEhWfjwfM-tDfFo3txXwIxWvbyMMW6hsN_oCHDJ901PrHgVR97ExaLh3ub5adSKIODRhpWwePlp7zMqrb1NNklt0yS8qjo1uoulI6_MzNcN3moVqCpVu6AWqPYX7DAcbh2HkY"/>
          <p:cNvPicPr>
            <a:picLocks noChangeAspect="1" noChangeArrowheads="1"/>
          </p:cNvPicPr>
          <p:nvPr/>
        </p:nvPicPr>
        <p:blipFill>
          <a:blip r:embed="rId2" cstate="print"/>
          <a:srcRect/>
          <a:stretch>
            <a:fillRect/>
          </a:stretch>
        </p:blipFill>
        <p:spPr bwMode="auto">
          <a:xfrm>
            <a:off x="323528" y="332656"/>
            <a:ext cx="4981575" cy="3609976"/>
          </a:xfrm>
          <a:prstGeom prst="rect">
            <a:avLst/>
          </a:prstGeom>
          <a:noFill/>
        </p:spPr>
      </p:pic>
      <p:pic>
        <p:nvPicPr>
          <p:cNvPr id="3076" name="Picture 4" descr="https://lh4.googleusercontent.com/lZELih4nW58rnQT6SfWnJJA-Zm4kHwCJG5ryrgaM6UcqmncYDuH9nAFo18-pkuS5N2GlBBnVn-2REDrenZB-huUokgR2vxWC34N0X_DgC1Sbut2VxsNsnORMXoe5-ODr1MucW-19Q6M"/>
          <p:cNvPicPr>
            <a:picLocks noChangeAspect="1" noChangeArrowheads="1"/>
          </p:cNvPicPr>
          <p:nvPr/>
        </p:nvPicPr>
        <p:blipFill>
          <a:blip r:embed="rId3" cstate="print"/>
          <a:srcRect/>
          <a:stretch>
            <a:fillRect/>
          </a:stretch>
        </p:blipFill>
        <p:spPr bwMode="auto">
          <a:xfrm>
            <a:off x="2915816" y="4221088"/>
            <a:ext cx="6019800" cy="24574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lh4.googleusercontent.com/lZELih4nW58rnQT6SfWnJJA-Zm4kHwCJG5ryrgaM6UcqmncYDuH9nAFo18-pkuS5N2GlBBnVn-2REDrenZB-huUokgR2vxWC34N0X_DgC1Sbut2VxsNsnORMXoe5-ODr1MucW-19Q6M"/>
          <p:cNvPicPr>
            <a:picLocks noChangeAspect="1" noChangeArrowheads="1"/>
          </p:cNvPicPr>
          <p:nvPr/>
        </p:nvPicPr>
        <p:blipFill>
          <a:blip r:embed="rId3" cstate="print"/>
          <a:srcRect/>
          <a:stretch>
            <a:fillRect/>
          </a:stretch>
        </p:blipFill>
        <p:spPr bwMode="auto">
          <a:xfrm>
            <a:off x="313606" y="1276549"/>
            <a:ext cx="5299979" cy="1843088"/>
          </a:xfrm>
          <a:prstGeom prst="rect">
            <a:avLst/>
          </a:prstGeom>
          <a:noFill/>
        </p:spPr>
      </p:pic>
      <p:sp>
        <p:nvSpPr>
          <p:cNvPr id="5" name="Titre 1"/>
          <p:cNvSpPr txBox="1">
            <a:spLocks/>
          </p:cNvSpPr>
          <p:nvPr/>
        </p:nvSpPr>
        <p:spPr>
          <a:xfrm>
            <a:off x="5992427" y="962066"/>
            <a:ext cx="2743200" cy="2034703"/>
          </a:xfrm>
          <a:prstGeom prst="rect">
            <a:avLst/>
          </a:prstGeom>
        </p:spPr>
        <p:txBody>
          <a:bodyPr>
            <a:normAutofit/>
          </a:bodyPr>
          <a:lst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a:lstStyle>
          <a:p>
            <a:r>
              <a:rPr lang="fr-FR"/>
              <a:t>Des écrits intermédiaires vers un écrit institutionnel</a:t>
            </a:r>
            <a:endParaRPr lang="fr-FR" dirty="0"/>
          </a:p>
        </p:txBody>
      </p:sp>
      <p:sp>
        <p:nvSpPr>
          <p:cNvPr id="2" name="Espace réservé du pied de page 1"/>
          <p:cNvSpPr>
            <a:spLocks noGrp="1"/>
          </p:cNvSpPr>
          <p:nvPr>
            <p:ph type="ftr" sz="quarter" idx="11"/>
          </p:nvPr>
        </p:nvSpPr>
        <p:spPr>
          <a:xfrm>
            <a:off x="71010" y="5642931"/>
            <a:ext cx="5004665" cy="273844"/>
          </a:xfrm>
        </p:spPr>
        <p:txBody>
          <a:bodyPr/>
          <a:lstStyle/>
          <a:p>
            <a:r>
              <a:rPr lang="fr-FR" dirty="0" smtClean="0"/>
              <a:t>MISSION MATHS 68</a:t>
            </a:r>
            <a:endParaRPr lang="en-US" dirty="0"/>
          </a:p>
        </p:txBody>
      </p:sp>
      <p:sp>
        <p:nvSpPr>
          <p:cNvPr id="3" name="Espace réservé du numéro de diapositive 2"/>
          <p:cNvSpPr>
            <a:spLocks noGrp="1"/>
          </p:cNvSpPr>
          <p:nvPr>
            <p:ph type="sldNum" sz="quarter" idx="12"/>
          </p:nvPr>
        </p:nvSpPr>
        <p:spPr/>
        <p:txBody>
          <a:bodyPr/>
          <a:lstStyle/>
          <a:p>
            <a:pPr algn="r"/>
            <a:fld id="{00000000-1234-1234-1234-123412341234}" type="slidenum">
              <a:rPr lang="fr" sz="1000">
                <a:solidFill>
                  <a:schemeClr val="dk2"/>
                </a:solidFill>
              </a:rPr>
              <a:pPr algn="r"/>
              <a:t>12</a:t>
            </a:fld>
            <a:endParaRPr lang="fr" sz="1000">
              <a:solidFill>
                <a:schemeClr val="dk2"/>
              </a:solidFill>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112" y="5407401"/>
            <a:ext cx="715182" cy="533406"/>
          </a:xfrm>
          <a:prstGeom prst="rect">
            <a:avLst/>
          </a:prstGeom>
        </p:spPr>
      </p:pic>
      <p:sp>
        <p:nvSpPr>
          <p:cNvPr id="12" name="Zone de texte 12"/>
          <p:cNvSpPr txBox="1">
            <a:spLocks noChangeArrowheads="1"/>
          </p:cNvSpPr>
          <p:nvPr/>
        </p:nvSpPr>
        <p:spPr bwMode="auto">
          <a:xfrm>
            <a:off x="4272672" y="3920619"/>
            <a:ext cx="91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fr-FR" altLang="fr-FR" sz="1100">
                <a:latin typeface="Calibri" panose="020F0502020204030204" pitchFamily="34" charset="0"/>
              </a:rPr>
              <a:t>Casquette</a:t>
            </a:r>
            <a:endParaRPr lang="fr-FR" altLang="fr-FR">
              <a:latin typeface="Arial" panose="020B0604020202020204" pitchFamily="34" charset="0"/>
            </a:endParaRPr>
          </a:p>
        </p:txBody>
      </p:sp>
      <p:sp>
        <p:nvSpPr>
          <p:cNvPr id="16" name="ZoneTexte 15"/>
          <p:cNvSpPr txBox="1"/>
          <p:nvPr/>
        </p:nvSpPr>
        <p:spPr>
          <a:xfrm>
            <a:off x="7800392" y="3920619"/>
            <a:ext cx="1007706" cy="369332"/>
          </a:xfrm>
          <a:prstGeom prst="rect">
            <a:avLst/>
          </a:prstGeom>
          <a:noFill/>
        </p:spPr>
        <p:txBody>
          <a:bodyPr wrap="square" rtlCol="0">
            <a:spAutoFit/>
          </a:bodyPr>
          <a:lstStyle/>
          <a:p>
            <a:r>
              <a:rPr lang="fr-FR" dirty="0"/>
              <a:t>garçons</a:t>
            </a:r>
          </a:p>
        </p:txBody>
      </p:sp>
      <p:sp>
        <p:nvSpPr>
          <p:cNvPr id="19" name="ZoneTexte 18"/>
          <p:cNvSpPr txBox="1"/>
          <p:nvPr/>
        </p:nvSpPr>
        <p:spPr>
          <a:xfrm>
            <a:off x="248327" y="3866878"/>
            <a:ext cx="634482" cy="369332"/>
          </a:xfrm>
          <a:prstGeom prst="rect">
            <a:avLst/>
          </a:prstGeom>
          <a:noFill/>
        </p:spPr>
        <p:txBody>
          <a:bodyPr wrap="square" rtlCol="0">
            <a:spAutoFit/>
          </a:bodyPr>
          <a:lstStyle/>
          <a:p>
            <a:r>
              <a:rPr lang="fr-FR" dirty="0"/>
              <a:t>filles</a:t>
            </a:r>
          </a:p>
        </p:txBody>
      </p:sp>
      <p:sp>
        <p:nvSpPr>
          <p:cNvPr id="25" name="Rectangle 24"/>
          <p:cNvSpPr/>
          <p:nvPr/>
        </p:nvSpPr>
        <p:spPr>
          <a:xfrm>
            <a:off x="1057179" y="3184003"/>
            <a:ext cx="6304674" cy="125416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adre 7"/>
          <p:cNvSpPr>
            <a:spLocks/>
          </p:cNvSpPr>
          <p:nvPr/>
        </p:nvSpPr>
        <p:spPr bwMode="auto">
          <a:xfrm>
            <a:off x="1182973" y="3326611"/>
            <a:ext cx="2806700" cy="997792"/>
          </a:xfrm>
          <a:custGeom>
            <a:avLst/>
            <a:gdLst>
              <a:gd name="T0" fmla="*/ 0 w 2806700"/>
              <a:gd name="T1" fmla="*/ 0 h 1143000"/>
              <a:gd name="T2" fmla="*/ 2806700 w 2806700"/>
              <a:gd name="T3" fmla="*/ 0 h 1143000"/>
              <a:gd name="T4" fmla="*/ 2806700 w 2806700"/>
              <a:gd name="T5" fmla="*/ 1143000 h 1143000"/>
              <a:gd name="T6" fmla="*/ 0 w 2806700"/>
              <a:gd name="T7" fmla="*/ 1143000 h 1143000"/>
              <a:gd name="T8" fmla="*/ 0 w 2806700"/>
              <a:gd name="T9" fmla="*/ 0 h 1143000"/>
              <a:gd name="T10" fmla="*/ 142875 w 2806700"/>
              <a:gd name="T11" fmla="*/ 142875 h 1143000"/>
              <a:gd name="T12" fmla="*/ 142875 w 2806700"/>
              <a:gd name="T13" fmla="*/ 1000125 h 1143000"/>
              <a:gd name="T14" fmla="*/ 2663825 w 2806700"/>
              <a:gd name="T15" fmla="*/ 1000125 h 1143000"/>
              <a:gd name="T16" fmla="*/ 2663825 w 2806700"/>
              <a:gd name="T17" fmla="*/ 142875 h 1143000"/>
              <a:gd name="T18" fmla="*/ 142875 w 2806700"/>
              <a:gd name="T19" fmla="*/ 142875 h 1143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6700" h="1143000">
                <a:moveTo>
                  <a:pt x="0" y="0"/>
                </a:moveTo>
                <a:lnTo>
                  <a:pt x="2806700" y="0"/>
                </a:lnTo>
                <a:lnTo>
                  <a:pt x="2806700" y="1143000"/>
                </a:lnTo>
                <a:lnTo>
                  <a:pt x="0" y="1143000"/>
                </a:lnTo>
                <a:lnTo>
                  <a:pt x="0" y="0"/>
                </a:lnTo>
                <a:close/>
                <a:moveTo>
                  <a:pt x="142875" y="142875"/>
                </a:moveTo>
                <a:lnTo>
                  <a:pt x="142875" y="1000125"/>
                </a:lnTo>
                <a:lnTo>
                  <a:pt x="2663825" y="1000125"/>
                </a:lnTo>
                <a:lnTo>
                  <a:pt x="2663825" y="142875"/>
                </a:lnTo>
                <a:lnTo>
                  <a:pt x="142875" y="142875"/>
                </a:lnTo>
                <a:close/>
              </a:path>
            </a:pathLst>
          </a:custGeom>
          <a:solidFill>
            <a:srgbClr val="D99694"/>
          </a:solidFill>
          <a:ln w="9525" cap="flat" cmpd="sng">
            <a:solidFill>
              <a:srgbClr val="4A7EBB"/>
            </a:solidFill>
            <a:prstDash val="solid"/>
            <a:round/>
            <a:headEnd/>
            <a:tailEnd/>
          </a:ln>
          <a:effectLst>
            <a:outerShdw blurRad="40000"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fr-FR"/>
          </a:p>
        </p:txBody>
      </p:sp>
      <p:sp>
        <p:nvSpPr>
          <p:cNvPr id="9" name="Cadre 6"/>
          <p:cNvSpPr>
            <a:spLocks/>
          </p:cNvSpPr>
          <p:nvPr/>
        </p:nvSpPr>
        <p:spPr bwMode="auto">
          <a:xfrm>
            <a:off x="4120337" y="3232299"/>
            <a:ext cx="2757467" cy="1092104"/>
          </a:xfrm>
          <a:custGeom>
            <a:avLst/>
            <a:gdLst>
              <a:gd name="T0" fmla="*/ 0 w 2743200"/>
              <a:gd name="T1" fmla="*/ 0 h 1143000"/>
              <a:gd name="T2" fmla="*/ 2743200 w 2743200"/>
              <a:gd name="T3" fmla="*/ 0 h 1143000"/>
              <a:gd name="T4" fmla="*/ 2743200 w 2743200"/>
              <a:gd name="T5" fmla="*/ 1143000 h 1143000"/>
              <a:gd name="T6" fmla="*/ 0 w 2743200"/>
              <a:gd name="T7" fmla="*/ 1143000 h 1143000"/>
              <a:gd name="T8" fmla="*/ 0 w 2743200"/>
              <a:gd name="T9" fmla="*/ 0 h 1143000"/>
              <a:gd name="T10" fmla="*/ 142875 w 2743200"/>
              <a:gd name="T11" fmla="*/ 142875 h 1143000"/>
              <a:gd name="T12" fmla="*/ 142875 w 2743200"/>
              <a:gd name="T13" fmla="*/ 1000125 h 1143000"/>
              <a:gd name="T14" fmla="*/ 2600325 w 2743200"/>
              <a:gd name="T15" fmla="*/ 1000125 h 1143000"/>
              <a:gd name="T16" fmla="*/ 2600325 w 2743200"/>
              <a:gd name="T17" fmla="*/ 142875 h 1143000"/>
              <a:gd name="T18" fmla="*/ 142875 w 2743200"/>
              <a:gd name="T19" fmla="*/ 142875 h 1143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43200" h="1143000">
                <a:moveTo>
                  <a:pt x="0" y="0"/>
                </a:moveTo>
                <a:lnTo>
                  <a:pt x="2743200" y="0"/>
                </a:lnTo>
                <a:lnTo>
                  <a:pt x="2743200" y="1143000"/>
                </a:lnTo>
                <a:lnTo>
                  <a:pt x="0" y="1143000"/>
                </a:lnTo>
                <a:lnTo>
                  <a:pt x="0" y="0"/>
                </a:lnTo>
                <a:close/>
                <a:moveTo>
                  <a:pt x="142875" y="142875"/>
                </a:moveTo>
                <a:lnTo>
                  <a:pt x="142875" y="1000125"/>
                </a:lnTo>
                <a:lnTo>
                  <a:pt x="2600325" y="1000125"/>
                </a:lnTo>
                <a:lnTo>
                  <a:pt x="2600325" y="142875"/>
                </a:lnTo>
                <a:lnTo>
                  <a:pt x="142875" y="142875"/>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blurRad="40000"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fr-FR"/>
          </a:p>
        </p:txBody>
      </p:sp>
      <p:sp>
        <p:nvSpPr>
          <p:cNvPr id="10" name="Cadre 5"/>
          <p:cNvSpPr>
            <a:spLocks/>
          </p:cNvSpPr>
          <p:nvPr/>
        </p:nvSpPr>
        <p:spPr bwMode="auto">
          <a:xfrm>
            <a:off x="4175867" y="3299355"/>
            <a:ext cx="1257300" cy="914400"/>
          </a:xfrm>
          <a:custGeom>
            <a:avLst/>
            <a:gdLst>
              <a:gd name="T0" fmla="*/ 0 w 1257300"/>
              <a:gd name="T1" fmla="*/ 0 h 914400"/>
              <a:gd name="T2" fmla="*/ 1257300 w 1257300"/>
              <a:gd name="T3" fmla="*/ 0 h 914400"/>
              <a:gd name="T4" fmla="*/ 1257300 w 1257300"/>
              <a:gd name="T5" fmla="*/ 914400 h 914400"/>
              <a:gd name="T6" fmla="*/ 0 w 1257300"/>
              <a:gd name="T7" fmla="*/ 914400 h 914400"/>
              <a:gd name="T8" fmla="*/ 0 w 1257300"/>
              <a:gd name="T9" fmla="*/ 0 h 914400"/>
              <a:gd name="T10" fmla="*/ 114300 w 1257300"/>
              <a:gd name="T11" fmla="*/ 114300 h 914400"/>
              <a:gd name="T12" fmla="*/ 114300 w 1257300"/>
              <a:gd name="T13" fmla="*/ 800100 h 914400"/>
              <a:gd name="T14" fmla="*/ 1143000 w 1257300"/>
              <a:gd name="T15" fmla="*/ 800100 h 914400"/>
              <a:gd name="T16" fmla="*/ 1143000 w 1257300"/>
              <a:gd name="T17" fmla="*/ 114300 h 914400"/>
              <a:gd name="T18" fmla="*/ 114300 w 1257300"/>
              <a:gd name="T19" fmla="*/ 114300 h 914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7300" h="914400">
                <a:moveTo>
                  <a:pt x="0" y="0"/>
                </a:moveTo>
                <a:lnTo>
                  <a:pt x="1257300" y="0"/>
                </a:lnTo>
                <a:lnTo>
                  <a:pt x="1257300" y="914400"/>
                </a:lnTo>
                <a:lnTo>
                  <a:pt x="0" y="914400"/>
                </a:lnTo>
                <a:lnTo>
                  <a:pt x="0" y="0"/>
                </a:lnTo>
                <a:close/>
                <a:moveTo>
                  <a:pt x="114300" y="114300"/>
                </a:moveTo>
                <a:lnTo>
                  <a:pt x="114300" y="800100"/>
                </a:lnTo>
                <a:lnTo>
                  <a:pt x="1143000" y="800100"/>
                </a:lnTo>
                <a:lnTo>
                  <a:pt x="1143000" y="114300"/>
                </a:lnTo>
                <a:lnTo>
                  <a:pt x="114300" y="114300"/>
                </a:lnTo>
                <a:close/>
              </a:path>
            </a:pathLst>
          </a:custGeom>
          <a:solidFill>
            <a:srgbClr val="E46C0A"/>
          </a:solidFill>
          <a:ln w="9525" cap="flat" cmpd="sng">
            <a:solidFill>
              <a:srgbClr val="4A7EBB"/>
            </a:solidFill>
            <a:prstDash val="solid"/>
            <a:round/>
            <a:headEnd/>
            <a:tailEnd/>
          </a:ln>
          <a:effectLst>
            <a:outerShdw blurRad="40000"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fr-FR"/>
          </a:p>
        </p:txBody>
      </p:sp>
      <p:cxnSp>
        <p:nvCxnSpPr>
          <p:cNvPr id="18" name="Connecteur droit avec flèche 17"/>
          <p:cNvCxnSpPr/>
          <p:nvPr/>
        </p:nvCxnSpPr>
        <p:spPr>
          <a:xfrm flipH="1" flipV="1">
            <a:off x="705410" y="4020740"/>
            <a:ext cx="1118884" cy="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adre 10"/>
          <p:cNvSpPr>
            <a:spLocks/>
          </p:cNvSpPr>
          <p:nvPr/>
        </p:nvSpPr>
        <p:spPr bwMode="auto">
          <a:xfrm>
            <a:off x="5408338" y="3299355"/>
            <a:ext cx="1371600" cy="914400"/>
          </a:xfrm>
          <a:custGeom>
            <a:avLst/>
            <a:gdLst>
              <a:gd name="T0" fmla="*/ 0 w 1371600"/>
              <a:gd name="T1" fmla="*/ 0 h 914400"/>
              <a:gd name="T2" fmla="*/ 1371600 w 1371600"/>
              <a:gd name="T3" fmla="*/ 0 h 914400"/>
              <a:gd name="T4" fmla="*/ 1371600 w 1371600"/>
              <a:gd name="T5" fmla="*/ 914400 h 914400"/>
              <a:gd name="T6" fmla="*/ 0 w 1371600"/>
              <a:gd name="T7" fmla="*/ 914400 h 914400"/>
              <a:gd name="T8" fmla="*/ 0 w 1371600"/>
              <a:gd name="T9" fmla="*/ 0 h 914400"/>
              <a:gd name="T10" fmla="*/ 114300 w 1371600"/>
              <a:gd name="T11" fmla="*/ 114300 h 914400"/>
              <a:gd name="T12" fmla="*/ 114300 w 1371600"/>
              <a:gd name="T13" fmla="*/ 800100 h 914400"/>
              <a:gd name="T14" fmla="*/ 1257300 w 1371600"/>
              <a:gd name="T15" fmla="*/ 800100 h 914400"/>
              <a:gd name="T16" fmla="*/ 1257300 w 1371600"/>
              <a:gd name="T17" fmla="*/ 114300 h 914400"/>
              <a:gd name="T18" fmla="*/ 114300 w 1371600"/>
              <a:gd name="T19" fmla="*/ 114300 h 914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1600" h="914400">
                <a:moveTo>
                  <a:pt x="0" y="0"/>
                </a:moveTo>
                <a:lnTo>
                  <a:pt x="1371600" y="0"/>
                </a:lnTo>
                <a:lnTo>
                  <a:pt x="1371600" y="914400"/>
                </a:lnTo>
                <a:lnTo>
                  <a:pt x="0" y="914400"/>
                </a:lnTo>
                <a:lnTo>
                  <a:pt x="0" y="0"/>
                </a:lnTo>
                <a:close/>
                <a:moveTo>
                  <a:pt x="114300" y="114300"/>
                </a:moveTo>
                <a:lnTo>
                  <a:pt x="114300" y="800100"/>
                </a:lnTo>
                <a:lnTo>
                  <a:pt x="1257300" y="800100"/>
                </a:lnTo>
                <a:lnTo>
                  <a:pt x="1257300" y="114300"/>
                </a:lnTo>
                <a:lnTo>
                  <a:pt x="114300" y="114300"/>
                </a:lnTo>
                <a:close/>
              </a:path>
            </a:pathLst>
          </a:custGeom>
          <a:solidFill>
            <a:srgbClr val="008000"/>
          </a:solidFill>
          <a:ln w="9525" cap="flat" cmpd="sng">
            <a:solidFill>
              <a:srgbClr val="4A7EBB"/>
            </a:solidFill>
            <a:prstDash val="solid"/>
            <a:round/>
            <a:headEnd/>
            <a:tailEnd/>
          </a:ln>
          <a:effectLst>
            <a:outerShdw blurRad="40000"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fr-FR"/>
          </a:p>
        </p:txBody>
      </p:sp>
      <p:cxnSp>
        <p:nvCxnSpPr>
          <p:cNvPr id="14" name="Connecteur droit avec flèche 13"/>
          <p:cNvCxnSpPr/>
          <p:nvPr/>
        </p:nvCxnSpPr>
        <p:spPr>
          <a:xfrm>
            <a:off x="6788225" y="4144219"/>
            <a:ext cx="1097285" cy="30968"/>
          </a:xfrm>
          <a:prstGeom prst="straightConnector1">
            <a:avLst/>
          </a:prstGeom>
          <a:ln>
            <a:solidFill>
              <a:schemeClr val="tx1">
                <a:lumMod val="95000"/>
                <a:lumOff val="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051" name="ZoneTexte 2050"/>
          <p:cNvSpPr txBox="1"/>
          <p:nvPr/>
        </p:nvSpPr>
        <p:spPr>
          <a:xfrm>
            <a:off x="4275158" y="5405582"/>
            <a:ext cx="2513067" cy="369332"/>
          </a:xfrm>
          <a:prstGeom prst="rect">
            <a:avLst/>
          </a:prstGeom>
          <a:noFill/>
        </p:spPr>
        <p:txBody>
          <a:bodyPr wrap="square" rtlCol="0">
            <a:spAutoFit/>
          </a:bodyPr>
          <a:lstStyle/>
          <a:p>
            <a:r>
              <a:rPr lang="fr-FR" dirty="0"/>
              <a:t>Tous les élèves de l’école </a:t>
            </a:r>
          </a:p>
        </p:txBody>
      </p:sp>
      <p:cxnSp>
        <p:nvCxnSpPr>
          <p:cNvPr id="2050" name="Connecteur droit avec flèche 2049"/>
          <p:cNvCxnSpPr/>
          <p:nvPr/>
        </p:nvCxnSpPr>
        <p:spPr>
          <a:xfrm>
            <a:off x="4729873" y="4391459"/>
            <a:ext cx="40997" cy="1118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480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228600"/>
            <a:ext cx="8784976" cy="990600"/>
          </a:xfrm>
        </p:spPr>
        <p:txBody>
          <a:bodyPr>
            <a:normAutofit fontScale="90000"/>
          </a:bodyPr>
          <a:lstStyle/>
          <a:p>
            <a:r>
              <a:rPr lang="fr-FR" sz="3800" dirty="0" smtClean="0"/>
              <a:t>Des écrits intermédiaires vers un écrit institutionnel</a:t>
            </a:r>
            <a:r>
              <a:rPr lang="fr-FR" dirty="0" smtClean="0"/>
              <a:t/>
            </a:r>
            <a:br>
              <a:rPr lang="fr-FR" dirty="0" smtClean="0"/>
            </a:br>
            <a:endParaRPr lang="fr-FR" dirty="0"/>
          </a:p>
        </p:txBody>
      </p:sp>
      <p:sp>
        <p:nvSpPr>
          <p:cNvPr id="5" name="Espace réservé du contenu 4"/>
          <p:cNvSpPr>
            <a:spLocks noGrp="1"/>
          </p:cNvSpPr>
          <p:nvPr>
            <p:ph sz="quarter" idx="1"/>
          </p:nvPr>
        </p:nvSpPr>
        <p:spPr>
          <a:xfrm>
            <a:off x="179512" y="1589566"/>
            <a:ext cx="4316288" cy="4791761"/>
          </a:xfrm>
        </p:spPr>
        <p:txBody>
          <a:bodyPr>
            <a:normAutofit fontScale="92500" lnSpcReduction="20000"/>
          </a:bodyPr>
          <a:lstStyle/>
          <a:p>
            <a:r>
              <a:rPr lang="fr-FR" b="1" dirty="0" smtClean="0"/>
              <a:t>Problème 3 : Fruits et légumes</a:t>
            </a:r>
            <a:endParaRPr lang="fr-FR" dirty="0" smtClean="0"/>
          </a:p>
          <a:p>
            <a:pPr>
              <a:buNone/>
            </a:pPr>
            <a:r>
              <a:rPr lang="fr-FR" dirty="0" smtClean="0"/>
              <a:t>De Strasbourg à Mulhouse M. </a:t>
            </a:r>
            <a:r>
              <a:rPr lang="fr-FR" dirty="0" err="1" smtClean="0"/>
              <a:t>Rathatouy</a:t>
            </a:r>
            <a:r>
              <a:rPr lang="fr-FR" dirty="0" smtClean="0"/>
              <a:t> transporte 540 kg de fruits et de légumes dans son camion. Un quart du chargement est composé de fruits. En arrivant, il constate que 50 kg de légumes ont été abimés durant le trajet. Quelle  quantité de légumes  est arrivée en bon état à Mulhouse ?</a:t>
            </a:r>
          </a:p>
          <a:p>
            <a:endParaRPr lang="fr-FR" dirty="0"/>
          </a:p>
        </p:txBody>
      </p:sp>
      <p:pic>
        <p:nvPicPr>
          <p:cNvPr id="27649" name="Picture 1"/>
          <p:cNvPicPr>
            <a:picLocks noGrp="1" noChangeAspect="1" noChangeArrowheads="1"/>
          </p:cNvPicPr>
          <p:nvPr>
            <p:ph sz="quarter" idx="2"/>
          </p:nvPr>
        </p:nvPicPr>
        <p:blipFill>
          <a:blip r:embed="rId2" cstate="print">
            <a:lum contrast="-30000"/>
          </a:blip>
          <a:srcRect/>
          <a:stretch>
            <a:fillRect/>
          </a:stretch>
        </p:blipFill>
        <p:spPr bwMode="auto">
          <a:xfrm>
            <a:off x="4355976" y="1268760"/>
            <a:ext cx="4584209" cy="5589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contrast="-20000"/>
          </a:blip>
          <a:srcRect/>
          <a:stretch>
            <a:fillRect/>
          </a:stretch>
        </p:blipFill>
        <p:spPr bwMode="auto">
          <a:xfrm>
            <a:off x="251519" y="188640"/>
            <a:ext cx="5202767" cy="3168352"/>
          </a:xfrm>
          <a:prstGeom prst="rect">
            <a:avLst/>
          </a:prstGeom>
          <a:noFill/>
          <a:ln w="9525">
            <a:noFill/>
            <a:miter lim="800000"/>
            <a:headEnd/>
            <a:tailEnd/>
          </a:ln>
        </p:spPr>
      </p:pic>
      <p:pic>
        <p:nvPicPr>
          <p:cNvPr id="28676" name="Picture 4" descr="https://lh4.googleusercontent.com/vQiVX0A6HBVr3z_HoEBrJzb4mINeCa8bXqrq9NvGig9-tWXCooKprrD3EsZ8hlN37a1llHhq3REvMsw5p9b7EAzEKWVTMh9sv8zO6cFHRYQIi8OujrsxaHj6NkrLS_xOURoLX86HgRU"/>
          <p:cNvPicPr>
            <a:picLocks noChangeAspect="1" noChangeArrowheads="1"/>
          </p:cNvPicPr>
          <p:nvPr/>
        </p:nvPicPr>
        <p:blipFill>
          <a:blip r:embed="rId3" cstate="print"/>
          <a:srcRect/>
          <a:stretch>
            <a:fillRect/>
          </a:stretch>
        </p:blipFill>
        <p:spPr bwMode="auto">
          <a:xfrm>
            <a:off x="1737336" y="3501008"/>
            <a:ext cx="6938823" cy="28083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lh4.googleusercontent.com/vQiVX0A6HBVr3z_HoEBrJzb4mINeCa8bXqrq9NvGig9-tWXCooKprrD3EsZ8hlN37a1llHhq3REvMsw5p9b7EAzEKWVTMh9sv8zO6cFHRYQIi8OujrsxaHj6NkrLS_xOURoLX86HgRU"/>
          <p:cNvPicPr>
            <a:picLocks noChangeAspect="1" noChangeArrowheads="1"/>
          </p:cNvPicPr>
          <p:nvPr/>
        </p:nvPicPr>
        <p:blipFill>
          <a:blip r:embed="rId2" cstate="print"/>
          <a:srcRect/>
          <a:stretch>
            <a:fillRect/>
          </a:stretch>
        </p:blipFill>
        <p:spPr bwMode="auto">
          <a:xfrm>
            <a:off x="1475656" y="188640"/>
            <a:ext cx="6048375" cy="2447926"/>
          </a:xfrm>
          <a:prstGeom prst="rect">
            <a:avLst/>
          </a:prstGeom>
          <a:noFill/>
        </p:spPr>
      </p:pic>
      <p:pic>
        <p:nvPicPr>
          <p:cNvPr id="32772" name="Picture 4" descr="https://lh6.googleusercontent.com/7fP6Q_2y2fk56MNjGnsW1ibOoPKJHRwM9fSnhlBy8UvcUcQIkGpDhWrqq9rJJKO8NXs1kkPwAhklJSdjHJT1Qyg-meFvDQYPxhb-kfx-ht2-Fs7jBGvaVozko5v46-Xi5n6Yzsg8__k"/>
          <p:cNvPicPr>
            <a:picLocks noChangeAspect="1" noChangeArrowheads="1"/>
          </p:cNvPicPr>
          <p:nvPr/>
        </p:nvPicPr>
        <p:blipFill>
          <a:blip r:embed="rId3" cstate="print"/>
          <a:srcRect/>
          <a:stretch>
            <a:fillRect/>
          </a:stretch>
        </p:blipFill>
        <p:spPr bwMode="auto">
          <a:xfrm>
            <a:off x="1043608" y="3068960"/>
            <a:ext cx="7210425" cy="28860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Quelle schématisation ?</a:t>
            </a:r>
            <a:endParaRPr lang="fr-FR" dirty="0"/>
          </a:p>
        </p:txBody>
      </p:sp>
      <p:sp>
        <p:nvSpPr>
          <p:cNvPr id="5" name="Rectangle 4"/>
          <p:cNvSpPr/>
          <p:nvPr/>
        </p:nvSpPr>
        <p:spPr>
          <a:xfrm>
            <a:off x="539552" y="1700808"/>
            <a:ext cx="8136904" cy="1384995"/>
          </a:xfrm>
          <a:prstGeom prst="rect">
            <a:avLst/>
          </a:prstGeom>
        </p:spPr>
        <p:txBody>
          <a:bodyPr wrap="square">
            <a:spAutoFit/>
          </a:bodyPr>
          <a:lstStyle/>
          <a:p>
            <a:r>
              <a:rPr lang="fr-FR" sz="2800" dirty="0"/>
              <a:t>J’ai 123 billes. Je viens d’en perdre 67. </a:t>
            </a:r>
            <a:endParaRPr lang="fr-FR" sz="2800" dirty="0" smtClean="0"/>
          </a:p>
          <a:p>
            <a:r>
              <a:rPr lang="fr-FR" sz="2800" dirty="0" smtClean="0"/>
              <a:t>Combien </a:t>
            </a:r>
            <a:r>
              <a:rPr lang="fr-FR" sz="2800" dirty="0"/>
              <a:t>avais-je de billes</a:t>
            </a:r>
            <a:endParaRPr lang="fr-FR" sz="2800" dirty="0" smtClean="0"/>
          </a:p>
          <a:p>
            <a:r>
              <a:rPr lang="fr-FR" sz="2800" dirty="0"/>
              <a:t>avant ?  </a:t>
            </a:r>
          </a:p>
        </p:txBody>
      </p:sp>
      <p:pic>
        <p:nvPicPr>
          <p:cNvPr id="31746" name="Picture 2"/>
          <p:cNvPicPr>
            <a:picLocks noGrp="1" noChangeAspect="1" noChangeArrowheads="1"/>
          </p:cNvPicPr>
          <p:nvPr>
            <p:ph sz="quarter" idx="1"/>
          </p:nvPr>
        </p:nvPicPr>
        <p:blipFill>
          <a:blip r:embed="rId2" cstate="print"/>
          <a:srcRect/>
          <a:stretch>
            <a:fillRect/>
          </a:stretch>
        </p:blipFill>
        <p:spPr bwMode="auto">
          <a:xfrm>
            <a:off x="3563888" y="3284984"/>
            <a:ext cx="3076575" cy="866775"/>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395536" y="3212976"/>
            <a:ext cx="2628900" cy="1600200"/>
          </a:xfrm>
          <a:prstGeom prst="rect">
            <a:avLst/>
          </a:prstGeom>
          <a:noFill/>
          <a:ln w="9525">
            <a:noFill/>
            <a:miter lim="800000"/>
            <a:headEnd/>
            <a:tailEnd/>
          </a:ln>
        </p:spPr>
      </p:pic>
      <p:pic>
        <p:nvPicPr>
          <p:cNvPr id="31748" name="Picture 4"/>
          <p:cNvPicPr>
            <a:picLocks noChangeAspect="1" noChangeArrowheads="1"/>
          </p:cNvPicPr>
          <p:nvPr/>
        </p:nvPicPr>
        <p:blipFill>
          <a:blip r:embed="rId4" cstate="print"/>
          <a:srcRect/>
          <a:stretch>
            <a:fillRect/>
          </a:stretch>
        </p:blipFill>
        <p:spPr bwMode="auto">
          <a:xfrm>
            <a:off x="6876256" y="3284984"/>
            <a:ext cx="2095500" cy="771525"/>
          </a:xfrm>
          <a:prstGeom prst="rect">
            <a:avLst/>
          </a:prstGeom>
          <a:noFill/>
          <a:ln w="9525">
            <a:noFill/>
            <a:miter lim="800000"/>
            <a:headEnd/>
            <a:tailEnd/>
          </a:ln>
        </p:spPr>
      </p:pic>
      <p:pic>
        <p:nvPicPr>
          <p:cNvPr id="31749" name="Picture 5"/>
          <p:cNvPicPr>
            <a:picLocks noChangeAspect="1" noChangeArrowheads="1"/>
          </p:cNvPicPr>
          <p:nvPr/>
        </p:nvPicPr>
        <p:blipFill>
          <a:blip r:embed="rId5" cstate="print"/>
          <a:srcRect/>
          <a:stretch>
            <a:fillRect/>
          </a:stretch>
        </p:blipFill>
        <p:spPr bwMode="auto">
          <a:xfrm>
            <a:off x="3419872" y="4581128"/>
            <a:ext cx="3990975"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28600"/>
            <a:ext cx="8442520" cy="990600"/>
          </a:xfrm>
        </p:spPr>
        <p:txBody>
          <a:bodyPr/>
          <a:lstStyle/>
          <a:p>
            <a:r>
              <a:rPr lang="fr-FR" dirty="0" smtClean="0"/>
              <a:t>Analyse des productions des élèves</a:t>
            </a:r>
            <a:endParaRPr lang="fr-FR" dirty="0"/>
          </a:p>
        </p:txBody>
      </p:sp>
      <p:sp>
        <p:nvSpPr>
          <p:cNvPr id="3" name="Espace réservé du contenu 2"/>
          <p:cNvSpPr>
            <a:spLocks noGrp="1"/>
          </p:cNvSpPr>
          <p:nvPr>
            <p:ph sz="quarter" idx="1"/>
          </p:nvPr>
        </p:nvSpPr>
        <p:spPr>
          <a:xfrm>
            <a:off x="323528" y="1600200"/>
            <a:ext cx="8442520" cy="4495800"/>
          </a:xfrm>
        </p:spPr>
        <p:txBody>
          <a:bodyPr/>
          <a:lstStyle/>
          <a:p>
            <a:pPr>
              <a:buNone/>
            </a:pPr>
            <a:r>
              <a:rPr lang="fr-FR" b="1" dirty="0" smtClean="0"/>
              <a:t>Consigne</a:t>
            </a:r>
            <a:r>
              <a:rPr lang="fr-FR" dirty="0" smtClean="0"/>
              <a:t> :</a:t>
            </a:r>
          </a:p>
          <a:p>
            <a:pPr>
              <a:buNone/>
            </a:pPr>
            <a:endParaRPr lang="fr-FR" dirty="0" smtClean="0"/>
          </a:p>
          <a:p>
            <a:r>
              <a:rPr lang="fr-FR" dirty="0" smtClean="0"/>
              <a:t>Analysez les productions des élèves, </a:t>
            </a:r>
          </a:p>
          <a:p>
            <a:r>
              <a:rPr lang="fr-FR" dirty="0" smtClean="0"/>
              <a:t>Identifiez les réussites, leurs erreurs, les aides à apporter en situation.</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lh5.googleusercontent.com/WIKSyzs7l54b5RRPBi_7Ldx7zxr6nxvDeu-NR-H5slJUGvWIsZThTSJkfoPBRGTqlEFznKops68F9EhovF2Ehij9TvdFdSPp7mpEH_hH6pY8stWhzpsKkDezYDXq5JiKcFTB1jVA_jY"/>
          <p:cNvPicPr>
            <a:picLocks noChangeAspect="1" noChangeArrowheads="1"/>
          </p:cNvPicPr>
          <p:nvPr/>
        </p:nvPicPr>
        <p:blipFill>
          <a:blip r:embed="rId2" cstate="print"/>
          <a:srcRect/>
          <a:stretch>
            <a:fillRect/>
          </a:stretch>
        </p:blipFill>
        <p:spPr bwMode="auto">
          <a:xfrm>
            <a:off x="171450" y="2204864"/>
            <a:ext cx="8972550" cy="4019550"/>
          </a:xfrm>
          <a:prstGeom prst="rect">
            <a:avLst/>
          </a:prstGeom>
          <a:noFill/>
        </p:spPr>
      </p:pic>
      <p:sp>
        <p:nvSpPr>
          <p:cNvPr id="5" name="Titre 4"/>
          <p:cNvSpPr>
            <a:spLocks noGrp="1"/>
          </p:cNvSpPr>
          <p:nvPr>
            <p:ph type="title"/>
          </p:nvPr>
        </p:nvSpPr>
        <p:spPr/>
        <p:txBody>
          <a:bodyPr/>
          <a:lstStyle/>
          <a:p>
            <a:r>
              <a:rPr lang="fr-FR" dirty="0" smtClean="0"/>
              <a:t>Analyse des productions des élèves</a:t>
            </a:r>
            <a:endParaRPr lang="fr-FR" dirty="0"/>
          </a:p>
        </p:txBody>
      </p:sp>
      <p:sp>
        <p:nvSpPr>
          <p:cNvPr id="6" name="ZoneTexte 5"/>
          <p:cNvSpPr txBox="1"/>
          <p:nvPr/>
        </p:nvSpPr>
        <p:spPr>
          <a:xfrm>
            <a:off x="5364088" y="4509120"/>
            <a:ext cx="2088232" cy="400110"/>
          </a:xfrm>
          <a:prstGeom prst="rect">
            <a:avLst/>
          </a:prstGeom>
          <a:noFill/>
        </p:spPr>
        <p:txBody>
          <a:bodyPr wrap="square" rtlCol="0">
            <a:spAutoFit/>
          </a:bodyPr>
          <a:lstStyle/>
          <a:p>
            <a:r>
              <a:rPr lang="fr-FR" sz="2000" b="1" dirty="0" smtClean="0"/>
              <a:t>Production 5</a:t>
            </a:r>
            <a:endParaRPr lang="fr-FR"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Grille d’analyse des productions des élèves</a:t>
            </a:r>
            <a:endParaRPr lang="fr-FR" sz="3600" dirty="0"/>
          </a:p>
        </p:txBody>
      </p:sp>
      <p:pic>
        <p:nvPicPr>
          <p:cNvPr id="36866" name="Picture 2"/>
          <p:cNvPicPr>
            <a:picLocks noChangeAspect="1" noChangeArrowheads="1"/>
          </p:cNvPicPr>
          <p:nvPr/>
        </p:nvPicPr>
        <p:blipFill>
          <a:blip r:embed="rId2" cstate="print"/>
          <a:srcRect/>
          <a:stretch>
            <a:fillRect/>
          </a:stretch>
        </p:blipFill>
        <p:spPr bwMode="auto">
          <a:xfrm>
            <a:off x="114300" y="1900238"/>
            <a:ext cx="8915400" cy="36169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sz="quarter" idx="1"/>
          </p:nvPr>
        </p:nvSpPr>
        <p:spPr/>
        <p:txBody>
          <a:bodyPr/>
          <a:lstStyle/>
          <a:p>
            <a:endParaRPr lang="fr-FR" dirty="0" smtClean="0"/>
          </a:p>
          <a:p>
            <a:r>
              <a:rPr lang="fr-FR" dirty="0" smtClean="0"/>
              <a:t>Analyse de problèmes</a:t>
            </a:r>
          </a:p>
          <a:p>
            <a:r>
              <a:rPr lang="fr-FR" dirty="0" smtClean="0"/>
              <a:t>Catégorisation les problèmes</a:t>
            </a:r>
          </a:p>
          <a:p>
            <a:r>
              <a:rPr lang="fr-FR" dirty="0" smtClean="0"/>
              <a:t>Des écrits intermédiaires aux écrits institutionnels</a:t>
            </a:r>
          </a:p>
          <a:p>
            <a:r>
              <a:rPr lang="fr-FR" dirty="0" smtClean="0"/>
              <a:t>Analyse de productions de problèmes</a:t>
            </a:r>
          </a:p>
          <a:p>
            <a:r>
              <a:rPr lang="fr-FR" dirty="0" smtClean="0"/>
              <a:t>Conclusion</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95536" y="2743200"/>
            <a:ext cx="8424936" cy="1673225"/>
          </a:xfrm>
        </p:spPr>
        <p:txBody>
          <a:bodyPr>
            <a:normAutofit/>
          </a:bodyPr>
          <a:lstStyle/>
          <a:p>
            <a:r>
              <a:rPr lang="fr-FR" sz="3600" b="1" dirty="0" smtClean="0"/>
              <a:t>D’autres productions possibles à analyser lors des formations avec les enseignants</a:t>
            </a:r>
          </a:p>
          <a:p>
            <a:endParaRPr lang="fr-FR" dirty="0"/>
          </a:p>
        </p:txBody>
      </p:sp>
      <p:sp>
        <p:nvSpPr>
          <p:cNvPr id="2" name="Titre 1"/>
          <p:cNvSpPr>
            <a:spLocks noGrp="1"/>
          </p:cNvSpPr>
          <p:nvPr>
            <p:ph type="title"/>
          </p:nvPr>
        </p:nvSpPr>
        <p:spPr/>
        <p:txBody>
          <a:bodyPr>
            <a:normAutofit/>
          </a:bodyPr>
          <a:lstStyle/>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xngjkuiTFGq5ZkQQrbr8F4KzkzLrMwAkRTGLa56xNhXsPeo2NPfULb96Vks7LXeeUep0SbiQtXNLECSAB2mvIibVCKis1YymLQh7p406wlelypPZ3daUq6odGic0LAmsTy4U5uXKYgM"/>
          <p:cNvPicPr>
            <a:picLocks noChangeAspect="1" noChangeArrowheads="1"/>
          </p:cNvPicPr>
          <p:nvPr/>
        </p:nvPicPr>
        <p:blipFill>
          <a:blip r:embed="rId2" cstate="print"/>
          <a:srcRect/>
          <a:stretch>
            <a:fillRect/>
          </a:stretch>
        </p:blipFill>
        <p:spPr bwMode="auto">
          <a:xfrm>
            <a:off x="251520" y="188640"/>
            <a:ext cx="8648700" cy="6505576"/>
          </a:xfrm>
          <a:prstGeom prst="rect">
            <a:avLst/>
          </a:prstGeom>
          <a:noFill/>
        </p:spPr>
      </p:pic>
      <p:pic>
        <p:nvPicPr>
          <p:cNvPr id="3076" name="Picture 4" descr="https://lh4.googleusercontent.com/1pZRHaK_PyL2hW9Z3x39Z5TNH8ObiehfI7X-GqCD1DXgxERFFra3cOFfL4YHdPnTyjt0OGZbSYTwHCW1mMNGqxYxXlT5b6K9i2Qq1NtR5FtSjTaioudDMyabZH8AI_6UsaMfl8rRs6M"/>
          <p:cNvPicPr>
            <a:picLocks noChangeAspect="1" noChangeArrowheads="1"/>
          </p:cNvPicPr>
          <p:nvPr/>
        </p:nvPicPr>
        <p:blipFill>
          <a:blip r:embed="rId3" cstate="print"/>
          <a:srcRect/>
          <a:stretch>
            <a:fillRect/>
          </a:stretch>
        </p:blipFill>
        <p:spPr bwMode="auto">
          <a:xfrm>
            <a:off x="683568" y="4941168"/>
            <a:ext cx="2286000" cy="4857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5.googleusercontent.com/WAJ1V09UEPgzYXj-c7PL7M9Cw7V3tLY32Tjky4B96Fme-dW74s5q6_zOPpQ2GV2N30EY623rfrufLR7zFn41v70rohKHl2F5Iu38Vfx14Ku8i8JHtdfCae54RkZweoHCWaunoyGopzQ"/>
          <p:cNvPicPr>
            <a:picLocks noChangeAspect="1" noChangeArrowheads="1"/>
          </p:cNvPicPr>
          <p:nvPr/>
        </p:nvPicPr>
        <p:blipFill>
          <a:blip r:embed="rId2" cstate="print"/>
          <a:srcRect/>
          <a:stretch>
            <a:fillRect/>
          </a:stretch>
        </p:blipFill>
        <p:spPr bwMode="auto">
          <a:xfrm>
            <a:off x="107504" y="620688"/>
            <a:ext cx="8810625" cy="4533900"/>
          </a:xfrm>
          <a:prstGeom prst="rect">
            <a:avLst/>
          </a:prstGeom>
          <a:noFill/>
        </p:spPr>
      </p:pic>
      <p:pic>
        <p:nvPicPr>
          <p:cNvPr id="2052" name="Picture 4" descr="https://lh3.googleusercontent.com/8IDhugb2WmlZQrbB6IdkYd_hFyvbEjNyi01fiHK5QCwr4nOeI7SWU2m5nU7mEd3xaC2ISWr5aQgrVgwbKxwAfW2NCjwr5FJsx7Jy37KcglVBhX0UqCYSV4WFLCPhAUQVk_bsw-Jza08"/>
          <p:cNvPicPr>
            <a:picLocks noChangeAspect="1" noChangeArrowheads="1"/>
          </p:cNvPicPr>
          <p:nvPr/>
        </p:nvPicPr>
        <p:blipFill>
          <a:blip r:embed="rId3" cstate="print"/>
          <a:srcRect/>
          <a:stretch>
            <a:fillRect/>
          </a:stretch>
        </p:blipFill>
        <p:spPr bwMode="auto">
          <a:xfrm>
            <a:off x="5580112" y="5517232"/>
            <a:ext cx="2286000" cy="4953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6.googleusercontent.com/bVokaB6JZ5CDJmJ0QxChf71Aci6_SY7po15gq-f0D2d17O9RkDL4rOup5g2198Sr1DV3ZvG0R_XIFLZ7TgkDgAwT3HMY_T9IBoCRLDkPvEh5ex0NJzacITunLY5D0oDN9np6d1ZAloE"/>
          <p:cNvPicPr>
            <a:picLocks noChangeAspect="1" noChangeArrowheads="1"/>
          </p:cNvPicPr>
          <p:nvPr/>
        </p:nvPicPr>
        <p:blipFill>
          <a:blip r:embed="rId2" cstate="print"/>
          <a:srcRect/>
          <a:stretch>
            <a:fillRect/>
          </a:stretch>
        </p:blipFill>
        <p:spPr bwMode="auto">
          <a:xfrm>
            <a:off x="0" y="188640"/>
            <a:ext cx="8896350" cy="5191126"/>
          </a:xfrm>
          <a:prstGeom prst="rect">
            <a:avLst/>
          </a:prstGeom>
          <a:noFill/>
        </p:spPr>
      </p:pic>
      <p:pic>
        <p:nvPicPr>
          <p:cNvPr id="1028" name="Picture 4" descr="https://lh3.googleusercontent.com/kEO9ywLxwFQyEM2zEwiwi78RbpZ6VRS-BKC2sLsaobrvdCO7gZDlwGSXHAbZ9_cGJQpxFMi1sAf_E20jxbjrgekzLEIqDSnJIIyEOK6LUvUX1aEQJQrBacStDvl4Azr_kZ6ZioiPGvI"/>
          <p:cNvPicPr>
            <a:picLocks noChangeAspect="1" noChangeArrowheads="1"/>
          </p:cNvPicPr>
          <p:nvPr/>
        </p:nvPicPr>
        <p:blipFill>
          <a:blip r:embed="rId3" cstate="print"/>
          <a:srcRect/>
          <a:stretch>
            <a:fillRect/>
          </a:stretch>
        </p:blipFill>
        <p:spPr bwMode="auto">
          <a:xfrm>
            <a:off x="6228184" y="5805264"/>
            <a:ext cx="2286000" cy="4953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784976" cy="990600"/>
          </a:xfrm>
        </p:spPr>
        <p:txBody>
          <a:bodyPr>
            <a:normAutofit/>
          </a:bodyPr>
          <a:lstStyle/>
          <a:p>
            <a:r>
              <a:rPr lang="fr-FR" sz="3600" dirty="0" smtClean="0"/>
              <a:t>Grille d’analyse des productions des élèves</a:t>
            </a:r>
            <a:endParaRPr lang="fr-FR" sz="3600" dirty="0">
              <a:solidFill>
                <a:srgbClr val="FF0000"/>
              </a:solidFill>
            </a:endParaRPr>
          </a:p>
        </p:txBody>
      </p:sp>
      <p:pic>
        <p:nvPicPr>
          <p:cNvPr id="4" name="Picture 2"/>
          <p:cNvPicPr>
            <a:picLocks noChangeAspect="1" noChangeArrowheads="1"/>
          </p:cNvPicPr>
          <p:nvPr/>
        </p:nvPicPr>
        <p:blipFill>
          <a:blip r:embed="rId2" cstate="print"/>
          <a:srcRect/>
          <a:stretch>
            <a:fillRect/>
          </a:stretch>
        </p:blipFill>
        <p:spPr bwMode="auto">
          <a:xfrm>
            <a:off x="323528" y="1700808"/>
            <a:ext cx="8352928" cy="50021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9512" y="404664"/>
            <a:ext cx="8867318"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8600"/>
            <a:ext cx="8763000" cy="990600"/>
          </a:xfrm>
        </p:spPr>
        <p:txBody>
          <a:bodyPr>
            <a:noAutofit/>
          </a:bodyPr>
          <a:lstStyle/>
          <a:p>
            <a:r>
              <a:rPr lang="fr-FR" sz="3600" b="1" u="sng" dirty="0" smtClean="0"/>
              <a:t>Conclusion</a:t>
            </a:r>
            <a:r>
              <a:rPr lang="fr-FR" sz="3600" dirty="0" smtClean="0"/>
              <a:t> : Incontournables de l’enseignement de la résolution de problème</a:t>
            </a:r>
            <a:endParaRPr lang="fr-FR" sz="3600" dirty="0"/>
          </a:p>
        </p:txBody>
      </p:sp>
      <p:sp>
        <p:nvSpPr>
          <p:cNvPr id="4" name="Rectangle 3"/>
          <p:cNvSpPr/>
          <p:nvPr/>
        </p:nvSpPr>
        <p:spPr>
          <a:xfrm>
            <a:off x="251520" y="1772816"/>
            <a:ext cx="8568952" cy="4493538"/>
          </a:xfrm>
          <a:prstGeom prst="rect">
            <a:avLst/>
          </a:prstGeom>
        </p:spPr>
        <p:txBody>
          <a:bodyPr wrap="square">
            <a:spAutoFit/>
          </a:bodyPr>
          <a:lstStyle/>
          <a:p>
            <a:pPr fontAlgn="base"/>
            <a:r>
              <a:rPr lang="fr-FR" sz="2600" dirty="0" smtClean="0">
                <a:sym typeface="Wingdings"/>
              </a:rPr>
              <a:t>V</a:t>
            </a:r>
            <a:r>
              <a:rPr lang="fr-FR" sz="2600" dirty="0" smtClean="0"/>
              <a:t>arier la typologie  des problèmes proposés (cf. grille)</a:t>
            </a:r>
          </a:p>
          <a:p>
            <a:pPr fontAlgn="base"/>
            <a:r>
              <a:rPr lang="fr-FR" sz="2600" dirty="0" smtClean="0">
                <a:sym typeface="Wingdings"/>
              </a:rPr>
              <a:t>P</a:t>
            </a:r>
            <a:r>
              <a:rPr lang="fr-FR" sz="2600" dirty="0" smtClean="0"/>
              <a:t>roposer plusieurs fois le même type de problème (de la découverte à l’évaluation)</a:t>
            </a:r>
          </a:p>
          <a:p>
            <a:pPr fontAlgn="base"/>
            <a:r>
              <a:rPr lang="fr-FR" sz="2600" dirty="0" smtClean="0">
                <a:sym typeface="Wingdings"/>
              </a:rPr>
              <a:t> T</a:t>
            </a:r>
            <a:r>
              <a:rPr lang="fr-FR" sz="2600" dirty="0" smtClean="0"/>
              <a:t>ravailler régulièrement la résolution de problème (fréquence)</a:t>
            </a:r>
          </a:p>
          <a:p>
            <a:pPr fontAlgn="base"/>
            <a:r>
              <a:rPr lang="fr-FR" sz="2600" dirty="0" smtClean="0">
                <a:sym typeface="Wingdings"/>
              </a:rPr>
              <a:t> P</a:t>
            </a:r>
            <a:r>
              <a:rPr lang="fr-FR" sz="2600" dirty="0" smtClean="0"/>
              <a:t>rogrammer (cf. grille) </a:t>
            </a:r>
          </a:p>
          <a:p>
            <a:pPr fontAlgn="base"/>
            <a:r>
              <a:rPr lang="fr-FR" sz="2600" dirty="0" smtClean="0">
                <a:sym typeface="Wingdings"/>
              </a:rPr>
              <a:t> A</a:t>
            </a:r>
            <a:r>
              <a:rPr lang="fr-FR" sz="2600" dirty="0" smtClean="0"/>
              <a:t>nticiper l’étayage et  prévoir la différenciation</a:t>
            </a:r>
          </a:p>
          <a:p>
            <a:pPr fontAlgn="base"/>
            <a:r>
              <a:rPr lang="fr-FR" sz="2600" dirty="0" smtClean="0">
                <a:sym typeface="Wingdings"/>
              </a:rPr>
              <a:t> P</a:t>
            </a:r>
            <a:r>
              <a:rPr lang="fr-FR" sz="2600" dirty="0" smtClean="0"/>
              <a:t>ermettre à chaque élève d’être impliqué dans la résolution et de mener à terme la recherche (produire une solution)</a:t>
            </a:r>
          </a:p>
          <a:p>
            <a:pPr fontAlgn="base"/>
            <a:r>
              <a:rPr lang="fr-FR" sz="2600" dirty="0" smtClean="0">
                <a:sym typeface="Wingdings"/>
              </a:rPr>
              <a:t> S</a:t>
            </a:r>
            <a:r>
              <a:rPr lang="fr-FR" sz="2600" dirty="0" smtClean="0"/>
              <a:t>tructurer, à la suite de la mise en commun, pour aller vers l’écrit institutionnel (cahier des savoirs)</a:t>
            </a:r>
            <a:endParaRPr lang="fr-FR" sz="2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 de problèmes</a:t>
            </a:r>
            <a:endParaRPr lang="fr-FR" dirty="0"/>
          </a:p>
        </p:txBody>
      </p:sp>
      <p:sp>
        <p:nvSpPr>
          <p:cNvPr id="3" name="Espace réservé du contenu 2"/>
          <p:cNvSpPr>
            <a:spLocks noGrp="1"/>
          </p:cNvSpPr>
          <p:nvPr>
            <p:ph sz="quarter" idx="1"/>
          </p:nvPr>
        </p:nvSpPr>
        <p:spPr/>
        <p:txBody>
          <a:bodyPr/>
          <a:lstStyle/>
          <a:p>
            <a:pPr>
              <a:buNone/>
            </a:pPr>
            <a:endParaRPr lang="fr-FR" dirty="0" smtClean="0"/>
          </a:p>
          <a:p>
            <a:pPr>
              <a:buNone/>
            </a:pPr>
            <a:r>
              <a:rPr lang="fr-FR" b="1" u="sng" dirty="0" smtClean="0"/>
              <a:t>Consignes</a:t>
            </a:r>
            <a:r>
              <a:rPr lang="fr-FR" dirty="0" smtClean="0"/>
              <a:t> : </a:t>
            </a:r>
          </a:p>
          <a:p>
            <a:pPr>
              <a:buNone/>
            </a:pPr>
            <a:r>
              <a:rPr lang="fr-FR" dirty="0" smtClean="0"/>
              <a:t>Pour chaque problème proposé, </a:t>
            </a:r>
          </a:p>
          <a:p>
            <a:r>
              <a:rPr lang="fr-FR" dirty="0" smtClean="0"/>
              <a:t>cherchez les  caractéristiques de ces  problèmes. </a:t>
            </a:r>
          </a:p>
          <a:p>
            <a:r>
              <a:rPr lang="fr-FR" dirty="0" smtClean="0"/>
              <a:t>relevez les  difficultés que l’on peut anticiper. </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 de problèmes</a:t>
            </a:r>
            <a:endParaRPr lang="fr-FR" dirty="0"/>
          </a:p>
        </p:txBody>
      </p:sp>
      <p:sp>
        <p:nvSpPr>
          <p:cNvPr id="3" name="Espace réservé du contenu 2"/>
          <p:cNvSpPr>
            <a:spLocks noGrp="1"/>
          </p:cNvSpPr>
          <p:nvPr>
            <p:ph sz="quarter" idx="1"/>
          </p:nvPr>
        </p:nvSpPr>
        <p:spPr/>
        <p:txBody>
          <a:bodyPr/>
          <a:lstStyle/>
          <a:p>
            <a:r>
              <a:rPr lang="fr-FR" b="1" dirty="0" smtClean="0"/>
              <a:t>P1. Le trajet en bus</a:t>
            </a:r>
          </a:p>
          <a:p>
            <a:pPr>
              <a:buNone/>
            </a:pPr>
            <a:endParaRPr lang="fr-FR" dirty="0" smtClean="0"/>
          </a:p>
          <a:p>
            <a:pPr>
              <a:buNone/>
            </a:pPr>
            <a:r>
              <a:rPr lang="fr-FR" dirty="0" smtClean="0"/>
              <a:t>Aujourd’hui le chauffeur est parti de la mairie et s’est arrêté une fois avant d’arriver à l’école.</a:t>
            </a:r>
          </a:p>
          <a:p>
            <a:pPr>
              <a:buNone/>
            </a:pPr>
            <a:r>
              <a:rPr lang="fr-FR" dirty="0" smtClean="0"/>
              <a:t>Lorsqu’il arrive à l’école,  47 élèves sont présents dans le bus. Trente deux élèves sont montés à bord en cours de route. </a:t>
            </a:r>
          </a:p>
          <a:p>
            <a:pPr>
              <a:buNone/>
            </a:pPr>
            <a:r>
              <a:rPr lang="fr-FR" dirty="0" smtClean="0"/>
              <a:t>Combien d’enfants étaient déjà présents dans le bus au départ de la mairie ?</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 de problèmes</a:t>
            </a:r>
            <a:endParaRPr lang="fr-FR" dirty="0"/>
          </a:p>
        </p:txBody>
      </p:sp>
      <p:sp>
        <p:nvSpPr>
          <p:cNvPr id="3" name="Espace réservé du contenu 2"/>
          <p:cNvSpPr>
            <a:spLocks noGrp="1"/>
          </p:cNvSpPr>
          <p:nvPr>
            <p:ph sz="quarter" idx="1"/>
          </p:nvPr>
        </p:nvSpPr>
        <p:spPr/>
        <p:txBody>
          <a:bodyPr/>
          <a:lstStyle/>
          <a:p>
            <a:r>
              <a:rPr lang="fr-FR" b="1" dirty="0" smtClean="0"/>
              <a:t>P2. Dans mon école</a:t>
            </a:r>
          </a:p>
          <a:p>
            <a:pPr>
              <a:buNone/>
            </a:pPr>
            <a:r>
              <a:rPr lang="fr-FR" dirty="0" smtClean="0"/>
              <a:t> </a:t>
            </a:r>
          </a:p>
          <a:p>
            <a:pPr>
              <a:buNone/>
            </a:pPr>
            <a:r>
              <a:rPr lang="fr-FR" dirty="0" smtClean="0"/>
              <a:t>Dans mon école il y a 323 filles. Quarante-cinq garçons ne portent pas de casquette. </a:t>
            </a:r>
          </a:p>
          <a:p>
            <a:pPr>
              <a:buNone/>
            </a:pPr>
            <a:r>
              <a:rPr lang="fr-FR" dirty="0" smtClean="0"/>
              <a:t>Combien de garçons portent une casquette dans mon école de 422 élèves ? </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Catégorisation de problèmes</a:t>
            </a:r>
            <a:endParaRPr lang="fr-FR" dirty="0"/>
          </a:p>
        </p:txBody>
      </p:sp>
      <p:sp>
        <p:nvSpPr>
          <p:cNvPr id="3" name="Espace réservé du contenu 2"/>
          <p:cNvSpPr>
            <a:spLocks noGrp="1"/>
          </p:cNvSpPr>
          <p:nvPr>
            <p:ph sz="quarter" idx="1"/>
          </p:nvPr>
        </p:nvSpPr>
        <p:spPr/>
        <p:txBody>
          <a:bodyPr/>
          <a:lstStyle/>
          <a:p>
            <a:r>
              <a:rPr lang="fr-FR" dirty="0" smtClean="0"/>
              <a:t>A l’aide de la grille, essayez de classer ces deux problèmes dans les catégories proposées. </a:t>
            </a:r>
          </a:p>
          <a:p>
            <a:pPr>
              <a:buNone/>
            </a:pPr>
            <a:r>
              <a:rPr lang="fr-FR" dirty="0" smtClean="0"/>
              <a:t>(</a:t>
            </a:r>
            <a:r>
              <a:rPr lang="fr-FR" dirty="0" err="1" smtClean="0"/>
              <a:t>cf</a:t>
            </a:r>
            <a:r>
              <a:rPr lang="fr-FR" dirty="0" smtClean="0"/>
              <a:t> Document - </a:t>
            </a:r>
            <a:r>
              <a:rPr lang="fr-FR" dirty="0" smtClean="0">
                <a:hlinkClick r:id="rId3" action="ppaction://hlinkfile"/>
              </a:rPr>
              <a:t>Typologies </a:t>
            </a:r>
            <a:r>
              <a:rPr lang="fr-FR" dirty="0" smtClean="0"/>
              <a:t>de problèmes)</a:t>
            </a:r>
          </a:p>
          <a:p>
            <a:pPr>
              <a:buNone/>
            </a:pP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28600"/>
            <a:ext cx="8712968" cy="990600"/>
          </a:xfrm>
        </p:spPr>
        <p:txBody>
          <a:bodyPr>
            <a:noAutofit/>
          </a:bodyPr>
          <a:lstStyle/>
          <a:p>
            <a:r>
              <a:rPr lang="fr-FR" sz="3400" dirty="0" smtClean="0"/>
              <a:t>Les enjeux de la catégorisation pour l’enseignant</a:t>
            </a:r>
            <a:endParaRPr lang="fr-FR" sz="3400" dirty="0"/>
          </a:p>
        </p:txBody>
      </p:sp>
      <p:sp>
        <p:nvSpPr>
          <p:cNvPr id="3" name="Espace réservé du contenu 2"/>
          <p:cNvSpPr>
            <a:spLocks noGrp="1"/>
          </p:cNvSpPr>
          <p:nvPr>
            <p:ph sz="quarter" idx="1"/>
          </p:nvPr>
        </p:nvSpPr>
        <p:spPr>
          <a:xfrm>
            <a:off x="107504" y="1844824"/>
            <a:ext cx="8658544" cy="5184576"/>
          </a:xfrm>
        </p:spPr>
        <p:txBody>
          <a:bodyPr>
            <a:normAutofit fontScale="40000" lnSpcReduction="20000"/>
          </a:bodyPr>
          <a:lstStyle/>
          <a:p>
            <a:pPr>
              <a:buNone/>
            </a:pPr>
            <a:r>
              <a:rPr lang="fr-FR" sz="7400" dirty="0" smtClean="0"/>
              <a:t>Importance de repérer la typologie:</a:t>
            </a:r>
          </a:p>
          <a:p>
            <a:r>
              <a:rPr lang="fr-FR" sz="7400" dirty="0" smtClean="0"/>
              <a:t>pour concevoir leur programmation de classe, de cycle et d’école cohérente, progressive et </a:t>
            </a:r>
            <a:r>
              <a:rPr lang="fr-FR" sz="7400" dirty="0" err="1" smtClean="0"/>
              <a:t>spiralaire</a:t>
            </a:r>
            <a:r>
              <a:rPr lang="fr-FR" sz="7400" dirty="0" smtClean="0"/>
              <a:t>. </a:t>
            </a:r>
          </a:p>
          <a:p>
            <a:pPr>
              <a:buNone/>
            </a:pPr>
            <a:endParaRPr lang="fr-FR" sz="4400" dirty="0" smtClean="0"/>
          </a:p>
          <a:p>
            <a:pPr>
              <a:buNone/>
            </a:pPr>
            <a:r>
              <a:rPr lang="fr-FR" sz="7400" dirty="0" smtClean="0"/>
              <a:t>La grille de typologie de problèmes permet: : </a:t>
            </a:r>
          </a:p>
          <a:p>
            <a:pPr fontAlgn="base"/>
            <a:r>
              <a:rPr lang="fr-FR" sz="7400" dirty="0" smtClean="0"/>
              <a:t>de repérer le champ conceptuel concerné : additif (additions et  soustractions) et multiplicatif (multiplications et divisions)</a:t>
            </a:r>
          </a:p>
          <a:p>
            <a:r>
              <a:rPr lang="fr-FR" sz="7400" dirty="0" smtClean="0"/>
              <a:t>de repérer dans chaque champ conceptuel des sous catégories (cf. grille récapitulative)</a:t>
            </a:r>
          </a:p>
          <a:p>
            <a:pPr>
              <a:buNone/>
            </a:pPr>
            <a:endParaRPr lang="fr-FR" sz="4400" dirty="0" smtClean="0"/>
          </a:p>
          <a:p>
            <a:pPr>
              <a:buNone/>
            </a:pP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28600"/>
            <a:ext cx="8856984" cy="990600"/>
          </a:xfrm>
        </p:spPr>
        <p:txBody>
          <a:bodyPr>
            <a:normAutofit/>
          </a:bodyPr>
          <a:lstStyle/>
          <a:p>
            <a:r>
              <a:rPr lang="fr-FR" sz="3400" dirty="0" smtClean="0"/>
              <a:t>Les enjeux de la catégorisation pour l’enseignant</a:t>
            </a:r>
            <a:endParaRPr lang="fr-FR" sz="3400" dirty="0"/>
          </a:p>
        </p:txBody>
      </p:sp>
      <p:sp>
        <p:nvSpPr>
          <p:cNvPr id="3" name="Espace réservé du contenu 2"/>
          <p:cNvSpPr>
            <a:spLocks noGrp="1"/>
          </p:cNvSpPr>
          <p:nvPr>
            <p:ph sz="quarter" idx="1"/>
          </p:nvPr>
        </p:nvSpPr>
        <p:spPr/>
        <p:txBody>
          <a:bodyPr/>
          <a:lstStyle/>
          <a:p>
            <a:r>
              <a:rPr lang="fr-FR" sz="3200" dirty="0" smtClean="0"/>
              <a:t>Repérer le champ conceptuel  permettra à l’enseignant  d’anticiper l’écrit institutionnel.</a:t>
            </a:r>
          </a:p>
          <a:p>
            <a:pPr>
              <a:buNone/>
            </a:pPr>
            <a:r>
              <a:rPr lang="fr-FR" sz="3200" dirty="0" smtClean="0"/>
              <a:t> </a:t>
            </a:r>
          </a:p>
          <a:p>
            <a:r>
              <a:rPr lang="fr-FR" sz="3200" dirty="0" smtClean="0"/>
              <a:t>Savoir catégoriser un problème, permet à l’enseignant de faire les bons choix  pour que le problème soit en adéquation avec ce qu’il souhaite travailler.</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smtClean="0"/>
              <a:t>Les enjeux de la catégorisation pour l’élève</a:t>
            </a:r>
            <a:endParaRPr lang="fr-FR" dirty="0"/>
          </a:p>
        </p:txBody>
      </p:sp>
      <p:sp>
        <p:nvSpPr>
          <p:cNvPr id="3" name="Espace réservé du contenu 2"/>
          <p:cNvSpPr>
            <a:spLocks noGrp="1"/>
          </p:cNvSpPr>
          <p:nvPr>
            <p:ph sz="quarter" idx="1"/>
          </p:nvPr>
        </p:nvSpPr>
        <p:spPr>
          <a:xfrm>
            <a:off x="251520" y="1556792"/>
            <a:ext cx="8568952" cy="4824536"/>
          </a:xfrm>
        </p:spPr>
        <p:txBody>
          <a:bodyPr/>
          <a:lstStyle/>
          <a:p>
            <a:pPr>
              <a:buNone/>
            </a:pPr>
            <a:r>
              <a:rPr lang="fr-FR" sz="3600" dirty="0" smtClean="0"/>
              <a:t>En rencontrant des problèmes relevant du même champ conceptuel, l’élève pourra :</a:t>
            </a:r>
          </a:p>
          <a:p>
            <a:pPr>
              <a:buNone/>
            </a:pPr>
            <a:endParaRPr lang="fr-FR" sz="3600" dirty="0" smtClean="0"/>
          </a:p>
          <a:p>
            <a:pPr fontAlgn="base"/>
            <a:r>
              <a:rPr lang="fr-FR" sz="3600" dirty="0" smtClean="0"/>
              <a:t>automatiser des procédures, </a:t>
            </a:r>
          </a:p>
          <a:p>
            <a:pPr fontAlgn="base"/>
            <a:r>
              <a:rPr lang="fr-FR" sz="3600" dirty="0" smtClean="0"/>
              <a:t>travailler par analogie, </a:t>
            </a:r>
          </a:p>
          <a:p>
            <a:pPr fontAlgn="base"/>
            <a:r>
              <a:rPr lang="fr-FR" sz="3600" dirty="0" smtClean="0"/>
              <a:t>inscrire les procédures dans sa mémoire à long terme.</a:t>
            </a:r>
          </a:p>
          <a:p>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édian">
  <a:themeElements>
    <a:clrScheme name="Personnalisé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266</TotalTime>
  <Words>651</Words>
  <Application>Microsoft Macintosh PowerPoint</Application>
  <PresentationFormat>Présentation à l'écran (4:3)</PresentationFormat>
  <Paragraphs>101</Paragraphs>
  <Slides>26</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Calibri</vt:lpstr>
      <vt:lpstr>Tw Cen MT</vt:lpstr>
      <vt:lpstr>Wingdings</vt:lpstr>
      <vt:lpstr>Wingdings 2</vt:lpstr>
      <vt:lpstr>Médian</vt:lpstr>
      <vt:lpstr>    Atelier Résolution de problèmes   </vt:lpstr>
      <vt:lpstr>Plan</vt:lpstr>
      <vt:lpstr>Analyse de problèmes</vt:lpstr>
      <vt:lpstr>Analyse de problèmes</vt:lpstr>
      <vt:lpstr>Analyse de problèmes</vt:lpstr>
      <vt:lpstr>Catégorisation de problèmes</vt:lpstr>
      <vt:lpstr>Les enjeux de la catégorisation pour l’enseignant</vt:lpstr>
      <vt:lpstr>Les enjeux de la catégorisation pour l’enseignant</vt:lpstr>
      <vt:lpstr>Les enjeux de la catégorisation pour l’élève</vt:lpstr>
      <vt:lpstr>Des écrits intermédiaires vers un écrit institutionnel</vt:lpstr>
      <vt:lpstr>Présentation PowerPoint</vt:lpstr>
      <vt:lpstr>Présentation PowerPoint</vt:lpstr>
      <vt:lpstr>Des écrits intermédiaires vers un écrit institutionnel </vt:lpstr>
      <vt:lpstr>Présentation PowerPoint</vt:lpstr>
      <vt:lpstr>Présentation PowerPoint</vt:lpstr>
      <vt:lpstr>Quelle schématisation ?</vt:lpstr>
      <vt:lpstr>Analyse des productions des élèves</vt:lpstr>
      <vt:lpstr>Analyse des productions des élèves</vt:lpstr>
      <vt:lpstr>Grille d’analyse des productions des élèves</vt:lpstr>
      <vt:lpstr>Présentation PowerPoint</vt:lpstr>
      <vt:lpstr>Présentation PowerPoint</vt:lpstr>
      <vt:lpstr>Présentation PowerPoint</vt:lpstr>
      <vt:lpstr>Présentation PowerPoint</vt:lpstr>
      <vt:lpstr>Grille d’analyse des productions des élèves</vt:lpstr>
      <vt:lpstr>Présentation PowerPoint</vt:lpstr>
      <vt:lpstr>Conclusion : Incontournables de l’enseignement de la résolution de problème</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Résolution de problèmes</dc:title>
  <dc:creator>IEN</dc:creator>
  <cp:lastModifiedBy>Jérémie Lutz</cp:lastModifiedBy>
  <cp:revision>50</cp:revision>
  <dcterms:created xsi:type="dcterms:W3CDTF">2017-12-08T12:24:20Z</dcterms:created>
  <dcterms:modified xsi:type="dcterms:W3CDTF">2018-01-22T08:06:58Z</dcterms:modified>
</cp:coreProperties>
</file>