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2"/>
  </p:notesMasterIdLst>
  <p:sldIdLst>
    <p:sldId id="256" r:id="rId2"/>
    <p:sldId id="309" r:id="rId3"/>
    <p:sldId id="310" r:id="rId4"/>
    <p:sldId id="338" r:id="rId5"/>
    <p:sldId id="311" r:id="rId6"/>
    <p:sldId id="312" r:id="rId7"/>
    <p:sldId id="313" r:id="rId8"/>
    <p:sldId id="314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37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24" r:id="rId27"/>
    <p:sldId id="325" r:id="rId28"/>
    <p:sldId id="326" r:id="rId29"/>
    <p:sldId id="327" r:id="rId30"/>
    <p:sldId id="32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86347" autoAdjust="0"/>
  </p:normalViewPr>
  <p:slideViewPr>
    <p:cSldViewPr>
      <p:cViewPr>
        <p:scale>
          <a:sx n="62" d="100"/>
          <a:sy n="62" d="100"/>
        </p:scale>
        <p:origin x="-230" y="-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271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1E713-5546-4F4E-822B-CA70B8AF5A88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33B45-DFDB-0E42-86F2-ABE5F3099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66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altLang="fr-FR">
                <a:ea typeface="ＭＳ Ｐゴシック" panose="020B0600070205080204" pitchFamily="34" charset="-128"/>
              </a:rPr>
              <a:t>L’appellation </a:t>
            </a:r>
            <a:r>
              <a:rPr lang="fr-FR" altLang="fr-FR" b="1">
                <a:ea typeface="ＭＳ Ｐゴシック" panose="020B0600070205080204" pitchFamily="34" charset="-128"/>
              </a:rPr>
              <a:t>arts visuels </a:t>
            </a:r>
            <a:r>
              <a:rPr lang="fr-FR" altLang="fr-FR">
                <a:ea typeface="ＭＳ Ｐゴシック" panose="020B0600070205080204" pitchFamily="34" charset="-128"/>
              </a:rPr>
              <a:t>est remplacée par </a:t>
            </a:r>
            <a:r>
              <a:rPr lang="fr-FR" altLang="fr-FR" b="1">
                <a:ea typeface="ＭＳ Ｐゴシック" panose="020B0600070205080204" pitchFamily="34" charset="-128"/>
              </a:rPr>
              <a:t>arts plastiques.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B5959E0-ECFF-44F5-8A61-BC42669A310E}" type="slidenum">
              <a:rPr lang="fr-FR" altLang="fr-F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83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altLang="fr-FR">
                <a:ea typeface="ＭＳ Ｐゴシック" panose="020B0600070205080204" pitchFamily="34" charset="-128"/>
              </a:rPr>
              <a:t>Cf. Arrêté du 1</a:t>
            </a:r>
            <a:r>
              <a:rPr lang="fr-FR" altLang="fr-FR" baseline="30000">
                <a:ea typeface="ＭＳ Ｐゴシック" panose="020B0600070205080204" pitchFamily="34" charset="-128"/>
              </a:rPr>
              <a:t>er</a:t>
            </a:r>
            <a:r>
              <a:rPr lang="fr-FR" altLang="fr-FR">
                <a:ea typeface="ＭＳ Ｐゴシック" panose="020B0600070205080204" pitchFamily="34" charset="-128"/>
              </a:rPr>
              <a:t> juillet 2015, l’éducation artistique et culturelle est à la fois 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altLang="fr-FR">
                <a:ea typeface="ＭＳ Ｐゴシック" panose="020B0600070205080204" pitchFamily="34" charset="-128"/>
              </a:rPr>
              <a:t>Une éducation à l’art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altLang="fr-FR">
                <a:ea typeface="ＭＳ Ｐゴシック" panose="020B0600070205080204" pitchFamily="34" charset="-128"/>
              </a:rPr>
              <a:t>Une éducation par l’art</a:t>
            </a:r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40BE62B-9782-47F9-BEE8-F2BF6B773BB0}" type="slidenum">
              <a:rPr lang="fr-FR" altLang="fr-F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0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fr-FR" altLang="fr-FR" sz="2000">
                <a:latin typeface="Arial Narrow" panose="020B0606020202030204" pitchFamily="34" charset="0"/>
                <a:ea typeface="ＭＳ Ｐゴシック" panose="020B0600070205080204" pitchFamily="34" charset="-128"/>
              </a:rPr>
              <a:t>Cette attention permettra d</a:t>
            </a:r>
            <a:r>
              <a:rPr lang="fr-FR" altLang="fr-FR" sz="2000">
                <a:ea typeface="ＭＳ Ｐゴシック" panose="020B0600070205080204" pitchFamily="34" charset="-128"/>
              </a:rPr>
              <a:t>’</a:t>
            </a:r>
            <a:r>
              <a:rPr lang="fr-FR" altLang="ja-JP" sz="2000">
                <a:latin typeface="Arial Narrow" panose="020B0606020202030204" pitchFamily="34" charset="0"/>
                <a:ea typeface="ＭＳ Ｐゴシック" panose="020B0600070205080204" pitchFamily="34" charset="-128"/>
              </a:rPr>
              <a:t>engager une première approche de la compréhension de la </a:t>
            </a:r>
            <a:r>
              <a:rPr lang="fr-FR" altLang="ja-JP" sz="2000" b="1">
                <a:latin typeface="Arial Narrow" panose="020B0606020202030204" pitchFamily="34" charset="0"/>
                <a:ea typeface="ＭＳ Ｐゴシック" panose="020B0600070205080204" pitchFamily="34" charset="-128"/>
              </a:rPr>
              <a:t>relation à l</a:t>
            </a:r>
            <a:r>
              <a:rPr lang="ja-JP" altLang="fr-FR" sz="2000" b="1">
                <a:ea typeface="ＭＳ Ｐゴシック" panose="020B0600070205080204" pitchFamily="34" charset="-128"/>
              </a:rPr>
              <a:t>’</a:t>
            </a:r>
            <a:r>
              <a:rPr lang="fr-FR" altLang="ja-JP" sz="2000" b="1">
                <a:latin typeface="Arial Narrow" panose="020B0606020202030204" pitchFamily="34" charset="0"/>
                <a:ea typeface="ＭＳ Ｐゴシック" panose="020B0600070205080204" pitchFamily="34" charset="-128"/>
              </a:rPr>
              <a:t>œuvre </a:t>
            </a:r>
            <a:r>
              <a:rPr lang="fr-FR" altLang="ja-JP" sz="2000">
                <a:latin typeface="Arial Narrow" panose="020B060602020203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fr-FR" altLang="fr-FR" sz="2000">
                <a:latin typeface="Arial Narrow" panose="020B0606020202030204" pitchFamily="34" charset="0"/>
                <a:ea typeface="ＭＳ Ｐゴシック" panose="020B0600070205080204" pitchFamily="34" charset="-128"/>
              </a:rPr>
              <a:t>- à un dispositif de présentation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fr-FR" altLang="fr-FR" sz="2000">
                <a:latin typeface="Arial Narrow" panose="020B0606020202030204" pitchFamily="34" charset="0"/>
                <a:ea typeface="ＭＳ Ｐゴシック" panose="020B0600070205080204" pitchFamily="34" charset="-128"/>
              </a:rPr>
              <a:t>- au lieu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fr-FR" altLang="fr-FR" sz="2000">
                <a:latin typeface="Arial Narrow" panose="020B0606020202030204" pitchFamily="34" charset="0"/>
                <a:ea typeface="ＭＳ Ｐゴシック" panose="020B0600070205080204" pitchFamily="34" charset="-128"/>
              </a:rPr>
              <a:t>- au spectateur</a:t>
            </a:r>
          </a:p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C8177ED-991D-44FF-88EC-AAF8B45092DE}" type="slidenum">
              <a:rPr lang="fr-FR" altLang="fr-F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2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eaLnBrk="1" hangingPunct="1">
              <a:lnSpc>
                <a:spcPct val="115000"/>
              </a:lnSpc>
              <a:spcBef>
                <a:spcPct val="0"/>
              </a:spcBef>
            </a:pPr>
            <a:r>
              <a:rPr lang="fr-FR" altLang="fr-FR" b="1" u="sng">
                <a:ea typeface="ＭＳ Ｐゴシック" panose="020B0600070205080204" pitchFamily="34" charset="-128"/>
              </a:rPr>
              <a:t>Remarque :</a:t>
            </a:r>
            <a:r>
              <a:rPr lang="fr-FR" altLang="fr-FR" b="1">
                <a:ea typeface="ＭＳ Ｐゴシック" panose="020B0600070205080204" pitchFamily="34" charset="-128"/>
              </a:rPr>
              <a:t> </a:t>
            </a:r>
          </a:p>
          <a:p>
            <a:pPr marL="457200" eaLnBrk="1" hangingPunct="1">
              <a:lnSpc>
                <a:spcPct val="115000"/>
              </a:lnSpc>
              <a:spcBef>
                <a:spcPct val="0"/>
              </a:spcBef>
            </a:pPr>
            <a:r>
              <a:rPr lang="fr-FR" altLang="fr-FR">
                <a:ea typeface="ＭＳ Ｐゴシック" panose="020B0600070205080204" pitchFamily="34" charset="-128"/>
              </a:rPr>
              <a:t>La dénomination des 4 compétences principales est identique pour les deux cycles. La déclinaison en compétences spécifiques est différente d’un cycle à l’autre.</a:t>
            </a:r>
          </a:p>
          <a:p>
            <a:pPr marL="457200" eaLnBrk="1" hangingPunct="1">
              <a:lnSpc>
                <a:spcPct val="115000"/>
              </a:lnSpc>
              <a:spcBef>
                <a:spcPct val="0"/>
              </a:spcBef>
            </a:pPr>
            <a:r>
              <a:rPr lang="fr-FR" altLang="fr-FR" b="1">
                <a:ea typeface="ＭＳ Ｐゴシック" panose="020B0600070205080204" pitchFamily="34" charset="-128"/>
              </a:rPr>
              <a:t>    </a:t>
            </a:r>
          </a:p>
          <a:p>
            <a:pPr marL="457200"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30A9138-5800-4A4D-8201-76F992AA474E}" type="slidenum">
              <a:rPr lang="fr-FR" altLang="fr-F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773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75B17A-49D2-4DA4-83AF-DEF6A26E09AA}" type="slidenum">
              <a:rPr lang="fr-FR" altLang="fr-F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9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4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41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309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607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768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334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58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638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32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88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00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88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37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03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49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94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01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095A1B-B8D5-4BDF-A225-230F9D86572B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F25C186-FEDC-48A5-826A-7BF1E3545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996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99656" y="2310344"/>
            <a:ext cx="8100392" cy="2137583"/>
          </a:xfrm>
        </p:spPr>
        <p:txBody>
          <a:bodyPr>
            <a:noAutofit/>
          </a:bodyPr>
          <a:lstStyle/>
          <a:p>
            <a:r>
              <a:rPr lang="fr-FR" sz="5400" b="1" dirty="0">
                <a:latin typeface="Arial Narrow" panose="020B0606020202030204" pitchFamily="34" charset="0"/>
              </a:rPr>
              <a:t>Mise  en  œuvre  des  programmes </a:t>
            </a:r>
            <a:br>
              <a:rPr lang="fr-FR" sz="5400" b="1" dirty="0">
                <a:latin typeface="Arial Narrow" panose="020B0606020202030204" pitchFamily="34" charset="0"/>
              </a:rPr>
            </a:br>
            <a:r>
              <a:rPr lang="fr-FR" sz="5400" b="1" dirty="0">
                <a:latin typeface="Arial Narrow" panose="020B0606020202030204" pitchFamily="34" charset="0"/>
              </a:rPr>
              <a:t>  pour  l’école  élémentaire  </a:t>
            </a:r>
            <a:br>
              <a:rPr lang="fr-FR" sz="5400" b="1" dirty="0">
                <a:latin typeface="Arial Narrow" panose="020B0606020202030204" pitchFamily="34" charset="0"/>
              </a:rPr>
            </a:br>
            <a:r>
              <a:rPr lang="fr-FR" sz="5400" b="1" dirty="0">
                <a:latin typeface="Arial Narrow" panose="020B0606020202030204" pitchFamily="34" charset="0"/>
              </a:rPr>
              <a:t>rentrée  2016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75520" y="4653136"/>
            <a:ext cx="9144000" cy="754025"/>
          </a:xfrm>
        </p:spPr>
        <p:txBody>
          <a:bodyPr/>
          <a:lstStyle/>
          <a:p>
            <a:r>
              <a:rPr lang="fr-FR" dirty="0">
                <a:solidFill>
                  <a:srgbClr val="00B0F0"/>
                </a:solidFill>
                <a:latin typeface="Arial Narrow" panose="020B0606020202030204" pitchFamily="34" charset="0"/>
              </a:rPr>
              <a:t>Les enseignements artistiques</a:t>
            </a:r>
          </a:p>
        </p:txBody>
      </p:sp>
    </p:spTree>
    <p:extLst>
      <p:ext uri="{BB962C8B-B14F-4D97-AF65-F5344CB8AC3E}">
        <p14:creationId xmlns:p14="http://schemas.microsoft.com/office/powerpoint/2010/main" val="92091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3200" b="1" dirty="0">
                <a:latin typeface="Arial Narrow" charset="0"/>
              </a:rPr>
              <a:t>Trois points forts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57339"/>
            <a:ext cx="8229600" cy="47513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altLang="fr-FR" sz="2600" dirty="0">
                <a:latin typeface="Arial Narrow" pitchFamily="34" charset="0"/>
              </a:rPr>
              <a:t>1. La pratique plastique exploratoire et réflexive est privilégiée</a:t>
            </a:r>
          </a:p>
          <a:p>
            <a:pPr marL="0" indent="0">
              <a:defRPr/>
            </a:pPr>
            <a:endParaRPr lang="fr-FR" altLang="fr-FR" sz="2600" dirty="0">
              <a:latin typeface="Arial Narrow" pitchFamily="34" charset="0"/>
            </a:endParaRPr>
          </a:p>
          <a:p>
            <a:pPr marL="0" indent="0">
              <a:buNone/>
              <a:defRPr/>
            </a:pPr>
            <a:r>
              <a:rPr lang="fr-FR" altLang="fr-FR" sz="2600" dirty="0">
                <a:latin typeface="Arial Narrow" pitchFamily="34" charset="0"/>
              </a:rPr>
              <a:t>2. Elle s</a:t>
            </a:r>
            <a:r>
              <a:rPr lang="ja-JP" altLang="fr-FR" sz="2600" dirty="0"/>
              <a:t>’</a:t>
            </a:r>
            <a:r>
              <a:rPr lang="fr-FR" altLang="ja-JP" sz="2600" dirty="0">
                <a:latin typeface="Arial Narrow" pitchFamily="34" charset="0"/>
              </a:rPr>
              <a:t>appuie sur des situations ouvertes favorisant l</a:t>
            </a:r>
            <a:r>
              <a:rPr lang="fr-FR" altLang="fr-FR" sz="2600" dirty="0"/>
              <a:t>’</a:t>
            </a:r>
            <a:r>
              <a:rPr lang="fr-FR" altLang="ja-JP" sz="2600" dirty="0">
                <a:latin typeface="Arial Narrow" pitchFamily="34" charset="0"/>
              </a:rPr>
              <a:t>initiative, l</a:t>
            </a:r>
            <a:r>
              <a:rPr lang="fr-FR" altLang="fr-FR" sz="2600" dirty="0"/>
              <a:t>’</a:t>
            </a:r>
            <a:r>
              <a:rPr lang="fr-FR" altLang="ja-JP" sz="2600" dirty="0">
                <a:latin typeface="Arial Narrow" pitchFamily="34" charset="0"/>
              </a:rPr>
              <a:t>autonomie et le recul critique </a:t>
            </a:r>
          </a:p>
          <a:p>
            <a:pPr marL="0" indent="0">
              <a:buNone/>
              <a:defRPr/>
            </a:pPr>
            <a:endParaRPr lang="fr-FR" altLang="fr-FR" sz="2600" dirty="0">
              <a:latin typeface="Arial Narrow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r-FR" altLang="fr-FR" sz="2600" dirty="0">
                <a:latin typeface="Arial Narrow" pitchFamily="34" charset="0"/>
              </a:rPr>
              <a:t>3. La relation à l</a:t>
            </a:r>
            <a:r>
              <a:rPr lang="fr-FR" altLang="fr-FR" sz="2600" dirty="0"/>
              <a:t>’</a:t>
            </a:r>
            <a:r>
              <a:rPr lang="fr-FR" altLang="ja-JP" sz="2600" dirty="0">
                <a:latin typeface="Arial Narrow" pitchFamily="34" charset="0"/>
              </a:rPr>
              <a:t>œuvre :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fr-FR" altLang="fr-FR" sz="1000" dirty="0">
              <a:latin typeface="Arial Narrow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r-FR" altLang="fr-FR" sz="2600" dirty="0">
                <a:latin typeface="Arial Narrow" pitchFamily="34" charset="0"/>
              </a:rPr>
              <a:t>Une attention particulière est portée à l</a:t>
            </a:r>
            <a:r>
              <a:rPr lang="fr-FR" altLang="fr-FR" sz="2600" dirty="0"/>
              <a:t>’</a:t>
            </a:r>
            <a:r>
              <a:rPr lang="fr-FR" altLang="ja-JP" sz="2600" dirty="0">
                <a:latin typeface="Arial Narrow" pitchFamily="34" charset="0"/>
              </a:rPr>
              <a:t>observation des effets produits par les diverses modalités de présentation des productions plastiques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r-FR" altLang="fr-FR" sz="2000" dirty="0">
                <a:latin typeface="Arial Narrow" pitchFamily="34" charset="0"/>
              </a:rPr>
              <a:t> </a:t>
            </a:r>
          </a:p>
          <a:p>
            <a:pPr marL="0" indent="0"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marL="0" indent="0">
              <a:defRPr/>
            </a:pPr>
            <a:endParaRPr lang="fr-FR" altLang="fr-FR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fr-FR" sz="3200" b="1" dirty="0">
                <a:latin typeface="Arial Narrow" pitchFamily="34" charset="0"/>
              </a:rPr>
              <a:t>Quatre compétences principales</a:t>
            </a:r>
            <a:r>
              <a:rPr lang="fr-FR" altLang="fr-FR" sz="3200" dirty="0">
                <a:latin typeface="Arial Narrow" pitchFamily="34" charset="0"/>
              </a:rPr>
              <a:t/>
            </a:r>
            <a:br>
              <a:rPr lang="fr-FR" altLang="fr-FR" sz="3200" dirty="0">
                <a:latin typeface="Arial Narrow" pitchFamily="34" charset="0"/>
              </a:rPr>
            </a:br>
            <a:r>
              <a:rPr lang="fr-FR" altLang="fr-FR" sz="2400" dirty="0">
                <a:latin typeface="Arial Narrow" pitchFamily="34" charset="0"/>
              </a:rPr>
              <a:t>identiques pour les cycles 2 et 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5585"/>
            <a:ext cx="8229600" cy="439261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fr-FR" altLang="fr-FR" dirty="0">
                <a:latin typeface="Arial Narrow" pitchFamily="34" charset="0"/>
              </a:rPr>
              <a:t>toujours travaillées simultanément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600" dirty="0">
                <a:latin typeface="Arial Narrow" pitchFamily="34" charset="0"/>
              </a:rPr>
              <a:t>Expérimenter, produire, créer</a:t>
            </a:r>
          </a:p>
          <a:p>
            <a:pPr marL="0" indent="0" eaLnBrk="1" hangingPunct="1">
              <a:buNone/>
              <a:defRPr/>
            </a:pPr>
            <a:endParaRPr lang="fr-FR" altLang="fr-FR" sz="26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600" dirty="0">
                <a:latin typeface="Arial Narrow" pitchFamily="34" charset="0"/>
              </a:rPr>
              <a:t>Mettre en œuvre un projet artistique</a:t>
            </a:r>
          </a:p>
          <a:p>
            <a:pPr marL="0" indent="0" eaLnBrk="1" hangingPunct="1">
              <a:buNone/>
              <a:defRPr/>
            </a:pPr>
            <a:endParaRPr lang="fr-FR" altLang="fr-FR" sz="26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600" dirty="0">
                <a:latin typeface="Arial Narrow" pitchFamily="34" charset="0"/>
              </a:rPr>
              <a:t>S</a:t>
            </a:r>
            <a:r>
              <a:rPr lang="ja-JP" altLang="fr-FR" sz="2600" dirty="0">
                <a:latin typeface="Arial Narrow" panose="020B0606020202030204" pitchFamily="34" charset="0"/>
              </a:rPr>
              <a:t>’</a:t>
            </a:r>
            <a:r>
              <a:rPr lang="fr-FR" altLang="ja-JP" sz="2600" dirty="0">
                <a:latin typeface="Arial Narrow" pitchFamily="34" charset="0"/>
              </a:rPr>
              <a:t>exprimer, analyser sa pratique, celle de ses pairs ; établir une relation avec celle des artistes, s</a:t>
            </a:r>
            <a:r>
              <a:rPr lang="ja-JP" altLang="fr-FR" sz="2600" dirty="0">
                <a:latin typeface="Arial Narrow" panose="020B0606020202030204" pitchFamily="34" charset="0"/>
              </a:rPr>
              <a:t>’</a:t>
            </a:r>
            <a:r>
              <a:rPr lang="fr-FR" altLang="ja-JP" sz="2600" dirty="0">
                <a:latin typeface="Arial Narrow" pitchFamily="34" charset="0"/>
              </a:rPr>
              <a:t>ouvrir à l</a:t>
            </a:r>
            <a:r>
              <a:rPr lang="ja-JP" altLang="fr-FR" sz="2600" dirty="0">
                <a:latin typeface="Arial Narrow" panose="020B0606020202030204" pitchFamily="34" charset="0"/>
              </a:rPr>
              <a:t>’</a:t>
            </a:r>
            <a:r>
              <a:rPr lang="fr-FR" altLang="ja-JP" sz="2600" dirty="0">
                <a:latin typeface="Arial Narrow" pitchFamily="34" charset="0"/>
              </a:rPr>
              <a:t>altérité</a:t>
            </a:r>
          </a:p>
          <a:p>
            <a:pPr marL="0" indent="0" eaLnBrk="1" hangingPunct="1">
              <a:buNone/>
              <a:defRPr/>
            </a:pPr>
            <a:endParaRPr lang="fr-FR" altLang="ja-JP" sz="26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600" dirty="0">
                <a:latin typeface="Arial Narrow" pitchFamily="34" charset="0"/>
              </a:rPr>
              <a:t>Se repérer dans les domaines liés aux arts plastiques, être sensible aux questions de l</a:t>
            </a:r>
            <a:r>
              <a:rPr lang="ja-JP" altLang="fr-FR" sz="2600" dirty="0">
                <a:latin typeface="Arial Narrow" panose="020B0606020202030204" pitchFamily="34" charset="0"/>
              </a:rPr>
              <a:t>’</a:t>
            </a:r>
            <a:r>
              <a:rPr lang="fr-FR" altLang="ja-JP" sz="2600" dirty="0">
                <a:latin typeface="Arial Narrow" pitchFamily="34" charset="0"/>
              </a:rPr>
              <a:t>art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1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217963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altLang="fr-FR" sz="4000" dirty="0">
                <a:latin typeface="Arial Narrow" pitchFamily="34" charset="0"/>
              </a:rPr>
              <a:t>Une évolution importante depuis </a:t>
            </a:r>
            <a:br>
              <a:rPr lang="fr-FR" altLang="fr-FR" sz="4000" dirty="0">
                <a:latin typeface="Arial Narrow" pitchFamily="34" charset="0"/>
              </a:rPr>
            </a:br>
            <a:r>
              <a:rPr lang="fr-FR" altLang="fr-FR" sz="4000" dirty="0">
                <a:latin typeface="Arial Narrow" pitchFamily="34" charset="0"/>
              </a:rPr>
              <a:t>les programmes de 2008 :</a:t>
            </a:r>
            <a:br>
              <a:rPr lang="fr-FR" altLang="fr-FR" sz="4000" dirty="0">
                <a:latin typeface="Arial Narrow" pitchFamily="34" charset="0"/>
              </a:rPr>
            </a:br>
            <a:r>
              <a:rPr lang="fr-FR" altLang="fr-FR" sz="2800" dirty="0">
                <a:latin typeface="Arial Narrow" pitchFamily="34" charset="0"/>
              </a:rPr>
              <a:t>L’augmentation du nombre de compétences</a:t>
            </a:r>
            <a:br>
              <a:rPr lang="fr-FR" altLang="fr-FR" sz="2800" dirty="0">
                <a:latin typeface="Arial Narrow" pitchFamily="34" charset="0"/>
              </a:rPr>
            </a:br>
            <a:endParaRPr lang="fr-FR" altLang="fr-FR" sz="2800" dirty="0">
              <a:latin typeface="Arial Narrow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653957"/>
              </p:ext>
            </p:extLst>
          </p:nvPr>
        </p:nvGraphicFramePr>
        <p:xfrm>
          <a:off x="2135188" y="2636838"/>
          <a:ext cx="7848600" cy="2926080"/>
        </p:xfrm>
        <a:graphic>
          <a:graphicData uri="http://schemas.openxmlformats.org/drawingml/2006/table">
            <a:tbl>
              <a:tblPr/>
              <a:tblGrid>
                <a:gridCol w="1431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0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164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4310">
                <a:tc>
                  <a:txBody>
                    <a:bodyPr/>
                    <a:lstStyle>
                      <a:lvl1pPr marL="4572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4572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2008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Culture humaniste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(incluant AV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et EM)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4572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2015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Arts plastiques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915">
                <a:tc>
                  <a:txBody>
                    <a:bodyPr/>
                    <a:lstStyle>
                      <a:lvl1pPr marL="4572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Cycle 2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4572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 compétences</a:t>
                      </a:r>
                      <a:endParaRPr kumimoji="0" lang="fr-FR" alt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marL="4572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 compétences principales déclinées en 3 ou 4 compétences chacune </a:t>
                      </a: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soit 14 compétences spécifiques au total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586">
                <a:tc>
                  <a:txBody>
                    <a:bodyPr/>
                    <a:lstStyle>
                      <a:lvl1pPr marL="4572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Cycle 3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4572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 compétences</a:t>
                      </a:r>
                      <a:endParaRPr kumimoji="0" lang="fr-FR" alt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 marL="4572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 compétences principales déclinées en 3 ou 4 compétences chacune </a:t>
                      </a: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soit 14 compétences spécifiques au total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8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altLang="fr-FR" sz="3200" b="1" dirty="0">
                <a:latin typeface="Arial Narrow" pitchFamily="34" charset="0"/>
              </a:rPr>
              <a:t>Au cycle 2, les compétences sont développées et travaillées autour de </a:t>
            </a:r>
            <a:r>
              <a:rPr lang="fr-FR" altLang="fr-FR" sz="3200" b="1" u="sng" dirty="0">
                <a:latin typeface="Arial Narrow" pitchFamily="34" charset="0"/>
              </a:rPr>
              <a:t>trois questions</a:t>
            </a:r>
            <a:r>
              <a:rPr lang="fr-FR" altLang="fr-FR" sz="3200" b="1" dirty="0">
                <a:latin typeface="Arial Narrow" pitchFamily="34" charset="0"/>
              </a:rPr>
              <a:t> 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20000" y="1825625"/>
            <a:ext cx="10233800" cy="3835623"/>
          </a:xfrm>
        </p:spPr>
        <p:txBody>
          <a:bodyPr/>
          <a:lstStyle/>
          <a:p>
            <a:pPr eaLnBrk="1" hangingPunct="1"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800" dirty="0">
                <a:latin typeface="Arial Narrow" pitchFamily="34" charset="0"/>
              </a:rPr>
              <a:t>La représentation du monde</a:t>
            </a:r>
          </a:p>
          <a:p>
            <a:pPr marL="0" indent="0" eaLnBrk="1" hangingPunct="1"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800" dirty="0">
                <a:latin typeface="Arial Narrow" pitchFamily="34" charset="0"/>
              </a:rPr>
              <a:t>L’expression des émotions</a:t>
            </a:r>
          </a:p>
          <a:p>
            <a:pPr marL="0" indent="0" eaLnBrk="1" hangingPunct="1"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800" dirty="0">
                <a:latin typeface="Arial Narrow" pitchFamily="34" charset="0"/>
              </a:rPr>
              <a:t>La narration et le témoignage par les images</a:t>
            </a:r>
          </a:p>
        </p:txBody>
      </p:sp>
    </p:spTree>
    <p:extLst>
      <p:ext uri="{BB962C8B-B14F-4D97-AF65-F5344CB8AC3E}">
        <p14:creationId xmlns:p14="http://schemas.microsoft.com/office/powerpoint/2010/main" val="56901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808" y="332656"/>
            <a:ext cx="10515600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altLang="fr-FR" sz="3200" b="1" dirty="0">
                <a:latin typeface="Arial Narrow" pitchFamily="34" charset="0"/>
              </a:rPr>
              <a:t>Au cycle 3, les compétences sont développées et travaillées autour de </a:t>
            </a:r>
            <a:r>
              <a:rPr lang="fr-FR" altLang="fr-FR" sz="3200" b="1" u="sng" dirty="0">
                <a:latin typeface="Arial Narrow" pitchFamily="34" charset="0"/>
              </a:rPr>
              <a:t>trois questions</a:t>
            </a:r>
            <a:r>
              <a:rPr lang="fr-FR" altLang="fr-FR" sz="3200" b="1" dirty="0">
                <a:latin typeface="Arial Narrow" pitchFamily="34" charset="0"/>
              </a:rPr>
              <a:t> 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20000" y="1825625"/>
            <a:ext cx="10233800" cy="4051647"/>
          </a:xfrm>
        </p:spPr>
        <p:txBody>
          <a:bodyPr/>
          <a:lstStyle/>
          <a:p>
            <a:pPr eaLnBrk="1" hangingPunct="1"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800" dirty="0">
                <a:latin typeface="Arial Narrow" pitchFamily="34" charset="0"/>
              </a:rPr>
              <a:t>La représentation plastique et les dispositifs de présentation</a:t>
            </a:r>
          </a:p>
          <a:p>
            <a:pPr eaLnBrk="1" hangingPunct="1"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800" dirty="0">
                <a:latin typeface="Arial Narrow" pitchFamily="34" charset="0"/>
              </a:rPr>
              <a:t>Les fabrications et la relation entre l</a:t>
            </a:r>
            <a:r>
              <a:rPr lang="fr-FR" altLang="fr-FR" sz="2800" dirty="0"/>
              <a:t>’</a:t>
            </a:r>
            <a:r>
              <a:rPr lang="fr-FR" altLang="ja-JP" sz="2800" dirty="0">
                <a:latin typeface="Arial Narrow" pitchFamily="34" charset="0"/>
              </a:rPr>
              <a:t>objet et l</a:t>
            </a:r>
            <a:r>
              <a:rPr lang="fr-FR" altLang="fr-FR" sz="2800" dirty="0"/>
              <a:t>’</a:t>
            </a:r>
            <a:r>
              <a:rPr lang="fr-FR" altLang="ja-JP" sz="2800" dirty="0">
                <a:latin typeface="Arial Narrow" pitchFamily="34" charset="0"/>
              </a:rPr>
              <a:t>espace</a:t>
            </a:r>
          </a:p>
          <a:p>
            <a:pPr marL="0" indent="0" eaLnBrk="1" hangingPunct="1">
              <a:buNone/>
              <a:defRPr/>
            </a:pPr>
            <a:endParaRPr lang="fr-FR" altLang="ja-JP" sz="28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800" dirty="0">
                <a:latin typeface="Arial Narrow" pitchFamily="34" charset="0"/>
              </a:rPr>
              <a:t>La matérialité de la production plastique et la sensibilité aux constituants de l</a:t>
            </a:r>
            <a:r>
              <a:rPr lang="fr-FR" altLang="fr-FR" sz="2800" dirty="0"/>
              <a:t>’</a:t>
            </a:r>
            <a:r>
              <a:rPr lang="fr-FR" altLang="ja-JP" sz="2800" dirty="0">
                <a:latin typeface="Arial Narrow" pitchFamily="34" charset="0"/>
              </a:rPr>
              <a:t>œuvre</a:t>
            </a:r>
            <a:endParaRPr lang="fr-FR" altLang="fr-FR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3200" b="1" dirty="0">
                <a:latin typeface="Arial Narrow" charset="0"/>
              </a:rPr>
              <a:t>Les trois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412776"/>
            <a:ext cx="8229600" cy="489654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sz="1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800" dirty="0">
                <a:latin typeface="Arial Narrow" pitchFamily="34" charset="0"/>
              </a:rPr>
              <a:t>sont abordées chaque année du cycle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800" dirty="0">
                <a:latin typeface="Arial Narrow" pitchFamily="34" charset="0"/>
              </a:rPr>
              <a:t>sont travaillées isolément ou mises en relation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800" dirty="0">
                <a:latin typeface="Arial Narrow" pitchFamily="34" charset="0"/>
              </a:rPr>
              <a:t>s</a:t>
            </a:r>
            <a:r>
              <a:rPr lang="ja-JP" altLang="fr-FR" sz="2800" dirty="0"/>
              <a:t>’</a:t>
            </a:r>
            <a:r>
              <a:rPr lang="fr-FR" altLang="ja-JP" sz="2800" dirty="0">
                <a:latin typeface="Arial Narrow" pitchFamily="34" charset="0"/>
              </a:rPr>
              <a:t>articulent autour des trois piliers que sont les pratiques, les rencontres, les connaissances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sz="1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sz="600" dirty="0">
              <a:latin typeface="Arial Narrow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>
                <a:latin typeface="Arial Narrow" pitchFamily="34" charset="0"/>
              </a:rPr>
              <a:t>Proposer des </a:t>
            </a:r>
            <a:r>
              <a:rPr lang="fr-FR" altLang="fr-FR" sz="1600" b="1" dirty="0">
                <a:latin typeface="Arial Narrow" pitchFamily="34" charset="0"/>
              </a:rPr>
              <a:t>pratiques</a:t>
            </a:r>
            <a:r>
              <a:rPr lang="fr-FR" altLang="fr-FR" sz="1600" dirty="0">
                <a:latin typeface="Arial Narrow" pitchFamily="34" charset="0"/>
              </a:rPr>
              <a:t> afin d</a:t>
            </a:r>
            <a:r>
              <a:rPr lang="fr-FR" altLang="fr-FR" sz="1600" dirty="0"/>
              <a:t>’</a:t>
            </a:r>
            <a:r>
              <a:rPr lang="fr-FR" altLang="ja-JP" sz="1600" dirty="0">
                <a:latin typeface="Arial Narrow" pitchFamily="34" charset="0"/>
              </a:rPr>
              <a:t>explorer ces trois questions, autour de notions récurrentes (espace, lumière, couleur, matière…), en mobilisant des pratiques en plan ou en volume, des pratiques de l</a:t>
            </a:r>
            <a:r>
              <a:rPr lang="ja-JP" altLang="fr-FR" sz="1600" dirty="0"/>
              <a:t>’</a:t>
            </a:r>
            <a:r>
              <a:rPr lang="fr-FR" altLang="ja-JP" sz="1600" dirty="0">
                <a:latin typeface="Arial Narrow" pitchFamily="34" charset="0"/>
              </a:rPr>
              <a:t>image fixe ou animée</a:t>
            </a:r>
            <a:r>
              <a:rPr lang="fr-FR" altLang="ja-JP" sz="1400" dirty="0"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sz="1400" dirty="0">
              <a:latin typeface="Arial Narrow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>
                <a:latin typeface="Arial Narrow" pitchFamily="34" charset="0"/>
              </a:rPr>
              <a:t>Favoriser des </a:t>
            </a:r>
            <a:r>
              <a:rPr lang="fr-FR" altLang="fr-FR" sz="1600" b="1" dirty="0">
                <a:latin typeface="Arial Narrow" pitchFamily="34" charset="0"/>
              </a:rPr>
              <a:t>rencontres</a:t>
            </a:r>
            <a:r>
              <a:rPr lang="fr-FR" altLang="fr-FR" sz="1600" dirty="0">
                <a:latin typeface="Arial Narrow" pitchFamily="34" charset="0"/>
              </a:rPr>
              <a:t> régulières avec les œuvres pour nourrir la sensibilité et l</a:t>
            </a:r>
            <a:r>
              <a:rPr lang="fr-FR" altLang="fr-FR" sz="1600" dirty="0"/>
              <a:t>’</a:t>
            </a:r>
            <a:r>
              <a:rPr lang="fr-FR" altLang="ja-JP" sz="1600" dirty="0">
                <a:latin typeface="Arial Narrow" pitchFamily="34" charset="0"/>
              </a:rPr>
              <a:t>imaginaire des élèves, enrichir leurs capacités d</a:t>
            </a:r>
            <a:r>
              <a:rPr lang="fr-FR" altLang="fr-FR" sz="1600" dirty="0"/>
              <a:t>’</a:t>
            </a:r>
            <a:r>
              <a:rPr lang="fr-FR" altLang="ja-JP" sz="1600" dirty="0">
                <a:latin typeface="Arial Narrow" pitchFamily="34" charset="0"/>
              </a:rPr>
              <a:t>expression et construire leur jugement.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sz="1400" dirty="0">
              <a:latin typeface="Arial Narrow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>
                <a:latin typeface="Arial Narrow" pitchFamily="34" charset="0"/>
              </a:rPr>
              <a:t>Apporter des </a:t>
            </a:r>
            <a:r>
              <a:rPr lang="fr-FR" altLang="fr-FR" sz="1600" b="1" dirty="0">
                <a:latin typeface="Arial Narrow" pitchFamily="34" charset="0"/>
              </a:rPr>
              <a:t>connaissances </a:t>
            </a:r>
            <a:r>
              <a:rPr lang="fr-FR" altLang="fr-FR" sz="1600" dirty="0">
                <a:latin typeface="Arial Narrow" pitchFamily="34" charset="0"/>
              </a:rPr>
              <a:t>: </a:t>
            </a:r>
            <a:r>
              <a:rPr lang="fr-FR" altLang="fr-FR" sz="1600" b="1" dirty="0">
                <a:latin typeface="Arial Narrow" pitchFamily="34" charset="0"/>
              </a:rPr>
              <a:t>vocabulaire</a:t>
            </a:r>
            <a:r>
              <a:rPr lang="fr-FR" altLang="fr-FR" sz="1600" dirty="0">
                <a:latin typeface="Arial Narrow" pitchFamily="34" charset="0"/>
              </a:rPr>
              <a:t> spécifique diversifié, riche et précis, (utilisation de ce vocabulaire pour caractériser, analyser, interpréter les œuvres), </a:t>
            </a:r>
            <a:r>
              <a:rPr lang="fr-FR" altLang="fr-FR" sz="1600" b="1" dirty="0">
                <a:latin typeface="Arial Narrow" pitchFamily="34" charset="0"/>
              </a:rPr>
              <a:t>repères</a:t>
            </a:r>
            <a:r>
              <a:rPr lang="fr-FR" altLang="fr-FR" sz="1600" dirty="0">
                <a:latin typeface="Arial Narrow" pitchFamily="34" charset="0"/>
              </a:rPr>
              <a:t> historiques, culturels, géographiques..</a:t>
            </a:r>
            <a:r>
              <a:rPr lang="fr-FR" altLang="fr-FR" sz="1400" dirty="0">
                <a:latin typeface="Arial Narrow" pitchFamily="34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sz="1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4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3200" b="1" dirty="0">
                <a:latin typeface="Arial Narrow" charset="0"/>
              </a:rPr>
              <a:t>Croisements entre enseignements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409700" y="2564904"/>
            <a:ext cx="9372600" cy="1952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altLang="fr-FR" sz="2800" dirty="0">
                <a:latin typeface="Arial Narrow" pitchFamily="34" charset="0"/>
              </a:rPr>
              <a:t>Les arts plastiques s’articulent aisément avec d’autres enseignements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altLang="fr-FR" sz="2800" dirty="0">
                <a:latin typeface="Arial Narrow" pitchFamily="34" charset="0"/>
              </a:rPr>
              <a:t>pour consolider les compétences et transférer les acquis dans le cadre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altLang="fr-FR" sz="2800" dirty="0">
                <a:latin typeface="Arial Narrow" pitchFamily="34" charset="0"/>
              </a:rPr>
              <a:t>d’une pédagogie de projet interdisciplinaire</a:t>
            </a:r>
            <a:endParaRPr lang="fr-FR" altLang="fr-FR" sz="2800" i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4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>
                <a:latin typeface="Arial Narrow" charset="0"/>
              </a:rPr>
              <a:t>Education musicale</a:t>
            </a:r>
            <a:endParaRPr lang="fr-FR" dirty="0">
              <a:latin typeface="Arial Narrow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01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3265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Les enseignements artistiques</a:t>
            </a:r>
            <a:br>
              <a:rPr lang="fr-FR" sz="4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Education Musicale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0000" y="1658219"/>
            <a:ext cx="10233800" cy="47717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spc="-114" dirty="0">
                <a:latin typeface="Trebuchet MS" panose="020B0603020202020204" pitchFamily="34" charset="0"/>
                <a:cs typeface="Trebuchet MS"/>
              </a:rPr>
              <a:t>Pourquoi ?</a:t>
            </a:r>
          </a:p>
          <a:p>
            <a:pPr marL="0" indent="0">
              <a:buNone/>
            </a:pPr>
            <a:r>
              <a:rPr lang="fr-FR" sz="1800" spc="-114" dirty="0">
                <a:solidFill>
                  <a:srgbClr val="FFFF00"/>
                </a:solidFill>
                <a:latin typeface="Trebuchet MS" panose="020B0603020202020204" pitchFamily="34" charset="0"/>
                <a:cs typeface="Trebuchet MS"/>
              </a:rPr>
              <a:t>Développer les capacités d’écoute et d’expression</a:t>
            </a:r>
          </a:p>
          <a:p>
            <a:pPr marL="0" indent="0">
              <a:buNone/>
            </a:pPr>
            <a:endParaRPr lang="fr-FR" sz="1800" spc="-114" dirty="0">
              <a:solidFill>
                <a:srgbClr val="FF0000"/>
              </a:solidFill>
              <a:latin typeface="Trebuchet MS" panose="020B0603020202020204" pitchFamily="34" charset="0"/>
              <a:cs typeface="Trebuchet MS"/>
            </a:endParaRPr>
          </a:p>
          <a:p>
            <a:pPr marL="0" indent="0">
              <a:buNone/>
            </a:pPr>
            <a:r>
              <a:rPr lang="fr-FR" sz="1800" spc="-114" dirty="0">
                <a:latin typeface="Trebuchet MS" panose="020B0603020202020204" pitchFamily="34" charset="0"/>
                <a:cs typeface="Trebuchet MS"/>
              </a:rPr>
              <a:t>Comment ? </a:t>
            </a:r>
          </a:p>
          <a:p>
            <a:pPr marL="12700">
              <a:lnSpc>
                <a:spcPct val="96761"/>
              </a:lnSpc>
            </a:pPr>
            <a:r>
              <a:rPr lang="fr-FR" sz="1800" dirty="0">
                <a:solidFill>
                  <a:srgbClr val="FFFF00"/>
                </a:solidFill>
                <a:latin typeface="Trebuchet MS" panose="020B0603020202020204" pitchFamily="34" charset="0"/>
                <a:cs typeface="Trebuchet MS"/>
              </a:rPr>
              <a:t>LA VOIX  </a:t>
            </a:r>
            <a:r>
              <a:rPr lang="fr-FR" sz="1800" dirty="0">
                <a:latin typeface="Trebuchet MS" panose="020B0603020202020204" pitchFamily="34" charset="0"/>
                <a:cs typeface="Trebuchet MS"/>
              </a:rPr>
              <a:t>comme vecteur principal </a:t>
            </a:r>
            <a:endParaRPr lang="fr-FR" sz="1800" dirty="0">
              <a:solidFill>
                <a:srgbClr val="FF0000"/>
              </a:solidFill>
              <a:latin typeface="Trebuchet MS" panose="020B0603020202020204" pitchFamily="34" charset="0"/>
              <a:cs typeface="Trebuchet MS"/>
            </a:endParaRPr>
          </a:p>
          <a:p>
            <a:pPr marL="12700">
              <a:lnSpc>
                <a:spcPct val="96761"/>
              </a:lnSpc>
            </a:pPr>
            <a:r>
              <a:rPr lang="fr-FR" sz="1800" dirty="0">
                <a:latin typeface="Trebuchet MS" panose="020B0603020202020204" pitchFamily="34" charset="0"/>
                <a:cs typeface="Trebuchet MS"/>
              </a:rPr>
              <a:t>En mobilisant le </a:t>
            </a:r>
            <a:r>
              <a:rPr lang="fr-FR" sz="1800" dirty="0">
                <a:solidFill>
                  <a:srgbClr val="FFFF00"/>
                </a:solidFill>
                <a:latin typeface="Trebuchet MS" panose="020B0603020202020204" pitchFamily="34" charset="0"/>
                <a:cs typeface="Trebuchet MS"/>
              </a:rPr>
              <a:t>CORPS</a:t>
            </a:r>
          </a:p>
          <a:p>
            <a:pPr marL="0" indent="0">
              <a:lnSpc>
                <a:spcPct val="96761"/>
              </a:lnSpc>
              <a:buNone/>
            </a:pPr>
            <a:endParaRPr lang="fr-FR" sz="1800" dirty="0">
              <a:latin typeface="Trebuchet MS" panose="020B0603020202020204" pitchFamily="34" charset="0"/>
              <a:cs typeface="Trebuchet MS"/>
            </a:endParaRPr>
          </a:p>
          <a:p>
            <a:pPr marL="0" indent="0">
              <a:lnSpc>
                <a:spcPct val="96761"/>
              </a:lnSpc>
              <a:buNone/>
            </a:pPr>
            <a:r>
              <a:rPr lang="fr-FR" sz="1800" dirty="0">
                <a:latin typeface="Trebuchet MS" panose="020B0603020202020204" pitchFamily="34" charset="0"/>
                <a:cs typeface="Trebuchet MS"/>
              </a:rPr>
              <a:t>Points d’attention:</a:t>
            </a:r>
          </a:p>
          <a:p>
            <a:pPr marL="12700" marR="45720">
              <a:lnSpc>
                <a:spcPts val="2575"/>
              </a:lnSpc>
              <a:spcBef>
                <a:spcPts val="128"/>
              </a:spcBef>
            </a:pPr>
            <a:r>
              <a:rPr lang="fr-FR" sz="1800" dirty="0">
                <a:latin typeface="Trebuchet MS" panose="020B0603020202020204" pitchFamily="34" charset="0"/>
                <a:cs typeface="Trebuchet MS"/>
              </a:rPr>
              <a:t>la </a:t>
            </a:r>
            <a:r>
              <a:rPr lang="fr-FR" sz="1800" dirty="0">
                <a:solidFill>
                  <a:srgbClr val="FFFF00"/>
                </a:solidFill>
                <a:latin typeface="Trebuchet MS" panose="020B0603020202020204" pitchFamily="34" charset="0"/>
                <a:cs typeface="Trebuchet MS"/>
              </a:rPr>
              <a:t>sensibilité</a:t>
            </a:r>
            <a:r>
              <a:rPr lang="fr-FR" sz="1800" dirty="0">
                <a:latin typeface="Trebuchet MS" panose="020B0603020202020204" pitchFamily="34" charset="0"/>
                <a:cs typeface="Trebuchet MS"/>
              </a:rPr>
              <a:t> et l’</a:t>
            </a:r>
            <a:r>
              <a:rPr lang="fr-FR" sz="1800" dirty="0">
                <a:solidFill>
                  <a:srgbClr val="FFFF00"/>
                </a:solidFill>
                <a:latin typeface="Trebuchet MS" panose="020B0603020202020204" pitchFamily="34" charset="0"/>
                <a:cs typeface="Trebuchet MS"/>
              </a:rPr>
              <a:t>expression</a:t>
            </a:r>
            <a:r>
              <a:rPr lang="fr-FR" sz="1800" dirty="0">
                <a:latin typeface="Trebuchet MS" panose="020B0603020202020204" pitchFamily="34" charset="0"/>
                <a:cs typeface="Trebuchet MS"/>
              </a:rPr>
              <a:t> artistique</a:t>
            </a:r>
          </a:p>
          <a:p>
            <a:pPr marL="12700">
              <a:lnSpc>
                <a:spcPct val="96761"/>
              </a:lnSpc>
            </a:pPr>
            <a:r>
              <a:rPr lang="fr-FR" sz="1800" dirty="0">
                <a:latin typeface="Trebuchet MS" panose="020B0603020202020204" pitchFamily="34" charset="0"/>
                <a:cs typeface="Trebuchet MS"/>
              </a:rPr>
              <a:t>la nécessaire complémentarité entre : </a:t>
            </a:r>
          </a:p>
          <a:p>
            <a:pPr>
              <a:lnSpc>
                <a:spcPct val="96761"/>
              </a:lnSpc>
              <a:buFontTx/>
              <a:buChar char="-"/>
            </a:pPr>
            <a:r>
              <a:rPr lang="fr-FR" sz="1800" dirty="0">
                <a:solidFill>
                  <a:srgbClr val="FFFF00"/>
                </a:solidFill>
                <a:latin typeface="Trebuchet MS" panose="020B0603020202020204" pitchFamily="34" charset="0"/>
                <a:cs typeface="Trebuchet MS"/>
              </a:rPr>
              <a:t>La perception </a:t>
            </a:r>
            <a:r>
              <a:rPr lang="fr-FR" sz="1800" dirty="0">
                <a:latin typeface="Trebuchet MS" panose="020B0603020202020204" pitchFamily="34" charset="0"/>
                <a:cs typeface="Trebuchet MS"/>
              </a:rPr>
              <a:t>(écouter) </a:t>
            </a:r>
          </a:p>
          <a:p>
            <a:pPr marL="0" indent="0">
              <a:lnSpc>
                <a:spcPct val="96761"/>
              </a:lnSpc>
              <a:buNone/>
            </a:pPr>
            <a:r>
              <a:rPr lang="fr-FR" sz="1800" dirty="0">
                <a:latin typeface="Trebuchet MS" panose="020B0603020202020204" pitchFamily="34" charset="0"/>
                <a:cs typeface="Trebuchet MS"/>
              </a:rPr>
              <a:t>   et</a:t>
            </a:r>
          </a:p>
          <a:p>
            <a:pPr marL="0" indent="0">
              <a:lnSpc>
                <a:spcPct val="96761"/>
              </a:lnSpc>
              <a:buNone/>
            </a:pPr>
            <a:r>
              <a:rPr lang="fr-FR" sz="1800" dirty="0">
                <a:solidFill>
                  <a:srgbClr val="FFFF00"/>
                </a:solidFill>
                <a:latin typeface="Trebuchet MS" panose="020B0603020202020204" pitchFamily="34" charset="0"/>
                <a:cs typeface="Trebuchet MS"/>
              </a:rPr>
              <a:t>-  La production </a:t>
            </a:r>
            <a:r>
              <a:rPr lang="fr-FR" sz="1800" dirty="0">
                <a:latin typeface="Trebuchet MS" panose="020B0603020202020204" pitchFamily="34" charset="0"/>
                <a:cs typeface="Trebuchet MS"/>
              </a:rPr>
              <a:t>(faire de la musique) 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5420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Les enseignements artistiques</a:t>
            </a:r>
            <a:br>
              <a:rPr lang="fr-FR" sz="4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Education Musicale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0000" y="1628800"/>
            <a:ext cx="102338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pc="-114" dirty="0">
                <a:solidFill>
                  <a:srgbClr val="00B0F0"/>
                </a:solidFill>
                <a:latin typeface="Trebuchet MS" panose="020B0603020202020204" pitchFamily="34" charset="0"/>
                <a:cs typeface="Trebuchet MS"/>
              </a:rPr>
              <a:t>Une progressivité lisible entre les cycles</a:t>
            </a:r>
          </a:p>
          <a:p>
            <a:pPr marL="0" indent="0" algn="ctr">
              <a:buNone/>
            </a:pPr>
            <a:r>
              <a:rPr lang="fr-FR" sz="2400" spc="-114" dirty="0">
                <a:latin typeface="Trebuchet MS" panose="020B0603020202020204" pitchFamily="34" charset="0"/>
                <a:cs typeface="Trebuchet MS"/>
              </a:rPr>
              <a:t>2 champs de compétences</a:t>
            </a:r>
          </a:p>
          <a:p>
            <a:pPr marL="0" indent="0">
              <a:buNone/>
            </a:pPr>
            <a:r>
              <a:rPr lang="fr-FR" sz="3200" spc="-114" dirty="0">
                <a:solidFill>
                  <a:srgbClr val="FFFF00"/>
                </a:solidFill>
                <a:latin typeface="Calibri" panose="020F0502020204030204" pitchFamily="34" charset="0"/>
                <a:cs typeface="Trebuchet MS"/>
              </a:rPr>
              <a:t> </a:t>
            </a:r>
            <a:r>
              <a:rPr lang="fr-FR" spc="-114" dirty="0">
                <a:solidFill>
                  <a:srgbClr val="FFFF00"/>
                </a:solidFill>
                <a:latin typeface="Trebuchet MS" panose="020B0603020202020204" pitchFamily="34" charset="0"/>
                <a:cs typeface="Trebuchet MS"/>
              </a:rPr>
              <a:t>PERCEPTION</a:t>
            </a:r>
            <a:r>
              <a:rPr lang="fr-FR" sz="3200" spc="-114" dirty="0">
                <a:solidFill>
                  <a:srgbClr val="FFFF00"/>
                </a:solidFill>
                <a:latin typeface="Calibri" panose="020F0502020204030204" pitchFamily="34" charset="0"/>
                <a:cs typeface="Trebuchet MS"/>
              </a:rPr>
              <a:t>                                                       </a:t>
            </a:r>
            <a:r>
              <a:rPr lang="fr-FR" spc="-114" dirty="0">
                <a:solidFill>
                  <a:srgbClr val="FF0000"/>
                </a:solidFill>
                <a:latin typeface="Trebuchet MS"/>
                <a:cs typeface="Trebuchet MS"/>
              </a:rPr>
              <a:t>	                  </a:t>
            </a:r>
            <a:r>
              <a:rPr lang="fr-FR" spc="-114" dirty="0">
                <a:solidFill>
                  <a:srgbClr val="FFFF00"/>
                </a:solidFill>
                <a:latin typeface="Trebuchet MS" panose="020B0603020202020204" pitchFamily="34" charset="0"/>
                <a:cs typeface="Trebuchet MS"/>
              </a:rPr>
              <a:t>PRODUCTION</a:t>
            </a:r>
          </a:p>
          <a:p>
            <a:pPr marL="0" indent="0" algn="ctr">
              <a:buNone/>
            </a:pPr>
            <a:r>
              <a:rPr lang="fr-FR" sz="2400" spc="-114" dirty="0">
                <a:latin typeface="Trebuchet MS" panose="020B0603020202020204" pitchFamily="34" charset="0"/>
                <a:cs typeface="Trebuchet MS"/>
              </a:rPr>
              <a:t>4 compétences </a:t>
            </a:r>
          </a:p>
          <a:p>
            <a:pPr marL="0" indent="0" algn="ctr">
              <a:buNone/>
            </a:pPr>
            <a:endParaRPr lang="fr-FR" sz="2800" spc="-114" dirty="0">
              <a:latin typeface="Trebuchet MS"/>
              <a:cs typeface="Trebuchet MS"/>
            </a:endParaRP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69773"/>
              </p:ext>
            </p:extLst>
          </p:nvPr>
        </p:nvGraphicFramePr>
        <p:xfrm>
          <a:off x="1919536" y="3789040"/>
          <a:ext cx="7848872" cy="2914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208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Cycle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Cycle</a:t>
                      </a:r>
                      <a:r>
                        <a:rPr lang="fr-FR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3</a:t>
                      </a:r>
                      <a:endParaRPr lang="fr-F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086">
                <a:tc>
                  <a:txBody>
                    <a:bodyPr/>
                    <a:lstStyle/>
                    <a:p>
                      <a:r>
                        <a:rPr kumimoji="0" lang="fr-FR" sz="1800" b="1" kern="1200" spc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Trebuchet MS"/>
                        </a:rPr>
                        <a:t>Chanter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955"/>
                        </a:lnSpc>
                        <a:spcBef>
                          <a:spcPts val="97"/>
                        </a:spcBef>
                      </a:pPr>
                      <a:r>
                        <a:rPr lang="fr-FR" sz="1800" b="1" spc="0" dirty="0">
                          <a:solidFill>
                            <a:schemeClr val="bg1"/>
                          </a:solidFill>
                          <a:latin typeface="Trebuchet MS"/>
                          <a:cs typeface="Trebuchet MS"/>
                        </a:rPr>
                        <a:t>Chanter</a:t>
                      </a:r>
                      <a:r>
                        <a:rPr lang="fr-FR" sz="1800" b="1" spc="0" dirty="0">
                          <a:solidFill>
                            <a:srgbClr val="650065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fr-FR" sz="1800" b="1" spc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rebuchet MS"/>
                          <a:cs typeface="Trebuchet MS"/>
                        </a:rPr>
                        <a:t>et interpréter</a:t>
                      </a:r>
                    </a:p>
                    <a:p>
                      <a:pPr marL="12700">
                        <a:lnSpc>
                          <a:spcPts val="1955"/>
                        </a:lnSpc>
                        <a:spcBef>
                          <a:spcPts val="97"/>
                        </a:spcBef>
                      </a:pPr>
                      <a:endParaRPr lang="fr-FR" sz="180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08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800" b="1" kern="1200" spc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Trebuchet MS"/>
                        </a:rPr>
                        <a:t>Ecouter , comparer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spc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Trebuchet MS"/>
                        </a:rPr>
                        <a:t>Ecouter , comparer </a:t>
                      </a:r>
                      <a:r>
                        <a:rPr kumimoji="0" lang="fr-FR" sz="1800" b="1" kern="1200" spc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et commenter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08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800" b="1" kern="1200" spc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Trebuchet MS"/>
                        </a:rPr>
                        <a:t>Explorer,  imaginer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spc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Trebuchet MS"/>
                        </a:rPr>
                        <a:t>Explorer,  imaginer </a:t>
                      </a:r>
                      <a:r>
                        <a:rPr kumimoji="0" lang="fr-FR" sz="1800" b="1" kern="1200" spc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et créer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2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spc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Trebuchet MS"/>
                        </a:rPr>
                        <a:t>Echanger , partager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spc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Trebuchet MS"/>
                        </a:rPr>
                        <a:t>Echanger , partager </a:t>
                      </a:r>
                      <a:r>
                        <a:rPr kumimoji="0" lang="fr-FR" sz="1800" b="1" kern="1200" spc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et argumenter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3215680" y="2924944"/>
            <a:ext cx="1872208" cy="3600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7392144" y="2983142"/>
            <a:ext cx="1800200" cy="36899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7968208" y="2386059"/>
            <a:ext cx="1224136" cy="37078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3215680" y="2407669"/>
            <a:ext cx="1296144" cy="28803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61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560" y="3068960"/>
            <a:ext cx="9144000" cy="164149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sz="8000" dirty="0">
                <a:latin typeface="Arial Narrow" charset="0"/>
                <a:cs typeface="+mj-cs"/>
              </a:rPr>
              <a:t>Les enseignements artistiques</a:t>
            </a: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4008438" y="4267200"/>
            <a:ext cx="6507162" cy="1752600"/>
          </a:xfrm>
        </p:spPr>
        <p:txBody>
          <a:bodyPr/>
          <a:lstStyle/>
          <a:p>
            <a:pPr algn="r">
              <a:buFont typeface="Wingdings" pitchFamily="2" charset="2"/>
              <a:buNone/>
              <a:defRPr/>
            </a:pPr>
            <a:r>
              <a:rPr lang="fr-FR" altLang="fr-FR" sz="2800" dirty="0">
                <a:solidFill>
                  <a:srgbClr val="00B0F0"/>
                </a:solidFill>
                <a:latin typeface="Arial Narrow" pitchFamily="34" charset="0"/>
              </a:rPr>
              <a:t>Commission éducation artistique et culturelle 68</a:t>
            </a:r>
          </a:p>
        </p:txBody>
      </p:sp>
    </p:spTree>
    <p:extLst>
      <p:ext uri="{BB962C8B-B14F-4D97-AF65-F5344CB8AC3E}">
        <p14:creationId xmlns:p14="http://schemas.microsoft.com/office/powerpoint/2010/main" val="9517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214605" y="450955"/>
            <a:ext cx="4760915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endParaRPr sz="3200" dirty="0">
              <a:latin typeface="Arial"/>
              <a:cs typeface="Arial"/>
            </a:endParaRP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1991544" y="116632"/>
            <a:ext cx="8229600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  <a:t>Les enseignements artistiques</a:t>
            </a:r>
            <a:b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  <a:t>Education Musicale: compétences spécifiques</a:t>
            </a: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63531"/>
              </p:ext>
            </p:extLst>
          </p:nvPr>
        </p:nvGraphicFramePr>
        <p:xfrm>
          <a:off x="1749860" y="1217078"/>
          <a:ext cx="8712968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sz="1600" dirty="0"/>
                        <a:t>Compétence 1 :     </a:t>
                      </a:r>
                      <a:r>
                        <a:rPr lang="fr-FR" sz="2800" dirty="0"/>
                        <a:t>chanter</a:t>
                      </a:r>
                      <a:r>
                        <a:rPr lang="fr-FR" sz="1600" baseline="0" dirty="0"/>
                        <a:t>                                                                  </a:t>
                      </a:r>
                      <a:r>
                        <a:rPr lang="fr-FR" sz="2800" baseline="0" dirty="0"/>
                        <a:t>…et interpréter</a:t>
                      </a:r>
                      <a:endParaRPr lang="fr-F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Chanter une mélodie simple avec une intonation juste, chanter une comptine ou un chant par imitation.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Interpréter un chant avec expressivité.</a:t>
                      </a:r>
                      <a:endParaRPr kumimoji="0" lang="fr-FR" sz="1400" b="0" i="0" u="none" strike="noStrike" kern="1200" baseline="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Reproduire et interpréter un modèle mélodique et rythmique.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Interpréter un répertoire varié avec expressivité.</a:t>
                      </a:r>
                      <a:endParaRPr lang="fr-FR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1" i="1" u="none" strike="noStrike" kern="1200" baseline="0" dirty="0">
                          <a:solidFill>
                            <a:srgbClr val="525B7E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</a:t>
                      </a:r>
                      <a:r>
                        <a:rPr kumimoji="0" lang="fr-FR" sz="1400" b="1" i="1" u="none" strike="noStrike" kern="1200" baseline="0" dirty="0">
                          <a:solidFill>
                            <a:srgbClr val="525B7E"/>
                          </a:solidFill>
                          <a:latin typeface="+mn-lt"/>
                          <a:ea typeface="+mn-ea"/>
                          <a:cs typeface="+mn-cs"/>
                        </a:rPr>
                        <a:t>Domaines du socle :  1, 4, 5</a:t>
                      </a:r>
                      <a:endParaRPr lang="fr-FR" sz="1400" b="1" i="1" dirty="0">
                        <a:solidFill>
                          <a:srgbClr val="525B7E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Compétence 2 </a:t>
                      </a:r>
                      <a:r>
                        <a:rPr kumimoji="0" lang="fr-FR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Ecouter, comparer</a:t>
                      </a:r>
                      <a:r>
                        <a:rPr kumimoji="0" lang="fr-FR" sz="2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kumimoji="0" lang="fr-FR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…et commenter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-285750" algn="l" rtl="0" eaLnBrk="1" latinLnBrk="0" hangingPunct="1">
                        <a:buFont typeface="Arial"/>
                        <a:buChar char="•"/>
                      </a:pPr>
                      <a:endParaRPr kumimoji="0" lang="fr-FR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Décrire et comparer des éléments sonores.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Comparer des musiques et identifier des ressemblances et des différences.</a:t>
                      </a:r>
                      <a:endParaRPr kumimoji="0" lang="fr-FR" sz="1400" b="0" i="0" u="none" strike="noStrike" kern="1200" baseline="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Décrire et comparer des éléments sonores issus de contextes musicaux différents.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et nommer ressemblances et différences dans deux extraits musicaux.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quelques caractéristiques qui inscrivent une œuvre musicale dans une aire géographique ou culturelle et dans un temps historique contemporain, proche ou lointain.</a:t>
                      </a:r>
                      <a:endParaRPr lang="fr-FR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1" i="1" u="none" strike="noStrike" kern="1200" baseline="0" dirty="0">
                          <a:solidFill>
                            <a:srgbClr val="525B7E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</a:t>
                      </a:r>
                      <a:r>
                        <a:rPr kumimoji="0" lang="fr-FR" sz="1400" b="1" i="1" u="none" strike="noStrike" kern="1200" baseline="0" dirty="0">
                          <a:solidFill>
                            <a:srgbClr val="525B7E"/>
                          </a:solidFill>
                          <a:latin typeface="+mn-lt"/>
                          <a:ea typeface="+mn-ea"/>
                          <a:cs typeface="+mn-cs"/>
                        </a:rPr>
                        <a:t>Domaines du socle :  1, 3, 4, 5</a:t>
                      </a:r>
                      <a:endParaRPr lang="fr-FR" sz="1400" b="1" i="1" dirty="0">
                        <a:solidFill>
                          <a:srgbClr val="525B7E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43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214605" y="450955"/>
            <a:ext cx="4760915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endParaRPr sz="3200" dirty="0">
              <a:latin typeface="Arial"/>
              <a:cs typeface="Arial"/>
            </a:endParaRP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1991544" y="116632"/>
            <a:ext cx="8229600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  <a:t>Les enseignements artistiques</a:t>
            </a:r>
            <a:b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  <a:t>Education Musicale: compétences spécifiques</a:t>
            </a: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13777"/>
              </p:ext>
            </p:extLst>
          </p:nvPr>
        </p:nvGraphicFramePr>
        <p:xfrm>
          <a:off x="1991544" y="1441555"/>
          <a:ext cx="8712968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152">
                <a:tc gridSpan="2">
                  <a:txBody>
                    <a:bodyPr/>
                    <a:lstStyle/>
                    <a:p>
                      <a:r>
                        <a:rPr lang="fr-FR" dirty="0"/>
                        <a:t>Compétence 3 : </a:t>
                      </a:r>
                      <a:r>
                        <a:rPr lang="fr-FR" sz="2800" dirty="0"/>
                        <a:t>Explorer</a:t>
                      </a:r>
                      <a:r>
                        <a:rPr lang="fr-FR" sz="2800" baseline="0" dirty="0"/>
                        <a:t> , imaginer                    …et créer</a:t>
                      </a:r>
                      <a:endParaRPr lang="fr-F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Imaginer des représentations graphiques ou corporelles de la musique.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Inventer une organisation simple à partir de différents éléments sonores. </a:t>
                      </a:r>
                      <a:endParaRPr kumimoji="0" lang="fr-FR" sz="1600" b="0" i="0" u="none" strike="noStrike" kern="1200" baseline="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Imaginer l’organisation de différents éléments sonores.</a:t>
                      </a:r>
                    </a:p>
                    <a:p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des propositions personnelles lors de moments de création, d’invention et d’interprétation.</a:t>
                      </a:r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600" b="1" i="1" u="none" strike="noStrike" kern="1200" baseline="0" dirty="0">
                          <a:solidFill>
                            <a:srgbClr val="525B7E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</a:t>
                      </a:r>
                      <a:r>
                        <a:rPr kumimoji="0" lang="fr-FR" sz="1600" b="1" i="1" u="none" strike="noStrike" kern="1200" baseline="0" dirty="0">
                          <a:solidFill>
                            <a:srgbClr val="525B7E"/>
                          </a:solidFill>
                          <a:latin typeface="+mn-lt"/>
                          <a:ea typeface="+mn-ea"/>
                          <a:cs typeface="+mn-cs"/>
                        </a:rPr>
                        <a:t>Domaines du socle :  1, 4, 5</a:t>
                      </a:r>
                      <a:endParaRPr lang="fr-FR" sz="1600" b="1" i="1" dirty="0">
                        <a:solidFill>
                          <a:srgbClr val="525B7E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Compétence 4 :  </a:t>
                      </a:r>
                      <a:r>
                        <a:rPr kumimoji="0" lang="fr-FR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Echanger, partager                 …et argumenter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-285750" algn="l" rtl="0" eaLnBrk="1" latinLnBrk="0" hangingPunct="1">
                        <a:buFont typeface="Arial"/>
                        <a:buChar char="•"/>
                      </a:pPr>
                      <a:endParaRPr kumimoji="0" lang="fr-FR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Exprimer ses émotions, ses sentiments et ses préférences.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Écouter et respecter l’avis des autres et l’expression de leur sensibilité.</a:t>
                      </a:r>
                      <a:endParaRPr kumimoji="0" lang="fr-FR" sz="1600" b="0" i="0" u="none" strike="noStrike" kern="1200" baseline="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Argumenter un jugement sur une musique.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Écouter et respecter le point de vue des autres et l’expression de leur sensibilité.</a:t>
                      </a:r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600" b="1" i="1" u="none" strike="noStrike" kern="1200" baseline="0" dirty="0">
                          <a:solidFill>
                            <a:srgbClr val="525B7E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</a:t>
                      </a:r>
                      <a:r>
                        <a:rPr kumimoji="0" lang="fr-FR" sz="1600" b="1" i="1" u="none" strike="noStrike" kern="1200" baseline="0" dirty="0">
                          <a:solidFill>
                            <a:srgbClr val="525B7E"/>
                          </a:solidFill>
                          <a:latin typeface="+mn-lt"/>
                          <a:ea typeface="+mn-ea"/>
                          <a:cs typeface="+mn-cs"/>
                        </a:rPr>
                        <a:t>Domaines du socle :  1, 3, 5</a:t>
                      </a:r>
                      <a:endParaRPr lang="fr-FR" sz="1600" b="1" i="1" dirty="0">
                        <a:solidFill>
                          <a:srgbClr val="525B7E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08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214605" y="450955"/>
            <a:ext cx="4760915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endParaRPr sz="3200" dirty="0">
              <a:latin typeface="Arial"/>
              <a:cs typeface="Arial"/>
            </a:endParaRP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1524000" y="96522"/>
            <a:ext cx="8697144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  <a:t>Les enseignements artistiques</a:t>
            </a:r>
            <a:b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  <a:t>Education Musicale: les attendus de fin de cycle</a:t>
            </a: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599514"/>
              </p:ext>
            </p:extLst>
          </p:nvPr>
        </p:nvGraphicFramePr>
        <p:xfrm>
          <a:off x="1703512" y="1237188"/>
          <a:ext cx="871296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Expérimenter 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voix parlée et chantée, explorer ses paramètres, la mobiliser au bénéfice d’une reproduction expressive.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Connaitre et mettre en œuvre 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conditions d’une écoute attentive et précise.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kumimoji="0"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kumimoji="0"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kumimoji="0"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Imaginer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organisations simples ; </a:t>
                      </a: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créer 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sons et maitriser leur succession.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kumimoji="0"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Exprimer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 sensibilité et exercer son esprit critique tout en respectant les gouts et points de vue de chacun</a:t>
                      </a:r>
                      <a:endParaRPr kumimoji="0" lang="fr-FR" sz="1600" b="0" i="0" u="none" strike="noStrike" kern="1200" baseline="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Identifier, choisir et mobiliser 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techniques vocales et corporelles au service du sens et de l’expression.</a:t>
                      </a:r>
                    </a:p>
                    <a:p>
                      <a:pPr lvl="0"/>
                      <a:endParaRPr kumimoji="0"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 en lien 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caractéristiques musicales d’œuvres différentes, les nommer et les présenter en lien avec d’autres savoirs construits par les enseignements (histoire, géographie, français, sciences etc.).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Explorer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sons de la voix et de son environnement, </a:t>
                      </a: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imaginer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utilisations musicales, </a:t>
                      </a: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créer 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organisations dans le temps d’un ensemble de sons sélectionnés.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Développer</a:t>
                      </a:r>
                      <a:r>
                        <a:rPr kumimoji="0"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 sensibilité, son esprit critique et s’enrichir de la diversité des gouts personnels et des esthétiques.</a:t>
                      </a:r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79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Les enseignements artistiques</a:t>
            </a:r>
            <a:br>
              <a:rPr lang="fr-FR" sz="32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Education musicale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7368" y="1268760"/>
            <a:ext cx="9741768" cy="4937760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latin typeface="Trebuchet MS" panose="020B0603020202020204" pitchFamily="34" charset="0"/>
                <a:ea typeface="Calibri"/>
                <a:cs typeface="Times New Roman"/>
              </a:rPr>
              <a:t>Des observations</a:t>
            </a:r>
          </a:p>
          <a:p>
            <a:endParaRPr lang="fr-FR" sz="2800" dirty="0">
              <a:latin typeface="Calibri"/>
              <a:ea typeface="Calibri"/>
              <a:cs typeface="Times New Roman"/>
            </a:endParaRP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09461"/>
              </p:ext>
            </p:extLst>
          </p:nvPr>
        </p:nvGraphicFramePr>
        <p:xfrm>
          <a:off x="3575720" y="1514203"/>
          <a:ext cx="8208912" cy="5021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27CA3"/>
                        </a:buClr>
                        <a:buSzPct val="76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800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Clarté des contenus, pas de jargon spécialisé :  le message est qu’il ne faut pas être musicien pour enseigner la musique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27CA3"/>
                        </a:buClr>
                        <a:buSzPct val="76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800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Importance de la notion de projet et de transversalité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27CA3"/>
                        </a:buClr>
                        <a:buSzPct val="76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800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 langage des arts </a:t>
                      </a:r>
                      <a:r>
                        <a:rPr kumimoji="0" lang="fr-FR" sz="1800" i="0" kern="1200" baseline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et du corps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27CA3"/>
                        </a:buClr>
                        <a:buSzPct val="76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800" i="0" kern="1200" baseline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Valorisation de l’imitation et du modèle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27CA3"/>
                        </a:buClr>
                        <a:buSzPct val="76000"/>
                        <a:buFont typeface="Symbol"/>
                        <a:buNone/>
                        <a:tabLst/>
                        <a:defRPr/>
                      </a:pPr>
                      <a:r>
                        <a:rPr kumimoji="0" lang="fr-FR" sz="1800" i="0" kern="1200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Ecouter – chanter- reproduire expérimenter explorer partager  : beaucoup de verbes qui incitent à AGIR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27CA3"/>
                        </a:buClr>
                        <a:buSzPct val="76000"/>
                        <a:buFont typeface="Symbol"/>
                        <a:buNone/>
                        <a:tabLst/>
                        <a:defRPr/>
                      </a:pPr>
                      <a:r>
                        <a:rPr kumimoji="0" lang="fr-FR" sz="1800" i="0" kern="1200" baseline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Importance de </a:t>
                      </a:r>
                      <a:r>
                        <a:rPr kumimoji="0" lang="fr-FR" sz="1800" i="0" kern="1200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jouer</a:t>
                      </a:r>
                      <a:r>
                        <a:rPr kumimoji="0" lang="fr-FR" sz="180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fr-FR" sz="1800" i="0" kern="1200" baseline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avec la voix </a:t>
                      </a:r>
                      <a:endParaRPr kumimoji="0" lang="fr-FR" sz="1800" i="0" kern="12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kumimoji="0" lang="fr-FR" sz="1800" i="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27CA3"/>
                        </a:buClr>
                        <a:buSzPct val="76000"/>
                        <a:buFont typeface="Symbol"/>
                        <a:buNone/>
                        <a:tabLst/>
                        <a:defRPr/>
                      </a:pPr>
                      <a:r>
                        <a:rPr kumimoji="0" lang="fr-FR" sz="1800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kumimoji="0" lang="fr-FR" sz="1800" i="0" kern="1200" baseline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à 8 chants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27CA3"/>
                        </a:buClr>
                        <a:buSzPct val="76000"/>
                        <a:buFont typeface="Symbol"/>
                        <a:buNone/>
                        <a:tabLst/>
                        <a:defRPr/>
                      </a:pPr>
                      <a:r>
                        <a:rPr kumimoji="0" lang="fr-FR" sz="1800" i="0" kern="1200" baseline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à 8 œuvres </a:t>
                      </a:r>
                      <a:endParaRPr kumimoji="0" lang="fr-FR" sz="1800" i="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kumimoji="0" lang="fr-FR" sz="1800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 moins 4 chants </a:t>
                      </a:r>
                    </a:p>
                    <a:p>
                      <a:pPr marL="0" lvl="0" indent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kumimoji="0" lang="fr-FR" sz="1800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 moins 6 œuvres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6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27CA3"/>
                        </a:buClr>
                        <a:buSzPct val="76000"/>
                        <a:buFont typeface="Symbol"/>
                        <a:buNone/>
                        <a:tabLst/>
                        <a:defRPr/>
                      </a:pPr>
                      <a:r>
                        <a:rPr kumimoji="0" lang="fr-FR" sz="1800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Le</a:t>
                      </a:r>
                      <a:r>
                        <a:rPr kumimoji="0" lang="fr-FR" sz="1800" i="0" kern="1200" baseline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terme « chorale » n’apparaît pas. </a:t>
                      </a:r>
                      <a:endParaRPr kumimoji="0" lang="fr-FR" sz="1800" i="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kumimoji="0" lang="fr-FR" sz="1800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 poursuite du projet chorale est évoquée.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18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Les enseignements artistiques</a:t>
            </a:r>
            <a:br>
              <a:rPr lang="fr-FR" sz="32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Education Musicale: des conseils concrets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8788" y="1988840"/>
            <a:ext cx="10874424" cy="40820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Réfléchir en quoi l’éducation musicale peut contribuer à développer des compétences relevant d’autres domaines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Vivre des temps de pratiques vocales en formation chorale (développement d’une pratique collective et le partage avec d’autres élèves de l’école)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Proposer des temps courts et rituels mais aussi des temps plus longs permettant de mettre en œuvre une démarche concrète</a:t>
            </a:r>
          </a:p>
          <a:p>
            <a:endParaRPr lang="fr-FR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518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Les enseignements artistiques</a:t>
            </a:r>
            <a:br>
              <a:rPr lang="fr-FR" sz="4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Une progressivité au-delà des contenus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33751" indent="0">
              <a:lnSpc>
                <a:spcPts val="2604"/>
              </a:lnSpc>
              <a:spcBef>
                <a:spcPts val="1259"/>
              </a:spcBef>
              <a:buNone/>
            </a:pPr>
            <a:endParaRPr lang="fr-FR" sz="1800" dirty="0">
              <a:solidFill>
                <a:schemeClr val="tx1"/>
              </a:solidFill>
              <a:latin typeface="Trebuchet MS"/>
              <a:cs typeface="Trebuchet MS"/>
            </a:endParaRPr>
          </a:p>
          <a:p>
            <a:pPr marL="46763" marR="33751">
              <a:lnSpc>
                <a:spcPts val="2604"/>
              </a:lnSpc>
              <a:spcBef>
                <a:spcPts val="1259"/>
              </a:spcBef>
            </a:pP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le choix des supports</a:t>
            </a:r>
          </a:p>
          <a:p>
            <a:pPr marL="46763" marR="33751">
              <a:lnSpc>
                <a:spcPct val="96761"/>
              </a:lnSpc>
              <a:spcBef>
                <a:spcPts val="1333"/>
              </a:spcBef>
            </a:pP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la complexité des pratiques</a:t>
            </a:r>
          </a:p>
          <a:p>
            <a:pPr marL="46763" marR="33751">
              <a:lnSpc>
                <a:spcPct val="96761"/>
              </a:lnSpc>
              <a:spcBef>
                <a:spcPts val="1398"/>
              </a:spcBef>
            </a:pP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l’engagement et la prise d’initiative des élèves</a:t>
            </a:r>
          </a:p>
          <a:p>
            <a:pPr marL="46763" marR="33751">
              <a:lnSpc>
                <a:spcPct val="96761"/>
              </a:lnSpc>
              <a:spcBef>
                <a:spcPts val="1398"/>
              </a:spcBef>
            </a:pPr>
            <a:r>
              <a:rPr lang="fr-FR" spc="125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l</a:t>
            </a: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a </a:t>
            </a:r>
            <a:r>
              <a:rPr lang="fr-FR" spc="482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 </a:t>
            </a:r>
            <a:r>
              <a:rPr lang="fr-FR" spc="125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compréhensio</a:t>
            </a: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n </a:t>
            </a:r>
            <a:r>
              <a:rPr lang="fr-FR" spc="482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 </a:t>
            </a:r>
            <a:r>
              <a:rPr lang="fr-FR" spc="125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e</a:t>
            </a: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t </a:t>
            </a:r>
            <a:r>
              <a:rPr lang="fr-FR" spc="482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 </a:t>
            </a:r>
            <a:r>
              <a:rPr lang="fr-FR" spc="125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l</a:t>
            </a: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e </a:t>
            </a:r>
            <a:r>
              <a:rPr lang="fr-FR" spc="482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 </a:t>
            </a:r>
            <a:r>
              <a:rPr lang="fr-FR" spc="125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respec</a:t>
            </a: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t </a:t>
            </a:r>
            <a:r>
              <a:rPr lang="fr-FR" spc="482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 </a:t>
            </a:r>
            <a:r>
              <a:rPr lang="fr-FR" spc="125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d</a:t>
            </a: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e </a:t>
            </a:r>
            <a:r>
              <a:rPr lang="fr-FR" spc="482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 </a:t>
            </a:r>
            <a:r>
              <a:rPr lang="fr-FR" spc="125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l</a:t>
            </a: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a </a:t>
            </a:r>
            <a:r>
              <a:rPr lang="fr-FR" spc="482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 </a:t>
            </a:r>
            <a:r>
              <a:rPr lang="fr-FR" spc="125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contrainte</a:t>
            </a:r>
            <a:endParaRPr lang="fr-FR" dirty="0">
              <a:solidFill>
                <a:schemeClr val="tx1"/>
              </a:solidFill>
              <a:latin typeface="Arial Narrow" panose="020B0606020202030204" pitchFamily="34" charset="0"/>
              <a:cs typeface="Trebuchet MS"/>
            </a:endParaRPr>
          </a:p>
          <a:p>
            <a:pPr marL="46763" marR="33751">
              <a:lnSpc>
                <a:spcPct val="96761"/>
              </a:lnSpc>
              <a:spcBef>
                <a:spcPts val="1349"/>
              </a:spcBef>
            </a:pP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la capacité à développer une idée, à l’exprimer et à l’argumenter</a:t>
            </a:r>
          </a:p>
          <a:p>
            <a:pPr marL="46763" marR="33751">
              <a:lnSpc>
                <a:spcPct val="96761"/>
              </a:lnSpc>
              <a:spcBef>
                <a:spcPts val="1307"/>
              </a:spcBef>
            </a:pP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  <a:cs typeface="Trebuchet MS"/>
              </a:rPr>
              <a:t>la capacité de distanciation face à sa production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03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>
                <a:latin typeface="Arial Narrow" panose="020B0606020202030204" pitchFamily="34" charset="0"/>
              </a:rPr>
              <a:t>Histoire des arts</a:t>
            </a:r>
          </a:p>
        </p:txBody>
      </p:sp>
    </p:spTree>
    <p:extLst>
      <p:ext uri="{BB962C8B-B14F-4D97-AF65-F5344CB8AC3E}">
        <p14:creationId xmlns:p14="http://schemas.microsoft.com/office/powerpoint/2010/main" val="345046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altLang="fr-FR" sz="4400" b="1" dirty="0">
                <a:latin typeface="Arial Narrow" pitchFamily="34" charset="0"/>
              </a:rPr>
              <a:t>Finalités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307468" y="1681029"/>
            <a:ext cx="9577064" cy="367188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altLang="fr-FR" b="1" dirty="0">
                <a:latin typeface="Arial Narrow" pitchFamily="34" charset="0"/>
              </a:rPr>
              <a:t>L</a:t>
            </a:r>
            <a:r>
              <a:rPr lang="ja-JP" altLang="fr-FR" b="1" dirty="0">
                <a:latin typeface="Arial Narrow" panose="020B0606020202030204" pitchFamily="34" charset="0"/>
              </a:rPr>
              <a:t>’</a:t>
            </a:r>
            <a:r>
              <a:rPr lang="fr-FR" altLang="ja-JP" b="1" dirty="0">
                <a:latin typeface="Arial Narrow" pitchFamily="34" charset="0"/>
              </a:rPr>
              <a:t>histoire des arts 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altLang="fr-FR" b="1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altLang="fr-FR" b="1" dirty="0">
                <a:latin typeface="Arial Narrow" pitchFamily="34" charset="0"/>
              </a:rPr>
              <a:t>structure la culture artistique </a:t>
            </a:r>
            <a:r>
              <a:rPr lang="fr-FR" altLang="fr-FR" dirty="0">
                <a:latin typeface="Arial Narrow" pitchFamily="34" charset="0"/>
              </a:rPr>
              <a:t>par l’</a:t>
            </a:r>
            <a:r>
              <a:rPr lang="fr-FR" altLang="ja-JP" dirty="0">
                <a:latin typeface="Arial Narrow" pitchFamily="34" charset="0"/>
              </a:rPr>
              <a:t>acquisition de repères issus des œuvres et courants artistiques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altLang="fr-FR" b="1" dirty="0">
                <a:latin typeface="Arial Narrow" pitchFamily="34" charset="0"/>
              </a:rPr>
              <a:t>apporte des méthodes </a:t>
            </a:r>
            <a:r>
              <a:rPr lang="fr-FR" altLang="fr-FR" dirty="0">
                <a:latin typeface="Arial Narrow" pitchFamily="34" charset="0"/>
              </a:rPr>
              <a:t>pour les situer, les interpréter et les mettre en relation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altLang="fr-FR" b="1" dirty="0">
                <a:latin typeface="Arial Narrow" pitchFamily="34" charset="0"/>
              </a:rPr>
              <a:t>contribue au développement </a:t>
            </a:r>
            <a:r>
              <a:rPr lang="fr-FR" altLang="fr-FR" dirty="0">
                <a:latin typeface="Arial Narrow" pitchFamily="34" charset="0"/>
              </a:rPr>
              <a:t>d’</a:t>
            </a:r>
            <a:r>
              <a:rPr lang="fr-FR" altLang="ja-JP" dirty="0">
                <a:latin typeface="Arial Narrow" pitchFamily="34" charset="0"/>
              </a:rPr>
              <a:t>un regard sensible et réfléchi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fr-FR" altLang="fr-FR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altLang="fr-FR" sz="2000" b="1" i="1" dirty="0">
                <a:latin typeface="Arial Narrow" panose="020B0606020202030204" pitchFamily="34" charset="0"/>
              </a:rPr>
              <a:t>Observation : </a:t>
            </a:r>
            <a:r>
              <a:rPr lang="fr-FR" altLang="fr-FR" sz="2000" i="1" dirty="0">
                <a:latin typeface="Arial Narrow" panose="020B0606020202030204" pitchFamily="34" charset="0"/>
              </a:rPr>
              <a:t> Si l’</a:t>
            </a:r>
            <a:r>
              <a:rPr lang="fr-FR" altLang="ja-JP" sz="2000" i="1" dirty="0">
                <a:latin typeface="Arial Narrow" panose="020B0606020202030204" pitchFamily="34" charset="0"/>
              </a:rPr>
              <a:t>histoire des arts </a:t>
            </a:r>
            <a:r>
              <a:rPr lang="fr-FR" altLang="ja-JP" sz="2000" b="1" i="1" dirty="0">
                <a:latin typeface="Arial Narrow" panose="020B0606020202030204" pitchFamily="34" charset="0"/>
              </a:rPr>
              <a:t>se structure au cycle 3,</a:t>
            </a:r>
            <a:r>
              <a:rPr lang="fr-FR" altLang="ja-JP" sz="2000" i="1" dirty="0">
                <a:latin typeface="Arial Narrow" panose="020B0606020202030204" pitchFamily="34" charset="0"/>
              </a:rPr>
              <a:t> la </a:t>
            </a:r>
            <a:r>
              <a:rPr lang="fr-FR" altLang="ja-JP" sz="2000" b="1" i="1" dirty="0">
                <a:latin typeface="Arial Narrow" panose="020B0606020202030204" pitchFamily="34" charset="0"/>
              </a:rPr>
              <a:t>rencontre</a:t>
            </a:r>
            <a:r>
              <a:rPr lang="fr-FR" altLang="ja-JP" sz="2000" i="1" dirty="0">
                <a:latin typeface="Arial Narrow" panose="020B0606020202030204" pitchFamily="34" charset="0"/>
              </a:rPr>
              <a:t> avec les œuvres d</a:t>
            </a:r>
            <a:r>
              <a:rPr lang="fr-FR" altLang="fr-FR" sz="2000" i="1" dirty="0">
                <a:latin typeface="Arial Narrow" panose="020B0606020202030204" pitchFamily="34" charset="0"/>
              </a:rPr>
              <a:t>’</a:t>
            </a:r>
            <a:r>
              <a:rPr lang="fr-FR" altLang="ja-JP" sz="2000" i="1" dirty="0">
                <a:latin typeface="Arial Narrow" panose="020B0606020202030204" pitchFamily="34" charset="0"/>
              </a:rPr>
              <a:t>art au </a:t>
            </a:r>
            <a:r>
              <a:rPr lang="fr-FR" altLang="ja-JP" sz="2000" b="1" i="1" dirty="0">
                <a:latin typeface="Arial Narrow" panose="020B0606020202030204" pitchFamily="34" charset="0"/>
              </a:rPr>
              <a:t>cycle 2 </a:t>
            </a:r>
            <a:r>
              <a:rPr lang="fr-FR" altLang="ja-JP" sz="2000" i="1" dirty="0">
                <a:latin typeface="Arial Narrow" panose="020B0606020202030204" pitchFamily="34" charset="0"/>
              </a:rPr>
              <a:t>permet aux élèves de s</a:t>
            </a:r>
            <a:r>
              <a:rPr lang="fr-FR" altLang="fr-FR" sz="2000" i="1" dirty="0">
                <a:latin typeface="Arial Narrow" panose="020B0606020202030204" pitchFamily="34" charset="0"/>
              </a:rPr>
              <a:t>’</a:t>
            </a:r>
            <a:r>
              <a:rPr lang="fr-FR" altLang="ja-JP" sz="2000" i="1" dirty="0">
                <a:latin typeface="Arial Narrow" panose="020B0606020202030204" pitchFamily="34" charset="0"/>
              </a:rPr>
              <a:t>engager dans une approche sensible et curieuse.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altLang="fr-FR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4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sz="4400" b="1" dirty="0">
                <a:latin typeface="Arial Narrow" charset="0"/>
              </a:rPr>
              <a:t>Des objectifs</a:t>
            </a:r>
            <a:r>
              <a:rPr lang="fr-FR" sz="4400" b="1" dirty="0">
                <a:latin typeface="Arial Narrow"/>
                <a:cs typeface="Arial Narrow"/>
              </a:rPr>
              <a:t> 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773238"/>
            <a:ext cx="8229600" cy="3886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altLang="fr-FR" sz="3000" b="1" dirty="0">
                <a:latin typeface="Arial Narrow" pitchFamily="34" charset="0"/>
              </a:rPr>
              <a:t>d’</a:t>
            </a:r>
            <a:r>
              <a:rPr lang="fr-FR" altLang="ja-JP" sz="3000" b="1" dirty="0">
                <a:latin typeface="Arial Narrow" pitchFamily="34" charset="0"/>
              </a:rPr>
              <a:t>ordre esthétique </a:t>
            </a:r>
            <a:r>
              <a:rPr lang="fr-FR" altLang="ja-JP" sz="3000" dirty="0">
                <a:latin typeface="Arial Narrow" pitchFamily="34" charset="0"/>
              </a:rPr>
              <a:t>relevant d</a:t>
            </a:r>
            <a:r>
              <a:rPr lang="fr-FR" altLang="fr-FR" sz="3000" dirty="0">
                <a:latin typeface="Arial Narrow" pitchFamily="34" charset="0"/>
              </a:rPr>
              <a:t>’</a:t>
            </a:r>
            <a:r>
              <a:rPr lang="fr-FR" altLang="ja-JP" sz="3000" dirty="0">
                <a:latin typeface="Arial Narrow" pitchFamily="34" charset="0"/>
              </a:rPr>
              <a:t>une éducation à la sensibilité et qui passent par</a:t>
            </a:r>
            <a:r>
              <a:rPr lang="fr-FR" altLang="ja-JP" sz="3000" b="1" dirty="0">
                <a:latin typeface="Arial Narrow" pitchFamily="34" charset="0"/>
              </a:rPr>
              <a:t> </a:t>
            </a:r>
            <a:r>
              <a:rPr lang="fr-FR" altLang="ja-JP" sz="3000" dirty="0">
                <a:latin typeface="Arial Narrow" pitchFamily="34" charset="0"/>
              </a:rPr>
              <a:t>la fréquentation des œuvres dans des lieux artistiques et patrimoniaux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altLang="fr-FR" sz="3000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sz="3000" b="1" dirty="0">
                <a:latin typeface="Arial Narrow" pitchFamily="34" charset="0"/>
              </a:rPr>
              <a:t>d’</a:t>
            </a:r>
            <a:r>
              <a:rPr lang="fr-FR" altLang="ja-JP" sz="3000" b="1" dirty="0">
                <a:latin typeface="Arial Narrow" pitchFamily="34" charset="0"/>
              </a:rPr>
              <a:t>ordre méthodologique, </a:t>
            </a:r>
            <a:r>
              <a:rPr lang="fr-FR" altLang="ja-JP" sz="3000" dirty="0">
                <a:latin typeface="Arial Narrow" pitchFamily="34" charset="0"/>
              </a:rPr>
              <a:t>qui relèvent de la compréhension de l</a:t>
            </a:r>
            <a:r>
              <a:rPr lang="fr-FR" altLang="fr-FR" sz="3000" dirty="0">
                <a:latin typeface="Arial Narrow" panose="020B0606020202030204" pitchFamily="34" charset="0"/>
              </a:rPr>
              <a:t>’</a:t>
            </a:r>
            <a:r>
              <a:rPr lang="fr-FR" altLang="ja-JP" sz="3000" dirty="0">
                <a:latin typeface="Arial Narrow" pitchFamily="34" charset="0"/>
              </a:rPr>
              <a:t>œuvre d</a:t>
            </a:r>
            <a:r>
              <a:rPr lang="fr-FR" altLang="fr-FR" sz="3000" dirty="0">
                <a:latin typeface="Arial Narrow" panose="020B0606020202030204" pitchFamily="34" charset="0"/>
              </a:rPr>
              <a:t>’</a:t>
            </a:r>
            <a:r>
              <a:rPr lang="fr-FR" altLang="ja-JP" sz="3000" dirty="0">
                <a:latin typeface="Arial Narrow" pitchFamily="34" charset="0"/>
              </a:rPr>
              <a:t>art,</a:t>
            </a:r>
            <a:r>
              <a:rPr lang="fr-FR" altLang="ja-JP" sz="3000" b="1" i="1" dirty="0">
                <a:latin typeface="Arial Narrow" pitchFamily="34" charset="0"/>
              </a:rPr>
              <a:t> </a:t>
            </a:r>
            <a:r>
              <a:rPr lang="fr-FR" altLang="ja-JP" sz="3000" dirty="0">
                <a:latin typeface="Arial Narrow" pitchFamily="34" charset="0"/>
              </a:rPr>
              <a:t>de sa technique et de son langage formel et symbolique 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altLang="fr-FR" sz="3000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sz="3000" b="1" dirty="0">
                <a:latin typeface="Arial Narrow" pitchFamily="34" charset="0"/>
              </a:rPr>
              <a:t>de connaissance</a:t>
            </a:r>
            <a:r>
              <a:rPr lang="fr-FR" altLang="fr-FR" sz="3000" dirty="0">
                <a:latin typeface="Arial Narrow" pitchFamily="34" charset="0"/>
              </a:rPr>
              <a:t> destinés à donner </a:t>
            </a:r>
            <a:r>
              <a:rPr lang="fr-FR" altLang="fr-FR" sz="3000" b="1" dirty="0">
                <a:latin typeface="Arial Narrow" pitchFamily="34" charset="0"/>
              </a:rPr>
              <a:t>à l’</a:t>
            </a:r>
            <a:r>
              <a:rPr lang="fr-FR" altLang="ja-JP" sz="3000" b="1" dirty="0">
                <a:latin typeface="Arial Narrow" pitchFamily="34" charset="0"/>
              </a:rPr>
              <a:t>élève les repères</a:t>
            </a:r>
            <a:r>
              <a:rPr lang="fr-FR" altLang="ja-JP" sz="3000" b="1" i="1" dirty="0">
                <a:latin typeface="Arial Narrow" pitchFamily="34" charset="0"/>
              </a:rPr>
              <a:t> </a:t>
            </a:r>
            <a:r>
              <a:rPr lang="fr-FR" altLang="ja-JP" sz="3000" dirty="0">
                <a:latin typeface="Arial Narrow" pitchFamily="34" charset="0"/>
              </a:rPr>
              <a:t>qui construiront son autonomie d</a:t>
            </a:r>
            <a:r>
              <a:rPr lang="fr-FR" altLang="fr-FR" sz="3000" dirty="0">
                <a:latin typeface="Arial Narrow" pitchFamily="34" charset="0"/>
              </a:rPr>
              <a:t>’</a:t>
            </a:r>
            <a:r>
              <a:rPr lang="fr-FR" altLang="ja-JP" sz="3000" dirty="0">
                <a:latin typeface="Arial Narrow" pitchFamily="34" charset="0"/>
              </a:rPr>
              <a:t>amateur éclairé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1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altLang="fr-FR" sz="4400" b="1" dirty="0">
                <a:latin typeface="Arial Narrow" pitchFamily="34" charset="0"/>
              </a:rPr>
              <a:t>Des éléments de lexique et de compréhension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 dirty="0">
                <a:latin typeface="Arial Narrow" pitchFamily="34" charset="0"/>
              </a:rPr>
              <a:t>Acquis à la fin du cycle 3, ils rendent l’</a:t>
            </a:r>
            <a:r>
              <a:rPr lang="fr-FR" altLang="ja-JP" sz="2800" dirty="0">
                <a:latin typeface="Arial Narrow" pitchFamily="34" charset="0"/>
              </a:rPr>
              <a:t>élève capable, devant une œuvre, d</a:t>
            </a:r>
            <a:r>
              <a:rPr lang="fr-FR" altLang="fr-FR" sz="2800" dirty="0">
                <a:latin typeface="Arial Narrow" panose="020B0606020202030204" pitchFamily="34" charset="0"/>
              </a:rPr>
              <a:t>’</a:t>
            </a:r>
            <a:r>
              <a:rPr lang="fr-FR" altLang="ja-JP" sz="2800" dirty="0">
                <a:latin typeface="Arial Narrow" pitchFamily="34" charset="0"/>
              </a:rPr>
              <a:t>en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ja-JP" sz="2800" dirty="0">
                <a:latin typeface="Arial Narrow" pitchFamily="34" charset="0"/>
              </a:rPr>
              <a:t>proposer une description qui distingue les éléments 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000" dirty="0"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fr-FR" altLang="fr-FR" dirty="0">
                <a:latin typeface="Arial Narrow" pitchFamily="34" charset="0"/>
              </a:rPr>
              <a:t> </a:t>
            </a:r>
            <a:r>
              <a:rPr lang="fr-FR" altLang="fr-FR" sz="2800" dirty="0">
                <a:latin typeface="Arial Narrow" pitchFamily="34" charset="0"/>
              </a:rPr>
              <a:t>relevant d’</a:t>
            </a:r>
            <a:r>
              <a:rPr lang="fr-FR" altLang="ja-JP" sz="2800" dirty="0">
                <a:latin typeface="Arial Narrow" pitchFamily="34" charset="0"/>
              </a:rPr>
              <a:t>une présence matérielle </a:t>
            </a:r>
          </a:p>
          <a:p>
            <a:pPr marL="457200" lvl="1" indent="0" eaLnBrk="1" hangingPunct="1">
              <a:buNone/>
              <a:defRPr/>
            </a:pPr>
            <a:endParaRPr lang="fr-FR" altLang="ja-JP" sz="2800" dirty="0"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fr-FR" altLang="fr-FR" sz="2800" dirty="0">
                <a:latin typeface="Arial Narrow" pitchFamily="34" charset="0"/>
              </a:rPr>
              <a:t> caractéristiques d’</a:t>
            </a:r>
            <a:r>
              <a:rPr lang="fr-FR" altLang="ja-JP" sz="2800" dirty="0">
                <a:latin typeface="Arial Narrow" pitchFamily="34" charset="0"/>
              </a:rPr>
              <a:t>un langage formel </a:t>
            </a:r>
          </a:p>
          <a:p>
            <a:pPr marL="457200" lvl="1" indent="0" eaLnBrk="1" hangingPunct="1">
              <a:buNone/>
              <a:defRPr/>
            </a:pPr>
            <a:endParaRPr lang="fr-FR" altLang="ja-JP" sz="2800" dirty="0"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fr-FR" altLang="fr-FR" sz="2800" dirty="0">
                <a:latin typeface="Arial Narrow" pitchFamily="34" charset="0"/>
              </a:rPr>
              <a:t> indicateurs d’</a:t>
            </a:r>
            <a:r>
              <a:rPr lang="fr-FR" altLang="ja-JP" sz="2800" dirty="0">
                <a:latin typeface="Arial Narrow" pitchFamily="34" charset="0"/>
              </a:rPr>
              <a:t>usages ou de sens</a:t>
            </a:r>
            <a:endParaRPr lang="fr-FR" altLang="fr-FR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7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3200" b="1" dirty="0">
                <a:latin typeface="Arial Narrow" charset="0"/>
              </a:rPr>
              <a:t>Les enseignements artistiques comprennent 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 dirty="0">
                <a:latin typeface="Arial Narrow" pitchFamily="34" charset="0"/>
              </a:rPr>
              <a:t>Les arts plastiques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 dirty="0">
                <a:latin typeface="Arial Narrow" pitchFamily="34" charset="0"/>
              </a:rPr>
              <a:t>L’éducation musicale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 dirty="0">
                <a:latin typeface="Arial Narrow" pitchFamily="34" charset="0"/>
              </a:rPr>
              <a:t>L’histoire des arts</a:t>
            </a:r>
          </a:p>
        </p:txBody>
      </p:sp>
    </p:spTree>
    <p:extLst>
      <p:ext uri="{BB962C8B-B14F-4D97-AF65-F5344CB8AC3E}">
        <p14:creationId xmlns:p14="http://schemas.microsoft.com/office/powerpoint/2010/main" val="121235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altLang="fr-FR" sz="4400" b="1" dirty="0">
                <a:latin typeface="Arial Narrow" pitchFamily="34" charset="0"/>
              </a:rPr>
              <a:t>Quatre compétences travaillées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fr-FR" altLang="fr-FR" b="1" dirty="0">
                <a:latin typeface="Arial Narrow" pitchFamily="34" charset="0"/>
              </a:rPr>
              <a:t>Identifier</a:t>
            </a:r>
            <a:r>
              <a:rPr lang="fr-FR" altLang="fr-FR" dirty="0">
                <a:latin typeface="Arial Narrow" pitchFamily="34" charset="0"/>
              </a:rPr>
              <a:t> : donner un avis argumenté sur ce que représente ou exprime</a:t>
            </a:r>
          </a:p>
          <a:p>
            <a:pPr marL="0" indent="0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fr-FR" altLang="fr-FR" dirty="0">
                <a:latin typeface="Arial Narrow" pitchFamily="34" charset="0"/>
              </a:rPr>
              <a:t>une œuvre d’</a:t>
            </a:r>
            <a:r>
              <a:rPr lang="fr-FR" altLang="ja-JP" dirty="0">
                <a:latin typeface="Arial Narrow" pitchFamily="34" charset="0"/>
              </a:rPr>
              <a:t>art 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000" dirty="0">
              <a:latin typeface="Arial Narrow" pitchFamily="34" charset="0"/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fr-FR" altLang="fr-FR" b="1" dirty="0">
                <a:latin typeface="Arial Narrow" pitchFamily="34" charset="0"/>
              </a:rPr>
              <a:t>Analyser</a:t>
            </a:r>
            <a:r>
              <a:rPr lang="fr-FR" altLang="fr-FR" dirty="0">
                <a:latin typeface="Arial Narrow" pitchFamily="34" charset="0"/>
              </a:rPr>
              <a:t> : dégager d’</a:t>
            </a:r>
            <a:r>
              <a:rPr lang="fr-FR" altLang="ja-JP" dirty="0">
                <a:latin typeface="Arial Narrow" pitchFamily="34" charset="0"/>
              </a:rPr>
              <a:t>une œuvre d</a:t>
            </a:r>
            <a:r>
              <a:rPr lang="fr-FR" altLang="fr-FR" dirty="0">
                <a:latin typeface="Arial Narrow" panose="020B0606020202030204" pitchFamily="34" charset="0"/>
              </a:rPr>
              <a:t>’</a:t>
            </a:r>
            <a:r>
              <a:rPr lang="fr-FR" altLang="ja-JP" dirty="0">
                <a:latin typeface="Arial Narrow" pitchFamily="34" charset="0"/>
              </a:rPr>
              <a:t>art, par l</a:t>
            </a:r>
            <a:r>
              <a:rPr lang="fr-FR" altLang="fr-FR" dirty="0">
                <a:latin typeface="Arial Narrow" panose="020B0606020202030204" pitchFamily="34" charset="0"/>
              </a:rPr>
              <a:t>’</a:t>
            </a:r>
            <a:r>
              <a:rPr lang="fr-FR" altLang="ja-JP" dirty="0">
                <a:latin typeface="Arial Narrow" pitchFamily="34" charset="0"/>
              </a:rPr>
              <a:t>observation ou l</a:t>
            </a:r>
            <a:r>
              <a:rPr lang="fr-FR" altLang="fr-FR" dirty="0">
                <a:latin typeface="Arial Narrow" panose="020B0606020202030204" pitchFamily="34" charset="0"/>
              </a:rPr>
              <a:t>’</a:t>
            </a:r>
            <a:r>
              <a:rPr lang="fr-FR" altLang="ja-JP" dirty="0">
                <a:latin typeface="Arial Narrow" pitchFamily="34" charset="0"/>
              </a:rPr>
              <a:t>écoute, ses</a:t>
            </a:r>
          </a:p>
          <a:p>
            <a:pPr marL="0" indent="0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fr-FR" altLang="ja-JP" dirty="0">
                <a:latin typeface="Arial Narrow" pitchFamily="34" charset="0"/>
              </a:rPr>
              <a:t>principales caractéristiques techniques et formelles 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000" dirty="0">
              <a:latin typeface="Arial Narrow" pitchFamily="34" charset="0"/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fr-FR" altLang="fr-FR" b="1" dirty="0">
                <a:latin typeface="Arial Narrow" pitchFamily="34" charset="0"/>
              </a:rPr>
              <a:t>Mettre en relation : </a:t>
            </a:r>
            <a:r>
              <a:rPr lang="fr-FR" altLang="fr-FR" dirty="0">
                <a:latin typeface="Arial Narrow" pitchFamily="34" charset="0"/>
              </a:rPr>
              <a:t>Relier des caractéristiques d’</a:t>
            </a:r>
            <a:r>
              <a:rPr lang="fr-FR" altLang="ja-JP" dirty="0">
                <a:latin typeface="Arial Narrow" pitchFamily="34" charset="0"/>
              </a:rPr>
              <a:t>une œuvre d</a:t>
            </a:r>
            <a:r>
              <a:rPr lang="fr-FR" altLang="fr-FR" dirty="0">
                <a:latin typeface="Arial Narrow" panose="020B0606020202030204" pitchFamily="34" charset="0"/>
              </a:rPr>
              <a:t>’</a:t>
            </a:r>
            <a:r>
              <a:rPr lang="fr-FR" altLang="ja-JP" dirty="0">
                <a:latin typeface="Arial Narrow" pitchFamily="34" charset="0"/>
              </a:rPr>
              <a:t>art à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dirty="0">
                <a:latin typeface="Arial Narrow" pitchFamily="34" charset="0"/>
              </a:rPr>
              <a:t>des usages ainsi qu’</a:t>
            </a:r>
            <a:r>
              <a:rPr lang="fr-FR" altLang="ja-JP" dirty="0">
                <a:latin typeface="Arial Narrow" pitchFamily="34" charset="0"/>
              </a:rPr>
              <a:t>au contexte historique et culturel de sa création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000" dirty="0">
              <a:latin typeface="Arial Narrow" pitchFamily="34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fr-FR" altLang="fr-FR" b="1" dirty="0">
                <a:latin typeface="Arial Narrow" pitchFamily="34" charset="0"/>
              </a:rPr>
              <a:t>Se repérer</a:t>
            </a:r>
            <a:r>
              <a:rPr lang="fr-FR" altLang="fr-FR" dirty="0">
                <a:latin typeface="Arial Narrow" pitchFamily="34" charset="0"/>
              </a:rPr>
              <a:t> dans un musée, un lieu d’</a:t>
            </a:r>
            <a:r>
              <a:rPr lang="fr-FR" altLang="ja-JP" dirty="0">
                <a:latin typeface="Arial Narrow" pitchFamily="34" charset="0"/>
              </a:rPr>
              <a:t>art, un site patrimonial</a:t>
            </a:r>
            <a:endParaRPr lang="fr-FR" altLang="fr-F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3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2784" y="116632"/>
            <a:ext cx="10946432" cy="1325563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latin typeface="Arial Narrow" panose="020B0606020202030204" pitchFamily="34" charset="0"/>
              </a:rPr>
              <a:t>Contributions de l’enseignement artistique au socle commun</a:t>
            </a:r>
          </a:p>
        </p:txBody>
      </p:sp>
      <p:sp>
        <p:nvSpPr>
          <p:cNvPr id="7" name="Rectangle 6"/>
          <p:cNvSpPr/>
          <p:nvPr/>
        </p:nvSpPr>
        <p:spPr>
          <a:xfrm>
            <a:off x="875420" y="1124744"/>
            <a:ext cx="10441160" cy="5667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F0"/>
                </a:solidFill>
                <a:latin typeface="Arial Narrow" panose="020B0606020202030204" pitchFamily="34" charset="0"/>
              </a:rPr>
              <a:t>Les arts apparaissent dans les 5 domaines : </a:t>
            </a:r>
          </a:p>
          <a:p>
            <a:pPr algn="ctr"/>
            <a:endParaRPr lang="fr-FR" sz="2400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lvl="0"/>
            <a:r>
              <a:rPr lang="fr-FR" dirty="0">
                <a:solidFill>
                  <a:srgbClr val="FFFF00"/>
                </a:solidFill>
                <a:latin typeface="Trebuchet MS" panose="020B0603020202020204" pitchFamily="34" charset="0"/>
              </a:rPr>
              <a:t>Domaine 1 :</a:t>
            </a:r>
            <a:r>
              <a:rPr lang="fr-FR" dirty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fr-FR" dirty="0">
                <a:latin typeface="Trebuchet MS" panose="020B0603020202020204" pitchFamily="34" charset="0"/>
              </a:rPr>
              <a:t>Les langages pour penser et communiquer</a:t>
            </a:r>
          </a:p>
          <a:p>
            <a:pPr marL="285750" indent="-285750">
              <a:buFontTx/>
              <a:buChar char="-"/>
            </a:pPr>
            <a:r>
              <a:rPr lang="fr-FR" i="1" dirty="0">
                <a:latin typeface="Trebuchet MS" panose="020B0603020202020204" pitchFamily="34" charset="0"/>
              </a:rPr>
              <a:t>Comprendre, s'exprimer en utilisant les langages des arts et du corps</a:t>
            </a:r>
          </a:p>
          <a:p>
            <a:pPr marL="285750" indent="-285750">
              <a:buFontTx/>
              <a:buChar char="-"/>
            </a:pPr>
            <a:endParaRPr lang="fr-FR" i="1" dirty="0">
              <a:latin typeface="Trebuchet MS" panose="020B0603020202020204" pitchFamily="34" charset="0"/>
            </a:endParaRPr>
          </a:p>
          <a:p>
            <a:pPr lvl="0"/>
            <a:r>
              <a:rPr lang="fr-FR" dirty="0">
                <a:solidFill>
                  <a:srgbClr val="FFFF00"/>
                </a:solidFill>
                <a:latin typeface="Trebuchet MS" panose="020B0603020202020204" pitchFamily="34" charset="0"/>
              </a:rPr>
              <a:t>Domaine 2 : </a:t>
            </a:r>
            <a:r>
              <a:rPr lang="fr-FR" dirty="0">
                <a:latin typeface="Trebuchet MS" panose="020B0603020202020204" pitchFamily="34" charset="0"/>
              </a:rPr>
              <a:t>Les méthodes et outils pour apprendre</a:t>
            </a:r>
          </a:p>
          <a:p>
            <a:r>
              <a:rPr lang="fr-FR" i="1" dirty="0">
                <a:latin typeface="Trebuchet MS" panose="020B0603020202020204" pitchFamily="34" charset="0"/>
              </a:rPr>
              <a:t>-     S’engager dans une démarche de projet </a:t>
            </a:r>
          </a:p>
          <a:p>
            <a:pPr marL="285750" indent="-285750">
              <a:buFontTx/>
              <a:buChar char="-"/>
            </a:pPr>
            <a:r>
              <a:rPr lang="fr-FR" i="1" dirty="0">
                <a:latin typeface="Trebuchet MS" panose="020B0603020202020204" pitchFamily="34" charset="0"/>
              </a:rPr>
              <a:t>Traiter l’information </a:t>
            </a:r>
          </a:p>
          <a:p>
            <a:pPr marL="285750" indent="-285750">
              <a:buFontTx/>
              <a:buChar char="-"/>
            </a:pPr>
            <a:endParaRPr lang="fr-FR" i="1" dirty="0">
              <a:latin typeface="Trebuchet MS" panose="020B0603020202020204" pitchFamily="34" charset="0"/>
            </a:endParaRPr>
          </a:p>
          <a:p>
            <a:pPr lvl="0"/>
            <a:r>
              <a:rPr lang="fr-FR" dirty="0">
                <a:solidFill>
                  <a:srgbClr val="FFFF00"/>
                </a:solidFill>
                <a:latin typeface="Trebuchet MS" panose="020B0603020202020204" pitchFamily="34" charset="0"/>
              </a:rPr>
              <a:t>Domaine 3 : </a:t>
            </a:r>
            <a:r>
              <a:rPr lang="fr-FR" dirty="0">
                <a:latin typeface="Trebuchet MS" panose="020B0603020202020204" pitchFamily="34" charset="0"/>
              </a:rPr>
              <a:t>La formation de la personne et du citoyen</a:t>
            </a:r>
          </a:p>
          <a:p>
            <a:pPr lvl="0"/>
            <a:r>
              <a:rPr lang="fr-FR" i="1" dirty="0">
                <a:latin typeface="Trebuchet MS" panose="020B0603020202020204" pitchFamily="34" charset="0"/>
              </a:rPr>
              <a:t>-     Tous les arts concourent au développement de la sensibilité</a:t>
            </a:r>
          </a:p>
          <a:p>
            <a:pPr lvl="0"/>
            <a:endParaRPr lang="fr-FR" i="1" dirty="0">
              <a:latin typeface="Trebuchet MS" panose="020B0603020202020204" pitchFamily="34" charset="0"/>
            </a:endParaRPr>
          </a:p>
          <a:p>
            <a:pPr lvl="0"/>
            <a:r>
              <a:rPr lang="fr-FR" dirty="0">
                <a:solidFill>
                  <a:srgbClr val="FFFF00"/>
                </a:solidFill>
                <a:latin typeface="Trebuchet MS" panose="020B0603020202020204" pitchFamily="34" charset="0"/>
              </a:rPr>
              <a:t>Domaine 4 : </a:t>
            </a:r>
            <a:r>
              <a:rPr lang="fr-FR" dirty="0">
                <a:latin typeface="Trebuchet MS" panose="020B0603020202020204" pitchFamily="34" charset="0"/>
              </a:rPr>
              <a:t>Les systèmes naturels et les systèmes techniques</a:t>
            </a:r>
          </a:p>
          <a:p>
            <a:pPr lvl="0"/>
            <a:r>
              <a:rPr lang="fr-FR" i="1" dirty="0">
                <a:latin typeface="Trebuchet MS" panose="020B0603020202020204" pitchFamily="34" charset="0"/>
              </a:rPr>
              <a:t>-     Les démarches des enseignements artistiques s’apparentent aux démarches scientifiques</a:t>
            </a:r>
          </a:p>
          <a:p>
            <a:pPr lvl="0"/>
            <a:endParaRPr lang="fr-FR" i="1" dirty="0">
              <a:latin typeface="Trebuchet MS" panose="020B0603020202020204" pitchFamily="34" charset="0"/>
            </a:endParaRPr>
          </a:p>
          <a:p>
            <a:pPr lvl="0"/>
            <a:r>
              <a:rPr lang="fr-FR" dirty="0">
                <a:solidFill>
                  <a:srgbClr val="FFFF00"/>
                </a:solidFill>
                <a:latin typeface="Trebuchet MS" panose="020B0603020202020204" pitchFamily="34" charset="0"/>
              </a:rPr>
              <a:t>Domaine 5 : </a:t>
            </a:r>
            <a:r>
              <a:rPr lang="fr-FR" dirty="0">
                <a:latin typeface="Trebuchet MS" panose="020B0603020202020204" pitchFamily="34" charset="0"/>
              </a:rPr>
              <a:t>Les représentations du monde et de l’activité humaine</a:t>
            </a:r>
          </a:p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lang="fr-FR" i="1" dirty="0">
                <a:latin typeface="Trebuchet MS" panose="020B0603020202020204" pitchFamily="34" charset="0"/>
              </a:rPr>
              <a:t>-     Les enseignements artistiques participent à la compréhension du monde</a:t>
            </a:r>
          </a:p>
          <a:p>
            <a:pPr marL="12700" marR="19">
              <a:lnSpc>
                <a:spcPct val="96761"/>
              </a:lnSpc>
              <a:spcBef>
                <a:spcPts val="167"/>
              </a:spcBef>
            </a:pPr>
            <a:endParaRPr lang="fr-FR" sz="1100" i="1" dirty="0"/>
          </a:p>
          <a:p>
            <a:pPr algn="ctr"/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 </a:t>
            </a:r>
            <a:r>
              <a:rPr lang="fr-FR" sz="2400" dirty="0">
                <a:solidFill>
                  <a:srgbClr val="00B0F0"/>
                </a:solidFill>
                <a:latin typeface="Arial Narrow" panose="020B0606020202030204" pitchFamily="34" charset="0"/>
              </a:rPr>
              <a:t>nécessaire contribution des arts dans tous les enseignements.</a:t>
            </a:r>
          </a:p>
        </p:txBody>
      </p:sp>
    </p:spTree>
    <p:extLst>
      <p:ext uri="{BB962C8B-B14F-4D97-AF65-F5344CB8AC3E}">
        <p14:creationId xmlns:p14="http://schemas.microsoft.com/office/powerpoint/2010/main" val="352869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fr-FR" sz="3200" b="1" dirty="0">
                <a:latin typeface="Arial Narrow" pitchFamily="34" charset="0"/>
              </a:rPr>
              <a:t>Sensibilité et expression artistique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 dirty="0">
                <a:latin typeface="Arial Narrow" pitchFamily="34" charset="0"/>
              </a:rPr>
              <a:t>Elles sont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800" b="1" dirty="0">
                <a:latin typeface="Arial Narrow" pitchFamily="34" charset="0"/>
              </a:rPr>
              <a:t>les moyens</a:t>
            </a:r>
            <a:r>
              <a:rPr lang="fr-FR" altLang="fr-FR" sz="2800" dirty="0">
                <a:latin typeface="Arial Narrow" pitchFamily="34" charset="0"/>
              </a:rPr>
              <a:t> des enseignements artistiques car elles motivent en permanence la pratique plastique et musicale </a:t>
            </a:r>
          </a:p>
          <a:p>
            <a:pPr eaLnBrk="1" hangingPunct="1"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800" b="1" dirty="0">
                <a:latin typeface="Arial Narrow" pitchFamily="34" charset="0"/>
              </a:rPr>
              <a:t>les finalités</a:t>
            </a:r>
            <a:r>
              <a:rPr lang="fr-FR" altLang="fr-FR" sz="2800" dirty="0">
                <a:latin typeface="Arial Narrow" pitchFamily="34" charset="0"/>
              </a:rPr>
              <a:t> car l</a:t>
            </a:r>
            <a:r>
              <a:rPr lang="fr-FR" altLang="fr-FR" sz="2800" dirty="0"/>
              <a:t>’</a:t>
            </a:r>
            <a:r>
              <a:rPr lang="fr-FR" altLang="ja-JP" sz="2800" dirty="0">
                <a:latin typeface="Arial Narrow" pitchFamily="34" charset="0"/>
              </a:rPr>
              <a:t>ensemble des activités nourrit la sensibilité et les capacités expressives de chacun</a:t>
            </a:r>
            <a:endParaRPr lang="fr-FR" altLang="fr-FR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6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3200" b="1" dirty="0">
                <a:latin typeface="Arial Narrow" charset="0"/>
              </a:rPr>
              <a:t>Objectifs des enseignements artistiques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79100" y="2132856"/>
            <a:ext cx="10233800" cy="3835623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dirty="0">
                <a:latin typeface="Arial Narrow" pitchFamily="34" charset="0"/>
              </a:rPr>
              <a:t>Développer un regard curieux et informé sur l</a:t>
            </a:r>
            <a:r>
              <a:rPr lang="fr-FR" altLang="fr-FR" sz="2800" dirty="0"/>
              <a:t>’</a:t>
            </a:r>
            <a:r>
              <a:rPr lang="fr-FR" altLang="ja-JP" sz="2800" dirty="0">
                <a:latin typeface="Arial Narrow" pitchFamily="34" charset="0"/>
              </a:rPr>
              <a:t>art, dans sa diversité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fr-FR" altLang="fr-FR" sz="2800" dirty="0">
                <a:latin typeface="Arial Narrow" pitchFamily="34" charset="0"/>
              </a:rPr>
              <a:t>Contribuer à la construction de la personnalité et à la formation du citoyen :</a:t>
            </a:r>
          </a:p>
          <a:p>
            <a:pPr marL="0" indent="0" eaLnBrk="1" hangingPunct="1">
              <a:buNone/>
              <a:defRPr/>
            </a:pPr>
            <a:endParaRPr lang="fr-FR" altLang="fr-FR" sz="2800" dirty="0"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fr-FR" altLang="fr-FR" dirty="0">
                <a:latin typeface="Arial Narrow" pitchFamily="34" charset="0"/>
              </a:rPr>
              <a:t>en développant une intelligence sensible </a:t>
            </a:r>
          </a:p>
          <a:p>
            <a:pPr lvl="1" eaLnBrk="1" hangingPunct="1">
              <a:defRPr/>
            </a:pPr>
            <a:r>
              <a:rPr lang="fr-FR" altLang="fr-FR" dirty="0">
                <a:latin typeface="Arial Narrow" pitchFamily="34" charset="0"/>
              </a:rPr>
              <a:t>en procurant des repères culturels nécessaires pour participer à une vie sociale</a:t>
            </a:r>
          </a:p>
        </p:txBody>
      </p:sp>
    </p:spTree>
    <p:extLst>
      <p:ext uri="{BB962C8B-B14F-4D97-AF65-F5344CB8AC3E}">
        <p14:creationId xmlns:p14="http://schemas.microsoft.com/office/powerpoint/2010/main" val="203820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447675"/>
            <a:ext cx="1051560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3200" b="1" dirty="0">
                <a:latin typeface="Arial Narrow" charset="0"/>
              </a:rPr>
              <a:t>Les enseignements artistiques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199332" y="1773238"/>
            <a:ext cx="9793336" cy="41830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altLang="fr-FR" dirty="0">
                <a:latin typeface="Arial Narrow" pitchFamily="34" charset="0"/>
              </a:rPr>
              <a:t>sont le fondement du parcours d</a:t>
            </a:r>
            <a:r>
              <a:rPr lang="ja-JP" altLang="fr-FR" dirty="0"/>
              <a:t>’</a:t>
            </a:r>
            <a:r>
              <a:rPr lang="fr-FR" altLang="ja-JP" dirty="0">
                <a:latin typeface="Arial Narrow" pitchFamily="34" charset="0"/>
              </a:rPr>
              <a:t>éducation artistique et culturelle de l</a:t>
            </a:r>
            <a:r>
              <a:rPr lang="ja-JP" altLang="fr-FR" dirty="0"/>
              <a:t>’</a:t>
            </a:r>
            <a:r>
              <a:rPr lang="fr-FR" altLang="ja-JP" dirty="0">
                <a:latin typeface="Arial Narrow" pitchFamily="34" charset="0"/>
              </a:rPr>
              <a:t>élève (P.E.A.C.), contribuant aux trois champs d</a:t>
            </a:r>
            <a:r>
              <a:rPr lang="ja-JP" altLang="fr-FR" dirty="0"/>
              <a:t>’</a:t>
            </a:r>
            <a:r>
              <a:rPr lang="fr-FR" altLang="ja-JP" dirty="0">
                <a:latin typeface="Arial Narrow" pitchFamily="34" charset="0"/>
              </a:rPr>
              <a:t>action constitutifs : </a:t>
            </a:r>
            <a:r>
              <a:rPr lang="fr-FR" altLang="ja-JP" b="1" dirty="0">
                <a:latin typeface="Arial Narrow" pitchFamily="34" charset="0"/>
              </a:rPr>
              <a:t>rencontres, pratiques, connaissances </a:t>
            </a:r>
            <a:endParaRPr lang="fr-FR" altLang="ja-JP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dirty="0">
                <a:latin typeface="Arial Narrow" pitchFamily="34" charset="0"/>
              </a:rPr>
              <a:t>sont propices à la </a:t>
            </a:r>
            <a:r>
              <a:rPr lang="fr-FR" altLang="fr-FR" b="1" dirty="0">
                <a:latin typeface="Arial Narrow" pitchFamily="34" charset="0"/>
              </a:rPr>
              <a:t>démarche de projet </a:t>
            </a:r>
            <a:r>
              <a:rPr lang="fr-FR" altLang="fr-FR" dirty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dirty="0">
                <a:latin typeface="Arial Narrow" pitchFamily="34" charset="0"/>
              </a:rPr>
              <a:t>s</a:t>
            </a:r>
            <a:r>
              <a:rPr lang="ja-JP" altLang="fr-FR" dirty="0"/>
              <a:t>’</a:t>
            </a:r>
            <a:r>
              <a:rPr lang="fr-FR" altLang="ja-JP" dirty="0">
                <a:latin typeface="Arial Narrow" pitchFamily="34" charset="0"/>
              </a:rPr>
              <a:t>articulent avec les autres enseignements et s</a:t>
            </a:r>
            <a:r>
              <a:rPr lang="ja-JP" altLang="fr-FR" dirty="0"/>
              <a:t>’</a:t>
            </a:r>
            <a:r>
              <a:rPr lang="fr-FR" altLang="ja-JP" dirty="0">
                <a:latin typeface="Arial Narrow" pitchFamily="34" charset="0"/>
              </a:rPr>
              <a:t>ouvrent à d</a:t>
            </a:r>
            <a:r>
              <a:rPr lang="ja-JP" altLang="fr-FR" dirty="0"/>
              <a:t>’</a:t>
            </a:r>
            <a:r>
              <a:rPr lang="fr-FR" altLang="ja-JP" dirty="0">
                <a:latin typeface="Arial Narrow" pitchFamily="34" charset="0"/>
              </a:rPr>
              <a:t>autres domaines artistiques dans le cadre d</a:t>
            </a:r>
            <a:r>
              <a:rPr lang="ja-JP" altLang="fr-FR" dirty="0"/>
              <a:t>’</a:t>
            </a:r>
            <a:r>
              <a:rPr lang="fr-FR" altLang="ja-JP" dirty="0">
                <a:latin typeface="Arial Narrow" pitchFamily="34" charset="0"/>
              </a:rPr>
              <a:t>une pédagogie de projet </a:t>
            </a:r>
            <a:r>
              <a:rPr lang="fr-FR" altLang="ja-JP" b="1" dirty="0">
                <a:latin typeface="Arial Narrow" pitchFamily="34" charset="0"/>
              </a:rPr>
              <a:t>interdisciplinaire</a:t>
            </a:r>
            <a:r>
              <a:rPr lang="fr-FR" altLang="ja-JP" dirty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dirty="0">
                <a:latin typeface="Arial Narrow" pitchFamily="34" charset="0"/>
              </a:rPr>
              <a:t>s</a:t>
            </a:r>
            <a:r>
              <a:rPr lang="ja-JP" altLang="fr-FR" dirty="0"/>
              <a:t>’</a:t>
            </a:r>
            <a:r>
              <a:rPr lang="fr-FR" altLang="ja-JP" dirty="0">
                <a:latin typeface="Arial Narrow" pitchFamily="34" charset="0"/>
              </a:rPr>
              <a:t>enrichissent du travail avec les </a:t>
            </a:r>
            <a:r>
              <a:rPr lang="fr-FR" altLang="ja-JP" b="1" dirty="0">
                <a:latin typeface="Arial Narrow" pitchFamily="34" charset="0"/>
              </a:rPr>
              <a:t>structures et partenaires culturels </a:t>
            </a:r>
            <a:endParaRPr lang="fr-FR" altLang="ja-JP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dirty="0">
                <a:latin typeface="Arial Narrow" pitchFamily="34" charset="0"/>
              </a:rPr>
              <a:t>instaurent une réflexion au savoir, liée à </a:t>
            </a:r>
            <a:r>
              <a:rPr lang="fr-FR" altLang="fr-FR" b="1" dirty="0">
                <a:latin typeface="Arial Narrow" pitchFamily="34" charset="0"/>
              </a:rPr>
              <a:t>l</a:t>
            </a:r>
            <a:r>
              <a:rPr lang="ja-JP" altLang="fr-FR" b="1" dirty="0"/>
              <a:t>’</a:t>
            </a:r>
            <a:r>
              <a:rPr lang="fr-FR" altLang="ja-JP" b="1" dirty="0">
                <a:latin typeface="Arial Narrow" pitchFamily="34" charset="0"/>
              </a:rPr>
              <a:t>articulation entre pratique et réflexion</a:t>
            </a:r>
            <a:endParaRPr lang="fr-FR" altLang="fr-FR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8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>
                <a:latin typeface="Arial Narrow" charset="0"/>
                <a:cs typeface="+mj-cs"/>
              </a:rPr>
              <a:t>Arts plastiques</a:t>
            </a:r>
          </a:p>
        </p:txBody>
      </p:sp>
    </p:spTree>
    <p:extLst>
      <p:ext uri="{BB962C8B-B14F-4D97-AF65-F5344CB8AC3E}">
        <p14:creationId xmlns:p14="http://schemas.microsoft.com/office/powerpoint/2010/main" val="301623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2656"/>
            <a:ext cx="1051560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altLang="fr-FR" sz="3200" b="1" dirty="0">
                <a:latin typeface="Arial Narrow" pitchFamily="34" charset="0"/>
              </a:rPr>
              <a:t>Réflexion et explicitation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79100" y="1672485"/>
            <a:ext cx="10233800" cy="43513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fr-FR" altLang="fr-FR" sz="2400" dirty="0">
                <a:latin typeface="Arial Narrow" pitchFamily="34" charset="0"/>
              </a:rPr>
              <a:t>Les apprentissages sont nourris: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sz="24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400" dirty="0">
                <a:latin typeface="Arial Narrow" pitchFamily="34" charset="0"/>
              </a:rPr>
              <a:t>par l</a:t>
            </a:r>
            <a:r>
              <a:rPr lang="ja-JP" altLang="fr-FR" sz="2400" dirty="0">
                <a:latin typeface="Arial Narrow" panose="020B0606020202030204" pitchFamily="34" charset="0"/>
              </a:rPr>
              <a:t>’</a:t>
            </a:r>
            <a:r>
              <a:rPr lang="fr-FR" altLang="ja-JP" sz="2400" dirty="0">
                <a:latin typeface="Arial Narrow" pitchFamily="34" charset="0"/>
              </a:rPr>
              <a:t>introduction de connaissances plus précises 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4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400" dirty="0">
                <a:latin typeface="Arial Narrow" pitchFamily="34" charset="0"/>
              </a:rPr>
              <a:t>par une attention plus soutenue à l</a:t>
            </a:r>
            <a:r>
              <a:rPr lang="ja-JP" altLang="fr-FR" sz="2400" dirty="0">
                <a:latin typeface="Arial Narrow" panose="020B0606020202030204" pitchFamily="34" charset="0"/>
              </a:rPr>
              <a:t>’</a:t>
            </a:r>
            <a:r>
              <a:rPr lang="fr-FR" altLang="ja-JP" sz="2400" dirty="0">
                <a:latin typeface="Arial Narrow" pitchFamily="34" charset="0"/>
              </a:rPr>
              <a:t>explicitation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dirty="0">
                <a:latin typeface="Arial Narrow" pitchFamily="34" charset="0"/>
              </a:rPr>
              <a:t>de la production plastique des élèves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dirty="0">
                <a:latin typeface="Arial Narrow" pitchFamily="34" charset="0"/>
              </a:rPr>
              <a:t>des processus artistiques observés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dirty="0">
                <a:latin typeface="Arial Narrow" pitchFamily="34" charset="0"/>
              </a:rPr>
              <a:t>de la réception des œuvres observées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fr-FR" altLang="fr-FR" sz="2400" dirty="0">
                <a:latin typeface="Arial Narrow" pitchFamily="34" charset="0"/>
              </a:rPr>
              <a:t>Il s</a:t>
            </a:r>
            <a:r>
              <a:rPr lang="ja-JP" altLang="fr-FR" sz="2400" dirty="0">
                <a:latin typeface="Arial Narrow" panose="020B0606020202030204" pitchFamily="34" charset="0"/>
              </a:rPr>
              <a:t>’</a:t>
            </a:r>
            <a:r>
              <a:rPr lang="fr-FR" altLang="ja-JP" sz="2400" dirty="0">
                <a:latin typeface="Arial Narrow" pitchFamily="34" charset="0"/>
              </a:rPr>
              <a:t>agit de donner aux élèves les moyens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sz="24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400" dirty="0">
                <a:latin typeface="Arial Narrow" pitchFamily="34" charset="0"/>
              </a:rPr>
              <a:t>d</a:t>
            </a:r>
            <a:r>
              <a:rPr lang="ja-JP" altLang="fr-FR" sz="2400" dirty="0">
                <a:latin typeface="Arial Narrow" panose="020B0606020202030204" pitchFamily="34" charset="0"/>
              </a:rPr>
              <a:t>’</a:t>
            </a:r>
            <a:r>
              <a:rPr lang="fr-FR" altLang="ja-JP" sz="2400" dirty="0">
                <a:latin typeface="Arial Narrow" pitchFamily="34" charset="0"/>
              </a:rPr>
              <a:t>élaborer des intentions artistiques et de les affirmer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400" dirty="0">
                <a:latin typeface="Arial Narrow" pitchFamily="34" charset="0"/>
              </a:rPr>
              <a:t>d</a:t>
            </a:r>
            <a:r>
              <a:rPr lang="ja-JP" altLang="fr-FR" sz="2400" dirty="0">
                <a:latin typeface="Arial Narrow" panose="020B0606020202030204" pitchFamily="34" charset="0"/>
              </a:rPr>
              <a:t>’</a:t>
            </a:r>
            <a:r>
              <a:rPr lang="fr-FR" altLang="ja-JP" sz="2400" dirty="0">
                <a:latin typeface="Arial Narrow" pitchFamily="34" charset="0"/>
              </a:rPr>
              <a:t>accéder à un premier niveau de compréhension des grandes questions portées par la création artistique en arts plastiques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r-FR" altLang="fr-FR" sz="2000" dirty="0"/>
          </a:p>
        </p:txBody>
      </p:sp>
    </p:spTree>
    <p:extLst>
      <p:ext uri="{BB962C8B-B14F-4D97-AF65-F5344CB8AC3E}">
        <p14:creationId xmlns:p14="http://schemas.microsoft.com/office/powerpoint/2010/main" val="273151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47428100-C732-4B2E-A30A-5273F581A0F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1085</TotalTime>
  <Words>1655</Words>
  <Application>Microsoft Office PowerPoint</Application>
  <PresentationFormat>Personnalisé</PresentationFormat>
  <Paragraphs>288</Paragraphs>
  <Slides>30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Profondeur</vt:lpstr>
      <vt:lpstr>Mise  en  œuvre  des  programmes    pour  l’école  élémentaire   rentrée  2016</vt:lpstr>
      <vt:lpstr>Les enseignements artistiques</vt:lpstr>
      <vt:lpstr>Les enseignements artistiques comprennent :</vt:lpstr>
      <vt:lpstr>Contributions de l’enseignement artistique au socle commun</vt:lpstr>
      <vt:lpstr>Sensibilité et expression artistique</vt:lpstr>
      <vt:lpstr>Objectifs des enseignements artistiques</vt:lpstr>
      <vt:lpstr>Les enseignements artistiques</vt:lpstr>
      <vt:lpstr>Arts plastiques</vt:lpstr>
      <vt:lpstr>Réflexion et explicitation</vt:lpstr>
      <vt:lpstr>Trois points forts</vt:lpstr>
      <vt:lpstr>Quatre compétences principales identiques pour les cycles 2 et 3</vt:lpstr>
      <vt:lpstr>Une évolution importante depuis  les programmes de 2008 : L’augmentation du nombre de compétences </vt:lpstr>
      <vt:lpstr>Au cycle 2, les compétences sont développées et travaillées autour de trois questions :</vt:lpstr>
      <vt:lpstr>Au cycle 3, les compétences sont développées et travaillées autour de trois questions :</vt:lpstr>
      <vt:lpstr>Les trois questions</vt:lpstr>
      <vt:lpstr>Croisements entre enseignements</vt:lpstr>
      <vt:lpstr>Education musicale</vt:lpstr>
      <vt:lpstr>Les enseignements artistiques Education Musicale</vt:lpstr>
      <vt:lpstr>Les enseignements artistiques Education Musicale</vt:lpstr>
      <vt:lpstr>Présentation PowerPoint</vt:lpstr>
      <vt:lpstr>Présentation PowerPoint</vt:lpstr>
      <vt:lpstr>Présentation PowerPoint</vt:lpstr>
      <vt:lpstr>Les enseignements artistiques Education musicale </vt:lpstr>
      <vt:lpstr>Les enseignements artistiques Education Musicale: des conseils concrets</vt:lpstr>
      <vt:lpstr>Les enseignements artistiques Une progressivité au-delà des contenus</vt:lpstr>
      <vt:lpstr>Histoire des arts</vt:lpstr>
      <vt:lpstr>Finalités</vt:lpstr>
      <vt:lpstr>Des objectifs :</vt:lpstr>
      <vt:lpstr>Des éléments de lexique et de compréhension</vt:lpstr>
      <vt:lpstr>Quatre compétences travaillées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IEN</dc:creator>
  <cp:lastModifiedBy>IEN</cp:lastModifiedBy>
  <cp:revision>113</cp:revision>
  <dcterms:created xsi:type="dcterms:W3CDTF">2016-03-09T22:17:20Z</dcterms:created>
  <dcterms:modified xsi:type="dcterms:W3CDTF">2016-06-23T09:54:05Z</dcterms:modified>
</cp:coreProperties>
</file>