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80" r:id="rId3"/>
    <p:sldId id="281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6" r:id="rId12"/>
    <p:sldId id="267" r:id="rId13"/>
    <p:sldId id="269" r:id="rId14"/>
    <p:sldId id="277" r:id="rId15"/>
    <p:sldId id="270" r:id="rId16"/>
    <p:sldId id="271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49F01-89D3-40D9-8FA6-3AA9A596AD8C}" type="datetimeFigureOut">
              <a:rPr lang="fr-FR" smtClean="0"/>
              <a:t>18/03/2016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81F30-AE06-4681-B761-1EC7F80403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30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Penser aux horaires + socle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81F30-AE06-4681-B761-1EC7F804039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9503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calcul mental ne</a:t>
            </a:r>
            <a:r>
              <a:rPr lang="fr-FR" baseline="0" dirty="0" smtClean="0"/>
              <a:t> se limite pas aux tables de multiplication que l’on voit lors des rituels.  Enseignement explicite des procédures, à ne pas confondre avec les faits numériques comme les tables par exemple.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81F30-AE06-4681-B761-1EC7F804039C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2123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Une rédaction plus étoffée car plus </a:t>
            </a:r>
            <a:r>
              <a:rPr lang="fr-FR" dirty="0" err="1" smtClean="0"/>
              <a:t>guidante</a:t>
            </a:r>
            <a:r>
              <a:rPr lang="fr-FR" dirty="0" smtClean="0"/>
              <a:t>. Des démarches explicites (place et définition des grandeurs mesurées). </a:t>
            </a:r>
            <a:r>
              <a:rPr lang="fr-FR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Lien explicite entre unités de mesure et unités de </a:t>
            </a:r>
          </a:p>
          <a:p>
            <a:r>
              <a:rPr lang="fr-FR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numération</a:t>
            </a:r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81F30-AE06-4681-B761-1EC7F804039C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61987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Faire manipuler les élèves de façon marquée. </a:t>
            </a:r>
            <a:r>
              <a:rPr lang="fr-FR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Travail progressif tout au long du cycle sur les aires (comparaison, pavage, construction des formules de l’aire </a:t>
            </a:r>
          </a:p>
          <a:p>
            <a:r>
              <a:rPr lang="fr-FR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d’un carré, d’un rectangle en élémentaire, puis en 6</a:t>
            </a:r>
            <a:r>
              <a:rPr lang="fr-FR" sz="1200" kern="1200" baseline="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e</a:t>
            </a:r>
            <a:r>
              <a:rPr lang="fr-FR" sz="1200" kern="1200" baseline="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de l’aire d’un triangle rectangle, d’un triangle quelconque dont une hauteur est connue, d’un disque)</a:t>
            </a:r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81F30-AE06-4681-B761-1EC7F804039C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406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Faire manipuler les élèves pour distinguer aire et périmètre.</a:t>
            </a:r>
          </a:p>
          <a:p>
            <a:r>
              <a:rPr lang="fr-FR" dirty="0" smtClean="0"/>
              <a:t>Pour</a:t>
            </a:r>
            <a:r>
              <a:rPr lang="fr-FR" baseline="0" dirty="0" smtClean="0"/>
              <a:t> les angles , prendre le temps d’appréhender cette notion d’ouverture avant de la mesurer.</a:t>
            </a:r>
          </a:p>
          <a:p>
            <a:r>
              <a:rPr lang="fr-FR" baseline="0" dirty="0" smtClean="0"/>
              <a:t>Pour la notion de mesurer, l’usage des unités se fait avec le monde qui nous entoure (univers proche), disparition du décagramme, du décamètre..</a:t>
            </a:r>
          </a:p>
          <a:p>
            <a:r>
              <a:rPr lang="fr-FR" baseline="0" dirty="0" smtClean="0"/>
              <a:t>Clarifier comment on passe de la réalité vers la représentation (modéliser, et représenter). </a:t>
            </a:r>
          </a:p>
          <a:p>
            <a:r>
              <a:rPr lang="fr-FR" baseline="0" dirty="0" smtClean="0"/>
              <a:t>Attention aux glissements soit vers le CE2 soit vers le CM1…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81F30-AE06-4681-B761-1EC7F804039C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4166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Viser plusieurs procédures, si elles répondent à la commande (exemple : certains problèmes relèvent de la linéarité, d’autres du coefficient de proportionnalité).</a:t>
            </a:r>
          </a:p>
          <a:p>
            <a:r>
              <a:rPr lang="fr-FR" dirty="0" smtClean="0"/>
              <a:t>Les</a:t>
            </a:r>
            <a:r>
              <a:rPr lang="fr-FR" baseline="0" dirty="0" smtClean="0"/>
              <a:t> </a:t>
            </a:r>
            <a:r>
              <a:rPr lang="fr-FR" dirty="0" smtClean="0"/>
              <a:t>tableaux (conversion, proportionnalité) ne sont pas à introduire trop vite ou trop systématiquement.</a:t>
            </a:r>
          </a:p>
          <a:p>
            <a:r>
              <a:rPr lang="fr-FR" dirty="0" smtClean="0"/>
              <a:t>Il en est de même pour les formules (elles ne sont pas indispensables à la résolution de problèmes), elles viennent après la manipulation et ne sont pas indispensables…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81F30-AE06-4681-B761-1EC7F804039C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7550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aseline="0" dirty="0" smtClean="0"/>
              <a:t>Les instruments sont utilisés progressivement et graduellement.</a:t>
            </a:r>
          </a:p>
          <a:p>
            <a:endParaRPr lang="fr-FR" baseline="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81F30-AE06-4681-B761-1EC7F804039C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3523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Il ne s’agit pas de faire un leçon de vocabulaire, les mots arrivent dans le contexte.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Il ne s’agit pas de faire des</a:t>
            </a:r>
            <a:r>
              <a:rPr lang="fr-FR" baseline="0" dirty="0" smtClean="0"/>
              <a:t> leçons sur les notations.</a:t>
            </a:r>
          </a:p>
          <a:p>
            <a:r>
              <a:rPr lang="fr-FR" b="1" baseline="0" dirty="0" smtClean="0">
                <a:solidFill>
                  <a:srgbClr val="FF0000"/>
                </a:solidFill>
              </a:rPr>
              <a:t> 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Les élèves rencontrent davantage de solides et les activités changent (</a:t>
            </a:r>
            <a:r>
              <a:rPr lang="fr-FR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Reconnaitre, nommer, décrire, reproduire, représenter, construire</a:t>
            </a:r>
            <a:r>
              <a:rPr lang="fr-FR" b="1" baseline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des figures </a:t>
            </a:r>
            <a:r>
              <a:rPr lang="fr-FR" b="1" baseline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et solides usuels).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Place de la géométrie dans les autres domaines.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Qualité du vocabulaire et de l’utilisation des symboles  par l’enseignant dès le départ, même si on l’exige pas de l’élève…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Introduire tôt les concepts en les reprenant de façon différente, laisser du temps aux élèves.</a:t>
            </a:r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81F30-AE06-4681-B761-1EC7F804039C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641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Les nouveaux programmes insistent sur le fait que les mathématiques se trouvent un peu partout (le monde qui nous environne, dans d’autres domaines, dans la culture).</a:t>
            </a:r>
            <a:r>
              <a:rPr lang="fr-FR" baseline="0" dirty="0" smtClean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81F30-AE06-4681-B761-1EC7F804039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951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L’entrée se fait autour des   6 compétences : grille de lecture de l’activité de l’élève!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Place du CEC.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81F30-AE06-4681-B761-1EC7F804039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725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Questions liées</a:t>
            </a:r>
            <a:r>
              <a:rPr lang="fr-FR" baseline="0" dirty="0" smtClean="0"/>
              <a:t> aux écrits : place des outils, des écrits intermédiaires (recherche, investigations)  et des écrits de savoirs en mathématiques ? Forme? Pose clairement la place du fichier.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81F30-AE06-4681-B761-1EC7F804039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5706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fr-FR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eorgia"/>
              </a:rPr>
              <a:t>De vraies nouveautés abordées en classe de 6 e par rapport au CM2 : les nombres décimaux jusqu'au 1/10 000, la multiplication de deux nombres décimaux, la division d'un décimal par un entier. </a:t>
            </a:r>
          </a:p>
          <a:p>
            <a:r>
              <a:rPr lang="fr-FR" sz="20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- Recours à l’écrit dans le calcul essentiellement mental , manière de décrire des calculs, </a:t>
            </a:r>
            <a:r>
              <a:rPr lang="fr-FR" sz="2000" baseline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FR" sz="20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travail sur les parenthèses sans formalisme excessif.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/>
              <a:buChar char=""/>
              <a:tabLst/>
              <a:defRPr/>
            </a:pPr>
            <a:endParaRPr kumimoji="0" lang="fr-FR" sz="1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/>
              <a:buChar char=""/>
              <a:tabLst/>
              <a:defRPr/>
            </a:pPr>
            <a:endParaRPr kumimoji="0" lang="fr-FR" sz="1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81F30-AE06-4681-B761-1EC7F804039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29813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On fait appel au calcul posé lorsque le calcul mental et /ou en ligne ont démontré leur limite. Attention à ne pas superposer avec le vocabulaire utilisé dans les programmes de 2002.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Exemples 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Exemples :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81F30-AE06-4681-B761-1EC7F804039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1367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Les écrits intermédiaires,</a:t>
            </a:r>
            <a:r>
              <a:rPr lang="fr-FR" baseline="0" dirty="0" smtClean="0"/>
              <a:t> évolutifs permettent de mettre en place un journal  de la construction des concepts ( nombre par exemple) au fil des séances. </a:t>
            </a:r>
          </a:p>
          <a:p>
            <a:r>
              <a:rPr lang="fr-FR" baseline="0" dirty="0" smtClean="0"/>
              <a:t>Observer comment les élèves évoluent autour de la compréhension du nombre.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81F30-AE06-4681-B761-1EC7F804039C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5435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Fractions, fractions décimales, décimaux.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81F30-AE06-4681-B761-1EC7F804039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1180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Les activités de composition/décomposition sont étendues aux décimaux en continuité avec le cycle 2 bien </a:t>
            </a:r>
            <a:r>
              <a:rPr lang="fr-FR" baseline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FR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que le terme ne soit pas explicitement repris</a:t>
            </a:r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81F30-AE06-4681-B761-1EC7F804039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20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2233-CF5C-4B77-BD69-6DCA7631F81F}" type="datetimeFigureOut">
              <a:rPr lang="fr-FR" smtClean="0"/>
              <a:t>18/03/2016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EAF720E-D51E-4CF3-8025-92BD5A1B233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2233-CF5C-4B77-BD69-6DCA7631F81F}" type="datetimeFigureOut">
              <a:rPr lang="fr-FR" smtClean="0"/>
              <a:t>18/03/2016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720E-D51E-4CF3-8025-92BD5A1B2331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EAF720E-D51E-4CF3-8025-92BD5A1B2331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2233-CF5C-4B77-BD69-6DCA7631F81F}" type="datetimeFigureOut">
              <a:rPr lang="fr-FR" smtClean="0"/>
              <a:t>18/03/2016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2233-CF5C-4B77-BD69-6DCA7631F81F}" type="datetimeFigureOut">
              <a:rPr lang="fr-FR" smtClean="0"/>
              <a:t>18/03/2016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EAF720E-D51E-4CF3-8025-92BD5A1B233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2233-CF5C-4B77-BD69-6DCA7631F81F}" type="datetimeFigureOut">
              <a:rPr lang="fr-FR" smtClean="0"/>
              <a:t>18/03/2016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EAF720E-D51E-4CF3-8025-92BD5A1B2331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2272233-CF5C-4B77-BD69-6DCA7631F81F}" type="datetimeFigureOut">
              <a:rPr lang="fr-FR" smtClean="0"/>
              <a:t>18/03/2016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720E-D51E-4CF3-8025-92BD5A1B233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2233-CF5C-4B77-BD69-6DCA7631F81F}" type="datetimeFigureOut">
              <a:rPr lang="fr-FR" smtClean="0"/>
              <a:t>18/03/2016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EAF720E-D51E-4CF3-8025-92BD5A1B2331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2233-CF5C-4B77-BD69-6DCA7631F81F}" type="datetimeFigureOut">
              <a:rPr lang="fr-FR" smtClean="0"/>
              <a:t>18/03/2016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EAF720E-D51E-4CF3-8025-92BD5A1B233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2233-CF5C-4B77-BD69-6DCA7631F81F}" type="datetimeFigureOut">
              <a:rPr lang="fr-FR" smtClean="0"/>
              <a:t>18/03/2016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EAF720E-D51E-4CF3-8025-92BD5A1B233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EAF720E-D51E-4CF3-8025-92BD5A1B2331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2233-CF5C-4B77-BD69-6DCA7631F81F}" type="datetimeFigureOut">
              <a:rPr lang="fr-FR" smtClean="0"/>
              <a:t>18/03/2016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EAF720E-D51E-4CF3-8025-92BD5A1B2331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2272233-CF5C-4B77-BD69-6DCA7631F81F}" type="datetimeFigureOut">
              <a:rPr lang="fr-FR" smtClean="0"/>
              <a:t>18/03/2016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2272233-CF5C-4B77-BD69-6DCA7631F81F}" type="datetimeFigureOut">
              <a:rPr lang="fr-FR" smtClean="0"/>
              <a:t>18/03/2016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EAF720E-D51E-4CF3-8025-92BD5A1B2331}" type="slidenum">
              <a:rPr lang="fr-FR" smtClean="0"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2996952"/>
            <a:ext cx="6400800" cy="1752600"/>
          </a:xfrm>
        </p:spPr>
        <p:txBody>
          <a:bodyPr>
            <a:noAutofit/>
          </a:bodyPr>
          <a:lstStyle/>
          <a:p>
            <a:r>
              <a:rPr lang="fr-FR" sz="4000" b="1" dirty="0" smtClean="0"/>
              <a:t>les nouveaux programmes  en mathématiques</a:t>
            </a:r>
          </a:p>
          <a:p>
            <a:r>
              <a:rPr lang="fr-FR" sz="4000" b="1" dirty="0" smtClean="0"/>
              <a:t>2016</a:t>
            </a:r>
            <a:endParaRPr lang="fr-FR" sz="4000" b="1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DIAPORAMA</a:t>
            </a:r>
            <a:endParaRPr lang="fr-F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rmAutofit/>
          </a:bodyPr>
          <a:lstStyle/>
          <a:p>
            <a:r>
              <a:rPr lang="fr-FR" b="1" dirty="0" smtClean="0"/>
              <a:t>Points </a:t>
            </a:r>
            <a:r>
              <a:rPr lang="fr-FR" b="1" dirty="0"/>
              <a:t>de vigilance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/>
            <a:r>
              <a:rPr lang="fr-FR" dirty="0"/>
              <a:t>Utiliser un lexique adapté dans la désignation d’un </a:t>
            </a:r>
            <a:r>
              <a:rPr lang="fr-FR" dirty="0" smtClean="0"/>
              <a:t>nombre décimal</a:t>
            </a:r>
          </a:p>
          <a:p>
            <a:pPr lvl="0" algn="just"/>
            <a:endParaRPr lang="fr-FR" dirty="0"/>
          </a:p>
          <a:p>
            <a:pPr lvl="0" algn="just"/>
            <a:r>
              <a:rPr lang="fr-FR" dirty="0" smtClean="0"/>
              <a:t>Présenter </a:t>
            </a:r>
            <a:r>
              <a:rPr lang="fr-FR" dirty="0"/>
              <a:t>l</a:t>
            </a:r>
            <a:r>
              <a:rPr lang="fr-FR" dirty="0" smtClean="0"/>
              <a:t>es nombres </a:t>
            </a:r>
            <a:r>
              <a:rPr lang="fr-FR" dirty="0"/>
              <a:t>décimaux comme une convention d’écriture des fractions décimales </a:t>
            </a:r>
            <a:r>
              <a:rPr lang="fr-FR" dirty="0" smtClean="0"/>
              <a:t> (de façon explicite).</a:t>
            </a:r>
          </a:p>
          <a:p>
            <a:pPr lvl="0" algn="just"/>
            <a:endParaRPr lang="fr-FR" dirty="0"/>
          </a:p>
          <a:p>
            <a:pPr lvl="0" algn="just"/>
            <a:r>
              <a:rPr lang="fr-FR" dirty="0"/>
              <a:t>Importance de la notion de pourcentage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C</a:t>
            </a:r>
            <a:r>
              <a:rPr lang="fr-FR" b="1" dirty="0" smtClean="0"/>
              <a:t>alcul : nouveautés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fr-FR" dirty="0"/>
              <a:t>Le calcul mental ne concerne pas que les </a:t>
            </a:r>
            <a:r>
              <a:rPr lang="fr-FR" dirty="0" smtClean="0"/>
              <a:t>entiers</a:t>
            </a:r>
          </a:p>
          <a:p>
            <a:pPr lvl="0">
              <a:buNone/>
            </a:pPr>
            <a:endParaRPr lang="fr-FR" dirty="0"/>
          </a:p>
          <a:p>
            <a:pPr lvl="0"/>
            <a:r>
              <a:rPr lang="fr-FR" dirty="0"/>
              <a:t>Progressivité des apprentissages </a:t>
            </a:r>
            <a:r>
              <a:rPr lang="fr-FR" dirty="0" smtClean="0"/>
              <a:t>revue (glissement au CM1: addition, soustraction, et division des nombres entiers).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Calcul : Points de vigilance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fr-FR" dirty="0"/>
              <a:t>Les différents types de calculs (mental, ne ligne, posé et instrumenté) sont pratiqués en interaction sur tout le cycle (priorités opérations des calculatrices non scientifiques au </a:t>
            </a:r>
            <a:r>
              <a:rPr lang="fr-FR" dirty="0" smtClean="0"/>
              <a:t>primaire)</a:t>
            </a:r>
            <a:endParaRPr lang="fr-FR" dirty="0"/>
          </a:p>
          <a:p>
            <a:pPr lvl="0" algn="just"/>
            <a:r>
              <a:rPr lang="fr-FR" dirty="0"/>
              <a:t>Enseignement explicite de procédures ; distinction entre les faits numériques (tables par ex) et les procédures</a:t>
            </a:r>
          </a:p>
          <a:p>
            <a:pPr lvl="0" algn="just"/>
            <a:r>
              <a:rPr lang="fr-FR" dirty="0"/>
              <a:t>Revisiter les pratiques de calcul mental (rituels) ; ne se </a:t>
            </a:r>
            <a:r>
              <a:rPr lang="fr-FR" dirty="0" smtClean="0">
                <a:solidFill>
                  <a:srgbClr val="FF0000"/>
                </a:solidFill>
              </a:rPr>
              <a:t>limitent</a:t>
            </a:r>
            <a:r>
              <a:rPr lang="fr-FR" dirty="0" smtClean="0"/>
              <a:t> </a:t>
            </a:r>
            <a:r>
              <a:rPr lang="fr-FR" dirty="0"/>
              <a:t>pas à la </a:t>
            </a:r>
            <a:r>
              <a:rPr lang="fr-FR" dirty="0" smtClean="0"/>
              <a:t>connaissance </a:t>
            </a:r>
            <a:r>
              <a:rPr lang="fr-FR" dirty="0"/>
              <a:t>de faits numériques (par ex les tables)</a:t>
            </a:r>
          </a:p>
          <a:p>
            <a:pPr lvl="0" algn="just"/>
            <a:r>
              <a:rPr lang="fr-FR" dirty="0"/>
              <a:t>Place de l’utilisation de la parenthèse dans les cycles </a:t>
            </a:r>
          </a:p>
          <a:p>
            <a:pPr algn="just"/>
            <a:r>
              <a:rPr lang="fr-FR" dirty="0"/>
              <a:t>L’addition de fractions simples n’apparait plus dans le programme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fr-FR" sz="2800" dirty="0">
              <a:latin typeface="Calibri" pitchFamily="34" charset="0"/>
            </a:endParaRPr>
          </a:p>
          <a:p>
            <a:pPr lvl="0" algn="just"/>
            <a:r>
              <a:rPr lang="fr-FR" sz="2800" dirty="0"/>
              <a:t>La forme d’écriture des programmes : </a:t>
            </a:r>
            <a:r>
              <a:rPr lang="fr-FR" sz="2800" dirty="0" smtClean="0"/>
              <a:t>une partie </a:t>
            </a:r>
            <a:r>
              <a:rPr lang="fr-FR" sz="2800" dirty="0"/>
              <a:t>prescriptive </a:t>
            </a:r>
            <a:r>
              <a:rPr lang="fr-FR" sz="2800" dirty="0" smtClean="0"/>
              <a:t>(les attendus:  </a:t>
            </a:r>
            <a:r>
              <a:rPr lang="fr-FR" sz="2800" dirty="0"/>
              <a:t>colonne de gauche) et les </a:t>
            </a:r>
            <a:r>
              <a:rPr lang="fr-FR" sz="2800" dirty="0" smtClean="0"/>
              <a:t>exemples </a:t>
            </a:r>
            <a:r>
              <a:rPr lang="fr-FR" sz="2800" dirty="0"/>
              <a:t>de </a:t>
            </a:r>
            <a:r>
              <a:rPr lang="fr-FR" sz="2800" dirty="0" smtClean="0"/>
              <a:t>situation qui sont des pistes. </a:t>
            </a:r>
            <a:endParaRPr lang="fr-FR" sz="2800" dirty="0"/>
          </a:p>
          <a:p>
            <a:pPr lvl="0" algn="just"/>
            <a:r>
              <a:rPr lang="fr-FR" sz="2800" dirty="0"/>
              <a:t>Rôle </a:t>
            </a:r>
            <a:r>
              <a:rPr lang="fr-FR" sz="2800" dirty="0" smtClean="0"/>
              <a:t>essentiel et </a:t>
            </a:r>
            <a:r>
              <a:rPr lang="fr-FR" sz="2800" dirty="0"/>
              <a:t>place de la résolution de </a:t>
            </a:r>
            <a:r>
              <a:rPr lang="fr-FR" sz="2800" dirty="0" smtClean="0"/>
              <a:t>problème et des 6 compétences </a:t>
            </a:r>
            <a:r>
              <a:rPr lang="fr-FR" sz="2800" dirty="0"/>
              <a:t>pour donner sens aux </a:t>
            </a:r>
            <a:r>
              <a:rPr lang="fr-FR" sz="2800" dirty="0" smtClean="0"/>
              <a:t>apprentissages</a:t>
            </a:r>
          </a:p>
          <a:p>
            <a:pPr lvl="0" algn="just"/>
            <a:r>
              <a:rPr lang="fr-FR" sz="2800" dirty="0" smtClean="0"/>
              <a:t>Ce domaine est à la croisée des chemins (entre nombres et calculs et géométrie et espace). Place centrale dans les programmes. </a:t>
            </a:r>
            <a:endParaRPr lang="fr-FR" sz="2800" dirty="0"/>
          </a:p>
          <a:p>
            <a:pPr marL="0" lvl="0" indent="0" algn="just">
              <a:buNone/>
            </a:pPr>
            <a:endParaRPr lang="fr-FR" sz="2800" dirty="0"/>
          </a:p>
          <a:p>
            <a:pPr>
              <a:buNone/>
            </a:pPr>
            <a:endParaRPr lang="fr-FR" sz="2800" dirty="0">
              <a:latin typeface="Calibri" pitchFamily="34" charset="0"/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Grandeurs et mesures : nouveautés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Grandeurs et mesures : nouveautés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56792"/>
            <a:ext cx="8503920" cy="4824536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400" dirty="0" smtClean="0">
              <a:latin typeface="Calibri" pitchFamily="34" charset="0"/>
            </a:endParaRPr>
          </a:p>
          <a:p>
            <a:pPr lvl="0"/>
            <a:r>
              <a:rPr lang="fr-FR" sz="2400" dirty="0" smtClean="0">
                <a:latin typeface="Calibri" pitchFamily="34" charset="0"/>
              </a:rPr>
              <a:t>Place et définition des grandeurs mesurées  (de la grandeur vers la mesure)</a:t>
            </a:r>
          </a:p>
          <a:p>
            <a:pPr lvl="0"/>
            <a:r>
              <a:rPr lang="fr-FR" sz="2400" dirty="0" smtClean="0">
                <a:latin typeface="Calibri" pitchFamily="34" charset="0"/>
              </a:rPr>
              <a:t>Grandeurs : 	distinction claire entre aire et périmètre (prendre du temps sur la notion)</a:t>
            </a:r>
          </a:p>
          <a:p>
            <a:r>
              <a:rPr lang="fr-FR" sz="2400" dirty="0" smtClean="0">
                <a:latin typeface="Calibri" pitchFamily="34" charset="0"/>
              </a:rPr>
              <a:t>Approche progressive de la notion d’angle</a:t>
            </a:r>
          </a:p>
          <a:p>
            <a:pPr lvl="0"/>
            <a:r>
              <a:rPr lang="fr-FR" sz="2400" dirty="0" smtClean="0">
                <a:latin typeface="Calibri" pitchFamily="34" charset="0"/>
              </a:rPr>
              <a:t>Mesures : 	usage des unités en relation avec le monde qui nous entoure . Il faut être dans l’univers proche de l’élève. Certaines unités disparaissent –importance du sens des unités  </a:t>
            </a:r>
          </a:p>
          <a:p>
            <a:pPr lvl="0"/>
            <a:r>
              <a:rPr lang="fr-FR" sz="2400" dirty="0" smtClean="0">
                <a:latin typeface="Calibri" pitchFamily="34" charset="0"/>
              </a:rPr>
              <a:t>Compétences </a:t>
            </a:r>
            <a:r>
              <a:rPr lang="fr-FR" sz="2400" i="1" dirty="0" smtClean="0">
                <a:latin typeface="Calibri" pitchFamily="34" charset="0"/>
              </a:rPr>
              <a:t>modéliser</a:t>
            </a:r>
            <a:r>
              <a:rPr lang="fr-FR" sz="2400" dirty="0" smtClean="0">
                <a:latin typeface="Calibri" pitchFamily="34" charset="0"/>
              </a:rPr>
              <a:t> et </a:t>
            </a:r>
            <a:r>
              <a:rPr lang="fr-FR" sz="2400" i="1" dirty="0" smtClean="0">
                <a:latin typeface="Calibri" pitchFamily="34" charset="0"/>
              </a:rPr>
              <a:t>représenter</a:t>
            </a:r>
            <a:r>
              <a:rPr lang="fr-FR" sz="2400" dirty="0" smtClean="0">
                <a:latin typeface="Calibri" pitchFamily="34" charset="0"/>
              </a:rPr>
              <a:t> fortement mobilisées  dans  « </a:t>
            </a:r>
            <a:r>
              <a:rPr lang="fr-FR" sz="2400" i="1" dirty="0" smtClean="0">
                <a:latin typeface="Calibri" pitchFamily="34" charset="0"/>
              </a:rPr>
              <a:t>grandeurs et mesures »</a:t>
            </a:r>
            <a:endParaRPr lang="fr-FR" sz="2400" dirty="0" smtClean="0">
              <a:latin typeface="Calibri" pitchFamily="34" charset="0"/>
            </a:endParaRP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Points de vigilance en termes de contenus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/>
              <a:t>Aire et périmètre</a:t>
            </a:r>
          </a:p>
          <a:p>
            <a:pPr lvl="0"/>
            <a:r>
              <a:rPr lang="fr-FR" dirty="0"/>
              <a:t>Angles</a:t>
            </a:r>
          </a:p>
          <a:p>
            <a:pPr lvl="0"/>
            <a:r>
              <a:rPr lang="fr-FR" dirty="0"/>
              <a:t>Proportionnalité apparait dans les trois domaines – Reste un sujet délicat</a:t>
            </a:r>
          </a:p>
          <a:p>
            <a:pPr lvl="0"/>
            <a:r>
              <a:rPr lang="fr-FR" dirty="0"/>
              <a:t>Référents de grandeur mesurée </a:t>
            </a:r>
            <a:r>
              <a:rPr lang="fr-FR" dirty="0">
                <a:sym typeface="Wingdings"/>
              </a:rPr>
              <a:t></a:t>
            </a:r>
            <a:r>
              <a:rPr lang="fr-FR" dirty="0"/>
              <a:t> il faut que les élèves </a:t>
            </a:r>
            <a:r>
              <a:rPr lang="fr-FR" dirty="0" smtClean="0"/>
              <a:t> doivent se créer </a:t>
            </a:r>
            <a:r>
              <a:rPr lang="fr-FR" dirty="0"/>
              <a:t>des </a:t>
            </a:r>
            <a:r>
              <a:rPr lang="fr-FR" dirty="0" smtClean="0"/>
              <a:t>références (exemple la hauteur d’une table c’est de l’ordre du mètre, le poids d’une baleine c’est de l’ordre de…) car c’est un moyen de contrôler </a:t>
            </a:r>
            <a:r>
              <a:rPr lang="fr-FR" dirty="0"/>
              <a:t>ses </a:t>
            </a:r>
            <a:r>
              <a:rPr lang="fr-FR" dirty="0" smtClean="0"/>
              <a:t>résultats.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Points de vigilance en termes de pratiques pédagogiques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fr-FR" dirty="0"/>
              <a:t>De ne pas s’attacher à une seule procédure, viser plusieurs procédures si elle répond à la commande </a:t>
            </a:r>
            <a:r>
              <a:rPr lang="fr-FR" dirty="0">
                <a:sym typeface="Wingdings"/>
              </a:rPr>
              <a:t></a:t>
            </a:r>
            <a:r>
              <a:rPr lang="fr-FR" dirty="0"/>
              <a:t> ne pas s’attacher à une procédure experte </a:t>
            </a:r>
            <a:r>
              <a:rPr lang="fr-FR" dirty="0" smtClean="0"/>
              <a:t>. Les formules ne </a:t>
            </a:r>
            <a:r>
              <a:rPr lang="fr-FR" dirty="0"/>
              <a:t>sont pas forcément indispensables </a:t>
            </a:r>
            <a:r>
              <a:rPr lang="fr-FR" dirty="0" smtClean="0"/>
              <a:t>.</a:t>
            </a:r>
            <a:endParaRPr lang="fr-FR" dirty="0"/>
          </a:p>
          <a:p>
            <a:pPr lvl="0" algn="just"/>
            <a:r>
              <a:rPr lang="fr-FR" dirty="0"/>
              <a:t>Verbaliser pour donner du sens </a:t>
            </a:r>
          </a:p>
          <a:p>
            <a:pPr lvl="0" algn="just"/>
            <a:r>
              <a:rPr lang="fr-FR" dirty="0"/>
              <a:t>Travailler sur des grandeurs est un préalable </a:t>
            </a:r>
            <a:r>
              <a:rPr lang="fr-FR" dirty="0" smtClean="0"/>
              <a:t>au  travail </a:t>
            </a:r>
            <a:r>
              <a:rPr lang="fr-FR" dirty="0"/>
              <a:t>sur les mesures </a:t>
            </a:r>
          </a:p>
          <a:p>
            <a:pPr lvl="0" algn="just"/>
            <a:r>
              <a:rPr lang="fr-FR" dirty="0"/>
              <a:t>Engager la résolution des </a:t>
            </a:r>
            <a:r>
              <a:rPr lang="fr-FR" dirty="0" smtClean="0"/>
              <a:t>problèmes  </a:t>
            </a:r>
            <a:r>
              <a:rPr lang="fr-FR" dirty="0"/>
              <a:t>liés au monde qui nous entoure, et les manipulations, pour investir le travail sur « </a:t>
            </a:r>
            <a:r>
              <a:rPr lang="fr-FR" i="1" dirty="0"/>
              <a:t>grandeurs et mesures </a:t>
            </a:r>
            <a:r>
              <a:rPr lang="fr-FR" dirty="0"/>
              <a:t>». Il faut rester dans le concret, trouver des situations qui donnent du sens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Géométrie et espace : nouveautés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1196752"/>
            <a:ext cx="8503920" cy="5661248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fr-FR" sz="2400" dirty="0" smtClean="0"/>
              <a:t>Par le titre, </a:t>
            </a:r>
            <a:r>
              <a:rPr lang="fr-FR" sz="2400" dirty="0"/>
              <a:t>p</a:t>
            </a:r>
            <a:r>
              <a:rPr lang="fr-FR" sz="2400" dirty="0" smtClean="0"/>
              <a:t>lace </a:t>
            </a:r>
            <a:r>
              <a:rPr lang="fr-FR" sz="2400" dirty="0"/>
              <a:t>de la géométrie dans </a:t>
            </a:r>
            <a:r>
              <a:rPr lang="fr-FR" sz="2400" dirty="0" smtClean="0"/>
              <a:t>l’espace</a:t>
            </a:r>
            <a:endParaRPr lang="fr-FR" sz="2400" dirty="0"/>
          </a:p>
          <a:p>
            <a:pPr lvl="0" algn="just"/>
            <a:r>
              <a:rPr lang="fr-FR" sz="2400" dirty="0"/>
              <a:t>Place des </a:t>
            </a:r>
            <a:r>
              <a:rPr lang="fr-FR" sz="2400" dirty="0" smtClean="0"/>
              <a:t>problèmes, </a:t>
            </a:r>
            <a:r>
              <a:rPr lang="fr-FR" sz="2400" dirty="0"/>
              <a:t>des tâches pour donner du sens et construire des concepts. </a:t>
            </a:r>
          </a:p>
          <a:p>
            <a:pPr lvl="0" algn="just"/>
            <a:r>
              <a:rPr lang="fr-FR" sz="2400" dirty="0"/>
              <a:t>Les six compétences travaillées </a:t>
            </a:r>
          </a:p>
          <a:p>
            <a:pPr lvl="0" algn="just"/>
            <a:r>
              <a:rPr lang="fr-FR" sz="2400" dirty="0"/>
              <a:t>Appel au </a:t>
            </a:r>
            <a:r>
              <a:rPr lang="fr-FR" sz="2400" b="1" dirty="0"/>
              <a:t>raisonnement</a:t>
            </a:r>
            <a:r>
              <a:rPr lang="fr-FR" sz="2400" dirty="0"/>
              <a:t> sur l’ensemble des cycles </a:t>
            </a:r>
          </a:p>
          <a:p>
            <a:pPr lvl="0" algn="just"/>
            <a:r>
              <a:rPr lang="fr-FR" sz="2400" dirty="0"/>
              <a:t>Vocabulaire et notation : le professeur et l’élève </a:t>
            </a:r>
          </a:p>
          <a:p>
            <a:pPr lvl="0" algn="just"/>
            <a:r>
              <a:rPr lang="fr-FR" sz="2400" dirty="0"/>
              <a:t>Approche </a:t>
            </a:r>
            <a:r>
              <a:rPr lang="fr-FR" sz="2400" dirty="0" err="1"/>
              <a:t>curriculaire</a:t>
            </a:r>
            <a:r>
              <a:rPr lang="fr-FR" sz="2400" dirty="0"/>
              <a:t> : symétries axiales, milieu, apparitions des figures et solides, évolutions des procédures de traitement des </a:t>
            </a:r>
            <a:r>
              <a:rPr lang="fr-FR" sz="2400" dirty="0" smtClean="0"/>
              <a:t>problèmes</a:t>
            </a:r>
          </a:p>
          <a:p>
            <a:pPr lvl="0" algn="just"/>
            <a:r>
              <a:rPr lang="fr-FR" sz="2400" dirty="0" smtClean="0"/>
              <a:t>Insistance sur la comparaison, tri, classement au cycle 2 à partir de la manipulation</a:t>
            </a:r>
          </a:p>
          <a:p>
            <a:pPr lvl="0" algn="just"/>
            <a:r>
              <a:rPr lang="fr-FR" sz="2400" dirty="0" smtClean="0"/>
              <a:t>Progressivité dans l’usage des instruments</a:t>
            </a:r>
          </a:p>
          <a:p>
            <a:pPr lvl="0" algn="just"/>
            <a:r>
              <a:rPr lang="fr-FR" sz="2400" dirty="0" smtClean="0"/>
              <a:t>Place des logiciels – permet de se créer des images mentales </a:t>
            </a:r>
          </a:p>
          <a:p>
            <a:pPr lvl="0" algn="just"/>
            <a:r>
              <a:rPr lang="fr-FR" sz="2400" dirty="0" smtClean="0"/>
              <a:t>Proportionnalité</a:t>
            </a:r>
          </a:p>
          <a:p>
            <a:pPr algn="just"/>
            <a:r>
              <a:rPr lang="fr-FR" sz="2400" dirty="0" smtClean="0"/>
              <a:t>Lien avec « </a:t>
            </a:r>
            <a:r>
              <a:rPr lang="fr-FR" sz="2400" i="1" dirty="0" smtClean="0"/>
              <a:t>Grandeurs et mesures »</a:t>
            </a:r>
            <a:endParaRPr lang="fr-FR" sz="2400" dirty="0" smtClean="0"/>
          </a:p>
          <a:p>
            <a:pPr lvl="0"/>
            <a:endParaRPr lang="fr-FR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Points de vigilance en termes de contenus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fr-FR" dirty="0"/>
              <a:t>Formation des enseignants sur les contenus </a:t>
            </a:r>
            <a:r>
              <a:rPr lang="fr-FR" dirty="0" smtClean="0"/>
              <a:t>(Quelles </a:t>
            </a:r>
            <a:r>
              <a:rPr lang="fr-FR" dirty="0"/>
              <a:t>définitions  </a:t>
            </a:r>
            <a:r>
              <a:rPr lang="fr-FR" dirty="0" smtClean="0"/>
              <a:t>? Ne pas se limiter aux définitions.)</a:t>
            </a:r>
            <a:endParaRPr lang="fr-FR" dirty="0"/>
          </a:p>
          <a:p>
            <a:pPr lvl="0" algn="just"/>
            <a:r>
              <a:rPr lang="fr-FR" dirty="0"/>
              <a:t>Langage et notations : </a:t>
            </a:r>
            <a:r>
              <a:rPr lang="fr-FR" dirty="0" smtClean="0"/>
              <a:t>exigence </a:t>
            </a:r>
            <a:r>
              <a:rPr lang="fr-FR" dirty="0"/>
              <a:t>pour l’enseignant, éviter leçon de vocabulaire, de leçon de notation</a:t>
            </a:r>
          </a:p>
          <a:p>
            <a:pPr lvl="0" algn="just"/>
            <a:r>
              <a:rPr lang="fr-FR" dirty="0"/>
              <a:t>Pas d’apparition chronologique des figures et solides, des symétries axiales, du milieu</a:t>
            </a:r>
          </a:p>
          <a:p>
            <a:pPr lvl="0" algn="just"/>
            <a:r>
              <a:rPr lang="fr-FR" dirty="0"/>
              <a:t>Ne pas lier trop tôt parallélisme et perpendicularité </a:t>
            </a:r>
          </a:p>
          <a:p>
            <a:pPr algn="just"/>
            <a:r>
              <a:rPr lang="fr-FR" dirty="0"/>
              <a:t>Ne pas construire les programmations à partir des seuls </a:t>
            </a:r>
            <a:r>
              <a:rPr lang="fr-FR" dirty="0" smtClean="0"/>
              <a:t>exemples (colonne de droite). </a:t>
            </a: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Points de vigilance en termes de stratégies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0952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fr-FR" dirty="0"/>
              <a:t>S’assurer de la représentation d’un large éventail de compétences </a:t>
            </a:r>
            <a:r>
              <a:rPr lang="fr-FR" dirty="0" smtClean="0"/>
              <a:t>mathématiques parmi </a:t>
            </a:r>
            <a:r>
              <a:rPr lang="fr-FR" dirty="0"/>
              <a:t>les </a:t>
            </a:r>
            <a:r>
              <a:rPr lang="fr-FR" dirty="0" smtClean="0"/>
              <a:t>six compétences</a:t>
            </a:r>
            <a:endParaRPr lang="fr-FR" dirty="0"/>
          </a:p>
          <a:p>
            <a:pPr lvl="0" algn="just"/>
            <a:r>
              <a:rPr lang="fr-FR" dirty="0"/>
              <a:t>Produire des situations robustes pour que l’élève ait une réelle activité autonome </a:t>
            </a:r>
          </a:p>
          <a:p>
            <a:pPr lvl="0" algn="just"/>
            <a:r>
              <a:rPr lang="fr-FR" dirty="0"/>
              <a:t>Bien repérer les variables pour différencier et pour faire avancer l’appropriation du concept étudié </a:t>
            </a:r>
          </a:p>
          <a:p>
            <a:pPr lvl="0" algn="just"/>
            <a:r>
              <a:rPr lang="fr-FR" dirty="0"/>
              <a:t>Eviter les ruptures : place de production écrite (</a:t>
            </a:r>
            <a:r>
              <a:rPr lang="fr-FR" dirty="0" smtClean="0"/>
              <a:t>problème </a:t>
            </a:r>
            <a:r>
              <a:rPr lang="fr-FR" dirty="0"/>
              <a:t>de la trace écrite – comment la formaliser ?  à quel moment ? </a:t>
            </a:r>
          </a:p>
          <a:p>
            <a:pPr lvl="0" algn="just"/>
            <a:r>
              <a:rPr lang="fr-FR" dirty="0"/>
              <a:t>Bonne compréhension des programmes et leurs enjeux (explicitation)</a:t>
            </a:r>
          </a:p>
          <a:p>
            <a:pPr algn="just"/>
            <a:r>
              <a:rPr lang="fr-FR" dirty="0"/>
              <a:t>Les six compétences : les illustrer par des </a:t>
            </a:r>
            <a:r>
              <a:rPr lang="fr-FR" dirty="0" smtClean="0"/>
              <a:t>exemples </a:t>
            </a:r>
            <a:r>
              <a:rPr lang="fr-FR" dirty="0"/>
              <a:t>et </a:t>
            </a:r>
            <a:r>
              <a:rPr lang="fr-FR" dirty="0" smtClean="0"/>
              <a:t>des situations</a:t>
            </a:r>
          </a:p>
          <a:p>
            <a:pPr algn="just"/>
            <a:r>
              <a:rPr lang="fr-FR" dirty="0" smtClean="0">
                <a:solidFill>
                  <a:srgbClr val="FF0000"/>
                </a:solidFill>
              </a:rPr>
              <a:t>Des liens interdisciplinaires 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Volet 1 spécificités du cycle</a:t>
            </a:r>
          </a:p>
          <a:p>
            <a:r>
              <a:rPr lang="fr-FR" dirty="0" smtClean="0"/>
              <a:t>Volet 2 Contribution essentielle des différents enseignements au socle</a:t>
            </a:r>
          </a:p>
          <a:p>
            <a:r>
              <a:rPr lang="fr-FR" dirty="0" smtClean="0"/>
              <a:t>Volet 3 Programme pour chaque enseignement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STRUCTURE GENERALE : 3 volets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075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Une entrée par les 6 compétences </a:t>
            </a:r>
            <a:r>
              <a:rPr lang="fr-FR" b="1" dirty="0" smtClean="0"/>
              <a:t>: chercher, modéliser,  représenter, calculer, raisonner, communiquer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Un cycle de 3 ans, pour le cycle III (école-collège)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Une approche </a:t>
            </a:r>
            <a:r>
              <a:rPr lang="fr-FR" dirty="0" err="1" smtClean="0">
                <a:solidFill>
                  <a:srgbClr val="FF0000"/>
                </a:solidFill>
              </a:rPr>
              <a:t>curriculaire</a:t>
            </a:r>
            <a:r>
              <a:rPr lang="fr-FR" dirty="0" smtClean="0">
                <a:solidFill>
                  <a:srgbClr val="FF0000"/>
                </a:solidFill>
              </a:rPr>
              <a:t> : 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</a:rPr>
              <a:t>des objectifs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</a:rPr>
              <a:t>à 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</a:rPr>
              <a:t>atteindre, 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</a:rPr>
              <a:t>travaillés tout au long du cycle 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</a:rPr>
              <a:t>avec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</a:rPr>
              <a:t>un enrichissement, approfondissement 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</a:rPr>
              <a:t>progressif (contenu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</a:rPr>
              <a:t>, contexte de mise en 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</a:rPr>
              <a:t>œuvre,…).</a:t>
            </a:r>
          </a:p>
          <a:p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</a:rPr>
              <a:t>Des repères de progressivité qui donnent des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</a:rPr>
              <a:t>indications 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</a:rPr>
              <a:t>sur l’entrée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</a:rPr>
              <a:t>d’une notion, son entretien 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</a:rPr>
              <a:t>enrichissement), son évolution, sa place par 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</a:rPr>
              <a:t>rapport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</a:rPr>
              <a:t>aux autres notions. 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</a:rPr>
              <a:t>Et la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</a:rPr>
              <a:t>m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</a:rPr>
              <a:t>ontée 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</a:rPr>
              <a:t>en conceptualisation</a:t>
            </a:r>
          </a:p>
          <a:p>
            <a:endParaRPr lang="fr-FR" dirty="0">
              <a:latin typeface="Arial" panose="020B0604020202020204" pitchFamily="34" charset="0"/>
            </a:endParaRP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4213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Les nouveautés  en général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fr-FR" sz="2600" dirty="0">
              <a:latin typeface="Calibri" pitchFamily="34" charset="0"/>
            </a:endParaRPr>
          </a:p>
          <a:p>
            <a:pPr lvl="0" algn="just"/>
            <a:r>
              <a:rPr lang="fr-FR" sz="2600" dirty="0" smtClean="0"/>
              <a:t>La résolution </a:t>
            </a:r>
            <a:r>
              <a:rPr lang="fr-FR" sz="2600" dirty="0"/>
              <a:t>de </a:t>
            </a:r>
            <a:r>
              <a:rPr lang="fr-FR" sz="2600" dirty="0" smtClean="0"/>
              <a:t>problèmes</a:t>
            </a:r>
            <a:r>
              <a:rPr lang="fr-FR" sz="2600" dirty="0"/>
              <a:t> </a:t>
            </a:r>
            <a:r>
              <a:rPr lang="fr-FR" sz="2600" dirty="0" smtClean="0"/>
              <a:t>est au centre de l’activité mathématique: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fr-FR" sz="2100" dirty="0" smtClean="0">
                <a:solidFill>
                  <a:schemeClr val="accent1"/>
                </a:solidFill>
              </a:rPr>
              <a:t>Critère </a:t>
            </a:r>
            <a:r>
              <a:rPr lang="fr-FR" sz="2100" dirty="0">
                <a:solidFill>
                  <a:schemeClr val="accent1"/>
                </a:solidFill>
              </a:rPr>
              <a:t>principal de la maitrise des </a:t>
            </a:r>
            <a:r>
              <a:rPr lang="fr-FR" sz="2100" dirty="0" smtClean="0">
                <a:solidFill>
                  <a:schemeClr val="accent1"/>
                </a:solidFill>
              </a:rPr>
              <a:t>connaissances dans </a:t>
            </a:r>
            <a:r>
              <a:rPr lang="fr-FR" sz="2100" dirty="0">
                <a:solidFill>
                  <a:schemeClr val="accent1"/>
                </a:solidFill>
              </a:rPr>
              <a:t>tous les domaines </a:t>
            </a:r>
            <a:r>
              <a:rPr lang="fr-FR" sz="2100" dirty="0" smtClean="0">
                <a:solidFill>
                  <a:schemeClr val="accent1"/>
                </a:solidFill>
              </a:rPr>
              <a:t>mathématiques</a:t>
            </a:r>
            <a:endParaRPr lang="fr-FR" sz="2100" dirty="0">
              <a:solidFill>
                <a:schemeClr val="accent1"/>
              </a:solidFill>
            </a:endParaRPr>
          </a:p>
          <a:p>
            <a:pPr marL="594360" lvl="2" indent="0" algn="just">
              <a:buNone/>
            </a:pPr>
            <a:r>
              <a:rPr lang="fr-FR" sz="2400" dirty="0">
                <a:solidFill>
                  <a:schemeClr val="accent1"/>
                </a:solidFill>
              </a:rPr>
              <a:t>Moyen d’assurer l’appropriation des </a:t>
            </a:r>
            <a:r>
              <a:rPr lang="fr-FR" sz="2400" dirty="0" smtClean="0">
                <a:solidFill>
                  <a:schemeClr val="accent1"/>
                </a:solidFill>
              </a:rPr>
              <a:t>connaissances </a:t>
            </a:r>
            <a:r>
              <a:rPr lang="fr-FR" sz="2400" dirty="0">
                <a:solidFill>
                  <a:schemeClr val="accent1"/>
                </a:solidFill>
              </a:rPr>
              <a:t>en garantissant le sens</a:t>
            </a:r>
          </a:p>
          <a:p>
            <a:pPr lvl="0" algn="just"/>
            <a:r>
              <a:rPr lang="fr-FR" sz="2600" dirty="0"/>
              <a:t>La composante écrite de l’activité </a:t>
            </a:r>
            <a:r>
              <a:rPr lang="fr-FR" sz="2600" dirty="0" smtClean="0"/>
              <a:t>mathématiques est </a:t>
            </a:r>
            <a:r>
              <a:rPr lang="fr-FR" sz="2600" dirty="0"/>
              <a:t>essentielle : </a:t>
            </a:r>
            <a:r>
              <a:rPr lang="fr-FR" sz="2600" dirty="0" smtClean="0"/>
              <a:t>écrits </a:t>
            </a:r>
            <a:r>
              <a:rPr lang="fr-FR" sz="2600" dirty="0"/>
              <a:t>produits par les élèves qui évoluent vers des formes </a:t>
            </a:r>
            <a:r>
              <a:rPr lang="fr-FR" sz="2600" dirty="0" smtClean="0"/>
              <a:t>conventionnelles</a:t>
            </a:r>
            <a:r>
              <a:rPr lang="fr-FR" sz="2600" dirty="0"/>
              <a:t>.</a:t>
            </a:r>
            <a:r>
              <a:rPr lang="fr-FR" sz="2600" dirty="0" smtClean="0"/>
              <a:t> </a:t>
            </a:r>
          </a:p>
          <a:p>
            <a:pPr lvl="0" algn="just">
              <a:buClr>
                <a:srgbClr val="D16349"/>
              </a:buClr>
              <a:defRPr/>
            </a:pPr>
            <a:r>
              <a:rPr lang="fr-FR" sz="2600" dirty="0">
                <a:solidFill>
                  <a:prstClr val="black"/>
                </a:solidFill>
              </a:rPr>
              <a:t>L’activité langagière orale et le recours à l’écrit accompagnent l’activité de l’élève</a:t>
            </a:r>
          </a:p>
          <a:p>
            <a:pPr lvl="0" algn="just"/>
            <a:endParaRPr lang="fr-FR" sz="2600" dirty="0" smtClean="0"/>
          </a:p>
          <a:p>
            <a:pPr lvl="0" algn="just"/>
            <a:r>
              <a:rPr lang="fr-FR" sz="2600" dirty="0" smtClean="0"/>
              <a:t>Introduction </a:t>
            </a:r>
            <a:r>
              <a:rPr lang="fr-FR" sz="2600" dirty="0"/>
              <a:t>et utilisation des symboles </a:t>
            </a:r>
            <a:r>
              <a:rPr lang="fr-FR" sz="2600" dirty="0" smtClean="0"/>
              <a:t>mathématiques </a:t>
            </a:r>
            <a:r>
              <a:rPr lang="fr-FR" sz="2600" dirty="0"/>
              <a:t>au fur et à mesure qu’ils prennent sens dans des situations </a:t>
            </a:r>
            <a:r>
              <a:rPr lang="fr-FR" sz="2600" dirty="0" smtClean="0"/>
              <a:t>d’action ( </a:t>
            </a:r>
            <a:r>
              <a:rPr lang="fr-FR" sz="2600" dirty="0"/>
              <a:t>en relation </a:t>
            </a:r>
            <a:r>
              <a:rPr lang="fr-FR" sz="2600" dirty="0" smtClean="0"/>
              <a:t>avec le vocabulaire utilisé). </a:t>
            </a:r>
            <a:endParaRPr lang="fr-FR" sz="2600" dirty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Nombres et calcul cycle II et III: nouveautés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 algn="just"/>
            <a:r>
              <a:rPr lang="fr-FR" dirty="0"/>
              <a:t>L</a:t>
            </a:r>
            <a:r>
              <a:rPr lang="fr-FR" dirty="0" smtClean="0"/>
              <a:t>a </a:t>
            </a:r>
            <a:r>
              <a:rPr lang="fr-FR" dirty="0"/>
              <a:t>compréhension des </a:t>
            </a:r>
            <a:r>
              <a:rPr lang="fr-FR" dirty="0" smtClean="0"/>
              <a:t>nombres entiers se construit dans la durée pour </a:t>
            </a:r>
            <a:r>
              <a:rPr lang="fr-FR" dirty="0"/>
              <a:t>garantir la compréhension des </a:t>
            </a:r>
            <a:r>
              <a:rPr lang="fr-FR" dirty="0" smtClean="0"/>
              <a:t>décimaux.</a:t>
            </a:r>
            <a:endParaRPr lang="fr-FR" dirty="0"/>
          </a:p>
          <a:p>
            <a:pPr lvl="0" algn="just"/>
            <a:r>
              <a:rPr lang="fr-FR" dirty="0"/>
              <a:t>Le calcul </a:t>
            </a:r>
            <a:r>
              <a:rPr lang="fr-FR" dirty="0" smtClean="0"/>
              <a:t>renforce  la compréhension</a:t>
            </a:r>
            <a:r>
              <a:rPr lang="fr-FR" dirty="0"/>
              <a:t> </a:t>
            </a:r>
            <a:r>
              <a:rPr lang="fr-FR" dirty="0" smtClean="0"/>
              <a:t>des nombres, </a:t>
            </a:r>
            <a:r>
              <a:rPr lang="fr-FR" dirty="0"/>
              <a:t>le sens des opérations et aide à construire progressivement leurs </a:t>
            </a:r>
            <a:r>
              <a:rPr lang="fr-FR" dirty="0" smtClean="0"/>
              <a:t>propriétés</a:t>
            </a:r>
            <a:r>
              <a:rPr lang="fr-FR" dirty="0"/>
              <a:t> </a:t>
            </a:r>
            <a:r>
              <a:rPr lang="fr-FR" dirty="0" smtClean="0">
                <a:solidFill>
                  <a:srgbClr val="FF0000"/>
                </a:solidFill>
              </a:rPr>
              <a:t>(le calcul intelligent).</a:t>
            </a:r>
          </a:p>
          <a:p>
            <a:pPr lvl="0" algn="just"/>
            <a:r>
              <a:rPr lang="fr-FR" dirty="0" smtClean="0"/>
              <a:t>Les opérations posées reculent au bénéfice du calcul mental et en ligne. </a:t>
            </a:r>
            <a:endParaRPr lang="fr-FR" dirty="0"/>
          </a:p>
          <a:p>
            <a:pPr lvl="0" algn="just"/>
            <a:r>
              <a:rPr lang="fr-FR" b="1" dirty="0"/>
              <a:t>Etude </a:t>
            </a:r>
            <a:r>
              <a:rPr lang="fr-FR" dirty="0"/>
              <a:t>de différentes désignations des </a:t>
            </a:r>
            <a:r>
              <a:rPr lang="fr-FR" dirty="0" smtClean="0"/>
              <a:t>nombres et de leur mise en relation (écritures </a:t>
            </a:r>
            <a:r>
              <a:rPr lang="fr-FR" dirty="0"/>
              <a:t>en </a:t>
            </a:r>
            <a:r>
              <a:rPr lang="fr-FR" dirty="0" smtClean="0"/>
              <a:t>chiffres, compositions- </a:t>
            </a:r>
            <a:r>
              <a:rPr lang="fr-FR" dirty="0"/>
              <a:t>décomposition (le double de, la moitié de</a:t>
            </a:r>
            <a:r>
              <a:rPr lang="fr-FR" dirty="0" smtClean="0"/>
              <a:t>…,) </a:t>
            </a:r>
            <a:r>
              <a:rPr lang="fr-FR" dirty="0"/>
              <a:t>décompositions en unités de numération (unités, </a:t>
            </a:r>
            <a:r>
              <a:rPr lang="fr-FR" dirty="0" smtClean="0"/>
              <a:t>dizaines)</a:t>
            </a:r>
            <a:endParaRPr lang="fr-FR" dirty="0"/>
          </a:p>
          <a:p>
            <a:pPr lvl="0" algn="just"/>
            <a:r>
              <a:rPr lang="fr-FR" dirty="0"/>
              <a:t>De nouveaux outils : la demi-droite graduée remplace la bande numérique, </a:t>
            </a:r>
            <a:r>
              <a:rPr lang="fr-FR" dirty="0" smtClean="0"/>
              <a:t>parenthèses</a:t>
            </a:r>
          </a:p>
          <a:p>
            <a:pPr>
              <a:buNone/>
            </a:pPr>
            <a:endParaRPr lang="fr-FR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Points de vigilance en termes de contenus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2097360"/>
            <a:ext cx="8503920" cy="4572000"/>
          </a:xfrm>
        </p:spPr>
        <p:txBody>
          <a:bodyPr>
            <a:normAutofit/>
          </a:bodyPr>
          <a:lstStyle/>
          <a:p>
            <a:pPr lvl="0" algn="just"/>
            <a:r>
              <a:rPr lang="fr-FR" dirty="0"/>
              <a:t>Clarification des termes, du vocabulaire </a:t>
            </a:r>
            <a:r>
              <a:rPr lang="fr-FR" dirty="0" smtClean="0"/>
              <a:t>utilisés (automatisme</a:t>
            </a:r>
            <a:r>
              <a:rPr lang="fr-FR" dirty="0"/>
              <a:t>, faits numériques, calcul en ligne…)</a:t>
            </a:r>
          </a:p>
          <a:p>
            <a:pPr lvl="0" algn="just"/>
            <a:r>
              <a:rPr lang="fr-FR" dirty="0"/>
              <a:t>Place des différentes formes de calcul </a:t>
            </a:r>
            <a:r>
              <a:rPr lang="fr-FR" dirty="0" smtClean="0">
                <a:sym typeface="Wingdings"/>
              </a:rPr>
              <a:t>(mental, en ligne, posé) : </a:t>
            </a:r>
            <a:r>
              <a:rPr lang="fr-FR" dirty="0" smtClean="0"/>
              <a:t> </a:t>
            </a:r>
            <a:r>
              <a:rPr lang="fr-FR" dirty="0"/>
              <a:t>r</a:t>
            </a:r>
            <a:r>
              <a:rPr lang="fr-FR" dirty="0" smtClean="0"/>
              <a:t>ecours </a:t>
            </a:r>
            <a:r>
              <a:rPr lang="fr-FR" dirty="0"/>
              <a:t>au calcul posé lorsque le calcul mental </a:t>
            </a:r>
            <a:r>
              <a:rPr lang="fr-FR" dirty="0" smtClean="0"/>
              <a:t>et le </a:t>
            </a:r>
            <a:r>
              <a:rPr lang="fr-FR" dirty="0"/>
              <a:t>calcul en ligne </a:t>
            </a:r>
            <a:r>
              <a:rPr lang="fr-FR" dirty="0" smtClean="0"/>
              <a:t>ont </a:t>
            </a:r>
            <a:r>
              <a:rPr lang="fr-FR" dirty="0"/>
              <a:t>montré </a:t>
            </a:r>
            <a:r>
              <a:rPr lang="fr-FR" dirty="0" smtClean="0"/>
              <a:t>les </a:t>
            </a:r>
            <a:r>
              <a:rPr lang="fr-FR" dirty="0"/>
              <a:t>limites</a:t>
            </a:r>
          </a:p>
          <a:p>
            <a:pPr lvl="0" algn="just"/>
            <a:r>
              <a:rPr lang="fr-FR" dirty="0"/>
              <a:t>Sens des quatre opérations à partir des </a:t>
            </a:r>
            <a:r>
              <a:rPr lang="fr-FR" dirty="0" smtClean="0"/>
              <a:t>problèmes </a:t>
            </a:r>
            <a:endParaRPr lang="fr-FR" dirty="0"/>
          </a:p>
          <a:p>
            <a:pPr algn="just"/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Points de vigilance en termes de pratiques pédagogiques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fr-FR" dirty="0"/>
              <a:t>Travail de l’oral </a:t>
            </a:r>
            <a:r>
              <a:rPr lang="fr-FR" dirty="0" smtClean="0"/>
              <a:t>(échanger, argumenter, expliciter, les démarches, interagir : asseoir la compréhension du nombre à partir des activités langagières).</a:t>
            </a:r>
          </a:p>
          <a:p>
            <a:pPr lvl="0" algn="just"/>
            <a:r>
              <a:rPr lang="fr-FR" dirty="0" smtClean="0"/>
              <a:t>Importance des </a:t>
            </a:r>
            <a:r>
              <a:rPr lang="fr-FR" dirty="0"/>
              <a:t>écrits de </a:t>
            </a:r>
            <a:r>
              <a:rPr lang="fr-FR" dirty="0" smtClean="0"/>
              <a:t>savoirs intermédiaires et évolutifs (avant d’arriver aux écrits d’institutionnalisation).</a:t>
            </a:r>
            <a:endParaRPr lang="fr-FR" dirty="0"/>
          </a:p>
          <a:p>
            <a:pPr lvl="0" algn="just"/>
            <a:r>
              <a:rPr lang="fr-FR" dirty="0"/>
              <a:t>Evaluation via la résolution de </a:t>
            </a:r>
            <a:r>
              <a:rPr lang="fr-FR" dirty="0" smtClean="0"/>
              <a:t>problème .</a:t>
            </a:r>
            <a:endParaRPr lang="fr-FR" dirty="0"/>
          </a:p>
          <a:p>
            <a:pPr algn="just"/>
            <a:r>
              <a:rPr lang="fr-FR" dirty="0"/>
              <a:t>Calcul en </a:t>
            </a:r>
            <a:r>
              <a:rPr lang="fr-FR" dirty="0" smtClean="0"/>
              <a:t>ligne (installé avec des pratiques où la place de l’erreur est importante : revoir modalités de travail en classe).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Nombres et décimaux :  </a:t>
            </a:r>
            <a:r>
              <a:rPr lang="fr-FR" b="1" dirty="0"/>
              <a:t>l</a:t>
            </a:r>
            <a:r>
              <a:rPr lang="fr-FR" b="1" dirty="0" smtClean="0"/>
              <a:t>es </a:t>
            </a:r>
            <a:r>
              <a:rPr lang="fr-FR" b="1" dirty="0"/>
              <a:t>nouveautés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fr-FR" dirty="0"/>
              <a:t>Enseignement explicite de ces </a:t>
            </a:r>
            <a:r>
              <a:rPr lang="fr-FR" dirty="0" smtClean="0"/>
              <a:t>nombres : fractions, fractions décimales, décimaux (comprendre et utiliser).</a:t>
            </a:r>
          </a:p>
          <a:p>
            <a:pPr lvl="0" algn="just"/>
            <a:r>
              <a:rPr lang="fr-FR" dirty="0" smtClean="0"/>
              <a:t>  Place </a:t>
            </a:r>
            <a:r>
              <a:rPr lang="fr-FR" dirty="0"/>
              <a:t>des </a:t>
            </a:r>
            <a:r>
              <a:rPr lang="fr-FR" dirty="0" smtClean="0"/>
              <a:t>problèmes.</a:t>
            </a:r>
            <a:endParaRPr lang="fr-FR" dirty="0"/>
          </a:p>
          <a:p>
            <a:pPr lvl="0" algn="just"/>
            <a:r>
              <a:rPr lang="fr-FR" dirty="0" smtClean="0"/>
              <a:t>Importance </a:t>
            </a:r>
            <a:r>
              <a:rPr lang="fr-FR" dirty="0"/>
              <a:t>du sens et du lien entre les différentes notions abordées</a:t>
            </a:r>
          </a:p>
          <a:p>
            <a:pPr lvl="0" algn="just"/>
            <a:r>
              <a:rPr lang="fr-FR" dirty="0"/>
              <a:t>La place des </a:t>
            </a:r>
            <a:r>
              <a:rPr lang="fr-FR" dirty="0" smtClean="0"/>
              <a:t>nombres entiers </a:t>
            </a:r>
            <a:r>
              <a:rPr lang="fr-FR" dirty="0"/>
              <a:t>et décimaux est très marquée dans le domaine « </a:t>
            </a:r>
            <a:r>
              <a:rPr lang="fr-FR" i="1" dirty="0"/>
              <a:t>grandeurs et </a:t>
            </a:r>
            <a:r>
              <a:rPr lang="fr-FR" i="1" dirty="0" smtClean="0"/>
              <a:t>mesures »</a:t>
            </a:r>
            <a:endParaRPr lang="fr-FR" i="1" dirty="0"/>
          </a:p>
          <a:p>
            <a:pPr algn="just"/>
            <a:endParaRPr lang="fr-FR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 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fr-FR" sz="3800" dirty="0"/>
              <a:t>« calculer » fait référence explicitement aux </a:t>
            </a:r>
            <a:r>
              <a:rPr lang="fr-FR" sz="3800" dirty="0" smtClean="0"/>
              <a:t>nombres décimaux </a:t>
            </a:r>
            <a:endParaRPr lang="fr-FR" sz="3800" dirty="0"/>
          </a:p>
          <a:p>
            <a:pPr algn="just"/>
            <a:r>
              <a:rPr lang="fr-FR" sz="3800" dirty="0"/>
              <a:t>« représenter </a:t>
            </a:r>
            <a:r>
              <a:rPr lang="fr-FR" sz="3800" dirty="0" smtClean="0"/>
              <a:t>» : Produire </a:t>
            </a:r>
            <a:r>
              <a:rPr lang="fr-FR" sz="3800" dirty="0"/>
              <a:t>et utiliser diverses représentations des fractions simples et des </a:t>
            </a:r>
            <a:r>
              <a:rPr lang="fr-FR" sz="3800" dirty="0" smtClean="0"/>
              <a:t>nombres </a:t>
            </a:r>
            <a:r>
              <a:rPr lang="fr-FR" sz="3800" dirty="0"/>
              <a:t>décimaux</a:t>
            </a:r>
          </a:p>
          <a:p>
            <a:pPr algn="just"/>
            <a:r>
              <a:rPr lang="fr-FR" sz="3800" dirty="0"/>
              <a:t>Nouveautés : plein de choses existaient mais non dits explicitement</a:t>
            </a:r>
          </a:p>
          <a:p>
            <a:pPr lvl="0" algn="just"/>
            <a:r>
              <a:rPr lang="fr-FR" sz="3800" dirty="0"/>
              <a:t>« Comprendre et utiliser la notion de </a:t>
            </a:r>
            <a:r>
              <a:rPr lang="fr-FR" sz="3800" dirty="0" smtClean="0"/>
              <a:t>nombre </a:t>
            </a:r>
            <a:r>
              <a:rPr lang="fr-FR" sz="3800" dirty="0"/>
              <a:t>décimal »</a:t>
            </a:r>
          </a:p>
          <a:p>
            <a:pPr lvl="0" algn="just"/>
            <a:r>
              <a:rPr lang="fr-FR" sz="3800" dirty="0"/>
              <a:t>Associer diverses désignations d’un </a:t>
            </a:r>
            <a:r>
              <a:rPr lang="fr-FR" sz="3800" dirty="0" smtClean="0"/>
              <a:t>nombre </a:t>
            </a:r>
            <a:r>
              <a:rPr lang="fr-FR" sz="3800" dirty="0"/>
              <a:t>décimal (</a:t>
            </a:r>
            <a:r>
              <a:rPr lang="fr-FR" sz="3800" dirty="0" smtClean="0"/>
              <a:t>fractions </a:t>
            </a:r>
            <a:r>
              <a:rPr lang="fr-FR" sz="3800" dirty="0"/>
              <a:t>décimales, écritures à </a:t>
            </a:r>
            <a:r>
              <a:rPr lang="fr-FR" sz="3800" dirty="0" smtClean="0"/>
              <a:t>virgules et décompositions)</a:t>
            </a:r>
            <a:endParaRPr lang="fr-FR" sz="3800" dirty="0"/>
          </a:p>
          <a:p>
            <a:pPr lvl="0" algn="just"/>
            <a:r>
              <a:rPr lang="fr-FR" sz="3800" dirty="0"/>
              <a:t>Mise en perspective historique de certaines </a:t>
            </a:r>
            <a:r>
              <a:rPr lang="fr-FR" sz="3800" dirty="0" smtClean="0"/>
              <a:t>connaissances </a:t>
            </a:r>
            <a:r>
              <a:rPr lang="fr-FR" sz="3800" dirty="0"/>
              <a:t>(apparition des </a:t>
            </a:r>
            <a:r>
              <a:rPr lang="fr-FR" sz="3800" dirty="0" smtClean="0"/>
              <a:t>nombres décimaux</a:t>
            </a:r>
            <a:r>
              <a:rPr lang="fr-FR" sz="3800" dirty="0"/>
              <a:t>) qui </a:t>
            </a:r>
            <a:r>
              <a:rPr lang="fr-FR" sz="3800" dirty="0" smtClean="0"/>
              <a:t>contribuent à </a:t>
            </a:r>
            <a:r>
              <a:rPr lang="fr-FR" sz="3800" dirty="0"/>
              <a:t>enrichir la culture scientifique des élèves</a:t>
            </a:r>
          </a:p>
          <a:p>
            <a:pPr lvl="0" algn="just"/>
            <a:r>
              <a:rPr lang="fr-FR" sz="3800" dirty="0"/>
              <a:t>« estimer un ordre de grandeur » au lieu de « donner une valeur approchée à l’unité, au dixième, au centième près » ; vérifier la vraisemblance d’un résultat, notamment en estimant un ordre de grandeur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379</TotalTime>
  <Words>1482</Words>
  <Application>Microsoft Office PowerPoint</Application>
  <PresentationFormat>Affichage à l'écran (4:3)</PresentationFormat>
  <Paragraphs>165</Paragraphs>
  <Slides>19</Slides>
  <Notes>16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5" baseType="lpstr">
      <vt:lpstr>Arial</vt:lpstr>
      <vt:lpstr>Calibri</vt:lpstr>
      <vt:lpstr>Georgia</vt:lpstr>
      <vt:lpstr>Wingdings</vt:lpstr>
      <vt:lpstr>Wingdings 2</vt:lpstr>
      <vt:lpstr>Civil</vt:lpstr>
      <vt:lpstr>DIAPORAMA</vt:lpstr>
      <vt:lpstr>STRUCTURE GENERALE : 3 volets</vt:lpstr>
      <vt:lpstr>Présentation PowerPoint</vt:lpstr>
      <vt:lpstr>Les nouveautés  en général</vt:lpstr>
      <vt:lpstr>  Nombres et calcul cycle II et III: nouveautés</vt:lpstr>
      <vt:lpstr>Points de vigilance en termes de contenus</vt:lpstr>
      <vt:lpstr>Points de vigilance en termes de pratiques pédagogiques</vt:lpstr>
      <vt:lpstr>Nombres et décimaux :  les nouveautés </vt:lpstr>
      <vt:lpstr> </vt:lpstr>
      <vt:lpstr>Points de vigilance </vt:lpstr>
      <vt:lpstr>Calcul : nouveautés</vt:lpstr>
      <vt:lpstr>Calcul : Points de vigilance</vt:lpstr>
      <vt:lpstr> Grandeurs et mesures : nouveautés</vt:lpstr>
      <vt:lpstr>Grandeurs et mesures : nouveautés</vt:lpstr>
      <vt:lpstr>Points de vigilance en termes de contenus</vt:lpstr>
      <vt:lpstr>Points de vigilance en termes de pratiques pédagogiques</vt:lpstr>
      <vt:lpstr>Géométrie et espace : nouveautés </vt:lpstr>
      <vt:lpstr>Points de vigilance en termes de contenus</vt:lpstr>
      <vt:lpstr>Points de vigilance en termes de stratégies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DIAPORAMA</dc:title>
  <dc:creator>ECKERT</dc:creator>
  <cp:lastModifiedBy>IEN</cp:lastModifiedBy>
  <cp:revision>45</cp:revision>
  <dcterms:created xsi:type="dcterms:W3CDTF">2016-01-23T08:37:56Z</dcterms:created>
  <dcterms:modified xsi:type="dcterms:W3CDTF">2016-03-18T23:03:45Z</dcterms:modified>
</cp:coreProperties>
</file>